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63" r:id="rId4"/>
    <p:sldId id="283" r:id="rId5"/>
    <p:sldId id="288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4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6.png"/><Relationship Id="rId5" Type="http://schemas.openxmlformats.org/officeDocument/2006/relationships/image" Target="../media/image61.png"/><Relationship Id="rId10" Type="http://schemas.openxmlformats.org/officeDocument/2006/relationships/image" Target="../media/image70.png"/><Relationship Id="rId4" Type="http://schemas.openxmlformats.org/officeDocument/2006/relationships/image" Target="../media/image60.png"/><Relationship Id="rId9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61.png"/><Relationship Id="rId10" Type="http://schemas.openxmlformats.org/officeDocument/2006/relationships/image" Target="../media/image75.png"/><Relationship Id="rId4" Type="http://schemas.openxmlformats.org/officeDocument/2006/relationships/image" Target="../media/image60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61.png"/><Relationship Id="rId10" Type="http://schemas.openxmlformats.org/officeDocument/2006/relationships/image" Target="../media/image84.png"/><Relationship Id="rId4" Type="http://schemas.openxmlformats.org/officeDocument/2006/relationships/image" Target="../media/image60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88.png"/><Relationship Id="rId5" Type="http://schemas.openxmlformats.org/officeDocument/2006/relationships/image" Target="../media/image61.png"/><Relationship Id="rId10" Type="http://schemas.openxmlformats.org/officeDocument/2006/relationships/image" Target="../media/image92.png"/><Relationship Id="rId4" Type="http://schemas.openxmlformats.org/officeDocument/2006/relationships/image" Target="../media/image60.png"/><Relationship Id="rId9" Type="http://schemas.openxmlformats.org/officeDocument/2006/relationships/image" Target="../media/image9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51.png"/><Relationship Id="rId7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7" Type="http://schemas.openxmlformats.org/officeDocument/2006/relationships/image" Target="../media/image10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52.png"/><Relationship Id="rId7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52.png"/><Relationship Id="rId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7" Type="http://schemas.openxmlformats.org/officeDocument/2006/relationships/image" Target="../media/image1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7" Type="http://schemas.openxmlformats.org/officeDocument/2006/relationships/image" Target="../media/image1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10" Type="http://schemas.openxmlformats.org/officeDocument/2006/relationships/image" Target="../media/image144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4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7" Type="http://schemas.openxmlformats.org/officeDocument/2006/relationships/image" Target="../media/image3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333.png"/><Relationship Id="rId5" Type="http://schemas.openxmlformats.org/officeDocument/2006/relationships/image" Target="../media/image332.png"/><Relationship Id="rId10" Type="http://schemas.openxmlformats.org/officeDocument/2006/relationships/image" Target="../media/image150.png"/><Relationship Id="rId4" Type="http://schemas.openxmlformats.org/officeDocument/2006/relationships/image" Target="../media/image331.png"/><Relationship Id="rId9" Type="http://schemas.openxmlformats.org/officeDocument/2006/relationships/image" Target="../media/image33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45.png"/><Relationship Id="rId18" Type="http://schemas.openxmlformats.org/officeDocument/2006/relationships/image" Target="../media/image350.png"/><Relationship Id="rId21" Type="http://schemas.openxmlformats.org/officeDocument/2006/relationships/image" Target="../media/image353.png"/><Relationship Id="rId7" Type="http://schemas.openxmlformats.org/officeDocument/2006/relationships/image" Target="../media/image339.png"/><Relationship Id="rId12" Type="http://schemas.openxmlformats.org/officeDocument/2006/relationships/image" Target="../media/image344.png"/><Relationship Id="rId17" Type="http://schemas.openxmlformats.org/officeDocument/2006/relationships/image" Target="../media/image34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8.png"/><Relationship Id="rId20" Type="http://schemas.openxmlformats.org/officeDocument/2006/relationships/image" Target="../media/image352.png"/><Relationship Id="rId1" Type="http://schemas.openxmlformats.org/officeDocument/2006/relationships/tags" Target="../tags/tag19.xml"/><Relationship Id="rId6" Type="http://schemas.openxmlformats.org/officeDocument/2006/relationships/image" Target="../media/image338.png"/><Relationship Id="rId11" Type="http://schemas.openxmlformats.org/officeDocument/2006/relationships/image" Target="../media/image343.png"/><Relationship Id="rId5" Type="http://schemas.openxmlformats.org/officeDocument/2006/relationships/image" Target="../media/image155.png"/><Relationship Id="rId15" Type="http://schemas.openxmlformats.org/officeDocument/2006/relationships/image" Target="../media/image347.png"/><Relationship Id="rId10" Type="http://schemas.openxmlformats.org/officeDocument/2006/relationships/image" Target="../media/image342.png"/><Relationship Id="rId19" Type="http://schemas.openxmlformats.org/officeDocument/2006/relationships/image" Target="../media/image351.png"/><Relationship Id="rId4" Type="http://schemas.openxmlformats.org/officeDocument/2006/relationships/image" Target="../media/image331.png"/><Relationship Id="rId9" Type="http://schemas.openxmlformats.org/officeDocument/2006/relationships/image" Target="../media/image341.png"/><Relationship Id="rId14" Type="http://schemas.openxmlformats.org/officeDocument/2006/relationships/image" Target="../media/image34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6.png"/><Relationship Id="rId13" Type="http://schemas.openxmlformats.org/officeDocument/2006/relationships/image" Target="../media/image361.png"/><Relationship Id="rId18" Type="http://schemas.openxmlformats.org/officeDocument/2006/relationships/image" Target="../media/image366.png"/><Relationship Id="rId21" Type="http://schemas.openxmlformats.org/officeDocument/2006/relationships/image" Target="../media/image369.png"/><Relationship Id="rId7" Type="http://schemas.openxmlformats.org/officeDocument/2006/relationships/image" Target="../media/image355.png"/><Relationship Id="rId12" Type="http://schemas.openxmlformats.org/officeDocument/2006/relationships/image" Target="../media/image360.png"/><Relationship Id="rId17" Type="http://schemas.openxmlformats.org/officeDocument/2006/relationships/image" Target="../media/image3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4.png"/><Relationship Id="rId20" Type="http://schemas.openxmlformats.org/officeDocument/2006/relationships/image" Target="../media/image368.png"/><Relationship Id="rId1" Type="http://schemas.openxmlformats.org/officeDocument/2006/relationships/tags" Target="../tags/tag20.xml"/><Relationship Id="rId6" Type="http://schemas.openxmlformats.org/officeDocument/2006/relationships/image" Target="../media/image156.png"/><Relationship Id="rId11" Type="http://schemas.openxmlformats.org/officeDocument/2006/relationships/image" Target="../media/image359.png"/><Relationship Id="rId5" Type="http://schemas.openxmlformats.org/officeDocument/2006/relationships/image" Target="../media/image155.png"/><Relationship Id="rId15" Type="http://schemas.openxmlformats.org/officeDocument/2006/relationships/image" Target="../media/image363.png"/><Relationship Id="rId10" Type="http://schemas.openxmlformats.org/officeDocument/2006/relationships/image" Target="../media/image358.png"/><Relationship Id="rId19" Type="http://schemas.openxmlformats.org/officeDocument/2006/relationships/image" Target="../media/image367.png"/><Relationship Id="rId4" Type="http://schemas.openxmlformats.org/officeDocument/2006/relationships/image" Target="../media/image331.png"/><Relationship Id="rId9" Type="http://schemas.openxmlformats.org/officeDocument/2006/relationships/image" Target="../media/image357.png"/><Relationship Id="rId14" Type="http://schemas.openxmlformats.org/officeDocument/2006/relationships/image" Target="../media/image36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4.png"/><Relationship Id="rId13" Type="http://schemas.openxmlformats.org/officeDocument/2006/relationships/image" Target="../media/image379.png"/><Relationship Id="rId3" Type="http://schemas.openxmlformats.org/officeDocument/2006/relationships/image" Target="../media/image157.png"/><Relationship Id="rId7" Type="http://schemas.openxmlformats.org/officeDocument/2006/relationships/image" Target="../media/image373.png"/><Relationship Id="rId12" Type="http://schemas.openxmlformats.org/officeDocument/2006/relationships/image" Target="../media/image3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372.png"/><Relationship Id="rId11" Type="http://schemas.openxmlformats.org/officeDocument/2006/relationships/image" Target="../media/image377.png"/><Relationship Id="rId5" Type="http://schemas.openxmlformats.org/officeDocument/2006/relationships/image" Target="../media/image371.png"/><Relationship Id="rId15" Type="http://schemas.openxmlformats.org/officeDocument/2006/relationships/image" Target="../media/image381.png"/><Relationship Id="rId10" Type="http://schemas.openxmlformats.org/officeDocument/2006/relationships/image" Target="../media/image376.png"/><Relationship Id="rId9" Type="http://schemas.openxmlformats.org/officeDocument/2006/relationships/image" Target="../media/image375.png"/><Relationship Id="rId14" Type="http://schemas.openxmlformats.org/officeDocument/2006/relationships/image" Target="../media/image38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5.png"/><Relationship Id="rId13" Type="http://schemas.openxmlformats.org/officeDocument/2006/relationships/image" Target="../media/image390.png"/><Relationship Id="rId18" Type="http://schemas.openxmlformats.org/officeDocument/2006/relationships/image" Target="../media/image395.png"/><Relationship Id="rId26" Type="http://schemas.openxmlformats.org/officeDocument/2006/relationships/image" Target="../media/image403.png"/><Relationship Id="rId3" Type="http://schemas.openxmlformats.org/officeDocument/2006/relationships/image" Target="../media/image158.png"/><Relationship Id="rId21" Type="http://schemas.openxmlformats.org/officeDocument/2006/relationships/image" Target="../media/image398.png"/><Relationship Id="rId7" Type="http://schemas.openxmlformats.org/officeDocument/2006/relationships/image" Target="../media/image384.png"/><Relationship Id="rId12" Type="http://schemas.openxmlformats.org/officeDocument/2006/relationships/image" Target="../media/image389.png"/><Relationship Id="rId17" Type="http://schemas.openxmlformats.org/officeDocument/2006/relationships/image" Target="../media/image394.png"/><Relationship Id="rId25" Type="http://schemas.openxmlformats.org/officeDocument/2006/relationships/image" Target="../media/image40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3.png"/><Relationship Id="rId20" Type="http://schemas.openxmlformats.org/officeDocument/2006/relationships/image" Target="../media/image397.png"/><Relationship Id="rId29" Type="http://schemas.openxmlformats.org/officeDocument/2006/relationships/image" Target="../media/image406.png"/><Relationship Id="rId1" Type="http://schemas.openxmlformats.org/officeDocument/2006/relationships/tags" Target="../tags/tag24.xml"/><Relationship Id="rId6" Type="http://schemas.openxmlformats.org/officeDocument/2006/relationships/image" Target="../media/image383.png"/><Relationship Id="rId11" Type="http://schemas.openxmlformats.org/officeDocument/2006/relationships/image" Target="../media/image388.png"/><Relationship Id="rId24" Type="http://schemas.openxmlformats.org/officeDocument/2006/relationships/image" Target="../media/image401.png"/><Relationship Id="rId15" Type="http://schemas.openxmlformats.org/officeDocument/2006/relationships/image" Target="../media/image392.png"/><Relationship Id="rId23" Type="http://schemas.openxmlformats.org/officeDocument/2006/relationships/image" Target="../media/image400.png"/><Relationship Id="rId28" Type="http://schemas.openxmlformats.org/officeDocument/2006/relationships/image" Target="../media/image405.png"/><Relationship Id="rId10" Type="http://schemas.openxmlformats.org/officeDocument/2006/relationships/image" Target="../media/image387.png"/><Relationship Id="rId19" Type="http://schemas.openxmlformats.org/officeDocument/2006/relationships/image" Target="../media/image396.png"/><Relationship Id="rId4" Type="http://schemas.openxmlformats.org/officeDocument/2006/relationships/image" Target="../media/image159.png"/><Relationship Id="rId9" Type="http://schemas.openxmlformats.org/officeDocument/2006/relationships/image" Target="../media/image386.png"/><Relationship Id="rId14" Type="http://schemas.openxmlformats.org/officeDocument/2006/relationships/image" Target="../media/image391.png"/><Relationship Id="rId22" Type="http://schemas.openxmlformats.org/officeDocument/2006/relationships/image" Target="../media/image399.png"/><Relationship Id="rId27" Type="http://schemas.openxmlformats.org/officeDocument/2006/relationships/image" Target="../media/image40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9.png"/><Relationship Id="rId13" Type="http://schemas.openxmlformats.org/officeDocument/2006/relationships/image" Target="../media/image414.png"/><Relationship Id="rId18" Type="http://schemas.openxmlformats.org/officeDocument/2006/relationships/image" Target="../media/image163.png"/><Relationship Id="rId3" Type="http://schemas.openxmlformats.org/officeDocument/2006/relationships/image" Target="../media/image158.png"/><Relationship Id="rId7" Type="http://schemas.openxmlformats.org/officeDocument/2006/relationships/image" Target="../media/image408.png"/><Relationship Id="rId12" Type="http://schemas.openxmlformats.org/officeDocument/2006/relationships/image" Target="../media/image162.png"/><Relationship Id="rId17" Type="http://schemas.openxmlformats.org/officeDocument/2006/relationships/image" Target="../media/image4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7.png"/><Relationship Id="rId1" Type="http://schemas.openxmlformats.org/officeDocument/2006/relationships/tags" Target="../tags/tag25.xml"/><Relationship Id="rId6" Type="http://schemas.openxmlformats.org/officeDocument/2006/relationships/image" Target="../media/image407.png"/><Relationship Id="rId11" Type="http://schemas.openxmlformats.org/officeDocument/2006/relationships/image" Target="../media/image161.png"/><Relationship Id="rId15" Type="http://schemas.openxmlformats.org/officeDocument/2006/relationships/image" Target="../media/image416.png"/><Relationship Id="rId10" Type="http://schemas.openxmlformats.org/officeDocument/2006/relationships/image" Target="../media/image160.png"/><Relationship Id="rId19" Type="http://schemas.openxmlformats.org/officeDocument/2006/relationships/image" Target="../media/image164.png"/><Relationship Id="rId4" Type="http://schemas.openxmlformats.org/officeDocument/2006/relationships/image" Target="../media/image159.png"/><Relationship Id="rId9" Type="http://schemas.openxmlformats.org/officeDocument/2006/relationships/image" Target="../media/image410.png"/><Relationship Id="rId14" Type="http://schemas.openxmlformats.org/officeDocument/2006/relationships/image" Target="../media/image4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11" Type="http://schemas.openxmlformats.org/officeDocument/2006/relationships/image" Target="../media/image57.png"/><Relationship Id="rId5" Type="http://schemas.openxmlformats.org/officeDocument/2006/relationships/image" Target="../media/image20.png"/><Relationship Id="rId10" Type="http://schemas.openxmlformats.org/officeDocument/2006/relationships/image" Target="../media/image56.png"/><Relationship Id="rId4" Type="http://schemas.openxmlformats.org/officeDocument/2006/relationships/image" Target="../media/image19.png"/><Relationship Id="rId9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33.png"/><Relationship Id="rId10" Type="http://schemas.openxmlformats.org/officeDocument/2006/relationships/image" Target="../media/image49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64901" y="2496825"/>
            <a:ext cx="7978787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Complex Numbers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39752" y="407707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1C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out the following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)(4+5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=8+12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+10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867400" y="2209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248400" y="20574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put like you would algebraically (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eg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grid method, FOIL, smiley face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</p:txBody>
      </p:sp>
      <p:sp>
        <p:nvSpPr>
          <p:cNvPr id="15" name="Arc 14"/>
          <p:cNvSpPr/>
          <p:nvPr/>
        </p:nvSpPr>
        <p:spPr>
          <a:xfrm>
            <a:off x="5867400" y="2743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5867400" y="3276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248400" y="28194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3352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8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488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Express the following in the form a + bi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(7−4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i="1">
                          <a:latin typeface="Cambria Math"/>
                        </a:rPr>
                        <m:t>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=33−56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5626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943600" y="2286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as a double bracket</a:t>
            </a:r>
          </a:p>
        </p:txBody>
      </p:sp>
      <p:sp>
        <p:nvSpPr>
          <p:cNvPr id="26" name="Arc 2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943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7912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324600" y="2743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3200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3657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92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 animBg="1"/>
      <p:bldP spid="24" grpId="0"/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=8−12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−21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59−43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867400" y="2133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324600" y="21336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Start with the first 2 brackets</a:t>
            </a:r>
          </a:p>
        </p:txBody>
      </p:sp>
      <p:sp>
        <p:nvSpPr>
          <p:cNvPr id="42" name="Arc 41"/>
          <p:cNvSpPr/>
          <p:nvPr/>
        </p:nvSpPr>
        <p:spPr>
          <a:xfrm>
            <a:off x="5867400" y="251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867400" y="2895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867400" y="3276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4724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5105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57912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24600" y="251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4840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4038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multiply this by the 3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bracket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2200" y="4724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5029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and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2200" y="5486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5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10000" y="19050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886200" y="38862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63" name="Arc 62"/>
          <p:cNvSpPr/>
          <p:nvPr/>
        </p:nvSpPr>
        <p:spPr>
          <a:xfrm>
            <a:off x="50292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54102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65" name="Arc 64"/>
          <p:cNvSpPr/>
          <p:nvPr/>
        </p:nvSpPr>
        <p:spPr>
          <a:xfrm>
            <a:off x="5029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0292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257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52578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2578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410200" y="2590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86400" y="3048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38800" y="4114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86400" y="4572000"/>
            <a:ext cx="2918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91200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6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21876" y="1940626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105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486400" y="21336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both as a power of 5</a:t>
            </a:r>
          </a:p>
        </p:txBody>
      </p:sp>
      <p:sp>
        <p:nvSpPr>
          <p:cNvPr id="38" name="Arc 37"/>
          <p:cNvSpPr/>
          <p:nvPr/>
        </p:nvSpPr>
        <p:spPr>
          <a:xfrm>
            <a:off x="5791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0198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019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172200" y="2590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08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8400" y="3505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2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7" grpId="0"/>
      <p:bldP spid="31" grpId="0"/>
      <p:bldP spid="32" grpId="0"/>
      <p:bldP spid="33" grpId="0"/>
      <p:bldP spid="34" grpId="0"/>
      <p:bldP spid="35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1D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83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You can write down the complex conjugate of a complex number, and it helps you divide one complex number by another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If a complex number is given by: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+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Then the complex conjugate is: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∗</m:t>
                          </m:r>
                        </m:sup>
                      </m:sSup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−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(You just reverse the sign of the imaginary part!)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Together, these are known as a </a:t>
                </a:r>
                <a:r>
                  <a:rPr lang="en-GB" sz="1400" b="1" u="sng" dirty="0">
                    <a:latin typeface="Comic Sans MS" pitchFamily="66" charset="0"/>
                    <a:sym typeface="Wingdings" pitchFamily="2" charset="2"/>
                  </a:rPr>
                  <a:t>complex conjugate pair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t="-1144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600200"/>
            <a:ext cx="3390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Write down the complex conjugate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925" y="200495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00946" y="319050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22718" y="428105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212278" y="2110839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664530" y="2080160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19" name="Arc 18"/>
          <p:cNvSpPr/>
          <p:nvPr/>
        </p:nvSpPr>
        <p:spPr>
          <a:xfrm>
            <a:off x="5174673" y="3272642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26925" y="3241963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21" name="Arc 20"/>
          <p:cNvSpPr/>
          <p:nvPr/>
        </p:nvSpPr>
        <p:spPr>
          <a:xfrm>
            <a:off x="5362699" y="4363193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14951" y="4332514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38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 – 7i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 + 7i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172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553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1" name="Arc 10"/>
          <p:cNvSpPr/>
          <p:nvPr/>
        </p:nvSpPr>
        <p:spPr>
          <a:xfrm>
            <a:off x="6172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53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=4+14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−49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400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81800" y="3505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8" name="Arc 17"/>
          <p:cNvSpPr/>
          <p:nvPr/>
        </p:nvSpPr>
        <p:spPr>
          <a:xfrm>
            <a:off x="64008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81800" y="3962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=4−49(−1)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4008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781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24" name="Arc 23"/>
          <p:cNvSpPr/>
          <p:nvPr/>
        </p:nvSpPr>
        <p:spPr>
          <a:xfrm>
            <a:off x="57150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943600" y="4876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9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2√2 + i√2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2√2 - i√2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1" y="6519446"/>
            <a:ext cx="425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858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315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1" name="Arc 30"/>
          <p:cNvSpPr/>
          <p:nvPr/>
        </p:nvSpPr>
        <p:spPr>
          <a:xfrm>
            <a:off x="6858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blipFill rotWithShape="1">
                <a:blip r:embed="rId8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8580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15200" y="3657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8" name="Arc 37"/>
          <p:cNvSpPr/>
          <p:nvPr/>
        </p:nvSpPr>
        <p:spPr>
          <a:xfrm>
            <a:off x="68580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15200" y="4114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=8−(−1)(2)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8580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239000" y="449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Some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44" name="Arc 43"/>
          <p:cNvSpPr/>
          <p:nvPr/>
        </p:nvSpPr>
        <p:spPr>
          <a:xfrm>
            <a:off x="68580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315200" y="502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2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  <p:bldP spid="42" grpId="0" animBg="1"/>
      <p:bldP spid="43" grpId="0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Simplify each of the following: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</a:rPr>
                  <a:t>) Determine the number of real roots of each equation.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+10=0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+7=0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  <a:blipFill>
                <a:blip r:embed="rId2"/>
                <a:stretch>
                  <a:fillRect l="-2525" t="-2372" r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Find the solutions of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are rational numbers</a:t>
                </a:r>
              </a:p>
            </p:txBody>
          </p:sp>
        </mc:Choice>
        <mc:Fallback xmlns="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  <a:blipFill>
                <a:blip r:embed="rId3"/>
                <a:stretch>
                  <a:fillRect l="-1852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/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/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/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/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/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/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/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/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(10+5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(1+2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1−4(−1)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724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92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(5+4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(2−3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4+6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4−9(−1)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−2+23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648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into two parts (this is useful for later topics!)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9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1E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26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+7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−5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81400" y="5638800"/>
            <a:ext cx="47051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will work every time!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If you have the roots of a quadratic equation: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them and reverse the sign to find the ‘b’ term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them to find the ‘c’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1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−24=0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+6)(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−6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5334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4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quadratic equation that has roots 3 + 5i and 3 –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5240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657600" y="2667000"/>
            <a:ext cx="2095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So the ‘b’ term is -6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3352800"/>
            <a:ext cx="1701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So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‘</m:t>
                      </m:r>
                      <m:r>
                        <m:rPr>
                          <m:nor/>
                        </m:rPr>
                        <a:rPr lang="en-US" sz="1600" b="0" i="0" dirty="0" smtClean="0">
                          <a:latin typeface="Comic Sans MS" panose="030F0702030302020204" pitchFamily="66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’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term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34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=9−25(−1)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𝑡h𝑒𝑟𝑒𝑓𝑜𝑟𝑒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410200" y="205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67400" y="2057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3886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4267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4648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096000" y="3886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199" y="4191000"/>
            <a:ext cx="243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the ‘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’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0" y="4724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8426" y="5715000"/>
            <a:ext cx="575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have the b and c coefficients, you can write the equation!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1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8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1F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79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If we substitute -1 in, the equation will balance…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+ 3(−1)+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1−1−3+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705600" y="1828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086600" y="1905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x = -1</a:t>
            </a:r>
          </a:p>
        </p:txBody>
      </p:sp>
      <p:sp>
        <p:nvSpPr>
          <p:cNvPr id="13" name="Arc 12"/>
          <p:cNvSpPr/>
          <p:nvPr/>
        </p:nvSpPr>
        <p:spPr>
          <a:xfrm>
            <a:off x="6705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705600" y="2743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162800" y="2286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each part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 to fin d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95800" y="3657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We now know the actual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2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5626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62600" y="1981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6019800" y="28956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553200" y="39624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H="1">
            <a:off x="7391400" y="48768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+1)(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57600" y="2590800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2971800"/>
            <a:ext cx="1828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the answer and write it beneath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3810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this from the original equation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57600" y="4419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divide -2x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876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this and continue these steps until you’re finished!</a:t>
            </a:r>
          </a:p>
        </p:txBody>
      </p:sp>
      <p:sp>
        <p:nvSpPr>
          <p:cNvPr id="47" name="Oval 46"/>
          <p:cNvSpPr/>
          <p:nvPr/>
        </p:nvSpPr>
        <p:spPr>
          <a:xfrm>
            <a:off x="4800600" y="20574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5626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98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924800" y="2514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4800" y="35052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00" y="4419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55626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724400" y="20574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943600" y="30480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6781800" y="40386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5562600" y="1600200"/>
            <a:ext cx="1676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553200" y="16002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0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8" grpId="0" animBg="1"/>
      <p:bldP spid="48" grpId="1" animBg="1"/>
      <p:bldP spid="49" grpId="0" animBg="1"/>
      <p:bldP spid="49" grpId="1" animBg="1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 flipH="1">
            <a:off x="4648200" y="2514600"/>
            <a:ext cx="152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5200" y="2590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Either this bracket is 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10000" y="426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knew this solution!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172200" y="2514600"/>
            <a:ext cx="3048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00800" y="2514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Or this bracket is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−1=±2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74676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777655" y="34290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completing the square</a:t>
            </a:r>
          </a:p>
        </p:txBody>
      </p:sp>
      <p:sp>
        <p:nvSpPr>
          <p:cNvPr id="78" name="Arc 77"/>
          <p:cNvSpPr/>
          <p:nvPr/>
        </p:nvSpPr>
        <p:spPr>
          <a:xfrm>
            <a:off x="7543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6962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8486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001000" y="4114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979979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08579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29649" y="5791200"/>
            <a:ext cx="5266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The solutions of the equation x</a:t>
            </a:r>
            <a:r>
              <a:rPr lang="en-GB" sz="1600" baseline="30000" dirty="0">
                <a:latin typeface="Comic Sans MS" pitchFamily="66" charset="0"/>
              </a:rPr>
              <a:t>3</a:t>
            </a:r>
            <a:r>
              <a:rPr lang="en-GB" sz="1600" dirty="0">
                <a:latin typeface="Comic Sans MS" pitchFamily="66" charset="0"/>
              </a:rPr>
              <a:t> – x</a:t>
            </a:r>
            <a:r>
              <a:rPr lang="en-GB" sz="1600" baseline="30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 + 3x + 5 = 0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03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580406" y="1973042"/>
            <a:ext cx="5947783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1A/B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81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8430513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In a cubic equation, either: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All 3 solutions are real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One solution is real and the other 2 form a complex conjugate pair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0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solve a quartic equation using this method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quartic equation has an x power of 4, and will have a total of 4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For a quartic equation, either: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real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2 roots are real and 2 are complex, forming a complex conjugate pair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complex and form 2 complex conjugate pairs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9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use these to find an expression which will factorise into the original equation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209800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them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77000" y="2209800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=9−(−1)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038601" y="4572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know b and c you can write an expression that will divide into the original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49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− 39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− 50</m:t>
                      </m:r>
                    </m:oMath>
                  </m:oMathPara>
                </a14:m>
                <a:endParaRPr lang="en-GB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3340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334000" y="19812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+ 20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H="1">
            <a:off x="5867400" y="28956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− 12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 59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19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 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1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  <a:blipFill rotWithShape="1">
                <a:blip r:embed="rId18"/>
                <a:stretch>
                  <a:fillRect r="-10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90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6781800" y="38100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H="1">
            <a:off x="6781800" y="47244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>
          <a:xfrm>
            <a:off x="3810000" y="2057400"/>
            <a:ext cx="1524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8100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4102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4102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6172200" y="29718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0198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6294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781800" y="3886200"/>
            <a:ext cx="762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69"/>
          <p:cNvSpPr/>
          <p:nvPr/>
        </p:nvSpPr>
        <p:spPr>
          <a:xfrm>
            <a:off x="5334000" y="1600200"/>
            <a:ext cx="1905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+10)(2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blipFill rotWithShape="1">
                <a:blip r:embed="rId2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38600" y="5105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now factorised the original equation into 2 quadratics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94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6" grpId="0"/>
      <p:bldP spid="36" grpId="0"/>
      <p:bldP spid="38" grpId="0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 animBg="1"/>
      <p:bldP spid="61" grpId="1" animBg="1"/>
      <p:bldP spid="61" grpId="2" animBg="1"/>
      <p:bldP spid="61" grpId="3" animBg="1"/>
      <p:bldP spid="61" grpId="4" animBg="1"/>
      <p:bldP spid="61" grpId="5" animBg="1"/>
      <p:bldP spid="61" grpId="6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70" grpId="0" animBg="1"/>
      <p:bldP spid="71" grpId="0"/>
      <p:bldP spid="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+10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+9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/>
          <p:nvPr/>
        </p:nvCxnSpPr>
        <p:spPr>
          <a:xfrm flipH="1">
            <a:off x="4876800" y="2133600"/>
            <a:ext cx="533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42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have the solutions for this bracket!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34200" y="2133600"/>
            <a:ext cx="5334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3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find the solutions for this one!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(2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1)(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7848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8229600" y="3200400"/>
            <a:ext cx="101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𝑆</m:t>
                      </m:r>
                      <m:r>
                        <a:rPr lang="en-GB" sz="1600" b="0" i="1" smtClean="0">
                          <a:latin typeface="Cambria Math"/>
                        </a:rPr>
                        <m:t>𝑜𝑙𝑢𝑡𝑖𝑜𝑛𝑠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86200" y="5715000"/>
            <a:ext cx="2012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All these will give the answer 0 when substituted in!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69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1" grpId="0"/>
      <p:bldP spid="73" grpId="0"/>
      <p:bldP spid="75" grpId="0"/>
      <p:bldP spid="78" grpId="0"/>
      <p:bldP spid="79" grpId="0"/>
      <p:bldP spid="102" grpId="0"/>
      <p:bldP spid="103" grpId="0"/>
      <p:bldP spid="104" grpId="0"/>
      <p:bldP spid="105" grpId="0"/>
      <p:bldP spid="106" grpId="0" animBg="1"/>
      <p:bldP spid="107" grpId="0"/>
      <p:bldP spid="109" grpId="0"/>
      <p:bldP spid="110" grpId="0"/>
      <p:bldP spid="111" grpId="0"/>
      <p:bldP spid="113" grpId="0"/>
      <p:bldP spid="114" grpId="0"/>
      <p:bldP spid="11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At GCSE level you met the Quadratic formula: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part under the square root sign is known as the ‘discriminant’, and can be used to determine how many solutions the equation has: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problem is that we cannot square root a negative number, hence the lack of real roots in the 3</a:t>
            </a:r>
            <a:r>
              <a:rPr lang="en-GB" sz="1400" baseline="30000" dirty="0">
                <a:latin typeface="Comic Sans MS" pitchFamily="66" charset="0"/>
              </a:rPr>
              <a:t>rd</a:t>
            </a:r>
            <a:r>
              <a:rPr lang="en-GB" sz="1400" dirty="0">
                <a:latin typeface="Comic Sans MS" pitchFamily="66" charset="0"/>
              </a:rPr>
              <a:t> case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 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−→1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−→0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/>
          <p:cNvSpPr txBox="1">
            <a:spLocks/>
          </p:cNvSpPr>
          <p:nvPr/>
        </p:nvSpPr>
        <p:spPr>
          <a:xfrm>
            <a:off x="4724400" y="1600200"/>
            <a:ext cx="3352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To solve these equations, we can use 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 can be combined with real numbers to create ‘complex numbers’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An example of a complex number would be: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Complex numbers can be added, subtracted, multiplied and divided in the same way you would with an algebraic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5+2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156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Simplify each of the following, giving your answers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where: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47800" y="4915272"/>
            <a:ext cx="190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means a and b are real numbers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62200" y="4534272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1000" y="15240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+(7+3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191000" y="2819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−(5−11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=−3+6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−5+11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67200" y="45720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=6+18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248400" y="167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629400" y="1600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 together</a:t>
            </a:r>
          </a:p>
        </p:txBody>
      </p:sp>
      <p:sp>
        <p:nvSpPr>
          <p:cNvPr id="60" name="Arc 59"/>
          <p:cNvSpPr/>
          <p:nvPr/>
        </p:nvSpPr>
        <p:spPr>
          <a:xfrm>
            <a:off x="63246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3246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562600" y="4724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7818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‘Multiply out’ the bracket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05600" y="3505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43600" y="4724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551BC91-5364-40FF-A2C2-077F7E61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6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  <p:bldP spid="16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7" grpId="0" animBg="1"/>
      <p:bldP spid="59" grpId="0"/>
      <p:bldP spid="60" grpId="0" animBg="1"/>
      <p:bldP spid="61" grpId="0" animBg="1"/>
      <p:bldP spid="62" grpId="0" animBg="1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√-36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√-28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−36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553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553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57800" y="17526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1371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sign means the </a:t>
            </a:r>
            <a:r>
              <a:rPr lang="en-GB" sz="1400" b="1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square root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0400" y="1676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using surd manipulation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220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√-1 =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28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6294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6294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010400" y="3581400"/>
            <a:ext cx="211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into a positive and negative part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10400" y="41148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28 further…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6294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086600" y="4648200"/>
            <a:ext cx="1734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</p:txBody>
      </p:sp>
      <p:sp>
        <p:nvSpPr>
          <p:cNvPr id="41" name="Arc 40"/>
          <p:cNvSpPr/>
          <p:nvPr/>
        </p:nvSpPr>
        <p:spPr>
          <a:xfrm>
            <a:off x="66294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086600" y="50292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usually written in this way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E2058FD4-7920-48AB-87E5-E253BB75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38993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animBg="1"/>
      <p:bldP spid="21" grpId="0" animBg="1"/>
      <p:bldP spid="25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2578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50" name="Arc 49"/>
          <p:cNvSpPr/>
          <p:nvPr/>
        </p:nvSpPr>
        <p:spPr>
          <a:xfrm>
            <a:off x="5562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791200" y="2819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7912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943600" y="2133600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 – we need to consider both positive and negative as we are solving an equation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0" y="2895600"/>
            <a:ext cx="1219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200" y="35052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in terms of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4724400"/>
            <a:ext cx="39624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should ensure you write full workings – once you have had a lot of practice you can do more in your head!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021E2C0-A377-43C8-BE4E-CFBACA1D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240811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2133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9812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 squared bracket, with the number inside being half the x-coefficient</a:t>
            </a:r>
          </a:p>
        </p:txBody>
      </p:sp>
      <p:sp>
        <p:nvSpPr>
          <p:cNvPr id="36" name="Arc 3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400800" y="3200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68580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8580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8580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051720" y="45811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Imagine squaring the bracket</a:t>
            </a:r>
          </a:p>
        </p:txBody>
      </p:sp>
      <p:sp>
        <p:nvSpPr>
          <p:cNvPr id="42" name="Arc 41"/>
          <p:cNvSpPr/>
          <p:nvPr/>
        </p:nvSpPr>
        <p:spPr>
          <a:xfrm>
            <a:off x="1670720" y="45811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1670720" y="51145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975520" y="50383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answer we get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9120" y="5760621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squared bracket gives us both the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 and the 6x term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only gives us a number of 9, whereas we need 25 – add 16 on!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7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0386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908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4958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0292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1289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86200" y="1524000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Completing the square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19600" y="5562600"/>
            <a:ext cx="41148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 term is even, and there is only a single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, then completing the square will probably be the quickest method!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00800" y="27432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81800" y="32004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39000" y="37338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15200" y="4191000"/>
            <a:ext cx="165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the root up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39000" y="4648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D6EA4707-C1D4-42B7-B046-1AE79B18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8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57" grpId="0" animBg="1"/>
      <p:bldP spid="59" grpId="0"/>
      <p:bldP spid="8" grpId="0" animBg="1"/>
      <p:bldP spid="8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9" grpId="0"/>
      <p:bldP spid="66" grpId="0" animBg="1"/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(6)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−(4×1×25)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9672" y="4365104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 =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19672" y="4746104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b = 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19672" y="512710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c =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−64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64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±8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781800" y="2286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239000" y="2438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5" name="Arc 54"/>
          <p:cNvSpPr/>
          <p:nvPr/>
        </p:nvSpPr>
        <p:spPr>
          <a:xfrm>
            <a:off x="6781800" y="2971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91200" y="3733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4419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5791200" y="5105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162800" y="3048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part under the root sign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38862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it up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48400" y="4495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the roots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48400" y="5105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all by 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62400" y="5943600"/>
            <a:ext cx="44196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coefficient is greater than 1, or the x term is odd, the Quadratic formula will probably be the easiest method!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BB7D1BF-480F-438F-8AAD-D21EF2C9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03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/>
      <p:bldP spid="10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8" grpId="0" animBg="1"/>
      <p:bldP spid="72" grpId="0" animBg="1"/>
      <p:bldP spid="73" grpId="0"/>
      <p:bldP spid="74" grpId="0"/>
      <p:bldP spid="75" grpId="0"/>
      <p:bldP spid="76" grpId="0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3637</Words>
  <Application>Microsoft Office PowerPoint</Application>
  <PresentationFormat>画面に合わせる (4:3)</PresentationFormat>
  <Paragraphs>729</Paragraphs>
  <Slides>34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7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Monotype Corsiva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PowerPoint プレゼンテーション</vt:lpstr>
      <vt:lpstr>Complex Numbers</vt:lpstr>
      <vt:lpstr>Complex Numbers</vt:lpstr>
      <vt:lpstr>Complex Numbers</vt:lpstr>
      <vt:lpstr>Complex Numbers</vt:lpstr>
      <vt:lpstr>Complex Numbers</vt:lpstr>
      <vt:lpstr>PowerPoint プレゼンテーション</vt:lpstr>
      <vt:lpstr>Complex Numbers</vt:lpstr>
      <vt:lpstr>Complex Numbers</vt:lpstr>
      <vt:lpstr>Complex Numbers</vt:lpstr>
      <vt:lpstr>Complex Numbers</vt:lpstr>
      <vt:lpstr>Complex Numbers</vt:lpstr>
      <vt:lpstr>PowerPoint プレゼンテーション</vt:lpstr>
      <vt:lpstr>Complex Numbers</vt:lpstr>
      <vt:lpstr>Complex Numbers</vt:lpstr>
      <vt:lpstr>Complex Numbers</vt:lpstr>
      <vt:lpstr>PowerPoint プレゼンテーション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139</cp:revision>
  <dcterms:created xsi:type="dcterms:W3CDTF">2017-08-14T15:35:38Z</dcterms:created>
  <dcterms:modified xsi:type="dcterms:W3CDTF">2018-08-13T23:48:34Z</dcterms:modified>
</cp:coreProperties>
</file>