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2A0E28A-5E5E-4EC7-B29E-E14C932453A2}" type="datetimeFigureOut">
              <a:rPr lang="en-GB" smtClean="0"/>
              <a:t>09/02/2020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3028768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A0E28A-5E5E-4EC7-B29E-E14C932453A2}" type="datetimeFigureOut">
              <a:rPr lang="en-GB" smtClean="0"/>
              <a:t>09/02/2020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152932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A0E28A-5E5E-4EC7-B29E-E14C932453A2}" type="datetimeFigureOut">
              <a:rPr lang="en-GB" smtClean="0"/>
              <a:t>09/02/2020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2521415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2A0E28A-5E5E-4EC7-B29E-E14C932453A2}" type="datetimeFigureOut">
              <a:rPr lang="en-GB" smtClean="0"/>
              <a:t>09/02/2020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3817967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A0E28A-5E5E-4EC7-B29E-E14C932453A2}" type="datetimeFigureOut">
              <a:rPr lang="en-GB" smtClean="0"/>
              <a:t>09/02/2020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3648718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2A0E28A-5E5E-4EC7-B29E-E14C932453A2}" type="datetimeFigureOut">
              <a:rPr lang="en-GB" smtClean="0"/>
              <a:t>09/02/2020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372711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2A0E28A-5E5E-4EC7-B29E-E14C932453A2}" type="datetimeFigureOut">
              <a:rPr lang="en-GB" smtClean="0"/>
              <a:t>09/02/2020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335447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2A0E28A-5E5E-4EC7-B29E-E14C932453A2}" type="datetimeFigureOut">
              <a:rPr lang="en-GB" smtClean="0"/>
              <a:t>09/02/2020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689762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0E28A-5E5E-4EC7-B29E-E14C932453A2}" type="datetimeFigureOut">
              <a:rPr lang="en-GB" smtClean="0"/>
              <a:t>09/02/2020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586539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2A0E28A-5E5E-4EC7-B29E-E14C932453A2}" type="datetimeFigureOut">
              <a:rPr lang="en-GB" smtClean="0"/>
              <a:t>09/02/2020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1228547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2A0E28A-5E5E-4EC7-B29E-E14C932453A2}" type="datetimeFigureOut">
              <a:rPr lang="en-GB" smtClean="0"/>
              <a:t>09/02/2020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CA44C64-5665-46C1-BC24-152FA7B9ABAB}" type="slidenum">
              <a:rPr lang="en-GB" smtClean="0"/>
              <a:t>‹#›</a:t>
            </a:fld>
            <a:endParaRPr lang="en-GB"/>
          </a:p>
        </p:txBody>
      </p:sp>
    </p:spTree>
    <p:extLst>
      <p:ext uri="{BB962C8B-B14F-4D97-AF65-F5344CB8AC3E}">
        <p14:creationId xmlns:p14="http://schemas.microsoft.com/office/powerpoint/2010/main" val="392769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0E28A-5E5E-4EC7-B29E-E14C932453A2}" type="datetimeFigureOut">
              <a:rPr lang="en-GB" smtClean="0"/>
              <a:t>09/02/2020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A44C64-5665-46C1-BC24-152FA7B9ABAB}" type="slidenum">
              <a:rPr lang="en-GB" smtClean="0"/>
              <a:t>‹#›</a:t>
            </a:fld>
            <a:endParaRPr lang="en-GB"/>
          </a:p>
        </p:txBody>
      </p:sp>
    </p:spTree>
    <p:extLst>
      <p:ext uri="{BB962C8B-B14F-4D97-AF65-F5344CB8AC3E}">
        <p14:creationId xmlns:p14="http://schemas.microsoft.com/office/powerpoint/2010/main" val="2416072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coe.jmu.edu/learningtoolbox/cornellnotes.html"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30356" y="112594"/>
            <a:ext cx="5943149" cy="1276066"/>
          </a:xfrm>
        </p:spPr>
        <p:txBody>
          <a:bodyPr>
            <a:normAutofit/>
          </a:bodyPr>
          <a:lstStyle/>
          <a:p>
            <a:pPr algn="ctr"/>
            <a:r>
              <a:rPr lang="en-GB" sz="4000" b="1" dirty="0" smtClean="0"/>
              <a:t>Wonky </a:t>
            </a:r>
            <a:r>
              <a:rPr lang="en-GB" sz="4000" b="1" smtClean="0"/>
              <a:t>I note-making</a:t>
            </a:r>
            <a:r>
              <a:rPr lang="en-GB" dirty="0" smtClean="0"/>
              <a:t/>
            </a:r>
            <a:br>
              <a:rPr lang="en-GB" dirty="0" smtClean="0"/>
            </a:br>
            <a:endParaRPr lang="en-GB" dirty="0"/>
          </a:p>
        </p:txBody>
      </p:sp>
      <p:sp>
        <p:nvSpPr>
          <p:cNvPr id="5" name="Content Placeholder 4"/>
          <p:cNvSpPr>
            <a:spLocks noGrp="1"/>
          </p:cNvSpPr>
          <p:nvPr>
            <p:ph idx="1"/>
          </p:nvPr>
        </p:nvSpPr>
        <p:spPr>
          <a:xfrm>
            <a:off x="6782936" y="750627"/>
            <a:ext cx="5117911" cy="5554638"/>
          </a:xfrm>
          <a:solidFill>
            <a:schemeClr val="accent2">
              <a:lumMod val="20000"/>
              <a:lumOff val="80000"/>
            </a:schemeClr>
          </a:solidFill>
        </p:spPr>
        <p:txBody>
          <a:bodyPr>
            <a:normAutofit fontScale="85000" lnSpcReduction="10000"/>
          </a:bodyPr>
          <a:lstStyle/>
          <a:p>
            <a:pPr marL="0" indent="0" algn="ctr">
              <a:buNone/>
            </a:pPr>
            <a:r>
              <a:rPr lang="en-GB" sz="6400" b="1" dirty="0" smtClean="0"/>
              <a:t>How </a:t>
            </a:r>
            <a:r>
              <a:rPr lang="en-GB" sz="6400" b="1" dirty="0" smtClean="0"/>
              <a:t>can I use it?</a:t>
            </a:r>
          </a:p>
          <a:p>
            <a:pPr fontAlgn="base"/>
            <a:r>
              <a:rPr lang="en-GB" dirty="0"/>
              <a:t>General note-making in class during lecture-style lessons or when watching documentaries. Rather than being passive it forces students to be more active and efficient learners.</a:t>
            </a:r>
          </a:p>
          <a:p>
            <a:pPr fontAlgn="base"/>
            <a:r>
              <a:rPr lang="en-GB" dirty="0"/>
              <a:t> </a:t>
            </a:r>
            <a:r>
              <a:rPr lang="en-GB" dirty="0" smtClean="0"/>
              <a:t>As </a:t>
            </a:r>
            <a:r>
              <a:rPr lang="en-GB" dirty="0"/>
              <a:t>a way of improving their general research skills which will aid independent learning</a:t>
            </a:r>
            <a:r>
              <a:rPr lang="en-GB" dirty="0" smtClean="0"/>
              <a:t>.</a:t>
            </a:r>
          </a:p>
          <a:p>
            <a:pPr fontAlgn="base"/>
            <a:r>
              <a:rPr lang="en-GB" u="sng" dirty="0">
                <a:hlinkClick r:id="rId2"/>
              </a:rPr>
              <a:t>http://coe.jmu.edu/learningtoolbox/cornellnotes.html</a:t>
            </a:r>
            <a:r>
              <a:rPr lang="en-GB" dirty="0"/>
              <a:t> - this is a slightly different version but the concept is generally the same. </a:t>
            </a:r>
          </a:p>
          <a:p>
            <a:pPr marL="0" indent="0" fontAlgn="base">
              <a:buNone/>
            </a:pPr>
            <a:endParaRPr lang="en-GB" dirty="0"/>
          </a:p>
          <a:p>
            <a:pPr marL="0" indent="0">
              <a:buNone/>
            </a:pPr>
            <a:endParaRPr lang="en-GB" sz="2000" dirty="0"/>
          </a:p>
          <a:p>
            <a:pPr marL="0" indent="0">
              <a:buNone/>
            </a:pPr>
            <a:endParaRPr lang="en-GB" sz="2000" dirty="0"/>
          </a:p>
          <a:p>
            <a:pPr marL="0" indent="0">
              <a:buNone/>
            </a:pPr>
            <a:endParaRPr lang="en-GB" dirty="0" smtClean="0"/>
          </a:p>
          <a:p>
            <a:pPr marL="0" indent="0">
              <a:buNone/>
            </a:pPr>
            <a:endParaRPr lang="en-GB" dirty="0"/>
          </a:p>
        </p:txBody>
      </p:sp>
      <p:sp>
        <p:nvSpPr>
          <p:cNvPr id="6" name="Text Placeholder 5"/>
          <p:cNvSpPr>
            <a:spLocks noGrp="1"/>
          </p:cNvSpPr>
          <p:nvPr>
            <p:ph type="body" sz="half" idx="2"/>
          </p:nvPr>
        </p:nvSpPr>
        <p:spPr>
          <a:xfrm>
            <a:off x="586854" y="982640"/>
            <a:ext cx="5786651" cy="3452882"/>
          </a:xfrm>
          <a:solidFill>
            <a:schemeClr val="accent2">
              <a:lumMod val="60000"/>
              <a:lumOff val="40000"/>
            </a:schemeClr>
          </a:solidFill>
        </p:spPr>
        <p:txBody>
          <a:bodyPr>
            <a:normAutofit/>
          </a:bodyPr>
          <a:lstStyle/>
          <a:p>
            <a:r>
              <a:rPr lang="en-GB" sz="3200" b="1" dirty="0" smtClean="0"/>
              <a:t>What is it?</a:t>
            </a:r>
          </a:p>
          <a:p>
            <a:pPr fontAlgn="base"/>
            <a:r>
              <a:rPr lang="en-GB" dirty="0"/>
              <a:t>This is simply a rebrand of the Cornell Notes system. The ‘Wonky-I’ helps students to remember how their notes should be set out (see example below).</a:t>
            </a:r>
          </a:p>
          <a:p>
            <a:pPr fontAlgn="base"/>
            <a:r>
              <a:rPr lang="en-GB" dirty="0" smtClean="0"/>
              <a:t>Students </a:t>
            </a:r>
            <a:r>
              <a:rPr lang="en-GB" dirty="0"/>
              <a:t>put a key question (or title of an article/book etc.) at the top of the sheet of paper. They then create a ‘Wonky-I’ shape on their paper. On the left they write down key definitions and extra questions they have. They can then do some extra research to answer these questions. In the main section of their notes they write down general notes, focusing on the main question. At the bottom of their notes they then need to write a five sentence summary which answers the question and/or summarises the key argument(s) of the article/book etc. </a:t>
            </a:r>
          </a:p>
        </p:txBody>
      </p:sp>
      <p:sp>
        <p:nvSpPr>
          <p:cNvPr id="7" name="Text Placeholder 5"/>
          <p:cNvSpPr txBox="1">
            <a:spLocks/>
          </p:cNvSpPr>
          <p:nvPr/>
        </p:nvSpPr>
        <p:spPr>
          <a:xfrm>
            <a:off x="586854" y="4653887"/>
            <a:ext cx="5786651" cy="1965277"/>
          </a:xfrm>
          <a:prstGeom prst="rect">
            <a:avLst/>
          </a:prstGeom>
          <a:solidFill>
            <a:schemeClr val="accent1">
              <a:lumMod val="60000"/>
              <a:lumOff val="40000"/>
            </a:schemeClr>
          </a:solidFill>
        </p:spPr>
        <p:txBody>
          <a:bodyPr vert="horz" lIns="91440" tIns="45720" rIns="91440" bIns="45720" rtlCol="0">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GB" sz="2600" b="1" dirty="0" smtClean="0"/>
              <a:t>Why does it work?</a:t>
            </a:r>
          </a:p>
          <a:p>
            <a:pPr fontAlgn="base"/>
            <a:r>
              <a:rPr lang="en-GB" dirty="0"/>
              <a:t>It makes sure that students take </a:t>
            </a:r>
            <a:r>
              <a:rPr lang="en-GB" i="1" dirty="0"/>
              <a:t>active</a:t>
            </a:r>
            <a:r>
              <a:rPr lang="en-GB" dirty="0"/>
              <a:t> notes rather than writing everything down, including irrelevant material. It is another example of students working smarter not harder.  </a:t>
            </a:r>
          </a:p>
          <a:p>
            <a:pPr fontAlgn="base"/>
            <a:r>
              <a:rPr lang="en-GB" dirty="0"/>
              <a:t>It also encourages students to be more independent, finding answers to questions they have and looking up definitions. </a:t>
            </a:r>
          </a:p>
          <a:p>
            <a:pPr fontAlgn="base"/>
            <a:r>
              <a:rPr lang="en-GB" dirty="0" smtClean="0"/>
              <a:t>Finally</a:t>
            </a:r>
            <a:r>
              <a:rPr lang="en-GB" dirty="0"/>
              <a:t>, it introduces them to the </a:t>
            </a:r>
            <a:r>
              <a:rPr lang="en-GB" i="1" dirty="0"/>
              <a:t>chain of research</a:t>
            </a:r>
            <a:r>
              <a:rPr lang="en-GB" dirty="0"/>
              <a:t> i.e. that one question/book/article is simply a springboard to another idea/question/book (excuse the mixed metaphor here). </a:t>
            </a:r>
          </a:p>
        </p:txBody>
      </p:sp>
    </p:spTree>
    <p:extLst>
      <p:ext uri="{BB962C8B-B14F-4D97-AF65-F5344CB8AC3E}">
        <p14:creationId xmlns:p14="http://schemas.microsoft.com/office/powerpoint/2010/main" val="1147892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flipV="1">
            <a:off x="0" y="777922"/>
            <a:ext cx="12192000" cy="22178"/>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0" y="4858603"/>
            <a:ext cx="12192000"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7"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8" name="Rectangle 4"/>
          <p:cNvSpPr>
            <a:spLocks noChangeArrowheads="1"/>
          </p:cNvSpPr>
          <p:nvPr/>
        </p:nvSpPr>
        <p:spPr bwMode="auto">
          <a:xfrm>
            <a:off x="0" y="45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smtClean="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Key Question: Why did Britain win the war at sea (1914-1918)? </a:t>
            </a: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cxnSp>
        <p:nvCxnSpPr>
          <p:cNvPr id="10" name="Straight Connector 9"/>
          <p:cNvCxnSpPr/>
          <p:nvPr/>
        </p:nvCxnSpPr>
        <p:spPr>
          <a:xfrm flipH="1" flipV="1">
            <a:off x="3435397" y="789011"/>
            <a:ext cx="44782" cy="4058503"/>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sp>
        <p:nvSpPr>
          <p:cNvPr id="13" name="Text Box 7"/>
          <p:cNvSpPr txBox="1"/>
          <p:nvPr/>
        </p:nvSpPr>
        <p:spPr>
          <a:xfrm>
            <a:off x="183107" y="914400"/>
            <a:ext cx="1371600" cy="571500"/>
          </a:xfrm>
          <a:prstGeom prst="rect">
            <a:avLst/>
          </a:prstGeom>
          <a:noFill/>
          <a:ln>
            <a:noFill/>
          </a:ln>
          <a:effectLst/>
          <a:extLst>
            <a:ext uri="{C572A759-6A51-4108-AA02-DFA0A04FC94B}">
              <ma14:wrappingTextBoxFlag xmlns:wpc="http://schemas.microsoft.com/office/word/2010/wordprocessingCanvas" xmlns:cx="http://schemas.microsoft.com/office/drawing/2014/chartex" xmlns:cx1="http://schemas.microsoft.com/office/drawing/2015/9/8/chartex" xmlns:mc="http://schemas.openxmlformats.org/markup-compatibility/2006"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lc="http://schemas.openxmlformats.org/drawingml/2006/lockedCanva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1100" i="1">
                <a:effectLst/>
                <a:latin typeface="Calibri Light" panose="020F0302020204030204" pitchFamily="34" charset="0"/>
                <a:ea typeface="Calibri" panose="020F0502020204030204" pitchFamily="34" charset="0"/>
                <a:cs typeface="Times New Roman" panose="02020603050405020304" pitchFamily="18" charset="0"/>
              </a:rPr>
              <a:t>Definitions and further questions: </a:t>
            </a:r>
            <a:endParaRPr lang="en-GB" sz="1100">
              <a:effectLst/>
              <a:ea typeface="Calibri" panose="020F0502020204030204" pitchFamily="34" charset="0"/>
              <a:cs typeface="Times New Roman" panose="02020603050405020304" pitchFamily="18" charset="0"/>
            </a:endParaRPr>
          </a:p>
        </p:txBody>
      </p:sp>
      <p:sp>
        <p:nvSpPr>
          <p:cNvPr id="14" name="Text Box 5"/>
          <p:cNvSpPr txBox="1"/>
          <p:nvPr/>
        </p:nvSpPr>
        <p:spPr>
          <a:xfrm>
            <a:off x="3618504" y="910987"/>
            <a:ext cx="1371600" cy="571500"/>
          </a:xfrm>
          <a:prstGeom prst="rect">
            <a:avLst/>
          </a:prstGeom>
          <a:noFill/>
          <a:ln>
            <a:noFill/>
          </a:ln>
          <a:effectLst/>
          <a:extLst>
            <a:ext uri="{C572A759-6A51-4108-AA02-DFA0A04FC94B}">
              <ma14:wrappingTextBoxFlag xmlns:wpc="http://schemas.microsoft.com/office/word/2010/wordprocessingCanvas" xmlns:cx="http://schemas.microsoft.com/office/drawing/2014/chartex" xmlns:cx1="http://schemas.microsoft.com/office/drawing/2015/9/8/chartex" xmlns:mc="http://schemas.openxmlformats.org/markup-compatibility/2006"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lc="http://schemas.openxmlformats.org/drawingml/2006/lockedCanva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1100" i="1" dirty="0">
                <a:effectLst/>
                <a:latin typeface="Calibri Light" panose="020F0302020204030204" pitchFamily="34" charset="0"/>
                <a:ea typeface="Calibri" panose="020F0502020204030204" pitchFamily="34" charset="0"/>
                <a:cs typeface="Times New Roman" panose="02020603050405020304" pitchFamily="18" charset="0"/>
              </a:rPr>
              <a:t>Notes:  </a:t>
            </a:r>
            <a:endParaRPr lang="en-GB" sz="1100" dirty="0">
              <a:effectLst/>
              <a:ea typeface="Calibri" panose="020F0502020204030204" pitchFamily="34" charset="0"/>
              <a:cs typeface="Times New Roman" panose="02020603050405020304" pitchFamily="18" charset="0"/>
            </a:endParaRPr>
          </a:p>
        </p:txBody>
      </p:sp>
      <p:sp>
        <p:nvSpPr>
          <p:cNvPr id="15" name="Text Box 6"/>
          <p:cNvSpPr txBox="1"/>
          <p:nvPr/>
        </p:nvSpPr>
        <p:spPr>
          <a:xfrm>
            <a:off x="183107" y="4972050"/>
            <a:ext cx="3657600" cy="571500"/>
          </a:xfrm>
          <a:prstGeom prst="rect">
            <a:avLst/>
          </a:prstGeom>
          <a:noFill/>
          <a:ln>
            <a:noFill/>
          </a:ln>
          <a:effectLst/>
          <a:extLst>
            <a:ext uri="{C572A759-6A51-4108-AA02-DFA0A04FC94B}">
              <ma14:wrappingTextBoxFlag xmlns:wpc="http://schemas.microsoft.com/office/word/2010/wordprocessingCanvas" xmlns:cx="http://schemas.microsoft.com/office/drawing/2014/chartex" xmlns:cx1="http://schemas.microsoft.com/office/drawing/2015/9/8/chartex" xmlns:mc="http://schemas.openxmlformats.org/markup-compatibility/2006"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lc="http://schemas.openxmlformats.org/drawingml/2006/lockedCanva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1100" i="1">
                <a:effectLst/>
                <a:latin typeface="Calibri Light" panose="020F0302020204030204" pitchFamily="34" charset="0"/>
                <a:ea typeface="Calibri" panose="020F0502020204030204" pitchFamily="34" charset="0"/>
                <a:cs typeface="Times New Roman" panose="02020603050405020304" pitchFamily="18" charset="0"/>
              </a:rPr>
              <a:t>Summary – Sheffield’s three main interpretations in this article?  </a:t>
            </a:r>
            <a:endParaRPr lang="en-GB" sz="110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0950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245</Words>
  <Application>Microsoft Office PowerPoint</Application>
  <PresentationFormat>Widescreen</PresentationFormat>
  <Paragraphs>19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Wonky I note-making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a realistic revision timetable</dc:title>
  <dc:creator>PowellL</dc:creator>
  <cp:lastModifiedBy>PowellL</cp:lastModifiedBy>
  <cp:revision>9</cp:revision>
  <dcterms:created xsi:type="dcterms:W3CDTF">2020-02-09T14:37:48Z</dcterms:created>
  <dcterms:modified xsi:type="dcterms:W3CDTF">2020-02-09T18:05:51Z</dcterms:modified>
</cp:coreProperties>
</file>