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2" r:id="rId5"/>
    <p:sldId id="269" r:id="rId6"/>
    <p:sldId id="270" r:id="rId7"/>
    <p:sldId id="271" r:id="rId8"/>
    <p:sldId id="272" r:id="rId9"/>
    <p:sldId id="273" r:id="rId10"/>
    <p:sldId id="263" r:id="rId11"/>
    <p:sldId id="264" r:id="rId12"/>
    <p:sldId id="274" r:id="rId13"/>
    <p:sldId id="275" r:id="rId14"/>
    <p:sldId id="276" r:id="rId15"/>
    <p:sldId id="265" r:id="rId16"/>
    <p:sldId id="266" r:id="rId17"/>
    <p:sldId id="277" r:id="rId18"/>
    <p:sldId id="278" r:id="rId19"/>
    <p:sldId id="279" r:id="rId20"/>
    <p:sldId id="280" r:id="rId21"/>
    <p:sldId id="281" r:id="rId22"/>
    <p:sldId id="282" r:id="rId23"/>
    <p:sldId id="267" r:id="rId24"/>
    <p:sldId id="268" r:id="rId25"/>
    <p:sldId id="283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CC00CC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1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9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00CC"/>
            </a:gs>
            <a:gs pos="7000">
              <a:srgbClr val="FFFFCC"/>
            </a:gs>
            <a:gs pos="95000">
              <a:srgbClr val="FFFFCC"/>
            </a:gs>
            <a:gs pos="100000">
              <a:srgbClr val="CC00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5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4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68.png"/><Relationship Id="rId5" Type="http://schemas.openxmlformats.org/officeDocument/2006/relationships/image" Target="../media/image43.png"/><Relationship Id="rId15" Type="http://schemas.openxmlformats.org/officeDocument/2006/relationships/image" Target="../media/image72.png"/><Relationship Id="rId10" Type="http://schemas.openxmlformats.org/officeDocument/2006/relationships/image" Target="../media/image67.png"/><Relationship Id="rId4" Type="http://schemas.openxmlformats.org/officeDocument/2006/relationships/image" Target="../media/image60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5.png"/><Relationship Id="rId3" Type="http://schemas.openxmlformats.org/officeDocument/2006/relationships/image" Target="../media/image40.png"/><Relationship Id="rId7" Type="http://schemas.openxmlformats.org/officeDocument/2006/relationships/image" Target="../media/image64.png"/><Relationship Id="rId12" Type="http://schemas.openxmlformats.org/officeDocument/2006/relationships/image" Target="../media/image74.png"/><Relationship Id="rId17" Type="http://schemas.openxmlformats.org/officeDocument/2006/relationships/image" Target="../media/image78.png"/><Relationship Id="rId2" Type="http://schemas.openxmlformats.org/officeDocument/2006/relationships/image" Target="../media/image73.png"/><Relationship Id="rId16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72.png"/><Relationship Id="rId5" Type="http://schemas.openxmlformats.org/officeDocument/2006/relationships/image" Target="../media/image43.png"/><Relationship Id="rId15" Type="http://schemas.openxmlformats.org/officeDocument/2006/relationships/image" Target="../media/image77.png"/><Relationship Id="rId10" Type="http://schemas.openxmlformats.org/officeDocument/2006/relationships/image" Target="../media/image67.png"/><Relationship Id="rId4" Type="http://schemas.openxmlformats.org/officeDocument/2006/relationships/image" Target="../media/image60.png"/><Relationship Id="rId9" Type="http://schemas.openxmlformats.org/officeDocument/2006/relationships/image" Target="../media/image66.png"/><Relationship Id="rId14" Type="http://schemas.openxmlformats.org/officeDocument/2006/relationships/image" Target="../media/image7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91.png"/><Relationship Id="rId3" Type="http://schemas.openxmlformats.org/officeDocument/2006/relationships/image" Target="../media/image80.png"/><Relationship Id="rId7" Type="http://schemas.openxmlformats.org/officeDocument/2006/relationships/image" Target="../media/image85.png"/><Relationship Id="rId12" Type="http://schemas.openxmlformats.org/officeDocument/2006/relationships/image" Target="../media/image90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89.png"/><Relationship Id="rId5" Type="http://schemas.openxmlformats.org/officeDocument/2006/relationships/image" Target="../media/image83.png"/><Relationship Id="rId10" Type="http://schemas.openxmlformats.org/officeDocument/2006/relationships/image" Target="../media/image88.png"/><Relationship Id="rId4" Type="http://schemas.openxmlformats.org/officeDocument/2006/relationships/image" Target="../media/image81.png"/><Relationship Id="rId9" Type="http://schemas.openxmlformats.org/officeDocument/2006/relationships/image" Target="../media/image87.png"/><Relationship Id="rId14" Type="http://schemas.openxmlformats.org/officeDocument/2006/relationships/image" Target="../media/image9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98.png"/><Relationship Id="rId3" Type="http://schemas.openxmlformats.org/officeDocument/2006/relationships/image" Target="../media/image80.png"/><Relationship Id="rId7" Type="http://schemas.openxmlformats.org/officeDocument/2006/relationships/image" Target="../media/image85.png"/><Relationship Id="rId12" Type="http://schemas.openxmlformats.org/officeDocument/2006/relationships/image" Target="../media/image97.png"/><Relationship Id="rId2" Type="http://schemas.openxmlformats.org/officeDocument/2006/relationships/image" Target="../media/image82.png"/><Relationship Id="rId16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96.png"/><Relationship Id="rId5" Type="http://schemas.openxmlformats.org/officeDocument/2006/relationships/image" Target="../media/image83.png"/><Relationship Id="rId15" Type="http://schemas.openxmlformats.org/officeDocument/2006/relationships/image" Target="../media/image100.png"/><Relationship Id="rId10" Type="http://schemas.openxmlformats.org/officeDocument/2006/relationships/image" Target="../media/image95.png"/><Relationship Id="rId4" Type="http://schemas.openxmlformats.org/officeDocument/2006/relationships/image" Target="../media/image81.png"/><Relationship Id="rId9" Type="http://schemas.openxmlformats.org/officeDocument/2006/relationships/image" Target="../media/image94.png"/><Relationship Id="rId14" Type="http://schemas.openxmlformats.org/officeDocument/2006/relationships/image" Target="../media/image9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13" Type="http://schemas.openxmlformats.org/officeDocument/2006/relationships/image" Target="../media/image105.png"/><Relationship Id="rId18" Type="http://schemas.openxmlformats.org/officeDocument/2006/relationships/image" Target="../media/image110.png"/><Relationship Id="rId3" Type="http://schemas.openxmlformats.org/officeDocument/2006/relationships/image" Target="../media/image82.png"/><Relationship Id="rId7" Type="http://schemas.openxmlformats.org/officeDocument/2006/relationships/image" Target="../media/image84.png"/><Relationship Id="rId12" Type="http://schemas.openxmlformats.org/officeDocument/2006/relationships/image" Target="../media/image104.png"/><Relationship Id="rId17" Type="http://schemas.openxmlformats.org/officeDocument/2006/relationships/image" Target="../media/image109.png"/><Relationship Id="rId2" Type="http://schemas.openxmlformats.org/officeDocument/2006/relationships/image" Target="../media/image93.png"/><Relationship Id="rId16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11" Type="http://schemas.openxmlformats.org/officeDocument/2006/relationships/image" Target="../media/image103.png"/><Relationship Id="rId5" Type="http://schemas.openxmlformats.org/officeDocument/2006/relationships/image" Target="../media/image81.png"/><Relationship Id="rId15" Type="http://schemas.openxmlformats.org/officeDocument/2006/relationships/image" Target="../media/image107.png"/><Relationship Id="rId10" Type="http://schemas.openxmlformats.org/officeDocument/2006/relationships/image" Target="../media/image101.png"/><Relationship Id="rId4" Type="http://schemas.openxmlformats.org/officeDocument/2006/relationships/image" Target="../media/image80.png"/><Relationship Id="rId9" Type="http://schemas.openxmlformats.org/officeDocument/2006/relationships/image" Target="../media/image102.png"/><Relationship Id="rId14" Type="http://schemas.openxmlformats.org/officeDocument/2006/relationships/image" Target="../media/image10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png"/><Relationship Id="rId13" Type="http://schemas.openxmlformats.org/officeDocument/2006/relationships/image" Target="../media/image120.png"/><Relationship Id="rId3" Type="http://schemas.openxmlformats.org/officeDocument/2006/relationships/image" Target="../media/image80.png"/><Relationship Id="rId7" Type="http://schemas.openxmlformats.org/officeDocument/2006/relationships/image" Target="../media/image114.png"/><Relationship Id="rId12" Type="http://schemas.openxmlformats.org/officeDocument/2006/relationships/image" Target="../media/image119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11" Type="http://schemas.openxmlformats.org/officeDocument/2006/relationships/image" Target="../media/image118.png"/><Relationship Id="rId5" Type="http://schemas.openxmlformats.org/officeDocument/2006/relationships/image" Target="../media/image112.png"/><Relationship Id="rId10" Type="http://schemas.openxmlformats.org/officeDocument/2006/relationships/image" Target="../media/image117.png"/><Relationship Id="rId4" Type="http://schemas.openxmlformats.org/officeDocument/2006/relationships/image" Target="../media/image81.png"/><Relationship Id="rId9" Type="http://schemas.openxmlformats.org/officeDocument/2006/relationships/image" Target="../media/image11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3" Type="http://schemas.openxmlformats.org/officeDocument/2006/relationships/image" Target="../media/image80.png"/><Relationship Id="rId7" Type="http://schemas.openxmlformats.org/officeDocument/2006/relationships/image" Target="../media/image114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11" Type="http://schemas.openxmlformats.org/officeDocument/2006/relationships/image" Target="../media/image125.png"/><Relationship Id="rId5" Type="http://schemas.openxmlformats.org/officeDocument/2006/relationships/image" Target="../media/image112.png"/><Relationship Id="rId10" Type="http://schemas.openxmlformats.org/officeDocument/2006/relationships/image" Target="../media/image124.png"/><Relationship Id="rId4" Type="http://schemas.openxmlformats.org/officeDocument/2006/relationships/image" Target="../media/image81.png"/><Relationship Id="rId9" Type="http://schemas.openxmlformats.org/officeDocument/2006/relationships/image" Target="../media/image12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3" Type="http://schemas.openxmlformats.org/officeDocument/2006/relationships/image" Target="../media/image80.png"/><Relationship Id="rId7" Type="http://schemas.openxmlformats.org/officeDocument/2006/relationships/image" Target="../media/image114.png"/><Relationship Id="rId12" Type="http://schemas.openxmlformats.org/officeDocument/2006/relationships/image" Target="../media/image131.png"/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11" Type="http://schemas.openxmlformats.org/officeDocument/2006/relationships/image" Target="../media/image130.png"/><Relationship Id="rId5" Type="http://schemas.openxmlformats.org/officeDocument/2006/relationships/image" Target="../media/image112.png"/><Relationship Id="rId10" Type="http://schemas.openxmlformats.org/officeDocument/2006/relationships/image" Target="../media/image129.png"/><Relationship Id="rId4" Type="http://schemas.openxmlformats.org/officeDocument/2006/relationships/image" Target="../media/image81.png"/><Relationship Id="rId9" Type="http://schemas.openxmlformats.org/officeDocument/2006/relationships/image" Target="../media/image12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png"/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6.png"/><Relationship Id="rId5" Type="http://schemas.openxmlformats.org/officeDocument/2006/relationships/image" Target="../media/image135.png"/><Relationship Id="rId4" Type="http://schemas.openxmlformats.org/officeDocument/2006/relationships/image" Target="../media/image134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png"/><Relationship Id="rId13" Type="http://schemas.openxmlformats.org/officeDocument/2006/relationships/image" Target="../media/image143.png"/><Relationship Id="rId3" Type="http://schemas.openxmlformats.org/officeDocument/2006/relationships/image" Target="../media/image133.png"/><Relationship Id="rId7" Type="http://schemas.openxmlformats.org/officeDocument/2006/relationships/image" Target="../media/image136.png"/><Relationship Id="rId12" Type="http://schemas.openxmlformats.org/officeDocument/2006/relationships/image" Target="../media/image142.png"/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5.png"/><Relationship Id="rId11" Type="http://schemas.openxmlformats.org/officeDocument/2006/relationships/image" Target="../media/image141.png"/><Relationship Id="rId5" Type="http://schemas.openxmlformats.org/officeDocument/2006/relationships/image" Target="../media/image137.png"/><Relationship Id="rId15" Type="http://schemas.openxmlformats.org/officeDocument/2006/relationships/image" Target="../media/image145.png"/><Relationship Id="rId10" Type="http://schemas.openxmlformats.org/officeDocument/2006/relationships/image" Target="../media/image140.png"/><Relationship Id="rId4" Type="http://schemas.openxmlformats.org/officeDocument/2006/relationships/image" Target="../media/image134.png"/><Relationship Id="rId9" Type="http://schemas.openxmlformats.org/officeDocument/2006/relationships/image" Target="../media/image139.png"/><Relationship Id="rId14" Type="http://schemas.openxmlformats.org/officeDocument/2006/relationships/image" Target="../media/image14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png"/><Relationship Id="rId7" Type="http://schemas.openxmlformats.org/officeDocument/2006/relationships/image" Target="../media/image146.png"/><Relationship Id="rId2" Type="http://schemas.openxmlformats.org/officeDocument/2006/relationships/image" Target="../media/image1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6.png"/><Relationship Id="rId5" Type="http://schemas.openxmlformats.org/officeDocument/2006/relationships/image" Target="../media/image135.png"/><Relationship Id="rId4" Type="http://schemas.openxmlformats.org/officeDocument/2006/relationships/image" Target="../media/image13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7" Type="http://schemas.openxmlformats.org/officeDocument/2006/relationships/image" Target="../media/image15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0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23.png"/><Relationship Id="rId5" Type="http://schemas.openxmlformats.org/officeDocument/2006/relationships/image" Target="../media/image13.png"/><Relationship Id="rId15" Type="http://schemas.openxmlformats.org/officeDocument/2006/relationships/image" Target="../media/image28.png"/><Relationship Id="rId10" Type="http://schemas.openxmlformats.org/officeDocument/2006/relationships/image" Target="../media/image22.png"/><Relationship Id="rId19" Type="http://schemas.openxmlformats.org/officeDocument/2006/relationships/image" Target="../media/image32.png"/><Relationship Id="rId9" Type="http://schemas.openxmlformats.org/officeDocument/2006/relationships/image" Target="../media/image24.png"/><Relationship Id="rId1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6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12" Type="http://schemas.openxmlformats.org/officeDocument/2006/relationships/image" Target="../media/image3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34.png"/><Relationship Id="rId5" Type="http://schemas.openxmlformats.org/officeDocument/2006/relationships/image" Target="../media/image13.png"/><Relationship Id="rId15" Type="http://schemas.openxmlformats.org/officeDocument/2006/relationships/image" Target="../media/image38.png"/><Relationship Id="rId10" Type="http://schemas.openxmlformats.org/officeDocument/2006/relationships/image" Target="../media/image23.png"/><Relationship Id="rId9" Type="http://schemas.openxmlformats.org/officeDocument/2006/relationships/image" Target="../media/image22.png"/><Relationship Id="rId14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44.png"/><Relationship Id="rId3" Type="http://schemas.openxmlformats.org/officeDocument/2006/relationships/image" Target="../media/image40.png"/><Relationship Id="rId7" Type="http://schemas.openxmlformats.org/officeDocument/2006/relationships/image" Target="../media/image55.png"/><Relationship Id="rId12" Type="http://schemas.openxmlformats.org/officeDocument/2006/relationships/image" Target="../media/image43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11" Type="http://schemas.openxmlformats.org/officeDocument/2006/relationships/image" Target="../media/image42.png"/><Relationship Id="rId5" Type="http://schemas.openxmlformats.org/officeDocument/2006/relationships/image" Target="../media/image53.png"/><Relationship Id="rId15" Type="http://schemas.openxmlformats.org/officeDocument/2006/relationships/image" Target="../media/image50.png"/><Relationship Id="rId10" Type="http://schemas.openxmlformats.org/officeDocument/2006/relationships/image" Target="../media/image41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Relationship Id="rId14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450379" y="2843054"/>
            <a:ext cx="8349850" cy="108491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Volumes of Revolution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70DD23-DBB1-48AE-BCF2-1500DD51E942}"/>
              </a:ext>
            </a:extLst>
          </p:cNvPr>
          <p:cNvSpPr txBox="1"/>
          <p:nvPr/>
        </p:nvSpPr>
        <p:spPr>
          <a:xfrm>
            <a:off x="2220551" y="3837347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3310" y="2567846"/>
            <a:ext cx="520174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5B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95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y-axis</a:t>
            </a:r>
            <a:endParaRPr lang="en-GB" sz="1600" b="1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7610" y="6488668"/>
            <a:ext cx="49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5B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01E9ABC-1C2D-4687-BFFA-7189DAD2C6E5}"/>
              </a:ext>
            </a:extLst>
          </p:cNvPr>
          <p:cNvCxnSpPr/>
          <p:nvPr/>
        </p:nvCxnSpPr>
        <p:spPr>
          <a:xfrm flipV="1">
            <a:off x="2189934" y="3114675"/>
            <a:ext cx="0" cy="28956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8DCF575-8B66-4A47-B787-817CFC92507B}"/>
              </a:ext>
            </a:extLst>
          </p:cNvPr>
          <p:cNvCxnSpPr/>
          <p:nvPr/>
        </p:nvCxnSpPr>
        <p:spPr>
          <a:xfrm>
            <a:off x="837384" y="4638675"/>
            <a:ext cx="2971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5FFED99-DA46-4023-92CA-52FBB8A87BFA}"/>
                  </a:ext>
                </a:extLst>
              </p:cNvPr>
              <p:cNvSpPr txBox="1"/>
              <p:nvPr/>
            </p:nvSpPr>
            <p:spPr>
              <a:xfrm>
                <a:off x="3009084" y="2847975"/>
                <a:ext cx="67242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5FFED99-DA46-4023-92CA-52FBB8A87B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084" y="2847975"/>
                <a:ext cx="672427" cy="2769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B19D544F-CF68-49FE-8F48-1B8A5EF5F278}"/>
              </a:ext>
            </a:extLst>
          </p:cNvPr>
          <p:cNvSpPr txBox="1"/>
          <p:nvPr/>
        </p:nvSpPr>
        <p:spPr>
          <a:xfrm>
            <a:off x="3790134" y="4495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9F9E29-2EB8-4EF8-BD83-6C61DB53E955}"/>
              </a:ext>
            </a:extLst>
          </p:cNvPr>
          <p:cNvSpPr txBox="1"/>
          <p:nvPr/>
        </p:nvSpPr>
        <p:spPr>
          <a:xfrm>
            <a:off x="2075634" y="2819400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6C8A5F-097F-4657-895E-1957AE46F79E}"/>
              </a:ext>
            </a:extLst>
          </p:cNvPr>
          <p:cNvCxnSpPr>
            <a:cxnSpLocks/>
          </p:cNvCxnSpPr>
          <p:nvPr/>
        </p:nvCxnSpPr>
        <p:spPr>
          <a:xfrm>
            <a:off x="2199459" y="3371850"/>
            <a:ext cx="925481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AB86FA-9DAE-4831-8B1C-FFD5F1B519D2}"/>
              </a:ext>
            </a:extLst>
          </p:cNvPr>
          <p:cNvCxnSpPr>
            <a:cxnSpLocks/>
          </p:cNvCxnSpPr>
          <p:nvPr/>
        </p:nvCxnSpPr>
        <p:spPr>
          <a:xfrm rot="16200000">
            <a:off x="2551884" y="3648075"/>
            <a:ext cx="0" cy="6858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FEC719E-75C5-451F-8CC8-11F0166A709E}"/>
              </a:ext>
            </a:extLst>
          </p:cNvPr>
          <p:cNvGrpSpPr/>
          <p:nvPr/>
        </p:nvGrpSpPr>
        <p:grpSpPr>
          <a:xfrm>
            <a:off x="2190750" y="3400426"/>
            <a:ext cx="789759" cy="536893"/>
            <a:chOff x="1447800" y="2895600"/>
            <a:chExt cx="790575" cy="847725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C4C8641-7A16-4380-8E86-4BD5A757CB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47800" y="2925681"/>
              <a:ext cx="362324" cy="274719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8D9111C-D21E-4254-801B-70DF54E62B64}"/>
                </a:ext>
              </a:extLst>
            </p:cNvPr>
            <p:cNvCxnSpPr/>
            <p:nvPr/>
          </p:nvCxnSpPr>
          <p:spPr>
            <a:xfrm flipV="1">
              <a:off x="1447800" y="2895600"/>
              <a:ext cx="685800" cy="4572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A528EF-F49E-4FCF-81C4-3E7CC8EE00A6}"/>
                </a:ext>
              </a:extLst>
            </p:cNvPr>
            <p:cNvCxnSpPr/>
            <p:nvPr/>
          </p:nvCxnSpPr>
          <p:spPr>
            <a:xfrm flipV="1">
              <a:off x="1447800" y="2990850"/>
              <a:ext cx="781050" cy="52387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584154A-421B-4FAA-82A1-8CC43318A708}"/>
                </a:ext>
              </a:extLst>
            </p:cNvPr>
            <p:cNvCxnSpPr/>
            <p:nvPr/>
          </p:nvCxnSpPr>
          <p:spPr>
            <a:xfrm flipV="1">
              <a:off x="1457325" y="3143250"/>
              <a:ext cx="781050" cy="52387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D781D1-D130-4DE4-BFEB-68FE79C39C9D}"/>
                </a:ext>
              </a:extLst>
            </p:cNvPr>
            <p:cNvCxnSpPr/>
            <p:nvPr/>
          </p:nvCxnSpPr>
          <p:spPr>
            <a:xfrm flipV="1">
              <a:off x="1638300" y="3324227"/>
              <a:ext cx="581025" cy="38099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7B9F41C-021B-4244-9CAC-A71CCC4A6F46}"/>
                </a:ext>
              </a:extLst>
            </p:cNvPr>
            <p:cNvCxnSpPr/>
            <p:nvPr/>
          </p:nvCxnSpPr>
          <p:spPr>
            <a:xfrm flipV="1">
              <a:off x="1809750" y="3476625"/>
              <a:ext cx="41910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B43EB2E-8C03-4AD6-8AA4-4DE4B1CCC1D4}"/>
                </a:ext>
              </a:extLst>
            </p:cNvPr>
            <p:cNvCxnSpPr/>
            <p:nvPr/>
          </p:nvCxnSpPr>
          <p:spPr>
            <a:xfrm flipV="1">
              <a:off x="1466289" y="2897605"/>
              <a:ext cx="219075" cy="13335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31">
            <a:extLst>
              <a:ext uri="{FF2B5EF4-FFF2-40B4-BE49-F238E27FC236}">
                <a16:creationId xmlns:a16="http://schemas.microsoft.com/office/drawing/2014/main" id="{EFF3F370-D562-4570-8481-6D1293E08579}"/>
              </a:ext>
            </a:extLst>
          </p:cNvPr>
          <p:cNvCxnSpPr/>
          <p:nvPr/>
        </p:nvCxnSpPr>
        <p:spPr>
          <a:xfrm>
            <a:off x="4237809" y="4133850"/>
            <a:ext cx="7620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2">
            <a:extLst>
              <a:ext uri="{FF2B5EF4-FFF2-40B4-BE49-F238E27FC236}">
                <a16:creationId xmlns:a16="http://schemas.microsoft.com/office/drawing/2014/main" id="{3B1C9752-80A6-42F9-9C01-9C8B5D600463}"/>
              </a:ext>
            </a:extLst>
          </p:cNvPr>
          <p:cNvSpPr txBox="1"/>
          <p:nvPr/>
        </p:nvSpPr>
        <p:spPr>
          <a:xfrm>
            <a:off x="3780609" y="3524250"/>
            <a:ext cx="1600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This would be the solid formed</a:t>
            </a: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9CDE943B-438D-4899-AF83-08A812E3FAAA}"/>
              </a:ext>
            </a:extLst>
          </p:cNvPr>
          <p:cNvSpPr/>
          <p:nvPr/>
        </p:nvSpPr>
        <p:spPr>
          <a:xfrm rot="5400000">
            <a:off x="-1953441" y="-809625"/>
            <a:ext cx="8305800" cy="2590800"/>
          </a:xfrm>
          <a:prstGeom prst="arc">
            <a:avLst>
              <a:gd name="adj1" fmla="val 20362584"/>
              <a:gd name="adj2" fmla="val 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495234" y="3114675"/>
            <a:ext cx="0" cy="28956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5142684" y="4638675"/>
            <a:ext cx="2971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095434" y="4495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38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80934" y="2819400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9DDAC88A-5EDB-4C67-B373-654D2AE82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093620" y="2859879"/>
            <a:ext cx="823913" cy="1809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Arc 8">
            <a:extLst>
              <a:ext uri="{FF2B5EF4-FFF2-40B4-BE49-F238E27FC236}">
                <a16:creationId xmlns:a16="http://schemas.microsoft.com/office/drawing/2014/main" id="{93D52D5E-5D45-4874-AD9F-9B38712B9150}"/>
              </a:ext>
            </a:extLst>
          </p:cNvPr>
          <p:cNvSpPr/>
          <p:nvPr/>
        </p:nvSpPr>
        <p:spPr>
          <a:xfrm rot="5400000">
            <a:off x="2295117" y="-819558"/>
            <a:ext cx="8305800" cy="2629716"/>
          </a:xfrm>
          <a:prstGeom prst="arc">
            <a:avLst>
              <a:gd name="adj1" fmla="val 20362584"/>
              <a:gd name="adj2" fmla="val 215688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9">
                <a:extLst>
                  <a:ext uri="{FF2B5EF4-FFF2-40B4-BE49-F238E27FC236}">
                    <a16:creationId xmlns:a16="http://schemas.microsoft.com/office/drawing/2014/main" id="{C70D2DCD-87FB-4F2D-8C08-DE88E061B317}"/>
                  </a:ext>
                </a:extLst>
              </p:cNvPr>
              <p:cNvSpPr txBox="1"/>
              <p:nvPr/>
            </p:nvSpPr>
            <p:spPr>
              <a:xfrm>
                <a:off x="7409634" y="2847975"/>
                <a:ext cx="67242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9">
                <a:extLst>
                  <a:ext uri="{FF2B5EF4-FFF2-40B4-BE49-F238E27FC236}">
                    <a16:creationId xmlns:a16="http://schemas.microsoft.com/office/drawing/2014/main" id="{C70D2DCD-87FB-4F2D-8C08-DE88E061B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634" y="2847975"/>
                <a:ext cx="672427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C5DF6564-AB3E-4989-80FF-71F658D84EF2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C5DF6564-AB3E-4989-80FF-71F658D84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c 4">
            <a:extLst>
              <a:ext uri="{FF2B5EF4-FFF2-40B4-BE49-F238E27FC236}">
                <a16:creationId xmlns:a16="http://schemas.microsoft.com/office/drawing/2014/main" id="{351FD298-E306-4027-91DF-525B6D0D75F8}"/>
              </a:ext>
            </a:extLst>
          </p:cNvPr>
          <p:cNvSpPr/>
          <p:nvPr/>
        </p:nvSpPr>
        <p:spPr>
          <a:xfrm>
            <a:off x="1208859" y="4876800"/>
            <a:ext cx="1905000" cy="304800"/>
          </a:xfrm>
          <a:prstGeom prst="arc">
            <a:avLst>
              <a:gd name="adj1" fmla="val 19505022"/>
              <a:gd name="adj2" fmla="val 13585183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78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31" grpId="0"/>
      <p:bldP spid="9" grpId="0" animBg="1"/>
      <p:bldP spid="37" grpId="0"/>
      <p:bldP spid="38" grpId="0"/>
      <p:bldP spid="39" grpId="0" animBg="1"/>
      <p:bldP spid="40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y-axis</a:t>
            </a:r>
          </a:p>
          <a:p>
            <a:pPr marL="0" indent="0" algn="ctr">
              <a:buNone/>
            </a:pPr>
            <a:endParaRPr lang="en-US" sz="16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There is nothing particularly new here though!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6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The process is the same, just with the x and y reversed!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7610" y="6488668"/>
            <a:ext cx="49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5B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6FC68F0A-6204-4128-B6AC-534DF8BA4DEE}"/>
                  </a:ext>
                </a:extLst>
              </p:cNvPr>
              <p:cNvSpPr txBox="1"/>
              <p:nvPr/>
            </p:nvSpPr>
            <p:spPr>
              <a:xfrm>
                <a:off x="4572000" y="1828800"/>
                <a:ext cx="2047997" cy="83773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6FC68F0A-6204-4128-B6AC-534DF8BA4D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828800"/>
                <a:ext cx="2047997" cy="8377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F358103-97F7-4FA8-B9FB-4910ADF11243}"/>
              </a:ext>
            </a:extLst>
          </p:cNvPr>
          <p:cNvSpPr txBox="1"/>
          <p:nvPr/>
        </p:nvSpPr>
        <p:spPr>
          <a:xfrm>
            <a:off x="7115175" y="200977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65">
                <a:extLst>
                  <a:ext uri="{FF2B5EF4-FFF2-40B4-BE49-F238E27FC236}">
                    <a16:creationId xmlns:a16="http://schemas.microsoft.com/office/drawing/2014/main" id="{9CB30D8C-130B-4A9D-B543-644BAB330D64}"/>
                  </a:ext>
                </a:extLst>
              </p:cNvPr>
              <p:cNvSpPr txBox="1"/>
              <p:nvPr/>
            </p:nvSpPr>
            <p:spPr>
              <a:xfrm>
                <a:off x="4562475" y="3390900"/>
                <a:ext cx="2045753" cy="83773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3" name="TextBox 65">
                <a:extLst>
                  <a:ext uri="{FF2B5EF4-FFF2-40B4-BE49-F238E27FC236}">
                    <a16:creationId xmlns:a16="http://schemas.microsoft.com/office/drawing/2014/main" id="{9CB30D8C-130B-4A9D-B543-644BAB330D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2475" y="3390900"/>
                <a:ext cx="2045753" cy="8377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BD27C8F-4AB4-4A17-A551-2DA027BB0BEA}"/>
              </a:ext>
            </a:extLst>
          </p:cNvPr>
          <p:cNvSpPr txBox="1"/>
          <p:nvPr/>
        </p:nvSpPr>
        <p:spPr>
          <a:xfrm>
            <a:off x="7077075" y="3524250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81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6" grpId="0"/>
      <p:bldP spid="34" grpId="0"/>
      <p:bldP spid="41" grpId="0"/>
      <p:bldP spid="42" grpId="0"/>
      <p:bldP spid="43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B99C8509-B70F-4471-9A47-5C31D87C0FEA}"/>
              </a:ext>
            </a:extLst>
          </p:cNvPr>
          <p:cNvSpPr/>
          <p:nvPr/>
        </p:nvSpPr>
        <p:spPr>
          <a:xfrm>
            <a:off x="6881813" y="1804988"/>
            <a:ext cx="1304925" cy="762000"/>
          </a:xfrm>
          <a:custGeom>
            <a:avLst/>
            <a:gdLst>
              <a:gd name="connsiteX0" fmla="*/ 0 w 1304925"/>
              <a:gd name="connsiteY0" fmla="*/ 0 h 762000"/>
              <a:gd name="connsiteX1" fmla="*/ 1304925 w 1304925"/>
              <a:gd name="connsiteY1" fmla="*/ 0 h 762000"/>
              <a:gd name="connsiteX2" fmla="*/ 1100137 w 1304925"/>
              <a:gd name="connsiteY2" fmla="*/ 114300 h 762000"/>
              <a:gd name="connsiteX3" fmla="*/ 909637 w 1304925"/>
              <a:gd name="connsiteY3" fmla="*/ 247650 h 762000"/>
              <a:gd name="connsiteX4" fmla="*/ 709612 w 1304925"/>
              <a:gd name="connsiteY4" fmla="*/ 404812 h 762000"/>
              <a:gd name="connsiteX5" fmla="*/ 519112 w 1304925"/>
              <a:gd name="connsiteY5" fmla="*/ 604837 h 762000"/>
              <a:gd name="connsiteX6" fmla="*/ 414337 w 1304925"/>
              <a:gd name="connsiteY6" fmla="*/ 762000 h 762000"/>
              <a:gd name="connsiteX7" fmla="*/ 4762 w 1304925"/>
              <a:gd name="connsiteY7" fmla="*/ 762000 h 762000"/>
              <a:gd name="connsiteX8" fmla="*/ 0 w 1304925"/>
              <a:gd name="connsiteY8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4925" h="762000">
                <a:moveTo>
                  <a:pt x="0" y="0"/>
                </a:moveTo>
                <a:lnTo>
                  <a:pt x="1304925" y="0"/>
                </a:lnTo>
                <a:lnTo>
                  <a:pt x="1100137" y="114300"/>
                </a:lnTo>
                <a:lnTo>
                  <a:pt x="909637" y="247650"/>
                </a:lnTo>
                <a:lnTo>
                  <a:pt x="709612" y="404812"/>
                </a:lnTo>
                <a:lnTo>
                  <a:pt x="519112" y="604837"/>
                </a:lnTo>
                <a:lnTo>
                  <a:pt x="414337" y="762000"/>
                </a:lnTo>
                <a:lnTo>
                  <a:pt x="4762" y="762000"/>
                </a:lnTo>
                <a:cubicBezTo>
                  <a:pt x="3175" y="508000"/>
                  <a:pt x="1587" y="254000"/>
                  <a:pt x="0" y="0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y-axis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diagram shows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−1</m:t>
                        </m:r>
                      </m:e>
                    </m:rad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. The region R is bounded by the curve, the y axis and the lines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=1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=3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. The region is rotated 360˚ about the y axis. Find the volume of the solid generated.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We will need x to be the subject here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t="-766" r="-15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7610" y="6488668"/>
            <a:ext cx="49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5B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38">
            <a:extLst>
              <a:ext uri="{FF2B5EF4-FFF2-40B4-BE49-F238E27FC236}">
                <a16:creationId xmlns:a16="http://schemas.microsoft.com/office/drawing/2014/main" id="{E3FB4599-4A00-4D77-8A7C-6F076FBA608B}"/>
              </a:ext>
            </a:extLst>
          </p:cNvPr>
          <p:cNvCxnSpPr>
            <a:cxnSpLocks/>
          </p:cNvCxnSpPr>
          <p:nvPr/>
        </p:nvCxnSpPr>
        <p:spPr>
          <a:xfrm flipV="1">
            <a:off x="6885837" y="1282375"/>
            <a:ext cx="0" cy="198479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39">
            <a:extLst>
              <a:ext uri="{FF2B5EF4-FFF2-40B4-BE49-F238E27FC236}">
                <a16:creationId xmlns:a16="http://schemas.microsoft.com/office/drawing/2014/main" id="{192FD161-660E-49EB-A559-7F086108A487}"/>
              </a:ext>
            </a:extLst>
          </p:cNvPr>
          <p:cNvCxnSpPr>
            <a:cxnSpLocks/>
          </p:cNvCxnSpPr>
          <p:nvPr/>
        </p:nvCxnSpPr>
        <p:spPr>
          <a:xfrm>
            <a:off x="6522867" y="2995093"/>
            <a:ext cx="2086253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40">
                <a:extLst>
                  <a:ext uri="{FF2B5EF4-FFF2-40B4-BE49-F238E27FC236}">
                    <a16:creationId xmlns:a16="http://schemas.microsoft.com/office/drawing/2014/main" id="{2F49C965-2082-4EBE-8BAA-42765BA1F570}"/>
                  </a:ext>
                </a:extLst>
              </p:cNvPr>
              <p:cNvSpPr txBox="1"/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40">
                <a:extLst>
                  <a:ext uri="{FF2B5EF4-FFF2-40B4-BE49-F238E27FC236}">
                    <a16:creationId xmlns:a16="http://schemas.microsoft.com/office/drawing/2014/main" id="{2F49C965-2082-4EBE-8BAA-42765BA1F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40">
                <a:extLst>
                  <a:ext uri="{FF2B5EF4-FFF2-40B4-BE49-F238E27FC236}">
                    <a16:creationId xmlns:a16="http://schemas.microsoft.com/office/drawing/2014/main" id="{1E05952A-D585-4BDD-9ED2-BCC566520180}"/>
                  </a:ext>
                </a:extLst>
              </p:cNvPr>
              <p:cNvSpPr txBox="1"/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40">
                <a:extLst>
                  <a:ext uri="{FF2B5EF4-FFF2-40B4-BE49-F238E27FC236}">
                    <a16:creationId xmlns:a16="http://schemas.microsoft.com/office/drawing/2014/main" id="{1E05952A-D585-4BDD-9ED2-BCC566520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7153274" y="904875"/>
            <a:ext cx="11181940" cy="4286249"/>
          </a:xfrm>
          <a:prstGeom prst="arc">
            <a:avLst>
              <a:gd name="adj1" fmla="val 20362584"/>
              <a:gd name="adj2" fmla="val 215688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9">
                <a:extLst>
                  <a:ext uri="{FF2B5EF4-FFF2-40B4-BE49-F238E27FC236}">
                    <a16:creationId xmlns:a16="http://schemas.microsoft.com/office/drawing/2014/main" id="{A6E5E6E0-BA5D-409C-946C-6F7602419493}"/>
                  </a:ext>
                </a:extLst>
              </p:cNvPr>
              <p:cNvSpPr txBox="1"/>
              <p:nvPr/>
            </p:nvSpPr>
            <p:spPr>
              <a:xfrm>
                <a:off x="8047809" y="1238250"/>
                <a:ext cx="966290" cy="298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9">
                <a:extLst>
                  <a:ext uri="{FF2B5EF4-FFF2-40B4-BE49-F238E27FC236}">
                    <a16:creationId xmlns:a16="http://schemas.microsoft.com/office/drawing/2014/main" id="{A6E5E6E0-BA5D-409C-946C-6F76024194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7809" y="1238250"/>
                <a:ext cx="966290" cy="2987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39">
            <a:extLst>
              <a:ext uri="{FF2B5EF4-FFF2-40B4-BE49-F238E27FC236}">
                <a16:creationId xmlns:a16="http://schemas.microsoft.com/office/drawing/2014/main" id="{1789D3CC-A958-4808-89AC-27EA4482062B}"/>
              </a:ext>
            </a:extLst>
          </p:cNvPr>
          <p:cNvCxnSpPr>
            <a:cxnSpLocks/>
          </p:cNvCxnSpPr>
          <p:nvPr/>
        </p:nvCxnSpPr>
        <p:spPr>
          <a:xfrm>
            <a:off x="6877050" y="2566468"/>
            <a:ext cx="427145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39">
            <a:extLst>
              <a:ext uri="{FF2B5EF4-FFF2-40B4-BE49-F238E27FC236}">
                <a16:creationId xmlns:a16="http://schemas.microsoft.com/office/drawing/2014/main" id="{B3B521DA-78D7-4586-A167-D767A32BE276}"/>
              </a:ext>
            </a:extLst>
          </p:cNvPr>
          <p:cNvCxnSpPr>
            <a:cxnSpLocks/>
          </p:cNvCxnSpPr>
          <p:nvPr/>
        </p:nvCxnSpPr>
        <p:spPr>
          <a:xfrm>
            <a:off x="6905625" y="1804468"/>
            <a:ext cx="1303445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92">
                <a:extLst>
                  <a:ext uri="{FF2B5EF4-FFF2-40B4-BE49-F238E27FC236}">
                    <a16:creationId xmlns:a16="http://schemas.microsoft.com/office/drawing/2014/main" id="{7AA80F62-ED48-4500-9CAE-FFA9593020C1}"/>
                  </a:ext>
                </a:extLst>
              </p:cNvPr>
              <p:cNvSpPr txBox="1"/>
              <p:nvPr/>
            </p:nvSpPr>
            <p:spPr>
              <a:xfrm>
                <a:off x="7149586" y="1966077"/>
                <a:ext cx="2287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3" name="TextBox 92">
                <a:extLst>
                  <a:ext uri="{FF2B5EF4-FFF2-40B4-BE49-F238E27FC236}">
                    <a16:creationId xmlns:a16="http://schemas.microsoft.com/office/drawing/2014/main" id="{7AA80F62-ED48-4500-9CAE-FFA959302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586" y="1966077"/>
                <a:ext cx="228716" cy="307777"/>
              </a:xfrm>
              <a:prstGeom prst="rect">
                <a:avLst/>
              </a:prstGeom>
              <a:blipFill>
                <a:blip r:embed="rId8"/>
                <a:stretch>
                  <a:fillRect l="-27027" r="-24324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40">
                <a:extLst>
                  <a:ext uri="{FF2B5EF4-FFF2-40B4-BE49-F238E27FC236}">
                    <a16:creationId xmlns:a16="http://schemas.microsoft.com/office/drawing/2014/main" id="{900AD2D8-8A47-4926-8DA7-6C4398B312C8}"/>
                  </a:ext>
                </a:extLst>
              </p:cNvPr>
              <p:cNvSpPr txBox="1"/>
              <p:nvPr/>
            </p:nvSpPr>
            <p:spPr>
              <a:xfrm>
                <a:off x="6653455" y="2402923"/>
                <a:ext cx="3155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40">
                <a:extLst>
                  <a:ext uri="{FF2B5EF4-FFF2-40B4-BE49-F238E27FC236}">
                    <a16:creationId xmlns:a16="http://schemas.microsoft.com/office/drawing/2014/main" id="{900AD2D8-8A47-4926-8DA7-6C4398B312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455" y="2402923"/>
                <a:ext cx="315516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40">
                <a:extLst>
                  <a:ext uri="{FF2B5EF4-FFF2-40B4-BE49-F238E27FC236}">
                    <a16:creationId xmlns:a16="http://schemas.microsoft.com/office/drawing/2014/main" id="{E7BC05B9-D517-484A-80E4-87C206CC6FF3}"/>
                  </a:ext>
                </a:extLst>
              </p:cNvPr>
              <p:cNvSpPr txBox="1"/>
              <p:nvPr/>
            </p:nvSpPr>
            <p:spPr>
              <a:xfrm>
                <a:off x="6635700" y="1639444"/>
                <a:ext cx="3155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40">
                <a:extLst>
                  <a:ext uri="{FF2B5EF4-FFF2-40B4-BE49-F238E27FC236}">
                    <a16:creationId xmlns:a16="http://schemas.microsoft.com/office/drawing/2014/main" id="{E7BC05B9-D517-484A-80E4-87C206CC6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700" y="1639444"/>
                <a:ext cx="315516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65">
                <a:extLst>
                  <a:ext uri="{FF2B5EF4-FFF2-40B4-BE49-F238E27FC236}">
                    <a16:creationId xmlns:a16="http://schemas.microsoft.com/office/drawing/2014/main" id="{7568F24C-2B3F-4C84-8A37-42208110A7A7}"/>
                  </a:ext>
                </a:extLst>
              </p:cNvPr>
              <p:cNvSpPr txBox="1"/>
              <p:nvPr/>
            </p:nvSpPr>
            <p:spPr>
              <a:xfrm>
                <a:off x="1466800" y="5354715"/>
                <a:ext cx="1042208" cy="275268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𝑦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radPr>
                        <m:deg/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𝑥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65">
                <a:extLst>
                  <a:ext uri="{FF2B5EF4-FFF2-40B4-BE49-F238E27FC236}">
                    <a16:creationId xmlns:a16="http://schemas.microsoft.com/office/drawing/2014/main" id="{7568F24C-2B3F-4C84-8A37-42208110A7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800" y="5354715"/>
                <a:ext cx="1042208" cy="275268"/>
              </a:xfrm>
              <a:prstGeom prst="rect">
                <a:avLst/>
              </a:prstGeom>
              <a:blipFill>
                <a:blip r:embed="rId11"/>
                <a:stretch>
                  <a:fillRect l="-4094" r="-3509" b="-19565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BFFC431E-9EED-43FC-ACB2-2DB89F671D6E}"/>
                  </a:ext>
                </a:extLst>
              </p:cNvPr>
              <p:cNvSpPr txBox="1"/>
              <p:nvPr/>
            </p:nvSpPr>
            <p:spPr>
              <a:xfrm>
                <a:off x="1361747" y="5773445"/>
                <a:ext cx="1009059" cy="24622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BFFC431E-9EED-43FC-ACB2-2DB89F671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747" y="5773445"/>
                <a:ext cx="1009059" cy="246221"/>
              </a:xfrm>
              <a:prstGeom prst="rect">
                <a:avLst/>
              </a:prstGeom>
              <a:blipFill>
                <a:blip r:embed="rId12"/>
                <a:stretch>
                  <a:fillRect l="-4819" r="-3614" b="-25000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65">
                <a:extLst>
                  <a:ext uri="{FF2B5EF4-FFF2-40B4-BE49-F238E27FC236}">
                    <a16:creationId xmlns:a16="http://schemas.microsoft.com/office/drawing/2014/main" id="{D7375BAE-74ED-4D31-971C-B9D1845D65BA}"/>
                  </a:ext>
                </a:extLst>
              </p:cNvPr>
              <p:cNvSpPr txBox="1"/>
              <p:nvPr/>
            </p:nvSpPr>
            <p:spPr>
              <a:xfrm>
                <a:off x="1006641" y="6190695"/>
                <a:ext cx="1009058" cy="24622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+1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TextBox 65">
                <a:extLst>
                  <a:ext uri="{FF2B5EF4-FFF2-40B4-BE49-F238E27FC236}">
                    <a16:creationId xmlns:a16="http://schemas.microsoft.com/office/drawing/2014/main" id="{D7375BAE-74ED-4D31-971C-B9D1845D6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641" y="6190695"/>
                <a:ext cx="1009058" cy="246221"/>
              </a:xfrm>
              <a:prstGeom prst="rect">
                <a:avLst/>
              </a:prstGeom>
              <a:blipFill>
                <a:blip r:embed="rId13"/>
                <a:stretch>
                  <a:fillRect l="-4819" t="-2500" r="-1807" b="-25000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Arc 42">
            <a:extLst>
              <a:ext uri="{FF2B5EF4-FFF2-40B4-BE49-F238E27FC236}">
                <a16:creationId xmlns:a16="http://schemas.microsoft.com/office/drawing/2014/main" id="{333EB5A7-28B9-445E-AAE4-8EFCD710422C}"/>
              </a:ext>
            </a:extLst>
          </p:cNvPr>
          <p:cNvSpPr>
            <a:spLocks/>
          </p:cNvSpPr>
          <p:nvPr/>
        </p:nvSpPr>
        <p:spPr bwMode="auto">
          <a:xfrm>
            <a:off x="2530452" y="5493011"/>
            <a:ext cx="123972" cy="41063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37" name="Text Box 45">
            <a:extLst>
              <a:ext uri="{FF2B5EF4-FFF2-40B4-BE49-F238E27FC236}">
                <a16:creationId xmlns:a16="http://schemas.microsoft.com/office/drawing/2014/main" id="{C1CA46D6-7C73-4CE6-AE43-CFACB69D4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562" y="5468518"/>
            <a:ext cx="9332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" name="Arc 42">
            <a:extLst>
              <a:ext uri="{FF2B5EF4-FFF2-40B4-BE49-F238E27FC236}">
                <a16:creationId xmlns:a16="http://schemas.microsoft.com/office/drawing/2014/main" id="{9F3770A8-0F5B-4AB7-849B-189EA05AA8C0}"/>
              </a:ext>
            </a:extLst>
          </p:cNvPr>
          <p:cNvSpPr>
            <a:spLocks/>
          </p:cNvSpPr>
          <p:nvPr/>
        </p:nvSpPr>
        <p:spPr bwMode="auto">
          <a:xfrm>
            <a:off x="2372133" y="5929496"/>
            <a:ext cx="123972" cy="41063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40" name="Text Box 45">
            <a:extLst>
              <a:ext uri="{FF2B5EF4-FFF2-40B4-BE49-F238E27FC236}">
                <a16:creationId xmlns:a16="http://schemas.microsoft.com/office/drawing/2014/main" id="{53047B9C-8BC4-40B8-80EF-285F6066F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855" y="6002658"/>
            <a:ext cx="68320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Add 1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88F8EC7D-4D49-4EE0-94D6-E260D282E867}"/>
                  </a:ext>
                </a:extLst>
              </p:cNvPr>
              <p:cNvSpPr txBox="1"/>
              <p:nvPr/>
            </p:nvSpPr>
            <p:spPr>
              <a:xfrm>
                <a:off x="4514889" y="1460199"/>
                <a:ext cx="1009058" cy="24622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+1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88F8EC7D-4D49-4EE0-94D6-E260D282E8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889" y="1460199"/>
                <a:ext cx="1009058" cy="246221"/>
              </a:xfrm>
              <a:prstGeom prst="rect">
                <a:avLst/>
              </a:prstGeom>
              <a:blipFill>
                <a:blip r:embed="rId14"/>
                <a:stretch>
                  <a:fillRect l="-4848" t="-2500" r="-1818" b="-25000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65">
                <a:extLst>
                  <a:ext uri="{FF2B5EF4-FFF2-40B4-BE49-F238E27FC236}">
                    <a16:creationId xmlns:a16="http://schemas.microsoft.com/office/drawing/2014/main" id="{7E358F65-1BA5-4CDF-A666-29903341AB96}"/>
                  </a:ext>
                </a:extLst>
              </p:cNvPr>
              <p:cNvSpPr txBox="1"/>
              <p:nvPr/>
            </p:nvSpPr>
            <p:spPr>
              <a:xfrm>
                <a:off x="3942013" y="2719851"/>
                <a:ext cx="1366656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65">
                <a:extLst>
                  <a:ext uri="{FF2B5EF4-FFF2-40B4-BE49-F238E27FC236}">
                    <a16:creationId xmlns:a16="http://schemas.microsoft.com/office/drawing/2014/main" id="{7E358F65-1BA5-4CDF-A666-29903341A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2013" y="2719851"/>
                <a:ext cx="1366656" cy="55848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249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5" grpId="0" animBg="1"/>
      <p:bldP spid="37" grpId="0"/>
      <p:bldP spid="39" grpId="0" animBg="1"/>
      <p:bldP spid="40" grpId="0"/>
      <p:bldP spid="49" grpId="0"/>
      <p:bldP spid="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B99C8509-B70F-4471-9A47-5C31D87C0FEA}"/>
              </a:ext>
            </a:extLst>
          </p:cNvPr>
          <p:cNvSpPr/>
          <p:nvPr/>
        </p:nvSpPr>
        <p:spPr>
          <a:xfrm>
            <a:off x="6881813" y="1804988"/>
            <a:ext cx="1304925" cy="762000"/>
          </a:xfrm>
          <a:custGeom>
            <a:avLst/>
            <a:gdLst>
              <a:gd name="connsiteX0" fmla="*/ 0 w 1304925"/>
              <a:gd name="connsiteY0" fmla="*/ 0 h 762000"/>
              <a:gd name="connsiteX1" fmla="*/ 1304925 w 1304925"/>
              <a:gd name="connsiteY1" fmla="*/ 0 h 762000"/>
              <a:gd name="connsiteX2" fmla="*/ 1100137 w 1304925"/>
              <a:gd name="connsiteY2" fmla="*/ 114300 h 762000"/>
              <a:gd name="connsiteX3" fmla="*/ 909637 w 1304925"/>
              <a:gd name="connsiteY3" fmla="*/ 247650 h 762000"/>
              <a:gd name="connsiteX4" fmla="*/ 709612 w 1304925"/>
              <a:gd name="connsiteY4" fmla="*/ 404812 h 762000"/>
              <a:gd name="connsiteX5" fmla="*/ 519112 w 1304925"/>
              <a:gd name="connsiteY5" fmla="*/ 604837 h 762000"/>
              <a:gd name="connsiteX6" fmla="*/ 414337 w 1304925"/>
              <a:gd name="connsiteY6" fmla="*/ 762000 h 762000"/>
              <a:gd name="connsiteX7" fmla="*/ 4762 w 1304925"/>
              <a:gd name="connsiteY7" fmla="*/ 762000 h 762000"/>
              <a:gd name="connsiteX8" fmla="*/ 0 w 1304925"/>
              <a:gd name="connsiteY8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4925" h="762000">
                <a:moveTo>
                  <a:pt x="0" y="0"/>
                </a:moveTo>
                <a:lnTo>
                  <a:pt x="1304925" y="0"/>
                </a:lnTo>
                <a:lnTo>
                  <a:pt x="1100137" y="114300"/>
                </a:lnTo>
                <a:lnTo>
                  <a:pt x="909637" y="247650"/>
                </a:lnTo>
                <a:lnTo>
                  <a:pt x="709612" y="404812"/>
                </a:lnTo>
                <a:lnTo>
                  <a:pt x="519112" y="604837"/>
                </a:lnTo>
                <a:lnTo>
                  <a:pt x="414337" y="762000"/>
                </a:lnTo>
                <a:lnTo>
                  <a:pt x="4762" y="762000"/>
                </a:lnTo>
                <a:cubicBezTo>
                  <a:pt x="3175" y="508000"/>
                  <a:pt x="1587" y="254000"/>
                  <a:pt x="0" y="0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y-axis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diagram shows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−1</m:t>
                        </m:r>
                      </m:e>
                    </m:rad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. The region R is bounded by the curve, the y axis and the lines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=1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=3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. The region is rotated 360˚ about the y axis. Find the volume of the solid generated.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t="-766" r="-15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7610" y="6488668"/>
            <a:ext cx="49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5B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38">
            <a:extLst>
              <a:ext uri="{FF2B5EF4-FFF2-40B4-BE49-F238E27FC236}">
                <a16:creationId xmlns:a16="http://schemas.microsoft.com/office/drawing/2014/main" id="{E3FB4599-4A00-4D77-8A7C-6F076FBA608B}"/>
              </a:ext>
            </a:extLst>
          </p:cNvPr>
          <p:cNvCxnSpPr>
            <a:cxnSpLocks/>
          </p:cNvCxnSpPr>
          <p:nvPr/>
        </p:nvCxnSpPr>
        <p:spPr>
          <a:xfrm flipV="1">
            <a:off x="6885837" y="1282375"/>
            <a:ext cx="0" cy="198479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39">
            <a:extLst>
              <a:ext uri="{FF2B5EF4-FFF2-40B4-BE49-F238E27FC236}">
                <a16:creationId xmlns:a16="http://schemas.microsoft.com/office/drawing/2014/main" id="{192FD161-660E-49EB-A559-7F086108A487}"/>
              </a:ext>
            </a:extLst>
          </p:cNvPr>
          <p:cNvCxnSpPr>
            <a:cxnSpLocks/>
          </p:cNvCxnSpPr>
          <p:nvPr/>
        </p:nvCxnSpPr>
        <p:spPr>
          <a:xfrm>
            <a:off x="6522867" y="2995093"/>
            <a:ext cx="2086253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40">
                <a:extLst>
                  <a:ext uri="{FF2B5EF4-FFF2-40B4-BE49-F238E27FC236}">
                    <a16:creationId xmlns:a16="http://schemas.microsoft.com/office/drawing/2014/main" id="{2F49C965-2082-4EBE-8BAA-42765BA1F570}"/>
                  </a:ext>
                </a:extLst>
              </p:cNvPr>
              <p:cNvSpPr txBox="1"/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40">
                <a:extLst>
                  <a:ext uri="{FF2B5EF4-FFF2-40B4-BE49-F238E27FC236}">
                    <a16:creationId xmlns:a16="http://schemas.microsoft.com/office/drawing/2014/main" id="{2F49C965-2082-4EBE-8BAA-42765BA1F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40">
                <a:extLst>
                  <a:ext uri="{FF2B5EF4-FFF2-40B4-BE49-F238E27FC236}">
                    <a16:creationId xmlns:a16="http://schemas.microsoft.com/office/drawing/2014/main" id="{1E05952A-D585-4BDD-9ED2-BCC566520180}"/>
                  </a:ext>
                </a:extLst>
              </p:cNvPr>
              <p:cNvSpPr txBox="1"/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40">
                <a:extLst>
                  <a:ext uri="{FF2B5EF4-FFF2-40B4-BE49-F238E27FC236}">
                    <a16:creationId xmlns:a16="http://schemas.microsoft.com/office/drawing/2014/main" id="{1E05952A-D585-4BDD-9ED2-BCC566520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7153274" y="904875"/>
            <a:ext cx="11181940" cy="4286249"/>
          </a:xfrm>
          <a:prstGeom prst="arc">
            <a:avLst>
              <a:gd name="adj1" fmla="val 20362584"/>
              <a:gd name="adj2" fmla="val 215688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9">
                <a:extLst>
                  <a:ext uri="{FF2B5EF4-FFF2-40B4-BE49-F238E27FC236}">
                    <a16:creationId xmlns:a16="http://schemas.microsoft.com/office/drawing/2014/main" id="{A6E5E6E0-BA5D-409C-946C-6F7602419493}"/>
                  </a:ext>
                </a:extLst>
              </p:cNvPr>
              <p:cNvSpPr txBox="1"/>
              <p:nvPr/>
            </p:nvSpPr>
            <p:spPr>
              <a:xfrm>
                <a:off x="8047809" y="1238250"/>
                <a:ext cx="966290" cy="298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9">
                <a:extLst>
                  <a:ext uri="{FF2B5EF4-FFF2-40B4-BE49-F238E27FC236}">
                    <a16:creationId xmlns:a16="http://schemas.microsoft.com/office/drawing/2014/main" id="{A6E5E6E0-BA5D-409C-946C-6F76024194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7809" y="1238250"/>
                <a:ext cx="966290" cy="2987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39">
            <a:extLst>
              <a:ext uri="{FF2B5EF4-FFF2-40B4-BE49-F238E27FC236}">
                <a16:creationId xmlns:a16="http://schemas.microsoft.com/office/drawing/2014/main" id="{1789D3CC-A958-4808-89AC-27EA4482062B}"/>
              </a:ext>
            </a:extLst>
          </p:cNvPr>
          <p:cNvCxnSpPr>
            <a:cxnSpLocks/>
          </p:cNvCxnSpPr>
          <p:nvPr/>
        </p:nvCxnSpPr>
        <p:spPr>
          <a:xfrm>
            <a:off x="6877050" y="2566468"/>
            <a:ext cx="427145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39">
            <a:extLst>
              <a:ext uri="{FF2B5EF4-FFF2-40B4-BE49-F238E27FC236}">
                <a16:creationId xmlns:a16="http://schemas.microsoft.com/office/drawing/2014/main" id="{B3B521DA-78D7-4586-A167-D767A32BE276}"/>
              </a:ext>
            </a:extLst>
          </p:cNvPr>
          <p:cNvCxnSpPr>
            <a:cxnSpLocks/>
          </p:cNvCxnSpPr>
          <p:nvPr/>
        </p:nvCxnSpPr>
        <p:spPr>
          <a:xfrm>
            <a:off x="6905625" y="1804468"/>
            <a:ext cx="1303445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92">
                <a:extLst>
                  <a:ext uri="{FF2B5EF4-FFF2-40B4-BE49-F238E27FC236}">
                    <a16:creationId xmlns:a16="http://schemas.microsoft.com/office/drawing/2014/main" id="{7AA80F62-ED48-4500-9CAE-FFA9593020C1}"/>
                  </a:ext>
                </a:extLst>
              </p:cNvPr>
              <p:cNvSpPr txBox="1"/>
              <p:nvPr/>
            </p:nvSpPr>
            <p:spPr>
              <a:xfrm>
                <a:off x="7149586" y="1966077"/>
                <a:ext cx="2287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3" name="TextBox 92">
                <a:extLst>
                  <a:ext uri="{FF2B5EF4-FFF2-40B4-BE49-F238E27FC236}">
                    <a16:creationId xmlns:a16="http://schemas.microsoft.com/office/drawing/2014/main" id="{7AA80F62-ED48-4500-9CAE-FFA959302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586" y="1966077"/>
                <a:ext cx="228716" cy="307777"/>
              </a:xfrm>
              <a:prstGeom prst="rect">
                <a:avLst/>
              </a:prstGeom>
              <a:blipFill>
                <a:blip r:embed="rId8"/>
                <a:stretch>
                  <a:fillRect l="-27027" r="-24324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40">
                <a:extLst>
                  <a:ext uri="{FF2B5EF4-FFF2-40B4-BE49-F238E27FC236}">
                    <a16:creationId xmlns:a16="http://schemas.microsoft.com/office/drawing/2014/main" id="{900AD2D8-8A47-4926-8DA7-6C4398B312C8}"/>
                  </a:ext>
                </a:extLst>
              </p:cNvPr>
              <p:cNvSpPr txBox="1"/>
              <p:nvPr/>
            </p:nvSpPr>
            <p:spPr>
              <a:xfrm>
                <a:off x="6653455" y="2402923"/>
                <a:ext cx="3155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40">
                <a:extLst>
                  <a:ext uri="{FF2B5EF4-FFF2-40B4-BE49-F238E27FC236}">
                    <a16:creationId xmlns:a16="http://schemas.microsoft.com/office/drawing/2014/main" id="{900AD2D8-8A47-4926-8DA7-6C4398B312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455" y="2402923"/>
                <a:ext cx="315516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40">
                <a:extLst>
                  <a:ext uri="{FF2B5EF4-FFF2-40B4-BE49-F238E27FC236}">
                    <a16:creationId xmlns:a16="http://schemas.microsoft.com/office/drawing/2014/main" id="{E7BC05B9-D517-484A-80E4-87C206CC6FF3}"/>
                  </a:ext>
                </a:extLst>
              </p:cNvPr>
              <p:cNvSpPr txBox="1"/>
              <p:nvPr/>
            </p:nvSpPr>
            <p:spPr>
              <a:xfrm>
                <a:off x="6635700" y="1639444"/>
                <a:ext cx="3155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40">
                <a:extLst>
                  <a:ext uri="{FF2B5EF4-FFF2-40B4-BE49-F238E27FC236}">
                    <a16:creationId xmlns:a16="http://schemas.microsoft.com/office/drawing/2014/main" id="{E7BC05B9-D517-484A-80E4-87C206CC6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700" y="1639444"/>
                <a:ext cx="315516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EEE8F43-85DD-4BC3-8FF4-1261DEA43B72}"/>
                  </a:ext>
                </a:extLst>
              </p:cNvPr>
              <p:cNvSpPr txBox="1"/>
              <p:nvPr/>
            </p:nvSpPr>
            <p:spPr>
              <a:xfrm>
                <a:off x="3942013" y="2719851"/>
                <a:ext cx="1366656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EEE8F43-85DD-4BC3-8FF4-1261DEA43B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2013" y="2719851"/>
                <a:ext cx="1366656" cy="55848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65">
                <a:extLst>
                  <a:ext uri="{FF2B5EF4-FFF2-40B4-BE49-F238E27FC236}">
                    <a16:creationId xmlns:a16="http://schemas.microsoft.com/office/drawing/2014/main" id="{CB2E65F6-21AC-4648-9229-9DA9E8A86696}"/>
                  </a:ext>
                </a:extLst>
              </p:cNvPr>
              <p:cNvSpPr txBox="1"/>
              <p:nvPr/>
            </p:nvSpPr>
            <p:spPr>
              <a:xfrm>
                <a:off x="3943492" y="3404912"/>
                <a:ext cx="1996187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5" name="TextBox 65">
                <a:extLst>
                  <a:ext uri="{FF2B5EF4-FFF2-40B4-BE49-F238E27FC236}">
                    <a16:creationId xmlns:a16="http://schemas.microsoft.com/office/drawing/2014/main" id="{CB2E65F6-21AC-4648-9229-9DA9E8A866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492" y="3404912"/>
                <a:ext cx="1996187" cy="55848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65">
                <a:extLst>
                  <a:ext uri="{FF2B5EF4-FFF2-40B4-BE49-F238E27FC236}">
                    <a16:creationId xmlns:a16="http://schemas.microsoft.com/office/drawing/2014/main" id="{07B48DA2-DE5B-47E3-8E98-B278A7B2BC02}"/>
                  </a:ext>
                </a:extLst>
              </p:cNvPr>
              <p:cNvSpPr txBox="1"/>
              <p:nvPr/>
            </p:nvSpPr>
            <p:spPr>
              <a:xfrm>
                <a:off x="3952370" y="4061860"/>
                <a:ext cx="2355132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6" name="TextBox 65">
                <a:extLst>
                  <a:ext uri="{FF2B5EF4-FFF2-40B4-BE49-F238E27FC236}">
                    <a16:creationId xmlns:a16="http://schemas.microsoft.com/office/drawing/2014/main" id="{07B48DA2-DE5B-47E3-8E98-B278A7B2B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370" y="4061860"/>
                <a:ext cx="2355132" cy="5584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65">
                <a:extLst>
                  <a:ext uri="{FF2B5EF4-FFF2-40B4-BE49-F238E27FC236}">
                    <a16:creationId xmlns:a16="http://schemas.microsoft.com/office/drawing/2014/main" id="{B21042ED-2398-4DBF-A3A3-33999E362899}"/>
                  </a:ext>
                </a:extLst>
              </p:cNvPr>
              <p:cNvSpPr txBox="1"/>
              <p:nvPr/>
            </p:nvSpPr>
            <p:spPr>
              <a:xfrm>
                <a:off x="3927217" y="4658144"/>
                <a:ext cx="2070952" cy="675185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  <m: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7" name="TextBox 65">
                <a:extLst>
                  <a:ext uri="{FF2B5EF4-FFF2-40B4-BE49-F238E27FC236}">
                    <a16:creationId xmlns:a16="http://schemas.microsoft.com/office/drawing/2014/main" id="{B21042ED-2398-4DBF-A3A3-33999E3628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7217" y="4658144"/>
                <a:ext cx="2070952" cy="67518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65">
                <a:extLst>
                  <a:ext uri="{FF2B5EF4-FFF2-40B4-BE49-F238E27FC236}">
                    <a16:creationId xmlns:a16="http://schemas.microsoft.com/office/drawing/2014/main" id="{F79FC216-D828-45EA-AAF4-AF6AEABE944A}"/>
                  </a:ext>
                </a:extLst>
              </p:cNvPr>
              <p:cNvSpPr txBox="1"/>
              <p:nvPr/>
            </p:nvSpPr>
            <p:spPr>
              <a:xfrm>
                <a:off x="3940682" y="5450713"/>
                <a:ext cx="4776629" cy="58176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(3)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(3)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(3)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(1)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(1)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(1)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65">
                <a:extLst>
                  <a:ext uri="{FF2B5EF4-FFF2-40B4-BE49-F238E27FC236}">
                    <a16:creationId xmlns:a16="http://schemas.microsoft.com/office/drawing/2014/main" id="{F79FC216-D828-45EA-AAF4-AF6AEABE94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0682" y="5450713"/>
                <a:ext cx="4776629" cy="58176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88F8EC7D-4D49-4EE0-94D6-E260D282E867}"/>
                  </a:ext>
                </a:extLst>
              </p:cNvPr>
              <p:cNvSpPr txBox="1"/>
              <p:nvPr/>
            </p:nvSpPr>
            <p:spPr>
              <a:xfrm>
                <a:off x="4514889" y="1460199"/>
                <a:ext cx="1009058" cy="24622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+1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88F8EC7D-4D49-4EE0-94D6-E260D282E8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889" y="1460199"/>
                <a:ext cx="1009058" cy="246221"/>
              </a:xfrm>
              <a:prstGeom prst="rect">
                <a:avLst/>
              </a:prstGeom>
              <a:blipFill>
                <a:blip r:embed="rId16"/>
                <a:stretch>
                  <a:fillRect l="-4848" t="-2500" r="-1818" b="-25000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65">
                <a:extLst>
                  <a:ext uri="{FF2B5EF4-FFF2-40B4-BE49-F238E27FC236}">
                    <a16:creationId xmlns:a16="http://schemas.microsoft.com/office/drawing/2014/main" id="{FD6FCB1B-1426-4411-92E9-14E5544A09CA}"/>
                  </a:ext>
                </a:extLst>
              </p:cNvPr>
              <p:cNvSpPr txBox="1"/>
              <p:nvPr/>
            </p:nvSpPr>
            <p:spPr>
              <a:xfrm>
                <a:off x="3958437" y="6134293"/>
                <a:ext cx="1030667" cy="46102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1016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65">
                <a:extLst>
                  <a:ext uri="{FF2B5EF4-FFF2-40B4-BE49-F238E27FC236}">
                    <a16:creationId xmlns:a16="http://schemas.microsoft.com/office/drawing/2014/main" id="{FD6FCB1B-1426-4411-92E9-14E5544A09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8437" y="6134293"/>
                <a:ext cx="1030667" cy="46102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947283" y="3060132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4337" y="3227970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 for x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Arc 42">
            <a:extLst>
              <a:ext uri="{FF2B5EF4-FFF2-40B4-BE49-F238E27FC236}">
                <a16:creationId xmlns:a16="http://schemas.microsoft.com/office/drawing/2014/main" id="{6C32B6D7-F511-4148-A1D1-A81F7535A1C1}"/>
              </a:ext>
            </a:extLst>
          </p:cNvPr>
          <p:cNvSpPr>
            <a:spLocks/>
          </p:cNvSpPr>
          <p:nvPr/>
        </p:nvSpPr>
        <p:spPr bwMode="auto">
          <a:xfrm>
            <a:off x="6381919" y="3707832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D7C2EF4D-F7E4-41B2-8202-A304DF39AAFA}"/>
              </a:ext>
            </a:extLst>
          </p:cNvPr>
          <p:cNvSpPr>
            <a:spLocks/>
          </p:cNvSpPr>
          <p:nvPr/>
        </p:nvSpPr>
        <p:spPr bwMode="auto">
          <a:xfrm>
            <a:off x="6360926" y="4401863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4" name="Text Box 45">
            <a:extLst>
              <a:ext uri="{FF2B5EF4-FFF2-40B4-BE49-F238E27FC236}">
                <a16:creationId xmlns:a16="http://schemas.microsoft.com/office/drawing/2014/main" id="{98636B8A-6A7A-4C58-B829-41731FC6D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3029" y="3800118"/>
            <a:ext cx="22186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the bracket (do not forget this!)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Text Box 45">
            <a:extLst>
              <a:ext uri="{FF2B5EF4-FFF2-40B4-BE49-F238E27FC236}">
                <a16:creationId xmlns:a16="http://schemas.microsoft.com/office/drawing/2014/main" id="{1F9BB28B-088F-48F8-9151-F880E7F62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3936" y="4484624"/>
            <a:ext cx="17138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1" name="Arc 42">
            <a:extLst>
              <a:ext uri="{FF2B5EF4-FFF2-40B4-BE49-F238E27FC236}">
                <a16:creationId xmlns:a16="http://schemas.microsoft.com/office/drawing/2014/main" id="{2BEDC173-F43C-4761-93A2-AD04691EF573}"/>
              </a:ext>
            </a:extLst>
          </p:cNvPr>
          <p:cNvSpPr>
            <a:spLocks/>
          </p:cNvSpPr>
          <p:nvPr/>
        </p:nvSpPr>
        <p:spPr bwMode="auto">
          <a:xfrm flipH="1">
            <a:off x="3641140" y="5029218"/>
            <a:ext cx="213880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" name="Arc 42">
            <a:extLst>
              <a:ext uri="{FF2B5EF4-FFF2-40B4-BE49-F238E27FC236}">
                <a16:creationId xmlns:a16="http://schemas.microsoft.com/office/drawing/2014/main" id="{C9DED57C-7645-48C9-98FB-B7A751E6871D}"/>
              </a:ext>
            </a:extLst>
          </p:cNvPr>
          <p:cNvSpPr>
            <a:spLocks/>
          </p:cNvSpPr>
          <p:nvPr/>
        </p:nvSpPr>
        <p:spPr bwMode="auto">
          <a:xfrm flipH="1">
            <a:off x="3629673" y="5732773"/>
            <a:ext cx="213880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" name="Text Box 45">
            <a:extLst>
              <a:ext uri="{FF2B5EF4-FFF2-40B4-BE49-F238E27FC236}">
                <a16:creationId xmlns:a16="http://schemas.microsoft.com/office/drawing/2014/main" id="{4A30AE89-A004-42E7-97EC-2A8A65CA2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2676" y="5111331"/>
            <a:ext cx="13137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a subtraction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 Box 45">
            <a:extLst>
              <a:ext uri="{FF2B5EF4-FFF2-40B4-BE49-F238E27FC236}">
                <a16:creationId xmlns:a16="http://schemas.microsoft.com/office/drawing/2014/main" id="{A734B5AA-8427-4AC3-941F-72E274304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878" y="5939359"/>
            <a:ext cx="85658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37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36" grpId="0"/>
      <p:bldP spid="38" grpId="0" animBg="1"/>
      <p:bldP spid="41" grpId="0"/>
      <p:bldP spid="42" grpId="0" animBg="1"/>
      <p:bldP spid="43" grpId="0" animBg="1"/>
      <p:bldP spid="44" grpId="0"/>
      <p:bldP spid="50" grpId="0"/>
      <p:bldP spid="51" grpId="0" animBg="1"/>
      <p:bldP spid="52" grpId="0" animBg="1"/>
      <p:bldP spid="53" grpId="0"/>
      <p:bldP spid="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5C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997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ight Triangle 31"/>
          <p:cNvSpPr/>
          <p:nvPr/>
        </p:nvSpPr>
        <p:spPr>
          <a:xfrm>
            <a:off x="7258050" y="4495800"/>
            <a:ext cx="590550" cy="847725"/>
          </a:xfrm>
          <a:prstGeom prst="rtTriangle">
            <a:avLst/>
          </a:prstGeom>
          <a:solidFill>
            <a:srgbClr val="C0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7529513" y="1676400"/>
            <a:ext cx="619125" cy="857250"/>
          </a:xfrm>
          <a:prstGeom prst="rect">
            <a:avLst/>
          </a:prstGeom>
          <a:solidFill>
            <a:srgbClr val="C0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If part of the solid of revolution is a cylinder or cone, you can use their respective volume formulae: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Cylinder =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Cone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l="-336" t="-766" r="-1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244832" y="1248747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033369" y="2528790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472936" y="2349954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7131660" y="953472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1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257272" y="4069702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045809" y="5349745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485376" y="5170909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7134770" y="3774427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08455" y="1225013"/>
            <a:ext cx="23299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A cylinder can be formed by starting with a horizontal line and rotating it about the x-axis (or a vertical line about the y-axis)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27969" y="3973091"/>
            <a:ext cx="2329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A cone can be formed by starting with a straight diagonal line and rotating it about one of the x or y axes</a:t>
            </a:r>
          </a:p>
          <a:p>
            <a:pPr algn="ctr"/>
            <a:endParaRPr lang="en-US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The radius and height depend on which way it is rotated!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1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000380" y="1662247"/>
            <a:ext cx="2508417" cy="1361"/>
          </a:xfrm>
          <a:prstGeom prst="straightConnector1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524751" y="1647826"/>
            <a:ext cx="4762" cy="885824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8143876" y="1647826"/>
            <a:ext cx="4762" cy="885824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7058025" y="4191000"/>
            <a:ext cx="1552575" cy="2266950"/>
          </a:xfrm>
          <a:prstGeom prst="straightConnector1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258050" y="5362575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Radius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96175" y="2524125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Height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38925" y="4800600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Height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629400" y="4791075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Radius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58050" y="5372100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Height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162925" y="1971675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Radius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2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0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7" grpId="0" animBg="1"/>
      <p:bldP spid="7" grpId="0"/>
      <p:bldP spid="8" grpId="0"/>
      <p:bldP spid="17" grpId="0"/>
      <p:bldP spid="18" grpId="0"/>
      <p:bldP spid="19" grpId="0"/>
      <p:bldP spid="33" grpId="0"/>
      <p:bldP spid="33" grpId="1"/>
      <p:bldP spid="34" grpId="0"/>
      <p:bldP spid="35" grpId="0"/>
      <p:bldP spid="35" grpId="1"/>
      <p:bldP spid="36" grpId="0"/>
      <p:bldP spid="37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6518275" y="2387600"/>
            <a:ext cx="1143000" cy="1076325"/>
          </a:xfrm>
          <a:custGeom>
            <a:avLst/>
            <a:gdLst>
              <a:gd name="connsiteX0" fmla="*/ 0 w 1143000"/>
              <a:gd name="connsiteY0" fmla="*/ 1073150 h 1076325"/>
              <a:gd name="connsiteX1" fmla="*/ 1143000 w 1143000"/>
              <a:gd name="connsiteY1" fmla="*/ 1076325 h 1076325"/>
              <a:gd name="connsiteX2" fmla="*/ 422275 w 1143000"/>
              <a:gd name="connsiteY2" fmla="*/ 0 h 1076325"/>
              <a:gd name="connsiteX3" fmla="*/ 336550 w 1143000"/>
              <a:gd name="connsiteY3" fmla="*/ 69850 h 1076325"/>
              <a:gd name="connsiteX4" fmla="*/ 260350 w 1143000"/>
              <a:gd name="connsiteY4" fmla="*/ 133350 h 1076325"/>
              <a:gd name="connsiteX5" fmla="*/ 158750 w 1143000"/>
              <a:gd name="connsiteY5" fmla="*/ 184150 h 1076325"/>
              <a:gd name="connsiteX6" fmla="*/ 76200 w 1143000"/>
              <a:gd name="connsiteY6" fmla="*/ 206375 h 1076325"/>
              <a:gd name="connsiteX7" fmla="*/ 0 w 1143000"/>
              <a:gd name="connsiteY7" fmla="*/ 209550 h 1076325"/>
              <a:gd name="connsiteX8" fmla="*/ 0 w 1143000"/>
              <a:gd name="connsiteY8" fmla="*/ 1073150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076325">
                <a:moveTo>
                  <a:pt x="0" y="1073150"/>
                </a:moveTo>
                <a:lnTo>
                  <a:pt x="1143000" y="1076325"/>
                </a:lnTo>
                <a:lnTo>
                  <a:pt x="422275" y="0"/>
                </a:lnTo>
                <a:lnTo>
                  <a:pt x="336550" y="69850"/>
                </a:lnTo>
                <a:lnTo>
                  <a:pt x="260350" y="133350"/>
                </a:lnTo>
                <a:lnTo>
                  <a:pt x="158750" y="184150"/>
                </a:lnTo>
                <a:lnTo>
                  <a:pt x="76200" y="206375"/>
                </a:lnTo>
                <a:lnTo>
                  <a:pt x="0" y="209550"/>
                </a:lnTo>
                <a:lnTo>
                  <a:pt x="0" y="1073150"/>
                </a:lnTo>
                <a:close/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region R is bounded by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=5−2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the x and y axes.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Verify that the coordinates of A are (1,3)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A solid is created by rotating the region 360˚ about the x-axis. Find the volume of this solid</a:t>
                </a: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t="-766" r="-1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40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522938" y="1367559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69339" y="3465749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608906" y="3286913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43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409766" y="1072284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44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6364705" y="1526507"/>
            <a:ext cx="1479884" cy="2213810"/>
          </a:xfrm>
          <a:prstGeom prst="straightConnector1">
            <a:avLst/>
          </a:prstGeom>
          <a:ln w="317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グループ化 28">
            <a:extLst>
              <a:ext uri="{FF2B5EF4-FFF2-40B4-BE49-F238E27FC236}">
                <a16:creationId xmlns:a16="http://schemas.microsoft.com/office/drawing/2014/main" id="{E32CE1FA-04F5-41DD-B964-4900E2E431F8}"/>
              </a:ext>
            </a:extLst>
          </p:cNvPr>
          <p:cNvGrpSpPr/>
          <p:nvPr/>
        </p:nvGrpSpPr>
        <p:grpSpPr>
          <a:xfrm>
            <a:off x="5673501" y="-458703"/>
            <a:ext cx="1677793" cy="6121972"/>
            <a:chOff x="4656101" y="1633380"/>
            <a:chExt cx="1141017" cy="3355870"/>
          </a:xfrm>
        </p:grpSpPr>
        <p:sp>
          <p:nvSpPr>
            <p:cNvPr id="46" name="円弧 5">
              <a:extLst>
                <a:ext uri="{FF2B5EF4-FFF2-40B4-BE49-F238E27FC236}">
                  <a16:creationId xmlns:a16="http://schemas.microsoft.com/office/drawing/2014/main" id="{9F873EA3-0B08-4E7E-B353-DD9A19071E15}"/>
                </a:ext>
              </a:extLst>
            </p:cNvPr>
            <p:cNvSpPr/>
            <p:nvPr/>
          </p:nvSpPr>
          <p:spPr>
            <a:xfrm rot="16200000">
              <a:off x="4390008" y="3582140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円弧 27">
              <a:extLst>
                <a:ext uri="{FF2B5EF4-FFF2-40B4-BE49-F238E27FC236}">
                  <a16:creationId xmlns:a16="http://schemas.microsoft.com/office/drawing/2014/main" id="{1DB9BA76-1B7C-406E-BBB2-348E371A18DE}"/>
                </a:ext>
              </a:extLst>
            </p:cNvPr>
            <p:cNvSpPr/>
            <p:nvPr/>
          </p:nvSpPr>
          <p:spPr>
            <a:xfrm rot="5400000">
              <a:off x="4385332" y="1904149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blipFill>
                <a:blip r:embed="rId5"/>
                <a:stretch>
                  <a:fillRect l="-4167" t="-2439" r="-3571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blipFill>
                <a:blip r:embed="rId6"/>
                <a:stretch>
                  <a:fillRect l="-4070" r="-3488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651959" y="2926179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959" y="2926179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2581" r="-19355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762500" y="4814887"/>
                <a:ext cx="100751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500" y="4814887"/>
                <a:ext cx="1007519" cy="246221"/>
              </a:xfrm>
              <a:prstGeom prst="rect">
                <a:avLst/>
              </a:prstGeom>
              <a:blipFill>
                <a:blip r:embed="rId8"/>
                <a:stretch>
                  <a:fillRect l="-4819" r="-3614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905625" y="4805362"/>
                <a:ext cx="102124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=5−2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625" y="4805362"/>
                <a:ext cx="1021242" cy="246221"/>
              </a:xfrm>
              <a:prstGeom prst="rect">
                <a:avLst/>
              </a:prstGeom>
              <a:blipFill>
                <a:blip r:embed="rId9"/>
                <a:stretch>
                  <a:fillRect l="-4192" r="-3593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752975" y="5319712"/>
                <a:ext cx="107984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(1)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2975" y="5319712"/>
                <a:ext cx="1079847" cy="246221"/>
              </a:xfrm>
              <a:prstGeom prst="rect">
                <a:avLst/>
              </a:prstGeom>
              <a:blipFill>
                <a:blip r:embed="rId10"/>
                <a:stretch>
                  <a:fillRect l="-3955" t="-2500" r="-3390" b="-3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905625" y="5310187"/>
                <a:ext cx="118974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=5−2(1)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625" y="5310187"/>
                <a:ext cx="1189749" cy="246221"/>
              </a:xfrm>
              <a:prstGeom prst="rect">
                <a:avLst/>
              </a:prstGeom>
              <a:blipFill>
                <a:blip r:embed="rId11"/>
                <a:stretch>
                  <a:fillRect l="-3590" r="-5641" b="-3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752975" y="5815012"/>
                <a:ext cx="54713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2975" y="5815012"/>
                <a:ext cx="547137" cy="246221"/>
              </a:xfrm>
              <a:prstGeom prst="rect">
                <a:avLst/>
              </a:prstGeom>
              <a:blipFill>
                <a:blip r:embed="rId12"/>
                <a:stretch>
                  <a:fillRect l="-8989" r="-7865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915150" y="5805487"/>
                <a:ext cx="54713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5150" y="5805487"/>
                <a:ext cx="547137" cy="246221"/>
              </a:xfrm>
              <a:prstGeom prst="rect">
                <a:avLst/>
              </a:prstGeom>
              <a:blipFill>
                <a:blip r:embed="rId13"/>
                <a:stretch>
                  <a:fillRect l="-8889" r="-7778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990976" y="4114800"/>
                <a:ext cx="49434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Sub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into both equations and show we get 3 for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in both cases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976" y="4114800"/>
                <a:ext cx="4943474" cy="523220"/>
              </a:xfrm>
              <a:prstGeom prst="rect">
                <a:avLst/>
              </a:prstGeom>
              <a:blipFill>
                <a:blip r:embed="rId14"/>
                <a:stretch>
                  <a:fillRect t="-2326" r="-617" b="-104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794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2" grpId="0"/>
      <p:bldP spid="43" grpId="0"/>
      <p:bldP spid="12" grpId="0"/>
      <p:bldP spid="48" grpId="0"/>
      <p:bldP spid="49" grpId="0"/>
      <p:bldP spid="14" grpId="0"/>
      <p:bldP spid="50" grpId="0"/>
      <p:bldP spid="51" grpId="0"/>
      <p:bldP spid="52" grpId="0"/>
      <p:bldP spid="53" grpId="0"/>
      <p:bldP spid="54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6518275" y="2387600"/>
            <a:ext cx="1143000" cy="1076325"/>
          </a:xfrm>
          <a:custGeom>
            <a:avLst/>
            <a:gdLst>
              <a:gd name="connsiteX0" fmla="*/ 0 w 1143000"/>
              <a:gd name="connsiteY0" fmla="*/ 1073150 h 1076325"/>
              <a:gd name="connsiteX1" fmla="*/ 1143000 w 1143000"/>
              <a:gd name="connsiteY1" fmla="*/ 1076325 h 1076325"/>
              <a:gd name="connsiteX2" fmla="*/ 422275 w 1143000"/>
              <a:gd name="connsiteY2" fmla="*/ 0 h 1076325"/>
              <a:gd name="connsiteX3" fmla="*/ 336550 w 1143000"/>
              <a:gd name="connsiteY3" fmla="*/ 69850 h 1076325"/>
              <a:gd name="connsiteX4" fmla="*/ 260350 w 1143000"/>
              <a:gd name="connsiteY4" fmla="*/ 133350 h 1076325"/>
              <a:gd name="connsiteX5" fmla="*/ 158750 w 1143000"/>
              <a:gd name="connsiteY5" fmla="*/ 184150 h 1076325"/>
              <a:gd name="connsiteX6" fmla="*/ 76200 w 1143000"/>
              <a:gd name="connsiteY6" fmla="*/ 206375 h 1076325"/>
              <a:gd name="connsiteX7" fmla="*/ 0 w 1143000"/>
              <a:gd name="connsiteY7" fmla="*/ 209550 h 1076325"/>
              <a:gd name="connsiteX8" fmla="*/ 0 w 1143000"/>
              <a:gd name="connsiteY8" fmla="*/ 1073150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076325">
                <a:moveTo>
                  <a:pt x="0" y="1073150"/>
                </a:moveTo>
                <a:lnTo>
                  <a:pt x="1143000" y="1076325"/>
                </a:lnTo>
                <a:lnTo>
                  <a:pt x="422275" y="0"/>
                </a:lnTo>
                <a:lnTo>
                  <a:pt x="336550" y="69850"/>
                </a:lnTo>
                <a:lnTo>
                  <a:pt x="260350" y="133350"/>
                </a:lnTo>
                <a:lnTo>
                  <a:pt x="158750" y="184150"/>
                </a:lnTo>
                <a:lnTo>
                  <a:pt x="76200" y="206375"/>
                </a:lnTo>
                <a:lnTo>
                  <a:pt x="0" y="209550"/>
                </a:lnTo>
                <a:lnTo>
                  <a:pt x="0" y="1073150"/>
                </a:lnTo>
                <a:close/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region R is bounded by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=5−2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the x and y axes.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Verify that the coordinates of A are (1,3)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A solid is created by rotating the region 360˚ about the x-axis. Find the volume of this solid</a:t>
                </a: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t="-766" r="-1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40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522938" y="1367559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69339" y="3465749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608906" y="3286913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43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409766" y="1072284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44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6364705" y="1526507"/>
            <a:ext cx="1479884" cy="2213810"/>
          </a:xfrm>
          <a:prstGeom prst="straightConnector1">
            <a:avLst/>
          </a:prstGeom>
          <a:ln w="317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グループ化 28">
            <a:extLst>
              <a:ext uri="{FF2B5EF4-FFF2-40B4-BE49-F238E27FC236}">
                <a16:creationId xmlns:a16="http://schemas.microsoft.com/office/drawing/2014/main" id="{E32CE1FA-04F5-41DD-B964-4900E2E431F8}"/>
              </a:ext>
            </a:extLst>
          </p:cNvPr>
          <p:cNvGrpSpPr/>
          <p:nvPr/>
        </p:nvGrpSpPr>
        <p:grpSpPr>
          <a:xfrm>
            <a:off x="5673501" y="-458703"/>
            <a:ext cx="1677793" cy="6121972"/>
            <a:chOff x="4656101" y="1633380"/>
            <a:chExt cx="1141017" cy="3355870"/>
          </a:xfrm>
        </p:grpSpPr>
        <p:sp>
          <p:nvSpPr>
            <p:cNvPr id="46" name="円弧 5">
              <a:extLst>
                <a:ext uri="{FF2B5EF4-FFF2-40B4-BE49-F238E27FC236}">
                  <a16:creationId xmlns:a16="http://schemas.microsoft.com/office/drawing/2014/main" id="{9F873EA3-0B08-4E7E-B353-DD9A19071E15}"/>
                </a:ext>
              </a:extLst>
            </p:cNvPr>
            <p:cNvSpPr/>
            <p:nvPr/>
          </p:nvSpPr>
          <p:spPr>
            <a:xfrm rot="16200000">
              <a:off x="4390008" y="3582140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円弧 27">
              <a:extLst>
                <a:ext uri="{FF2B5EF4-FFF2-40B4-BE49-F238E27FC236}">
                  <a16:creationId xmlns:a16="http://schemas.microsoft.com/office/drawing/2014/main" id="{1DB9BA76-1B7C-406E-BBB2-348E371A18DE}"/>
                </a:ext>
              </a:extLst>
            </p:cNvPr>
            <p:cNvSpPr/>
            <p:nvPr/>
          </p:nvSpPr>
          <p:spPr>
            <a:xfrm rot="5400000">
              <a:off x="4385332" y="1904149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blipFill>
                <a:blip r:embed="rId5"/>
                <a:stretch>
                  <a:fillRect l="-4167" t="-2439" r="-3571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blipFill>
                <a:blip r:embed="rId6"/>
                <a:stretch>
                  <a:fillRect l="-4070" r="-3488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651959" y="2926179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959" y="2926179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2581" r="-19355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645032" y="2905397"/>
                <a:ext cx="26475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032" y="2905397"/>
                <a:ext cx="264752" cy="246221"/>
              </a:xfrm>
              <a:prstGeom prst="rect">
                <a:avLst/>
              </a:prstGeom>
              <a:blipFill>
                <a:blip r:embed="rId8"/>
                <a:stretch>
                  <a:fillRect l="-16279" r="-4651"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056050" y="2983906"/>
                <a:ext cx="26949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050" y="2983906"/>
                <a:ext cx="269497" cy="246221"/>
              </a:xfrm>
              <a:prstGeom prst="rect">
                <a:avLst/>
              </a:prstGeom>
              <a:blipFill>
                <a:blip r:embed="rId9"/>
                <a:stretch>
                  <a:fillRect l="-15556" r="-2222" b="-12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945313" y="2359026"/>
            <a:ext cx="1587" cy="1095374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43725" y="2238375"/>
            <a:ext cx="554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(1,3)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21191" y="345102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69871" y="1427584"/>
            <a:ext cx="1787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You can split the area into 2 parts and find both separately…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33825" y="3716888"/>
                <a:ext cx="24675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u="sng" dirty="0"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GB" sz="1400" u="sng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3825" y="3716888"/>
                <a:ext cx="2467535" cy="307777"/>
              </a:xfrm>
              <a:prstGeom prst="rect">
                <a:avLst/>
              </a:prstGeom>
              <a:blipFill>
                <a:blip r:embed="rId10"/>
                <a:stretch>
                  <a:fillRect l="-741"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7335540" y="3451027"/>
            <a:ext cx="532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2.5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4007394" y="4021967"/>
                <a:ext cx="1028167" cy="41896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394" y="4021967"/>
                <a:ext cx="1028167" cy="418961"/>
              </a:xfrm>
              <a:prstGeom prst="rect">
                <a:avLst/>
              </a:prstGeom>
              <a:blipFill>
                <a:blip r:embed="rId11"/>
                <a:stretch>
                  <a:fillRect l="-21302" t="-185294" r="-47337" b="-27205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998064" y="4525821"/>
                <a:ext cx="1488292" cy="41485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12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064" y="4525821"/>
                <a:ext cx="1488292" cy="414857"/>
              </a:xfrm>
              <a:prstGeom prst="rect">
                <a:avLst/>
              </a:prstGeom>
              <a:blipFill>
                <a:blip r:embed="rId12"/>
                <a:stretch>
                  <a:fillRect l="-14754" t="-183824" r="-2049" b="-27352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982513" y="5014123"/>
                <a:ext cx="1719509" cy="41485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+4</m:t>
                          </m:r>
                          <m:sSup>
                            <m:sSup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+4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2513" y="5014123"/>
                <a:ext cx="1719509" cy="414857"/>
              </a:xfrm>
              <a:prstGeom prst="rect">
                <a:avLst/>
              </a:prstGeom>
              <a:blipFill>
                <a:blip r:embed="rId13"/>
                <a:stretch>
                  <a:fillRect l="-12411" t="-185294" r="-1773" b="-27205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957632" y="5530417"/>
                <a:ext cx="1548373" cy="49250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2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7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632" y="5530417"/>
                <a:ext cx="1548373" cy="492507"/>
              </a:xfrm>
              <a:prstGeom prst="rect">
                <a:avLst/>
              </a:prstGeom>
              <a:blipFill>
                <a:blip r:embed="rId14"/>
                <a:stretch>
                  <a:fillRect l="-787" b="-370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979404" y="6168008"/>
                <a:ext cx="601896" cy="34567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7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404" y="6168008"/>
                <a:ext cx="601896" cy="345672"/>
              </a:xfrm>
              <a:prstGeom prst="rect">
                <a:avLst/>
              </a:prstGeom>
              <a:blipFill>
                <a:blip r:embed="rId15"/>
                <a:stretch>
                  <a:fillRect l="-6061" t="-3509" r="-2020" b="-14035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556669" y="4239491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288" y="4260275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 for 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2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781805" y="4745182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736778" y="5292436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4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504714" y="5818909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8415" y="4769430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the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6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077" y="5316685"/>
            <a:ext cx="16437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359" y="5853550"/>
            <a:ext cx="28110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(you need to write the substitution step as well remember!)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98764" y="5791606"/>
                <a:ext cx="2904770" cy="3969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5791606"/>
                <a:ext cx="2904770" cy="396968"/>
              </a:xfrm>
              <a:prstGeom prst="rect">
                <a:avLst/>
              </a:prstGeom>
              <a:blipFill>
                <a:blip r:embed="rId16"/>
                <a:stretch>
                  <a:fillRect l="-630" b="-46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511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28" grpId="0"/>
      <p:bldP spid="32" grpId="0"/>
      <p:bldP spid="6" grpId="0"/>
      <p:bldP spid="34" grpId="0"/>
      <p:bldP spid="7" grpId="0"/>
      <p:bldP spid="8" grpId="0"/>
      <p:bldP spid="36" grpId="0"/>
      <p:bldP spid="37" grpId="0"/>
      <p:bldP spid="38" grpId="0"/>
      <p:bldP spid="55" grpId="0"/>
      <p:bldP spid="56" grpId="0"/>
      <p:bldP spid="57" grpId="0"/>
      <p:bldP spid="60" grpId="0" animBg="1"/>
      <p:bldP spid="61" grpId="0"/>
      <p:bldP spid="62" grpId="0" animBg="1"/>
      <p:bldP spid="63" grpId="0" animBg="1"/>
      <p:bldP spid="64" grpId="0" animBg="1"/>
      <p:bldP spid="65" grpId="0"/>
      <p:bldP spid="66" grpId="0"/>
      <p:bldP spid="67" grpId="0"/>
      <p:bldP spid="6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6518275" y="2387600"/>
            <a:ext cx="1143000" cy="1076325"/>
          </a:xfrm>
          <a:custGeom>
            <a:avLst/>
            <a:gdLst>
              <a:gd name="connsiteX0" fmla="*/ 0 w 1143000"/>
              <a:gd name="connsiteY0" fmla="*/ 1073150 h 1076325"/>
              <a:gd name="connsiteX1" fmla="*/ 1143000 w 1143000"/>
              <a:gd name="connsiteY1" fmla="*/ 1076325 h 1076325"/>
              <a:gd name="connsiteX2" fmla="*/ 422275 w 1143000"/>
              <a:gd name="connsiteY2" fmla="*/ 0 h 1076325"/>
              <a:gd name="connsiteX3" fmla="*/ 336550 w 1143000"/>
              <a:gd name="connsiteY3" fmla="*/ 69850 h 1076325"/>
              <a:gd name="connsiteX4" fmla="*/ 260350 w 1143000"/>
              <a:gd name="connsiteY4" fmla="*/ 133350 h 1076325"/>
              <a:gd name="connsiteX5" fmla="*/ 158750 w 1143000"/>
              <a:gd name="connsiteY5" fmla="*/ 184150 h 1076325"/>
              <a:gd name="connsiteX6" fmla="*/ 76200 w 1143000"/>
              <a:gd name="connsiteY6" fmla="*/ 206375 h 1076325"/>
              <a:gd name="connsiteX7" fmla="*/ 0 w 1143000"/>
              <a:gd name="connsiteY7" fmla="*/ 209550 h 1076325"/>
              <a:gd name="connsiteX8" fmla="*/ 0 w 1143000"/>
              <a:gd name="connsiteY8" fmla="*/ 1073150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076325">
                <a:moveTo>
                  <a:pt x="0" y="1073150"/>
                </a:moveTo>
                <a:lnTo>
                  <a:pt x="1143000" y="1076325"/>
                </a:lnTo>
                <a:lnTo>
                  <a:pt x="422275" y="0"/>
                </a:lnTo>
                <a:lnTo>
                  <a:pt x="336550" y="69850"/>
                </a:lnTo>
                <a:lnTo>
                  <a:pt x="260350" y="133350"/>
                </a:lnTo>
                <a:lnTo>
                  <a:pt x="158750" y="184150"/>
                </a:lnTo>
                <a:lnTo>
                  <a:pt x="76200" y="206375"/>
                </a:lnTo>
                <a:lnTo>
                  <a:pt x="0" y="209550"/>
                </a:lnTo>
                <a:lnTo>
                  <a:pt x="0" y="1073150"/>
                </a:lnTo>
                <a:close/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645032" y="2905397"/>
                <a:ext cx="26475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032" y="2905397"/>
                <a:ext cx="264752" cy="246221"/>
              </a:xfrm>
              <a:prstGeom prst="rect">
                <a:avLst/>
              </a:prstGeom>
              <a:blipFill>
                <a:blip r:embed="rId2"/>
                <a:stretch>
                  <a:fillRect l="-16279" r="-4651"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region R is bounded by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=5−2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the x and y axes.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Verify that the coordinates of A are (1,3)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A solid is created by rotating the region 360˚ about the x-axis. Find the volume of this solid</a:t>
                </a: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3"/>
                <a:stretch>
                  <a:fillRect t="-766" r="-1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40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522938" y="1367559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69339" y="3465749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608906" y="3286913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43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409766" y="1072284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44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6364705" y="1526507"/>
            <a:ext cx="1479884" cy="2213810"/>
          </a:xfrm>
          <a:prstGeom prst="straightConnector1">
            <a:avLst/>
          </a:prstGeom>
          <a:ln w="317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グループ化 28">
            <a:extLst>
              <a:ext uri="{FF2B5EF4-FFF2-40B4-BE49-F238E27FC236}">
                <a16:creationId xmlns:a16="http://schemas.microsoft.com/office/drawing/2014/main" id="{E32CE1FA-04F5-41DD-B964-4900E2E431F8}"/>
              </a:ext>
            </a:extLst>
          </p:cNvPr>
          <p:cNvGrpSpPr/>
          <p:nvPr/>
        </p:nvGrpSpPr>
        <p:grpSpPr>
          <a:xfrm>
            <a:off x="5673501" y="-458703"/>
            <a:ext cx="1677793" cy="6121972"/>
            <a:chOff x="4656101" y="1633380"/>
            <a:chExt cx="1141017" cy="3355870"/>
          </a:xfrm>
        </p:grpSpPr>
        <p:sp>
          <p:nvSpPr>
            <p:cNvPr id="46" name="円弧 5">
              <a:extLst>
                <a:ext uri="{FF2B5EF4-FFF2-40B4-BE49-F238E27FC236}">
                  <a16:creationId xmlns:a16="http://schemas.microsoft.com/office/drawing/2014/main" id="{9F873EA3-0B08-4E7E-B353-DD9A19071E15}"/>
                </a:ext>
              </a:extLst>
            </p:cNvPr>
            <p:cNvSpPr/>
            <p:nvPr/>
          </p:nvSpPr>
          <p:spPr>
            <a:xfrm rot="16200000">
              <a:off x="4390008" y="3582140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円弧 27">
              <a:extLst>
                <a:ext uri="{FF2B5EF4-FFF2-40B4-BE49-F238E27FC236}">
                  <a16:creationId xmlns:a16="http://schemas.microsoft.com/office/drawing/2014/main" id="{1DB9BA76-1B7C-406E-BBB2-348E371A18DE}"/>
                </a:ext>
              </a:extLst>
            </p:cNvPr>
            <p:cNvSpPr/>
            <p:nvPr/>
          </p:nvSpPr>
          <p:spPr>
            <a:xfrm rot="5400000">
              <a:off x="4385332" y="1904149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blipFill>
                <a:blip r:embed="rId6"/>
                <a:stretch>
                  <a:fillRect l="-4167" t="-2439" r="-3571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blipFill>
                <a:blip r:embed="rId7"/>
                <a:stretch>
                  <a:fillRect l="-4070" r="-3488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056050" y="2983906"/>
                <a:ext cx="26949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050" y="2983906"/>
                <a:ext cx="269497" cy="246221"/>
              </a:xfrm>
              <a:prstGeom prst="rect">
                <a:avLst/>
              </a:prstGeom>
              <a:blipFill>
                <a:blip r:embed="rId8"/>
                <a:stretch>
                  <a:fillRect l="-15556" r="-2222" b="-12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945313" y="2359026"/>
            <a:ext cx="1587" cy="1095374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43725" y="2238375"/>
            <a:ext cx="554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(1,3)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21191" y="345102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69871" y="1427584"/>
            <a:ext cx="1787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You can split the area into 2 parts and find both separately…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33825" y="3716888"/>
                <a:ext cx="24675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u="sng" dirty="0"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400" u="sng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3825" y="3716888"/>
                <a:ext cx="2467535" cy="307777"/>
              </a:xfrm>
              <a:prstGeom prst="rect">
                <a:avLst/>
              </a:prstGeom>
              <a:blipFill>
                <a:blip r:embed="rId9"/>
                <a:stretch>
                  <a:fillRect l="-741"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7335540" y="3451027"/>
            <a:ext cx="532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2.5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98764" y="5791606"/>
                <a:ext cx="2904770" cy="3969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5791606"/>
                <a:ext cx="2904770" cy="396968"/>
              </a:xfrm>
              <a:prstGeom prst="rect">
                <a:avLst/>
              </a:prstGeom>
              <a:blipFill>
                <a:blip r:embed="rId10"/>
                <a:stretch>
                  <a:fillRect l="-630" b="-46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076210" y="3449782"/>
                <a:ext cx="383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6210" y="3449782"/>
                <a:ext cx="383438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667501" y="2625437"/>
                <a:ext cx="360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7501" y="2625437"/>
                <a:ext cx="360996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844638" y="4077266"/>
                <a:ext cx="504998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This will be a cone with height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, as shown…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638" y="4077266"/>
                <a:ext cx="5049982" cy="307777"/>
              </a:xfrm>
              <a:prstGeom prst="rect">
                <a:avLst/>
              </a:prstGeom>
              <a:blipFill>
                <a:blip r:embed="rId13"/>
                <a:stretch>
                  <a:fillRect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010890" y="4504459"/>
                <a:ext cx="910377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0890" y="4504459"/>
                <a:ext cx="910377" cy="404726"/>
              </a:xfrm>
              <a:prstGeom prst="rect">
                <a:avLst/>
              </a:prstGeom>
              <a:blipFill>
                <a:blip r:embed="rId14"/>
                <a:stretch>
                  <a:fillRect l="-4027" r="-4027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007427" y="5051715"/>
                <a:ext cx="1345688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(1.5)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427" y="5051715"/>
                <a:ext cx="1345688" cy="404726"/>
              </a:xfrm>
              <a:prstGeom prst="rect">
                <a:avLst/>
              </a:prstGeom>
              <a:blipFill>
                <a:blip r:embed="rId15"/>
                <a:stretch>
                  <a:fillRect l="-2715" t="-1515" r="-407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014355" y="5609360"/>
                <a:ext cx="601447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4355" y="5609360"/>
                <a:ext cx="601447" cy="403316"/>
              </a:xfrm>
              <a:prstGeom prst="rect">
                <a:avLst/>
              </a:prstGeom>
              <a:blipFill>
                <a:blip r:embed="rId16"/>
                <a:stretch>
                  <a:fillRect l="-6122" r="-3061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88373" y="6207242"/>
                <a:ext cx="2830390" cy="3972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73" y="6207242"/>
                <a:ext cx="2830390" cy="397225"/>
              </a:xfrm>
              <a:prstGeom prst="rect">
                <a:avLst/>
              </a:prstGeom>
              <a:blipFill>
                <a:blip r:embed="rId17"/>
                <a:stretch>
                  <a:fillRect l="-647" b="-46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380024" y="4759036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43" y="4779820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 for 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376561" y="5316681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0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5180" y="5337465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 for 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226628" y="6083878"/>
                <a:ext cx="2170659" cy="466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𝑻𝒐𝒕𝒂𝒍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𝑽𝒐𝒍𝒖𝒎𝒆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𝟏𝟑𝟓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𝟏𝟒</m:t>
                          </m:r>
                        </m:den>
                      </m:f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6628" y="6083878"/>
                <a:ext cx="2170659" cy="46602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891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50" grpId="0"/>
      <p:bldP spid="51" grpId="0"/>
      <p:bldP spid="9" grpId="0"/>
      <p:bldP spid="52" grpId="0"/>
      <p:bldP spid="53" grpId="0"/>
      <p:bldP spid="54" grpId="0"/>
      <p:bldP spid="58" grpId="0" animBg="1"/>
      <p:bldP spid="59" grpId="0"/>
      <p:bldP spid="69" grpId="0" animBg="1"/>
      <p:bldP spid="70" grpId="0"/>
      <p:bldP spid="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7383" y="1393371"/>
                <a:ext cx="3979817" cy="4763590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AutoNum type="arabicParenR"/>
                </a:pPr>
                <a:r>
                  <a:rPr lang="en-US" sz="1800" dirty="0">
                    <a:latin typeface="Comic Sans MS" panose="030F0702030302020204" pitchFamily="66" charset="0"/>
                  </a:rPr>
                  <a:t>Evaluate:</a:t>
                </a: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a) 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d>
                          <m:d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−8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nary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  <m:e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rad>
                              </m:den>
                            </m:f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e>
                    </m:nary>
                    <m:r>
                      <a:rPr lang="en-US" sz="1800" i="1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+8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nary>
                    <m:r>
                      <a:rPr lang="en-US" sz="1800" i="1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2) Find the area of the region R bounded by the curve                  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+3)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and the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axis.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7383" y="1393371"/>
                <a:ext cx="3979817" cy="4763590"/>
              </a:xfrm>
              <a:blipFill>
                <a:blip r:embed="rId2"/>
                <a:stretch>
                  <a:fillRect l="-1838" t="-3073" r="-30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59086" y="1358537"/>
                <a:ext cx="3979817" cy="47635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3) Find the area of the finite region bounded by the curve  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+6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and the line  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086" y="1358537"/>
                <a:ext cx="3979817" cy="4763590"/>
              </a:xfrm>
              <a:prstGeom prst="rect">
                <a:avLst/>
              </a:prstGeom>
              <a:blipFill>
                <a:blip r:embed="rId3"/>
                <a:stretch>
                  <a:fillRect l="-1225" t="-12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16778" y="1776548"/>
                <a:ext cx="5469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64</m:t>
                      </m:r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778" y="1776548"/>
                <a:ext cx="546945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77292" y="2207622"/>
                <a:ext cx="689612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472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7292" y="2207622"/>
                <a:ext cx="689612" cy="6685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68286" y="2956559"/>
                <a:ext cx="404277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8286" y="2956559"/>
                <a:ext cx="404277" cy="6685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859280" y="5299166"/>
                <a:ext cx="546945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64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9280" y="5299166"/>
                <a:ext cx="546945" cy="6685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122126" y="2429691"/>
                <a:ext cx="689612" cy="6768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125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2126" y="2429691"/>
                <a:ext cx="689612" cy="67685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6877050" y="2143125"/>
            <a:ext cx="676275" cy="926306"/>
          </a:xfrm>
          <a:custGeom>
            <a:avLst/>
            <a:gdLst>
              <a:gd name="connsiteX0" fmla="*/ 676275 w 676275"/>
              <a:gd name="connsiteY0" fmla="*/ 0 h 926306"/>
              <a:gd name="connsiteX1" fmla="*/ 357188 w 676275"/>
              <a:gd name="connsiteY1" fmla="*/ 185738 h 926306"/>
              <a:gd name="connsiteX2" fmla="*/ 195263 w 676275"/>
              <a:gd name="connsiteY2" fmla="*/ 300038 h 926306"/>
              <a:gd name="connsiteX3" fmla="*/ 0 w 676275"/>
              <a:gd name="connsiteY3" fmla="*/ 457200 h 926306"/>
              <a:gd name="connsiteX4" fmla="*/ 100013 w 676275"/>
              <a:gd name="connsiteY4" fmla="*/ 590550 h 926306"/>
              <a:gd name="connsiteX5" fmla="*/ 233363 w 676275"/>
              <a:gd name="connsiteY5" fmla="*/ 716756 h 926306"/>
              <a:gd name="connsiteX6" fmla="*/ 442913 w 676275"/>
              <a:gd name="connsiteY6" fmla="*/ 840581 h 926306"/>
              <a:gd name="connsiteX7" fmla="*/ 664369 w 676275"/>
              <a:gd name="connsiteY7" fmla="*/ 926306 h 926306"/>
              <a:gd name="connsiteX8" fmla="*/ 676275 w 676275"/>
              <a:gd name="connsiteY8" fmla="*/ 0 h 92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75" h="926306">
                <a:moveTo>
                  <a:pt x="676275" y="0"/>
                </a:moveTo>
                <a:lnTo>
                  <a:pt x="357188" y="185738"/>
                </a:lnTo>
                <a:lnTo>
                  <a:pt x="195263" y="300038"/>
                </a:lnTo>
                <a:lnTo>
                  <a:pt x="0" y="457200"/>
                </a:lnTo>
                <a:lnTo>
                  <a:pt x="100013" y="590550"/>
                </a:lnTo>
                <a:lnTo>
                  <a:pt x="233363" y="716756"/>
                </a:lnTo>
                <a:lnTo>
                  <a:pt x="442913" y="840581"/>
                </a:lnTo>
                <a:lnTo>
                  <a:pt x="664369" y="926306"/>
                </a:lnTo>
                <a:cubicBezTo>
                  <a:pt x="665956" y="619125"/>
                  <a:pt x="667544" y="311944"/>
                  <a:pt x="676275" y="0"/>
                </a:cubicBezTo>
                <a:close/>
              </a:path>
            </a:pathLst>
          </a:custGeom>
          <a:solidFill>
            <a:schemeClr val="accent6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R bounded by the curves with equations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We need to start by finding the point of intersection. This will give us the limits we need…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l="-671" t="-766" r="-23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470687" y="1280474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17088" y="3378664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556655" y="3199828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6" name="Freeform 5"/>
          <p:cNvSpPr/>
          <p:nvPr/>
        </p:nvSpPr>
        <p:spPr>
          <a:xfrm>
            <a:off x="6618514" y="1306286"/>
            <a:ext cx="2246811" cy="1924594"/>
          </a:xfrm>
          <a:custGeom>
            <a:avLst/>
            <a:gdLst>
              <a:gd name="connsiteX0" fmla="*/ 0 w 2246811"/>
              <a:gd name="connsiteY0" fmla="*/ 0 h 1924594"/>
              <a:gd name="connsiteX1" fmla="*/ 452846 w 2246811"/>
              <a:gd name="connsiteY1" fmla="*/ 1524000 h 1924594"/>
              <a:gd name="connsiteX2" fmla="*/ 2246811 w 2246811"/>
              <a:gd name="connsiteY2" fmla="*/ 1924594 h 1924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46811" h="1924594">
                <a:moveTo>
                  <a:pt x="0" y="0"/>
                </a:moveTo>
                <a:cubicBezTo>
                  <a:pt x="39189" y="601617"/>
                  <a:pt x="78378" y="1203234"/>
                  <a:pt x="452846" y="1524000"/>
                </a:cubicBezTo>
                <a:cubicBezTo>
                  <a:pt x="827314" y="1844766"/>
                  <a:pt x="1537062" y="1884680"/>
                  <a:pt x="2246811" y="1924594"/>
                </a:cubicBezTo>
              </a:path>
            </a:pathLst>
          </a:cu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blipFill>
                <a:blip r:embed="rId5"/>
                <a:stretch>
                  <a:fillRect l="-7018" r="-3509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539084" y="2133600"/>
            <a:ext cx="11247" cy="1259841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413374" y="339006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6467326" y="1265647"/>
            <a:ext cx="11181940" cy="4286249"/>
          </a:xfrm>
          <a:prstGeom prst="arc">
            <a:avLst>
              <a:gd name="adj1" fmla="val 20016464"/>
              <a:gd name="adj2" fmla="val 2156881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5806" r="-1612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36572" y="3078480"/>
                <a:ext cx="793422" cy="462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572" y="3078480"/>
                <a:ext cx="793422" cy="4626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41075" y="3766457"/>
                <a:ext cx="643509" cy="462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f>
                            <m:f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075" y="3766457"/>
                <a:ext cx="643509" cy="4626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05796" y="4380411"/>
                <a:ext cx="1253548" cy="6893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796" y="4380411"/>
                <a:ext cx="1253548" cy="68935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901441" y="5107577"/>
                <a:ext cx="873957" cy="6893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441" y="5107577"/>
                <a:ext cx="873957" cy="68935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232367" y="5926183"/>
                <a:ext cx="543418" cy="4610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367" y="5926183"/>
                <a:ext cx="543418" cy="46102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4970721" y="3444042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7089" y="3464826"/>
            <a:ext cx="8660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Multiply by x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6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323420" y="4023162"/>
            <a:ext cx="154272" cy="644632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 Box 45">
                <a:extLst>
                  <a:ext uri="{FF2B5EF4-FFF2-40B4-BE49-F238E27FC236}">
                    <a16:creationId xmlns:a16="http://schemas.microsoft.com/office/drawing/2014/main" id="{440D02D7-97A1-4EEC-A688-FBC443C4DE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99787" y="4043946"/>
                <a:ext cx="1384190" cy="5390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Raise each side to the power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7" name="Text Box 45">
                <a:extLst>
                  <a:ext uri="{FF2B5EF4-FFF2-40B4-BE49-F238E27FC236}">
                    <a16:creationId xmlns:a16="http://schemas.microsoft.com/office/drawing/2014/main" id="{440D02D7-97A1-4EEC-A688-FBC443C4DE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99787" y="4043946"/>
                <a:ext cx="1384190" cy="53905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223271" y="4750327"/>
            <a:ext cx="158625" cy="69252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4992494" y="5477493"/>
            <a:ext cx="158625" cy="69252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944983" y="4511040"/>
            <a:ext cx="313508" cy="5399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4650376" y="4532811"/>
            <a:ext cx="348343" cy="36140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4619896" y="3753395"/>
            <a:ext cx="300447" cy="38753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4228012" y="3757749"/>
            <a:ext cx="195942" cy="50945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827" y="4801592"/>
            <a:ext cx="9923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right side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508" y="5615844"/>
            <a:ext cx="9923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left side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33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7" grpId="0"/>
      <p:bldP spid="28" grpId="0"/>
      <p:bldP spid="32" grpId="0"/>
      <p:bldP spid="33" grpId="0"/>
      <p:bldP spid="34" grpId="0" animBg="1"/>
      <p:bldP spid="35" grpId="0"/>
      <p:bldP spid="36" grpId="0" animBg="1"/>
      <p:bldP spid="37" grpId="0"/>
      <p:bldP spid="38" grpId="0" animBg="1"/>
      <p:bldP spid="40" grpId="0" animBg="1"/>
      <p:bldP spid="22" grpId="0" animBg="1"/>
      <p:bldP spid="22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/>
      <p:bldP spid="4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6877050" y="2143125"/>
            <a:ext cx="676275" cy="926306"/>
          </a:xfrm>
          <a:custGeom>
            <a:avLst/>
            <a:gdLst>
              <a:gd name="connsiteX0" fmla="*/ 676275 w 676275"/>
              <a:gd name="connsiteY0" fmla="*/ 0 h 926306"/>
              <a:gd name="connsiteX1" fmla="*/ 357188 w 676275"/>
              <a:gd name="connsiteY1" fmla="*/ 185738 h 926306"/>
              <a:gd name="connsiteX2" fmla="*/ 195263 w 676275"/>
              <a:gd name="connsiteY2" fmla="*/ 300038 h 926306"/>
              <a:gd name="connsiteX3" fmla="*/ 0 w 676275"/>
              <a:gd name="connsiteY3" fmla="*/ 457200 h 926306"/>
              <a:gd name="connsiteX4" fmla="*/ 100013 w 676275"/>
              <a:gd name="connsiteY4" fmla="*/ 590550 h 926306"/>
              <a:gd name="connsiteX5" fmla="*/ 233363 w 676275"/>
              <a:gd name="connsiteY5" fmla="*/ 716756 h 926306"/>
              <a:gd name="connsiteX6" fmla="*/ 442913 w 676275"/>
              <a:gd name="connsiteY6" fmla="*/ 840581 h 926306"/>
              <a:gd name="connsiteX7" fmla="*/ 664369 w 676275"/>
              <a:gd name="connsiteY7" fmla="*/ 926306 h 926306"/>
              <a:gd name="connsiteX8" fmla="*/ 676275 w 676275"/>
              <a:gd name="connsiteY8" fmla="*/ 0 h 92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75" h="926306">
                <a:moveTo>
                  <a:pt x="676275" y="0"/>
                </a:moveTo>
                <a:lnTo>
                  <a:pt x="357188" y="185738"/>
                </a:lnTo>
                <a:lnTo>
                  <a:pt x="195263" y="300038"/>
                </a:lnTo>
                <a:lnTo>
                  <a:pt x="0" y="457200"/>
                </a:lnTo>
                <a:lnTo>
                  <a:pt x="100013" y="590550"/>
                </a:lnTo>
                <a:lnTo>
                  <a:pt x="233363" y="716756"/>
                </a:lnTo>
                <a:lnTo>
                  <a:pt x="442913" y="840581"/>
                </a:lnTo>
                <a:lnTo>
                  <a:pt x="664369" y="926306"/>
                </a:lnTo>
                <a:cubicBezTo>
                  <a:pt x="665956" y="619125"/>
                  <a:pt x="667544" y="311944"/>
                  <a:pt x="676275" y="0"/>
                </a:cubicBezTo>
                <a:close/>
              </a:path>
            </a:pathLst>
          </a:custGeom>
          <a:solidFill>
            <a:schemeClr val="accent6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R bounded by the curves with equations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l="-671" t="-766" r="-23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470687" y="1280474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17088" y="3378664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556655" y="3199828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6" name="Freeform 5"/>
          <p:cNvSpPr/>
          <p:nvPr/>
        </p:nvSpPr>
        <p:spPr>
          <a:xfrm>
            <a:off x="6618514" y="1306286"/>
            <a:ext cx="2246811" cy="1924594"/>
          </a:xfrm>
          <a:custGeom>
            <a:avLst/>
            <a:gdLst>
              <a:gd name="connsiteX0" fmla="*/ 0 w 2246811"/>
              <a:gd name="connsiteY0" fmla="*/ 0 h 1924594"/>
              <a:gd name="connsiteX1" fmla="*/ 452846 w 2246811"/>
              <a:gd name="connsiteY1" fmla="*/ 1524000 h 1924594"/>
              <a:gd name="connsiteX2" fmla="*/ 2246811 w 2246811"/>
              <a:gd name="connsiteY2" fmla="*/ 1924594 h 1924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46811" h="1924594">
                <a:moveTo>
                  <a:pt x="0" y="0"/>
                </a:moveTo>
                <a:cubicBezTo>
                  <a:pt x="39189" y="601617"/>
                  <a:pt x="78378" y="1203234"/>
                  <a:pt x="452846" y="1524000"/>
                </a:cubicBezTo>
                <a:cubicBezTo>
                  <a:pt x="827314" y="1844766"/>
                  <a:pt x="1537062" y="1884680"/>
                  <a:pt x="2246811" y="1924594"/>
                </a:cubicBezTo>
              </a:path>
            </a:pathLst>
          </a:cu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blipFill>
                <a:blip r:embed="rId5"/>
                <a:stretch>
                  <a:fillRect l="-7018" r="-3509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539084" y="2133600"/>
            <a:ext cx="11247" cy="1259841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413374" y="339006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6467326" y="1265647"/>
            <a:ext cx="11181940" cy="4286249"/>
          </a:xfrm>
          <a:prstGeom prst="arc">
            <a:avLst>
              <a:gd name="adj1" fmla="val 20016464"/>
              <a:gd name="adj2" fmla="val 2156881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5806" r="-1612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6838608" y="3346525"/>
            <a:ext cx="1021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u="sng" dirty="0">
                <a:latin typeface="Comic Sans MS" panose="030F0702030302020204" pitchFamily="66" charset="0"/>
              </a:rPr>
              <a:t>1</a:t>
            </a:r>
            <a:r>
              <a:rPr lang="en-US" sz="1100" dirty="0">
                <a:latin typeface="Comic Sans MS" panose="030F0702030302020204" pitchFamily="66" charset="0"/>
              </a:rPr>
              <a:t> 4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cxnSp>
        <p:nvCxnSpPr>
          <p:cNvPr id="47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888480" y="2625635"/>
            <a:ext cx="4354" cy="744582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454228" y="3901739"/>
            <a:ext cx="11532178" cy="4566697"/>
            <a:chOff x="6269488" y="1137599"/>
            <a:chExt cx="11532178" cy="4566697"/>
          </a:xfrm>
        </p:grpSpPr>
        <p:sp>
          <p:nvSpPr>
            <p:cNvPr id="48" name="Freeform 47"/>
            <p:cNvSpPr/>
            <p:nvPr/>
          </p:nvSpPr>
          <p:spPr>
            <a:xfrm>
              <a:off x="7038976" y="2295525"/>
              <a:ext cx="666749" cy="1240631"/>
            </a:xfrm>
            <a:custGeom>
              <a:avLst/>
              <a:gdLst>
                <a:gd name="connsiteX0" fmla="*/ 676275 w 676275"/>
                <a:gd name="connsiteY0" fmla="*/ 0 h 926306"/>
                <a:gd name="connsiteX1" fmla="*/ 357188 w 676275"/>
                <a:gd name="connsiteY1" fmla="*/ 185738 h 926306"/>
                <a:gd name="connsiteX2" fmla="*/ 195263 w 676275"/>
                <a:gd name="connsiteY2" fmla="*/ 300038 h 926306"/>
                <a:gd name="connsiteX3" fmla="*/ 0 w 676275"/>
                <a:gd name="connsiteY3" fmla="*/ 457200 h 926306"/>
                <a:gd name="connsiteX4" fmla="*/ 100013 w 676275"/>
                <a:gd name="connsiteY4" fmla="*/ 590550 h 926306"/>
                <a:gd name="connsiteX5" fmla="*/ 233363 w 676275"/>
                <a:gd name="connsiteY5" fmla="*/ 716756 h 926306"/>
                <a:gd name="connsiteX6" fmla="*/ 442913 w 676275"/>
                <a:gd name="connsiteY6" fmla="*/ 840581 h 926306"/>
                <a:gd name="connsiteX7" fmla="*/ 664369 w 676275"/>
                <a:gd name="connsiteY7" fmla="*/ 926306 h 926306"/>
                <a:gd name="connsiteX8" fmla="*/ 676275 w 676275"/>
                <a:gd name="connsiteY8" fmla="*/ 0 h 926306"/>
                <a:gd name="connsiteX0" fmla="*/ 676275 w 676275"/>
                <a:gd name="connsiteY0" fmla="*/ 0 h 1231106"/>
                <a:gd name="connsiteX1" fmla="*/ 357188 w 676275"/>
                <a:gd name="connsiteY1" fmla="*/ 185738 h 1231106"/>
                <a:gd name="connsiteX2" fmla="*/ 195263 w 676275"/>
                <a:gd name="connsiteY2" fmla="*/ 300038 h 1231106"/>
                <a:gd name="connsiteX3" fmla="*/ 0 w 676275"/>
                <a:gd name="connsiteY3" fmla="*/ 457200 h 1231106"/>
                <a:gd name="connsiteX4" fmla="*/ 100013 w 676275"/>
                <a:gd name="connsiteY4" fmla="*/ 590550 h 1231106"/>
                <a:gd name="connsiteX5" fmla="*/ 233363 w 676275"/>
                <a:gd name="connsiteY5" fmla="*/ 716756 h 1231106"/>
                <a:gd name="connsiteX6" fmla="*/ 442913 w 676275"/>
                <a:gd name="connsiteY6" fmla="*/ 840581 h 1231106"/>
                <a:gd name="connsiteX7" fmla="*/ 664369 w 676275"/>
                <a:gd name="connsiteY7" fmla="*/ 1231106 h 1231106"/>
                <a:gd name="connsiteX8" fmla="*/ 676275 w 676275"/>
                <a:gd name="connsiteY8" fmla="*/ 0 h 1231106"/>
                <a:gd name="connsiteX0" fmla="*/ 676275 w 676275"/>
                <a:gd name="connsiteY0" fmla="*/ 0 h 1240631"/>
                <a:gd name="connsiteX1" fmla="*/ 357188 w 676275"/>
                <a:gd name="connsiteY1" fmla="*/ 185738 h 1240631"/>
                <a:gd name="connsiteX2" fmla="*/ 195263 w 676275"/>
                <a:gd name="connsiteY2" fmla="*/ 300038 h 1240631"/>
                <a:gd name="connsiteX3" fmla="*/ 0 w 676275"/>
                <a:gd name="connsiteY3" fmla="*/ 457200 h 1240631"/>
                <a:gd name="connsiteX4" fmla="*/ 100013 w 676275"/>
                <a:gd name="connsiteY4" fmla="*/ 590550 h 1240631"/>
                <a:gd name="connsiteX5" fmla="*/ 233363 w 676275"/>
                <a:gd name="connsiteY5" fmla="*/ 716756 h 1240631"/>
                <a:gd name="connsiteX6" fmla="*/ 9526 w 676275"/>
                <a:gd name="connsiteY6" fmla="*/ 1240631 h 1240631"/>
                <a:gd name="connsiteX7" fmla="*/ 664369 w 676275"/>
                <a:gd name="connsiteY7" fmla="*/ 1231106 h 1240631"/>
                <a:gd name="connsiteX8" fmla="*/ 676275 w 676275"/>
                <a:gd name="connsiteY8" fmla="*/ 0 h 1240631"/>
                <a:gd name="connsiteX0" fmla="*/ 676275 w 676275"/>
                <a:gd name="connsiteY0" fmla="*/ 0 h 1240631"/>
                <a:gd name="connsiteX1" fmla="*/ 357188 w 676275"/>
                <a:gd name="connsiteY1" fmla="*/ 185738 h 1240631"/>
                <a:gd name="connsiteX2" fmla="*/ 195263 w 676275"/>
                <a:gd name="connsiteY2" fmla="*/ 300038 h 1240631"/>
                <a:gd name="connsiteX3" fmla="*/ 0 w 676275"/>
                <a:gd name="connsiteY3" fmla="*/ 457200 h 1240631"/>
                <a:gd name="connsiteX4" fmla="*/ 100013 w 676275"/>
                <a:gd name="connsiteY4" fmla="*/ 590550 h 1240631"/>
                <a:gd name="connsiteX5" fmla="*/ 14288 w 676275"/>
                <a:gd name="connsiteY5" fmla="*/ 707231 h 1240631"/>
                <a:gd name="connsiteX6" fmla="*/ 9526 w 676275"/>
                <a:gd name="connsiteY6" fmla="*/ 1240631 h 1240631"/>
                <a:gd name="connsiteX7" fmla="*/ 664369 w 676275"/>
                <a:gd name="connsiteY7" fmla="*/ 1231106 h 1240631"/>
                <a:gd name="connsiteX8" fmla="*/ 676275 w 676275"/>
                <a:gd name="connsiteY8" fmla="*/ 0 h 1240631"/>
                <a:gd name="connsiteX0" fmla="*/ 676275 w 676275"/>
                <a:gd name="connsiteY0" fmla="*/ 0 h 1240631"/>
                <a:gd name="connsiteX1" fmla="*/ 357188 w 676275"/>
                <a:gd name="connsiteY1" fmla="*/ 185738 h 1240631"/>
                <a:gd name="connsiteX2" fmla="*/ 195263 w 676275"/>
                <a:gd name="connsiteY2" fmla="*/ 300038 h 1240631"/>
                <a:gd name="connsiteX3" fmla="*/ 0 w 676275"/>
                <a:gd name="connsiteY3" fmla="*/ 457200 h 1240631"/>
                <a:gd name="connsiteX4" fmla="*/ 14288 w 676275"/>
                <a:gd name="connsiteY4" fmla="*/ 554832 h 1240631"/>
                <a:gd name="connsiteX5" fmla="*/ 14288 w 676275"/>
                <a:gd name="connsiteY5" fmla="*/ 707231 h 1240631"/>
                <a:gd name="connsiteX6" fmla="*/ 9526 w 676275"/>
                <a:gd name="connsiteY6" fmla="*/ 1240631 h 1240631"/>
                <a:gd name="connsiteX7" fmla="*/ 664369 w 676275"/>
                <a:gd name="connsiteY7" fmla="*/ 1231106 h 1240631"/>
                <a:gd name="connsiteX8" fmla="*/ 676275 w 676275"/>
                <a:gd name="connsiteY8" fmla="*/ 0 h 1240631"/>
                <a:gd name="connsiteX0" fmla="*/ 666749 w 666749"/>
                <a:gd name="connsiteY0" fmla="*/ 0 h 1240631"/>
                <a:gd name="connsiteX1" fmla="*/ 347662 w 666749"/>
                <a:gd name="connsiteY1" fmla="*/ 185738 h 1240631"/>
                <a:gd name="connsiteX2" fmla="*/ 185737 w 666749"/>
                <a:gd name="connsiteY2" fmla="*/ 300038 h 1240631"/>
                <a:gd name="connsiteX3" fmla="*/ 9524 w 666749"/>
                <a:gd name="connsiteY3" fmla="*/ 461962 h 1240631"/>
                <a:gd name="connsiteX4" fmla="*/ 4762 w 666749"/>
                <a:gd name="connsiteY4" fmla="*/ 554832 h 1240631"/>
                <a:gd name="connsiteX5" fmla="*/ 4762 w 666749"/>
                <a:gd name="connsiteY5" fmla="*/ 707231 h 1240631"/>
                <a:gd name="connsiteX6" fmla="*/ 0 w 666749"/>
                <a:gd name="connsiteY6" fmla="*/ 1240631 h 1240631"/>
                <a:gd name="connsiteX7" fmla="*/ 654843 w 666749"/>
                <a:gd name="connsiteY7" fmla="*/ 1231106 h 1240631"/>
                <a:gd name="connsiteX8" fmla="*/ 666749 w 666749"/>
                <a:gd name="connsiteY8" fmla="*/ 0 h 1240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6749" h="1240631">
                  <a:moveTo>
                    <a:pt x="666749" y="0"/>
                  </a:moveTo>
                  <a:lnTo>
                    <a:pt x="347662" y="185738"/>
                  </a:lnTo>
                  <a:lnTo>
                    <a:pt x="185737" y="300038"/>
                  </a:lnTo>
                  <a:lnTo>
                    <a:pt x="9524" y="461962"/>
                  </a:lnTo>
                  <a:lnTo>
                    <a:pt x="4762" y="554832"/>
                  </a:lnTo>
                  <a:lnTo>
                    <a:pt x="4762" y="707231"/>
                  </a:lnTo>
                  <a:cubicBezTo>
                    <a:pt x="3175" y="885031"/>
                    <a:pt x="1587" y="1062831"/>
                    <a:pt x="0" y="1240631"/>
                  </a:cubicBezTo>
                  <a:lnTo>
                    <a:pt x="654843" y="1231106"/>
                  </a:lnTo>
                  <a:cubicBezTo>
                    <a:pt x="656430" y="923925"/>
                    <a:pt x="658018" y="311944"/>
                    <a:pt x="666749" y="0"/>
                  </a:cubicBezTo>
                  <a:close/>
                </a:path>
              </a:pathLst>
            </a:custGeom>
            <a:solidFill>
              <a:schemeClr val="accent6">
                <a:lumMod val="7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9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6623087" y="1432874"/>
              <a:ext cx="1128" cy="2399717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7">
              <a:extLst>
                <a:ext uri="{FF2B5EF4-FFF2-40B4-BE49-F238E27FC236}">
                  <a16:creationId xmlns:a16="http://schemas.microsoft.com/office/drawing/2014/main" id="{E60F16A4-E42F-448E-9B27-50A92AE2F6A1}"/>
                </a:ext>
              </a:extLst>
            </p:cNvPr>
            <p:cNvCxnSpPr/>
            <p:nvPr/>
          </p:nvCxnSpPr>
          <p:spPr>
            <a:xfrm flipV="1">
              <a:off x="6269488" y="3531064"/>
              <a:ext cx="2508417" cy="1361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BAFB4D0-B554-46DF-848C-D4EE18DE49C5}"/>
                </a:ext>
              </a:extLst>
            </p:cNvPr>
            <p:cNvSpPr txBox="1"/>
            <p:nvPr/>
          </p:nvSpPr>
          <p:spPr>
            <a:xfrm>
              <a:off x="8709055" y="3352228"/>
              <a:ext cx="3064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x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C736EB1-D0E6-4220-9FBC-CD2B22179D40}"/>
                </a:ext>
              </a:extLst>
            </p:cNvPr>
            <p:cNvSpPr txBox="1"/>
            <p:nvPr/>
          </p:nvSpPr>
          <p:spPr>
            <a:xfrm>
              <a:off x="6509915" y="1137599"/>
              <a:ext cx="2920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y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8364583" y="1567543"/>
                  <a:ext cx="691215" cy="25077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oMath>
                    </m:oMathPara>
                  </a14:m>
                  <a:endParaRPr lang="en-GB" sz="1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64583" y="1567543"/>
                  <a:ext cx="691215" cy="250774"/>
                </a:xfrm>
                <a:prstGeom prst="rect">
                  <a:avLst/>
                </a:prstGeom>
                <a:blipFill>
                  <a:blip r:embed="rId8"/>
                  <a:stretch>
                    <a:fillRect l="-7018" r="-3509" b="-243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7691484" y="2286000"/>
              <a:ext cx="11247" cy="1259841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7565774" y="3542467"/>
              <a:ext cx="255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anose="030F0702030302020204" pitchFamily="66" charset="0"/>
                </a:rPr>
                <a:t>1</a:t>
              </a:r>
              <a:endParaRPr lang="en-GB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58" name="Arc 8">
              <a:extLst>
                <a:ext uri="{FF2B5EF4-FFF2-40B4-BE49-F238E27FC236}">
                  <a16:creationId xmlns:a16="http://schemas.microsoft.com/office/drawing/2014/main" id="{A4A9037A-0E7A-4AB0-B300-7B95F029C454}"/>
                </a:ext>
              </a:extLst>
            </p:cNvPr>
            <p:cNvSpPr/>
            <p:nvPr/>
          </p:nvSpPr>
          <p:spPr>
            <a:xfrm flipH="1">
              <a:off x="6619726" y="1418047"/>
              <a:ext cx="11181940" cy="4286249"/>
            </a:xfrm>
            <a:prstGeom prst="arc">
              <a:avLst>
                <a:gd name="adj1" fmla="val 20016464"/>
                <a:gd name="adj2" fmla="val 2156881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7303742" y="2902593"/>
                  <a:ext cx="26475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3742" y="2902593"/>
                  <a:ext cx="264752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15909" r="-2273" b="-15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0" name="TextBox 59"/>
            <p:cNvSpPr txBox="1"/>
            <p:nvPr/>
          </p:nvSpPr>
          <p:spPr>
            <a:xfrm>
              <a:off x="6991008" y="3498925"/>
              <a:ext cx="1021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u="sng" dirty="0">
                  <a:latin typeface="Comic Sans MS" panose="030F0702030302020204" pitchFamily="66" charset="0"/>
                </a:rPr>
                <a:t>1</a:t>
              </a:r>
              <a:r>
                <a:rPr lang="en-US" sz="1100" dirty="0">
                  <a:latin typeface="Comic Sans MS" panose="030F0702030302020204" pitchFamily="66" charset="0"/>
                </a:rPr>
                <a:t> 4</a:t>
              </a:r>
              <a:endParaRPr lang="en-GB" sz="11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61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7040880" y="2778035"/>
              <a:ext cx="4354" cy="744582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6028804" y="3904012"/>
            <a:ext cx="2901236" cy="2792213"/>
            <a:chOff x="6269488" y="1137599"/>
            <a:chExt cx="2901236" cy="2792213"/>
          </a:xfrm>
        </p:grpSpPr>
        <p:sp>
          <p:nvSpPr>
            <p:cNvPr id="63" name="Freeform 62"/>
            <p:cNvSpPr/>
            <p:nvPr/>
          </p:nvSpPr>
          <p:spPr>
            <a:xfrm>
              <a:off x="7043737" y="2757488"/>
              <a:ext cx="647701" cy="788193"/>
            </a:xfrm>
            <a:custGeom>
              <a:avLst/>
              <a:gdLst>
                <a:gd name="connsiteX0" fmla="*/ 676275 w 676275"/>
                <a:gd name="connsiteY0" fmla="*/ 0 h 926306"/>
                <a:gd name="connsiteX1" fmla="*/ 357188 w 676275"/>
                <a:gd name="connsiteY1" fmla="*/ 185738 h 926306"/>
                <a:gd name="connsiteX2" fmla="*/ 195263 w 676275"/>
                <a:gd name="connsiteY2" fmla="*/ 300038 h 926306"/>
                <a:gd name="connsiteX3" fmla="*/ 0 w 676275"/>
                <a:gd name="connsiteY3" fmla="*/ 457200 h 926306"/>
                <a:gd name="connsiteX4" fmla="*/ 100013 w 676275"/>
                <a:gd name="connsiteY4" fmla="*/ 590550 h 926306"/>
                <a:gd name="connsiteX5" fmla="*/ 233363 w 676275"/>
                <a:gd name="connsiteY5" fmla="*/ 716756 h 926306"/>
                <a:gd name="connsiteX6" fmla="*/ 442913 w 676275"/>
                <a:gd name="connsiteY6" fmla="*/ 840581 h 926306"/>
                <a:gd name="connsiteX7" fmla="*/ 664369 w 676275"/>
                <a:gd name="connsiteY7" fmla="*/ 926306 h 926306"/>
                <a:gd name="connsiteX8" fmla="*/ 676275 w 676275"/>
                <a:gd name="connsiteY8" fmla="*/ 0 h 926306"/>
                <a:gd name="connsiteX0" fmla="*/ 676275 w 676275"/>
                <a:gd name="connsiteY0" fmla="*/ 0 h 1250156"/>
                <a:gd name="connsiteX1" fmla="*/ 357188 w 676275"/>
                <a:gd name="connsiteY1" fmla="*/ 185738 h 1250156"/>
                <a:gd name="connsiteX2" fmla="*/ 195263 w 676275"/>
                <a:gd name="connsiteY2" fmla="*/ 300038 h 1250156"/>
                <a:gd name="connsiteX3" fmla="*/ 0 w 676275"/>
                <a:gd name="connsiteY3" fmla="*/ 457200 h 1250156"/>
                <a:gd name="connsiteX4" fmla="*/ 100013 w 676275"/>
                <a:gd name="connsiteY4" fmla="*/ 590550 h 1250156"/>
                <a:gd name="connsiteX5" fmla="*/ 233363 w 676275"/>
                <a:gd name="connsiteY5" fmla="*/ 716756 h 1250156"/>
                <a:gd name="connsiteX6" fmla="*/ 442913 w 676275"/>
                <a:gd name="connsiteY6" fmla="*/ 840581 h 1250156"/>
                <a:gd name="connsiteX7" fmla="*/ 659607 w 676275"/>
                <a:gd name="connsiteY7" fmla="*/ 1250156 h 1250156"/>
                <a:gd name="connsiteX8" fmla="*/ 676275 w 676275"/>
                <a:gd name="connsiteY8" fmla="*/ 0 h 1250156"/>
                <a:gd name="connsiteX0" fmla="*/ 661988 w 661988"/>
                <a:gd name="connsiteY0" fmla="*/ 738187 h 1064418"/>
                <a:gd name="connsiteX1" fmla="*/ 357188 w 661988"/>
                <a:gd name="connsiteY1" fmla="*/ 0 h 1064418"/>
                <a:gd name="connsiteX2" fmla="*/ 195263 w 661988"/>
                <a:gd name="connsiteY2" fmla="*/ 114300 h 1064418"/>
                <a:gd name="connsiteX3" fmla="*/ 0 w 661988"/>
                <a:gd name="connsiteY3" fmla="*/ 271462 h 1064418"/>
                <a:gd name="connsiteX4" fmla="*/ 100013 w 661988"/>
                <a:gd name="connsiteY4" fmla="*/ 404812 h 1064418"/>
                <a:gd name="connsiteX5" fmla="*/ 233363 w 661988"/>
                <a:gd name="connsiteY5" fmla="*/ 531018 h 1064418"/>
                <a:gd name="connsiteX6" fmla="*/ 442913 w 661988"/>
                <a:gd name="connsiteY6" fmla="*/ 654843 h 1064418"/>
                <a:gd name="connsiteX7" fmla="*/ 659607 w 661988"/>
                <a:gd name="connsiteY7" fmla="*/ 1064418 h 1064418"/>
                <a:gd name="connsiteX8" fmla="*/ 661988 w 661988"/>
                <a:gd name="connsiteY8" fmla="*/ 738187 h 1064418"/>
                <a:gd name="connsiteX0" fmla="*/ 661988 w 661988"/>
                <a:gd name="connsiteY0" fmla="*/ 738187 h 1064418"/>
                <a:gd name="connsiteX1" fmla="*/ 357188 w 661988"/>
                <a:gd name="connsiteY1" fmla="*/ 0 h 1064418"/>
                <a:gd name="connsiteX2" fmla="*/ 195263 w 661988"/>
                <a:gd name="connsiteY2" fmla="*/ 114300 h 1064418"/>
                <a:gd name="connsiteX3" fmla="*/ 0 w 661988"/>
                <a:gd name="connsiteY3" fmla="*/ 271462 h 1064418"/>
                <a:gd name="connsiteX4" fmla="*/ 100013 w 661988"/>
                <a:gd name="connsiteY4" fmla="*/ 404812 h 1064418"/>
                <a:gd name="connsiteX5" fmla="*/ 233363 w 661988"/>
                <a:gd name="connsiteY5" fmla="*/ 531018 h 1064418"/>
                <a:gd name="connsiteX6" fmla="*/ 4763 w 661988"/>
                <a:gd name="connsiteY6" fmla="*/ 1059656 h 1064418"/>
                <a:gd name="connsiteX7" fmla="*/ 659607 w 661988"/>
                <a:gd name="connsiteY7" fmla="*/ 1064418 h 1064418"/>
                <a:gd name="connsiteX8" fmla="*/ 661988 w 661988"/>
                <a:gd name="connsiteY8" fmla="*/ 738187 h 1064418"/>
                <a:gd name="connsiteX0" fmla="*/ 661988 w 661988"/>
                <a:gd name="connsiteY0" fmla="*/ 623887 h 950118"/>
                <a:gd name="connsiteX1" fmla="*/ 438151 w 661988"/>
                <a:gd name="connsiteY1" fmla="*/ 542925 h 950118"/>
                <a:gd name="connsiteX2" fmla="*/ 195263 w 661988"/>
                <a:gd name="connsiteY2" fmla="*/ 0 h 950118"/>
                <a:gd name="connsiteX3" fmla="*/ 0 w 661988"/>
                <a:gd name="connsiteY3" fmla="*/ 157162 h 950118"/>
                <a:gd name="connsiteX4" fmla="*/ 100013 w 661988"/>
                <a:gd name="connsiteY4" fmla="*/ 290512 h 950118"/>
                <a:gd name="connsiteX5" fmla="*/ 233363 w 661988"/>
                <a:gd name="connsiteY5" fmla="*/ 416718 h 950118"/>
                <a:gd name="connsiteX6" fmla="*/ 4763 w 661988"/>
                <a:gd name="connsiteY6" fmla="*/ 945356 h 950118"/>
                <a:gd name="connsiteX7" fmla="*/ 659607 w 661988"/>
                <a:gd name="connsiteY7" fmla="*/ 950118 h 950118"/>
                <a:gd name="connsiteX8" fmla="*/ 661988 w 661988"/>
                <a:gd name="connsiteY8" fmla="*/ 623887 h 950118"/>
                <a:gd name="connsiteX0" fmla="*/ 661988 w 661988"/>
                <a:gd name="connsiteY0" fmla="*/ 623887 h 950118"/>
                <a:gd name="connsiteX1" fmla="*/ 438151 w 661988"/>
                <a:gd name="connsiteY1" fmla="*/ 542925 h 950118"/>
                <a:gd name="connsiteX2" fmla="*/ 195263 w 661988"/>
                <a:gd name="connsiteY2" fmla="*/ 0 h 950118"/>
                <a:gd name="connsiteX3" fmla="*/ 0 w 661988"/>
                <a:gd name="connsiteY3" fmla="*/ 157162 h 950118"/>
                <a:gd name="connsiteX4" fmla="*/ 100013 w 661988"/>
                <a:gd name="connsiteY4" fmla="*/ 290512 h 950118"/>
                <a:gd name="connsiteX5" fmla="*/ 19051 w 661988"/>
                <a:gd name="connsiteY5" fmla="*/ 440531 h 950118"/>
                <a:gd name="connsiteX6" fmla="*/ 4763 w 661988"/>
                <a:gd name="connsiteY6" fmla="*/ 945356 h 950118"/>
                <a:gd name="connsiteX7" fmla="*/ 659607 w 661988"/>
                <a:gd name="connsiteY7" fmla="*/ 950118 h 950118"/>
                <a:gd name="connsiteX8" fmla="*/ 661988 w 661988"/>
                <a:gd name="connsiteY8" fmla="*/ 623887 h 950118"/>
                <a:gd name="connsiteX0" fmla="*/ 661988 w 661988"/>
                <a:gd name="connsiteY0" fmla="*/ 623887 h 950118"/>
                <a:gd name="connsiteX1" fmla="*/ 438151 w 661988"/>
                <a:gd name="connsiteY1" fmla="*/ 542925 h 950118"/>
                <a:gd name="connsiteX2" fmla="*/ 195263 w 661988"/>
                <a:gd name="connsiteY2" fmla="*/ 0 h 950118"/>
                <a:gd name="connsiteX3" fmla="*/ 0 w 661988"/>
                <a:gd name="connsiteY3" fmla="*/ 157162 h 950118"/>
                <a:gd name="connsiteX4" fmla="*/ 100013 w 661988"/>
                <a:gd name="connsiteY4" fmla="*/ 290512 h 950118"/>
                <a:gd name="connsiteX5" fmla="*/ 19051 w 661988"/>
                <a:gd name="connsiteY5" fmla="*/ 440531 h 950118"/>
                <a:gd name="connsiteX6" fmla="*/ 19050 w 661988"/>
                <a:gd name="connsiteY6" fmla="*/ 945356 h 950118"/>
                <a:gd name="connsiteX7" fmla="*/ 659607 w 661988"/>
                <a:gd name="connsiteY7" fmla="*/ 950118 h 950118"/>
                <a:gd name="connsiteX8" fmla="*/ 661988 w 661988"/>
                <a:gd name="connsiteY8" fmla="*/ 623887 h 950118"/>
                <a:gd name="connsiteX0" fmla="*/ 661988 w 661988"/>
                <a:gd name="connsiteY0" fmla="*/ 623887 h 950118"/>
                <a:gd name="connsiteX1" fmla="*/ 438151 w 661988"/>
                <a:gd name="connsiteY1" fmla="*/ 542925 h 950118"/>
                <a:gd name="connsiteX2" fmla="*/ 195263 w 661988"/>
                <a:gd name="connsiteY2" fmla="*/ 0 h 950118"/>
                <a:gd name="connsiteX3" fmla="*/ 0 w 661988"/>
                <a:gd name="connsiteY3" fmla="*/ 157162 h 950118"/>
                <a:gd name="connsiteX4" fmla="*/ 14288 w 661988"/>
                <a:gd name="connsiteY4" fmla="*/ 300037 h 950118"/>
                <a:gd name="connsiteX5" fmla="*/ 19051 w 661988"/>
                <a:gd name="connsiteY5" fmla="*/ 440531 h 950118"/>
                <a:gd name="connsiteX6" fmla="*/ 19050 w 661988"/>
                <a:gd name="connsiteY6" fmla="*/ 945356 h 950118"/>
                <a:gd name="connsiteX7" fmla="*/ 659607 w 661988"/>
                <a:gd name="connsiteY7" fmla="*/ 950118 h 950118"/>
                <a:gd name="connsiteX8" fmla="*/ 661988 w 661988"/>
                <a:gd name="connsiteY8" fmla="*/ 623887 h 950118"/>
                <a:gd name="connsiteX0" fmla="*/ 647701 w 647701"/>
                <a:gd name="connsiteY0" fmla="*/ 623887 h 950118"/>
                <a:gd name="connsiteX1" fmla="*/ 423864 w 647701"/>
                <a:gd name="connsiteY1" fmla="*/ 542925 h 950118"/>
                <a:gd name="connsiteX2" fmla="*/ 180976 w 647701"/>
                <a:gd name="connsiteY2" fmla="*/ 0 h 950118"/>
                <a:gd name="connsiteX3" fmla="*/ 0 w 647701"/>
                <a:gd name="connsiteY3" fmla="*/ 161925 h 950118"/>
                <a:gd name="connsiteX4" fmla="*/ 1 w 647701"/>
                <a:gd name="connsiteY4" fmla="*/ 300037 h 950118"/>
                <a:gd name="connsiteX5" fmla="*/ 4764 w 647701"/>
                <a:gd name="connsiteY5" fmla="*/ 440531 h 950118"/>
                <a:gd name="connsiteX6" fmla="*/ 4763 w 647701"/>
                <a:gd name="connsiteY6" fmla="*/ 945356 h 950118"/>
                <a:gd name="connsiteX7" fmla="*/ 645320 w 647701"/>
                <a:gd name="connsiteY7" fmla="*/ 950118 h 950118"/>
                <a:gd name="connsiteX8" fmla="*/ 647701 w 647701"/>
                <a:gd name="connsiteY8" fmla="*/ 623887 h 950118"/>
                <a:gd name="connsiteX0" fmla="*/ 647701 w 647701"/>
                <a:gd name="connsiteY0" fmla="*/ 461962 h 788193"/>
                <a:gd name="connsiteX1" fmla="*/ 423864 w 647701"/>
                <a:gd name="connsiteY1" fmla="*/ 381000 h 788193"/>
                <a:gd name="connsiteX2" fmla="*/ 171451 w 647701"/>
                <a:gd name="connsiteY2" fmla="*/ 223838 h 788193"/>
                <a:gd name="connsiteX3" fmla="*/ 0 w 647701"/>
                <a:gd name="connsiteY3" fmla="*/ 0 h 788193"/>
                <a:gd name="connsiteX4" fmla="*/ 1 w 647701"/>
                <a:gd name="connsiteY4" fmla="*/ 138112 h 788193"/>
                <a:gd name="connsiteX5" fmla="*/ 4764 w 647701"/>
                <a:gd name="connsiteY5" fmla="*/ 278606 h 788193"/>
                <a:gd name="connsiteX6" fmla="*/ 4763 w 647701"/>
                <a:gd name="connsiteY6" fmla="*/ 783431 h 788193"/>
                <a:gd name="connsiteX7" fmla="*/ 645320 w 647701"/>
                <a:gd name="connsiteY7" fmla="*/ 788193 h 788193"/>
                <a:gd name="connsiteX8" fmla="*/ 647701 w 647701"/>
                <a:gd name="connsiteY8" fmla="*/ 461962 h 788193"/>
                <a:gd name="connsiteX0" fmla="*/ 647701 w 647701"/>
                <a:gd name="connsiteY0" fmla="*/ 461962 h 788193"/>
                <a:gd name="connsiteX1" fmla="*/ 423864 w 647701"/>
                <a:gd name="connsiteY1" fmla="*/ 381000 h 788193"/>
                <a:gd name="connsiteX2" fmla="*/ 171451 w 647701"/>
                <a:gd name="connsiteY2" fmla="*/ 223838 h 788193"/>
                <a:gd name="connsiteX3" fmla="*/ 0 w 647701"/>
                <a:gd name="connsiteY3" fmla="*/ 0 h 788193"/>
                <a:gd name="connsiteX4" fmla="*/ 1 w 647701"/>
                <a:gd name="connsiteY4" fmla="*/ 138112 h 788193"/>
                <a:gd name="connsiteX5" fmla="*/ 4764 w 647701"/>
                <a:gd name="connsiteY5" fmla="*/ 278606 h 788193"/>
                <a:gd name="connsiteX6" fmla="*/ 4763 w 647701"/>
                <a:gd name="connsiteY6" fmla="*/ 783431 h 788193"/>
                <a:gd name="connsiteX7" fmla="*/ 645320 w 647701"/>
                <a:gd name="connsiteY7" fmla="*/ 788193 h 788193"/>
                <a:gd name="connsiteX8" fmla="*/ 647701 w 647701"/>
                <a:gd name="connsiteY8" fmla="*/ 461962 h 788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7701" h="788193">
                  <a:moveTo>
                    <a:pt x="647701" y="461962"/>
                  </a:moveTo>
                  <a:lnTo>
                    <a:pt x="423864" y="381000"/>
                  </a:lnTo>
                  <a:lnTo>
                    <a:pt x="171451" y="223838"/>
                  </a:lnTo>
                  <a:cubicBezTo>
                    <a:pt x="114301" y="163512"/>
                    <a:pt x="57150" y="74613"/>
                    <a:pt x="0" y="0"/>
                  </a:cubicBezTo>
                  <a:cubicBezTo>
                    <a:pt x="0" y="46037"/>
                    <a:pt x="1" y="92075"/>
                    <a:pt x="1" y="138112"/>
                  </a:cubicBezTo>
                  <a:lnTo>
                    <a:pt x="4764" y="278606"/>
                  </a:lnTo>
                  <a:cubicBezTo>
                    <a:pt x="4764" y="446881"/>
                    <a:pt x="4763" y="615156"/>
                    <a:pt x="4763" y="783431"/>
                  </a:cubicBezTo>
                  <a:lnTo>
                    <a:pt x="645320" y="788193"/>
                  </a:lnTo>
                  <a:cubicBezTo>
                    <a:pt x="646907" y="481012"/>
                    <a:pt x="638970" y="773906"/>
                    <a:pt x="647701" y="461962"/>
                  </a:cubicBezTo>
                  <a:close/>
                </a:path>
              </a:pathLst>
            </a:custGeom>
            <a:solidFill>
              <a:schemeClr val="accent6">
                <a:lumMod val="7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4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6623087" y="1432874"/>
              <a:ext cx="1128" cy="2399717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7">
              <a:extLst>
                <a:ext uri="{FF2B5EF4-FFF2-40B4-BE49-F238E27FC236}">
                  <a16:creationId xmlns:a16="http://schemas.microsoft.com/office/drawing/2014/main" id="{E60F16A4-E42F-448E-9B27-50A92AE2F6A1}"/>
                </a:ext>
              </a:extLst>
            </p:cNvPr>
            <p:cNvCxnSpPr/>
            <p:nvPr/>
          </p:nvCxnSpPr>
          <p:spPr>
            <a:xfrm flipV="1">
              <a:off x="6269488" y="3531064"/>
              <a:ext cx="2508417" cy="1361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ABAFB4D0-B554-46DF-848C-D4EE18DE49C5}"/>
                </a:ext>
              </a:extLst>
            </p:cNvPr>
            <p:cNvSpPr txBox="1"/>
            <p:nvPr/>
          </p:nvSpPr>
          <p:spPr>
            <a:xfrm>
              <a:off x="8709055" y="3352228"/>
              <a:ext cx="3064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x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DC736EB1-D0E6-4220-9FBC-CD2B22179D40}"/>
                </a:ext>
              </a:extLst>
            </p:cNvPr>
            <p:cNvSpPr txBox="1"/>
            <p:nvPr/>
          </p:nvSpPr>
          <p:spPr>
            <a:xfrm>
              <a:off x="6509915" y="1137599"/>
              <a:ext cx="2920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y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6770914" y="1458686"/>
              <a:ext cx="2246811" cy="1924594"/>
            </a:xfrm>
            <a:custGeom>
              <a:avLst/>
              <a:gdLst>
                <a:gd name="connsiteX0" fmla="*/ 0 w 2246811"/>
                <a:gd name="connsiteY0" fmla="*/ 0 h 1924594"/>
                <a:gd name="connsiteX1" fmla="*/ 452846 w 2246811"/>
                <a:gd name="connsiteY1" fmla="*/ 1524000 h 1924594"/>
                <a:gd name="connsiteX2" fmla="*/ 2246811 w 2246811"/>
                <a:gd name="connsiteY2" fmla="*/ 1924594 h 1924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6811" h="1924594">
                  <a:moveTo>
                    <a:pt x="0" y="0"/>
                  </a:moveTo>
                  <a:cubicBezTo>
                    <a:pt x="39189" y="601617"/>
                    <a:pt x="78378" y="1203234"/>
                    <a:pt x="452846" y="1524000"/>
                  </a:cubicBezTo>
                  <a:cubicBezTo>
                    <a:pt x="827314" y="1844766"/>
                    <a:pt x="1537062" y="1884680"/>
                    <a:pt x="2246811" y="1924594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8490858" y="2860765"/>
                  <a:ext cx="679866" cy="4626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1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1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oMath>
                    </m:oMathPara>
                  </a14:m>
                  <a:endParaRPr lang="en-GB" sz="16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0858" y="2860765"/>
                  <a:ext cx="679866" cy="462691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1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7691484" y="3215287"/>
              <a:ext cx="2513" cy="330555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7565774" y="3542467"/>
              <a:ext cx="255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anose="030F0702030302020204" pitchFamily="66" charset="0"/>
                </a:rPr>
                <a:t>1</a:t>
              </a:r>
              <a:endParaRPr lang="en-GB" sz="1400" dirty="0">
                <a:latin typeface="Comic Sans MS" panose="030F0702030302020204" pitchFamily="66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7260879" y="3164530"/>
                  <a:ext cx="26949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0879" y="3164530"/>
                  <a:ext cx="269496" cy="246221"/>
                </a:xfrm>
                <a:prstGeom prst="rect">
                  <a:avLst/>
                </a:prstGeom>
                <a:blipFill>
                  <a:blip r:embed="rId11"/>
                  <a:stretch>
                    <a:fillRect l="-18182" r="-4545" b="-15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5" name="TextBox 74"/>
            <p:cNvSpPr txBox="1"/>
            <p:nvPr/>
          </p:nvSpPr>
          <p:spPr>
            <a:xfrm>
              <a:off x="6991008" y="3498925"/>
              <a:ext cx="1021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u="sng" dirty="0">
                  <a:latin typeface="Comic Sans MS" panose="030F0702030302020204" pitchFamily="66" charset="0"/>
                </a:rPr>
                <a:t>1</a:t>
              </a:r>
              <a:r>
                <a:rPr lang="en-US" sz="1100" dirty="0">
                  <a:latin typeface="Comic Sans MS" panose="030F0702030302020204" pitchFamily="66" charset="0"/>
                </a:rPr>
                <a:t> 4</a:t>
              </a:r>
              <a:endParaRPr lang="en-GB" sz="11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76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7040880" y="2778035"/>
              <a:ext cx="4354" cy="744582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3889231" y="1498600"/>
            <a:ext cx="21305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volume will be the volume for the part under the red line, subtract the volume for the part under the blue line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095731" y="5054600"/>
            <a:ext cx="12669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MINUS</a:t>
            </a:r>
            <a:endParaRPr lang="en-GB" sz="2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72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6877050" y="2143125"/>
            <a:ext cx="676275" cy="926306"/>
          </a:xfrm>
          <a:custGeom>
            <a:avLst/>
            <a:gdLst>
              <a:gd name="connsiteX0" fmla="*/ 676275 w 676275"/>
              <a:gd name="connsiteY0" fmla="*/ 0 h 926306"/>
              <a:gd name="connsiteX1" fmla="*/ 357188 w 676275"/>
              <a:gd name="connsiteY1" fmla="*/ 185738 h 926306"/>
              <a:gd name="connsiteX2" fmla="*/ 195263 w 676275"/>
              <a:gd name="connsiteY2" fmla="*/ 300038 h 926306"/>
              <a:gd name="connsiteX3" fmla="*/ 0 w 676275"/>
              <a:gd name="connsiteY3" fmla="*/ 457200 h 926306"/>
              <a:gd name="connsiteX4" fmla="*/ 100013 w 676275"/>
              <a:gd name="connsiteY4" fmla="*/ 590550 h 926306"/>
              <a:gd name="connsiteX5" fmla="*/ 233363 w 676275"/>
              <a:gd name="connsiteY5" fmla="*/ 716756 h 926306"/>
              <a:gd name="connsiteX6" fmla="*/ 442913 w 676275"/>
              <a:gd name="connsiteY6" fmla="*/ 840581 h 926306"/>
              <a:gd name="connsiteX7" fmla="*/ 664369 w 676275"/>
              <a:gd name="connsiteY7" fmla="*/ 926306 h 926306"/>
              <a:gd name="connsiteX8" fmla="*/ 676275 w 676275"/>
              <a:gd name="connsiteY8" fmla="*/ 0 h 92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75" h="926306">
                <a:moveTo>
                  <a:pt x="676275" y="0"/>
                </a:moveTo>
                <a:lnTo>
                  <a:pt x="357188" y="185738"/>
                </a:lnTo>
                <a:lnTo>
                  <a:pt x="195263" y="300038"/>
                </a:lnTo>
                <a:lnTo>
                  <a:pt x="0" y="457200"/>
                </a:lnTo>
                <a:lnTo>
                  <a:pt x="100013" y="590550"/>
                </a:lnTo>
                <a:lnTo>
                  <a:pt x="233363" y="716756"/>
                </a:lnTo>
                <a:lnTo>
                  <a:pt x="442913" y="840581"/>
                </a:lnTo>
                <a:lnTo>
                  <a:pt x="664369" y="926306"/>
                </a:lnTo>
                <a:cubicBezTo>
                  <a:pt x="665956" y="619125"/>
                  <a:pt x="667544" y="311944"/>
                  <a:pt x="676275" y="0"/>
                </a:cubicBezTo>
                <a:close/>
              </a:path>
            </a:pathLst>
          </a:custGeom>
          <a:solidFill>
            <a:schemeClr val="accent6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R bounded by the curves with equations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u="sng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Because the limits are the same</a:t>
                </a: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, we can do the subtraction before any of the integrating!</a:t>
                </a:r>
              </a:p>
              <a:p>
                <a:pPr marL="0" indent="0" algn="ctr">
                  <a:buNone/>
                </a:pPr>
                <a:endParaRPr lang="en-GB" sz="16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l="-671" t="-766" r="-23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470687" y="1280474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17088" y="3378664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556655" y="3199828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6" name="Freeform 5"/>
          <p:cNvSpPr/>
          <p:nvPr/>
        </p:nvSpPr>
        <p:spPr>
          <a:xfrm>
            <a:off x="6618514" y="1306286"/>
            <a:ext cx="2246811" cy="1924594"/>
          </a:xfrm>
          <a:custGeom>
            <a:avLst/>
            <a:gdLst>
              <a:gd name="connsiteX0" fmla="*/ 0 w 2246811"/>
              <a:gd name="connsiteY0" fmla="*/ 0 h 1924594"/>
              <a:gd name="connsiteX1" fmla="*/ 452846 w 2246811"/>
              <a:gd name="connsiteY1" fmla="*/ 1524000 h 1924594"/>
              <a:gd name="connsiteX2" fmla="*/ 2246811 w 2246811"/>
              <a:gd name="connsiteY2" fmla="*/ 1924594 h 1924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46811" h="1924594">
                <a:moveTo>
                  <a:pt x="0" y="0"/>
                </a:moveTo>
                <a:cubicBezTo>
                  <a:pt x="39189" y="601617"/>
                  <a:pt x="78378" y="1203234"/>
                  <a:pt x="452846" y="1524000"/>
                </a:cubicBezTo>
                <a:cubicBezTo>
                  <a:pt x="827314" y="1844766"/>
                  <a:pt x="1537062" y="1884680"/>
                  <a:pt x="2246811" y="1924594"/>
                </a:cubicBezTo>
              </a:path>
            </a:pathLst>
          </a:cu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blipFill>
                <a:blip r:embed="rId5"/>
                <a:stretch>
                  <a:fillRect l="-7018" r="-3509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539084" y="2133600"/>
            <a:ext cx="11247" cy="1259841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413374" y="339006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6467326" y="1265647"/>
            <a:ext cx="11181940" cy="4286249"/>
          </a:xfrm>
          <a:prstGeom prst="arc">
            <a:avLst>
              <a:gd name="adj1" fmla="val 20016464"/>
              <a:gd name="adj2" fmla="val 2156881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5806" r="-1612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6838608" y="3346525"/>
            <a:ext cx="1021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u="sng" dirty="0">
                <a:latin typeface="Comic Sans MS" panose="030F0702030302020204" pitchFamily="66" charset="0"/>
              </a:rPr>
              <a:t>1</a:t>
            </a:r>
            <a:r>
              <a:rPr lang="en-US" sz="1100" dirty="0">
                <a:latin typeface="Comic Sans MS" panose="030F0702030302020204" pitchFamily="66" charset="0"/>
              </a:rPr>
              <a:t> 4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cxnSp>
        <p:nvCxnSpPr>
          <p:cNvPr id="47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888480" y="2625635"/>
            <a:ext cx="4354" cy="744582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89231" y="1498600"/>
            <a:ext cx="21305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volume will be the volume for the part under the red line, subtract the volume for the part under the blue 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854359" y="4130719"/>
                <a:ext cx="2458302" cy="6935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8</m:t>
                                          </m:r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359" y="4130719"/>
                <a:ext cx="2458302" cy="6935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873409" y="3594734"/>
                <a:ext cx="1753365" cy="48866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409" y="3594734"/>
                <a:ext cx="1753365" cy="48866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41297" y="4901427"/>
                <a:ext cx="1967526" cy="5483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64</m:t>
                                      </m:r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297" y="4901427"/>
                <a:ext cx="1967526" cy="548355"/>
              </a:xfrm>
              <a:prstGeom prst="rect">
                <a:avLst/>
              </a:prstGeom>
              <a:blipFill>
                <a:blip r:embed="rId10"/>
                <a:stretch>
                  <a:fillRect b="-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839750" y="5515382"/>
                <a:ext cx="1583767" cy="5464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64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9750" y="5515382"/>
                <a:ext cx="1583767" cy="546432"/>
              </a:xfrm>
              <a:prstGeom prst="rect">
                <a:avLst/>
              </a:prstGeom>
              <a:blipFill>
                <a:blip r:embed="rId11"/>
                <a:stretch>
                  <a:fillRect b="-11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44104" y="6129336"/>
                <a:ext cx="700833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104" y="6129336"/>
                <a:ext cx="700833" cy="403316"/>
              </a:xfrm>
              <a:prstGeom prst="rect">
                <a:avLst/>
              </a:prstGeom>
              <a:blipFill>
                <a:blip r:embed="rId12"/>
                <a:stretch>
                  <a:fillRect l="-5217" r="-1739" b="-119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398926" y="3892731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6586" y="3856712"/>
            <a:ext cx="20591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each equation (make sure you put them the correct way)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333612" y="4541520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806743" y="5164183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532423" y="5795555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832" y="4718861"/>
            <a:ext cx="205910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each function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6837" y="5219603"/>
            <a:ext cx="18109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1854" y="5868391"/>
            <a:ext cx="24248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limits and subtract (you will need to show this step)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0970" y="5599274"/>
            <a:ext cx="3085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anose="030F0702030302020204" pitchFamily="66" charset="0"/>
              </a:rPr>
              <a:t>You could also do this by finding the two volumes separately and subtracting – it is up to you which method you are most confident with</a:t>
            </a:r>
            <a:endParaRPr lang="en-GB" sz="12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99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3" grpId="0"/>
      <p:bldP spid="26" grpId="0"/>
      <p:bldP spid="27" grpId="0"/>
      <p:bldP spid="28" grpId="0"/>
      <p:bldP spid="32" grpId="0" animBg="1"/>
      <p:bldP spid="33" grpId="0"/>
      <p:bldP spid="34" grpId="0" animBg="1"/>
      <p:bldP spid="35" grpId="0" animBg="1"/>
      <p:bldP spid="36" grpId="0" animBg="1"/>
      <p:bldP spid="37" grpId="0"/>
      <p:bldP spid="38" grpId="0"/>
      <p:bldP spid="40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5D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26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/>
        </p:nvSpPr>
        <p:spPr>
          <a:xfrm>
            <a:off x="6200775" y="1504950"/>
            <a:ext cx="549275" cy="1381125"/>
          </a:xfrm>
          <a:custGeom>
            <a:avLst/>
            <a:gdLst>
              <a:gd name="connsiteX0" fmla="*/ 0 w 549275"/>
              <a:gd name="connsiteY0" fmla="*/ 1371600 h 1381125"/>
              <a:gd name="connsiteX1" fmla="*/ 546100 w 549275"/>
              <a:gd name="connsiteY1" fmla="*/ 1381125 h 1381125"/>
              <a:gd name="connsiteX2" fmla="*/ 549275 w 549275"/>
              <a:gd name="connsiteY2" fmla="*/ 1111250 h 1381125"/>
              <a:gd name="connsiteX3" fmla="*/ 527050 w 549275"/>
              <a:gd name="connsiteY3" fmla="*/ 841375 h 1381125"/>
              <a:gd name="connsiteX4" fmla="*/ 495300 w 549275"/>
              <a:gd name="connsiteY4" fmla="*/ 546100 h 1381125"/>
              <a:gd name="connsiteX5" fmla="*/ 438150 w 549275"/>
              <a:gd name="connsiteY5" fmla="*/ 260350 h 1381125"/>
              <a:gd name="connsiteX6" fmla="*/ 371475 w 549275"/>
              <a:gd name="connsiteY6" fmla="*/ 85725 h 1381125"/>
              <a:gd name="connsiteX7" fmla="*/ 317500 w 549275"/>
              <a:gd name="connsiteY7" fmla="*/ 12700 h 1381125"/>
              <a:gd name="connsiteX8" fmla="*/ 269875 w 549275"/>
              <a:gd name="connsiteY8" fmla="*/ 0 h 1381125"/>
              <a:gd name="connsiteX9" fmla="*/ 193675 w 549275"/>
              <a:gd name="connsiteY9" fmla="*/ 41275 h 1381125"/>
              <a:gd name="connsiteX10" fmla="*/ 155575 w 549275"/>
              <a:gd name="connsiteY10" fmla="*/ 127000 h 1381125"/>
              <a:gd name="connsiteX11" fmla="*/ 104775 w 549275"/>
              <a:gd name="connsiteY11" fmla="*/ 279400 h 1381125"/>
              <a:gd name="connsiteX12" fmla="*/ 60325 w 549275"/>
              <a:gd name="connsiteY12" fmla="*/ 485775 h 1381125"/>
              <a:gd name="connsiteX13" fmla="*/ 28575 w 549275"/>
              <a:gd name="connsiteY13" fmla="*/ 752475 h 1381125"/>
              <a:gd name="connsiteX14" fmla="*/ 6350 w 549275"/>
              <a:gd name="connsiteY14" fmla="*/ 1073150 h 1381125"/>
              <a:gd name="connsiteX15" fmla="*/ 0 w 549275"/>
              <a:gd name="connsiteY15" fmla="*/ 1371600 h 138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9275" h="1381125">
                <a:moveTo>
                  <a:pt x="0" y="1371600"/>
                </a:moveTo>
                <a:lnTo>
                  <a:pt x="546100" y="1381125"/>
                </a:lnTo>
                <a:cubicBezTo>
                  <a:pt x="547158" y="1291167"/>
                  <a:pt x="548217" y="1201208"/>
                  <a:pt x="549275" y="1111250"/>
                </a:cubicBezTo>
                <a:lnTo>
                  <a:pt x="527050" y="841375"/>
                </a:lnTo>
                <a:lnTo>
                  <a:pt x="495300" y="546100"/>
                </a:lnTo>
                <a:lnTo>
                  <a:pt x="438150" y="260350"/>
                </a:lnTo>
                <a:lnTo>
                  <a:pt x="371475" y="85725"/>
                </a:lnTo>
                <a:lnTo>
                  <a:pt x="317500" y="12700"/>
                </a:lnTo>
                <a:lnTo>
                  <a:pt x="269875" y="0"/>
                </a:lnTo>
                <a:lnTo>
                  <a:pt x="193675" y="41275"/>
                </a:lnTo>
                <a:lnTo>
                  <a:pt x="155575" y="127000"/>
                </a:lnTo>
                <a:lnTo>
                  <a:pt x="104775" y="279400"/>
                </a:lnTo>
                <a:lnTo>
                  <a:pt x="60325" y="485775"/>
                </a:lnTo>
                <a:lnTo>
                  <a:pt x="28575" y="752475"/>
                </a:lnTo>
                <a:lnTo>
                  <a:pt x="6350" y="1073150"/>
                </a:lnTo>
                <a:lnTo>
                  <a:pt x="0" y="13716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use Volumes of revolution to model real-life situations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A manufacturer wants to cast a prototype for a new design for a pen barrel made out of solid resin. The shaded region shown in the diagram is used as a model for the cross section of the pen barrel. The region is bounded by the x-axis and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−100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will be rotated around the y-axis. Each unit on the coordinate axes represents 1cm.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Suggest a suitable value for k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Use your value of k to estimate the volume of resin needed to make the prototype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State one limitation of this model</a:t>
                </a: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  <a:blipFill>
                <a:blip r:embed="rId2"/>
                <a:stretch>
                  <a:fillRect t="-1068" r="-13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5D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471815" y="1280475"/>
            <a:ext cx="6" cy="172017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7722154" y="2693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13" name="Arc 12"/>
          <p:cNvSpPr/>
          <p:nvPr/>
        </p:nvSpPr>
        <p:spPr>
          <a:xfrm>
            <a:off x="6190976" y="1488349"/>
            <a:ext cx="548809" cy="2786743"/>
          </a:xfrm>
          <a:prstGeom prst="arc">
            <a:avLst>
              <a:gd name="adj1" fmla="val 10866105"/>
              <a:gd name="adj2" fmla="val 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5299970" y="2885243"/>
            <a:ext cx="2503503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70765" y="1358537"/>
                <a:ext cx="1395126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765" y="1358537"/>
                <a:ext cx="1395126" cy="251800"/>
              </a:xfrm>
              <a:prstGeom prst="rect">
                <a:avLst/>
              </a:prstGeom>
              <a:blipFill>
                <a:blip r:embed="rId3"/>
                <a:stretch>
                  <a:fillRect l="-3057" t="-2439" r="-873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88629" y="2836675"/>
            <a:ext cx="348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6274" y="3143250"/>
            <a:ext cx="4095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a) Most pens are around 10-15cm long so anything in this range would be sensible</a:t>
            </a:r>
            <a:endParaRPr lang="en-GB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blipFill>
                <a:blip r:embed="rId4"/>
                <a:stretch>
                  <a:fillRect l="-8036" r="-6250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2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36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/>
        </p:nvSpPr>
        <p:spPr>
          <a:xfrm>
            <a:off x="6200775" y="1504950"/>
            <a:ext cx="549275" cy="1381125"/>
          </a:xfrm>
          <a:custGeom>
            <a:avLst/>
            <a:gdLst>
              <a:gd name="connsiteX0" fmla="*/ 0 w 549275"/>
              <a:gd name="connsiteY0" fmla="*/ 1371600 h 1381125"/>
              <a:gd name="connsiteX1" fmla="*/ 546100 w 549275"/>
              <a:gd name="connsiteY1" fmla="*/ 1381125 h 1381125"/>
              <a:gd name="connsiteX2" fmla="*/ 549275 w 549275"/>
              <a:gd name="connsiteY2" fmla="*/ 1111250 h 1381125"/>
              <a:gd name="connsiteX3" fmla="*/ 527050 w 549275"/>
              <a:gd name="connsiteY3" fmla="*/ 841375 h 1381125"/>
              <a:gd name="connsiteX4" fmla="*/ 495300 w 549275"/>
              <a:gd name="connsiteY4" fmla="*/ 546100 h 1381125"/>
              <a:gd name="connsiteX5" fmla="*/ 438150 w 549275"/>
              <a:gd name="connsiteY5" fmla="*/ 260350 h 1381125"/>
              <a:gd name="connsiteX6" fmla="*/ 371475 w 549275"/>
              <a:gd name="connsiteY6" fmla="*/ 85725 h 1381125"/>
              <a:gd name="connsiteX7" fmla="*/ 317500 w 549275"/>
              <a:gd name="connsiteY7" fmla="*/ 12700 h 1381125"/>
              <a:gd name="connsiteX8" fmla="*/ 269875 w 549275"/>
              <a:gd name="connsiteY8" fmla="*/ 0 h 1381125"/>
              <a:gd name="connsiteX9" fmla="*/ 193675 w 549275"/>
              <a:gd name="connsiteY9" fmla="*/ 41275 h 1381125"/>
              <a:gd name="connsiteX10" fmla="*/ 155575 w 549275"/>
              <a:gd name="connsiteY10" fmla="*/ 127000 h 1381125"/>
              <a:gd name="connsiteX11" fmla="*/ 104775 w 549275"/>
              <a:gd name="connsiteY11" fmla="*/ 279400 h 1381125"/>
              <a:gd name="connsiteX12" fmla="*/ 60325 w 549275"/>
              <a:gd name="connsiteY12" fmla="*/ 485775 h 1381125"/>
              <a:gd name="connsiteX13" fmla="*/ 28575 w 549275"/>
              <a:gd name="connsiteY13" fmla="*/ 752475 h 1381125"/>
              <a:gd name="connsiteX14" fmla="*/ 6350 w 549275"/>
              <a:gd name="connsiteY14" fmla="*/ 1073150 h 1381125"/>
              <a:gd name="connsiteX15" fmla="*/ 0 w 549275"/>
              <a:gd name="connsiteY15" fmla="*/ 1371600 h 138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9275" h="1381125">
                <a:moveTo>
                  <a:pt x="0" y="1371600"/>
                </a:moveTo>
                <a:lnTo>
                  <a:pt x="546100" y="1381125"/>
                </a:lnTo>
                <a:cubicBezTo>
                  <a:pt x="547158" y="1291167"/>
                  <a:pt x="548217" y="1201208"/>
                  <a:pt x="549275" y="1111250"/>
                </a:cubicBezTo>
                <a:lnTo>
                  <a:pt x="527050" y="841375"/>
                </a:lnTo>
                <a:lnTo>
                  <a:pt x="495300" y="546100"/>
                </a:lnTo>
                <a:lnTo>
                  <a:pt x="438150" y="260350"/>
                </a:lnTo>
                <a:lnTo>
                  <a:pt x="371475" y="85725"/>
                </a:lnTo>
                <a:lnTo>
                  <a:pt x="317500" y="12700"/>
                </a:lnTo>
                <a:lnTo>
                  <a:pt x="269875" y="0"/>
                </a:lnTo>
                <a:lnTo>
                  <a:pt x="193675" y="41275"/>
                </a:lnTo>
                <a:lnTo>
                  <a:pt x="155575" y="127000"/>
                </a:lnTo>
                <a:lnTo>
                  <a:pt x="104775" y="279400"/>
                </a:lnTo>
                <a:lnTo>
                  <a:pt x="60325" y="485775"/>
                </a:lnTo>
                <a:lnTo>
                  <a:pt x="28575" y="752475"/>
                </a:lnTo>
                <a:lnTo>
                  <a:pt x="6350" y="1073150"/>
                </a:lnTo>
                <a:lnTo>
                  <a:pt x="0" y="13716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use Volumes of revolution to model real-life situations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A manufacturer wants to cast a prototype for a new design for a pen barrel made out of solid resin. The shaded region shown in the diagram is used as a model for the cross section of the pen barrel. The region is bounded by the x-axis and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−100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will be rotated around the y-axis. Each unit on the coordinate axes represents 1cm.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Suggest a suitable value for k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Use your value of k to estimate the volume of resin needed to make the prototype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State one limitation of this model</a:t>
                </a: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  <a:blipFill>
                <a:blip r:embed="rId2"/>
                <a:stretch>
                  <a:fillRect t="-1068" r="-13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5D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471815" y="1280475"/>
            <a:ext cx="6" cy="172017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7722154" y="2693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13" name="Arc 12"/>
          <p:cNvSpPr/>
          <p:nvPr/>
        </p:nvSpPr>
        <p:spPr>
          <a:xfrm>
            <a:off x="6190976" y="1488349"/>
            <a:ext cx="548809" cy="2786743"/>
          </a:xfrm>
          <a:prstGeom prst="arc">
            <a:avLst>
              <a:gd name="adj1" fmla="val 10866105"/>
              <a:gd name="adj2" fmla="val 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5299970" y="2885243"/>
            <a:ext cx="2503503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70765" y="1358537"/>
                <a:ext cx="1395126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765" y="1358537"/>
                <a:ext cx="1395126" cy="251800"/>
              </a:xfrm>
              <a:prstGeom prst="rect">
                <a:avLst/>
              </a:prstGeom>
              <a:blipFill>
                <a:blip r:embed="rId3"/>
                <a:stretch>
                  <a:fillRect l="-3057" t="-2439" r="-873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88629" y="2836675"/>
            <a:ext cx="348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blipFill>
                <a:blip r:embed="rId4"/>
                <a:stretch>
                  <a:fillRect l="-8036" r="-6250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670765" y="1339487"/>
                <a:ext cx="1516954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765" y="1339487"/>
                <a:ext cx="1516954" cy="251800"/>
              </a:xfrm>
              <a:prstGeom prst="rect">
                <a:avLst/>
              </a:prstGeom>
              <a:blipFill>
                <a:blip r:embed="rId5"/>
                <a:stretch>
                  <a:fillRect l="-2811" t="-2439" r="-803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264829" y="2655700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21954" y="1303150"/>
            <a:ext cx="348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67175" y="3143250"/>
            <a:ext cx="479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Note that we are rotating about the y-axis, and the horizontal limits will be 0 and 10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4281669" y="3733800"/>
                <a:ext cx="1366656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669" y="3733800"/>
                <a:ext cx="1366656" cy="5584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713251" y="4073706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 Box 45">
                <a:extLst>
                  <a:ext uri="{FF2B5EF4-FFF2-40B4-BE49-F238E27FC236}">
                    <a16:creationId xmlns:a16="http://schemas.microsoft.com/office/drawing/2014/main" id="{440D02D7-97A1-4EEC-A688-FBC443C4DE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29424" y="3951962"/>
                <a:ext cx="2200275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Sub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(we can rearrange the formula to get this, and we will not need to do any squaring!)</a:t>
                </a:r>
              </a:p>
            </p:txBody>
          </p:sp>
        </mc:Choice>
        <mc:Fallback xmlns="">
          <p:sp>
            <p:nvSpPr>
              <p:cNvPr id="32" name="Text Box 45">
                <a:extLst>
                  <a:ext uri="{FF2B5EF4-FFF2-40B4-BE49-F238E27FC236}">
                    <a16:creationId xmlns:a16="http://schemas.microsoft.com/office/drawing/2014/main" id="{440D02D7-97A1-4EEC-A688-FBC443C4DE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29424" y="3951962"/>
                <a:ext cx="2200275" cy="830997"/>
              </a:xfrm>
              <a:prstGeom prst="rect">
                <a:avLst/>
              </a:prstGeom>
              <a:blipFill>
                <a:blip r:embed="rId9"/>
                <a:stretch>
                  <a:fillRect r="-1108" b="-438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318090" y="1301387"/>
                <a:ext cx="127868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=10−100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090" y="1301387"/>
                <a:ext cx="1278683" cy="215444"/>
              </a:xfrm>
              <a:prstGeom prst="rect">
                <a:avLst/>
              </a:prstGeom>
              <a:blipFill>
                <a:blip r:embed="rId10"/>
                <a:stretch>
                  <a:fillRect l="-2857" r="-476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937090" y="1682387"/>
                <a:ext cx="127868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100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=10−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090" y="1682387"/>
                <a:ext cx="1278683" cy="215444"/>
              </a:xfrm>
              <a:prstGeom prst="rect">
                <a:avLst/>
              </a:prstGeom>
              <a:blipFill>
                <a:blip r:embed="rId11"/>
                <a:stretch>
                  <a:fillRect l="-2857" r="-2381" b="-2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222840" y="1996712"/>
                <a:ext cx="1174617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840" y="1996712"/>
                <a:ext cx="1174617" cy="404726"/>
              </a:xfrm>
              <a:prstGeom prst="rect">
                <a:avLst/>
              </a:prstGeom>
              <a:blipFill>
                <a:blip r:embed="rId12"/>
                <a:stretch>
                  <a:fillRect l="-2083" t="-1515" r="-3125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4272144" y="4391025"/>
                <a:ext cx="2348592" cy="56092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p>
                        <m:e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144" y="4391025"/>
                <a:ext cx="2348592" cy="56092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4272144" y="5133975"/>
                <a:ext cx="1758494" cy="65960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200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144" y="5133975"/>
                <a:ext cx="1758494" cy="65960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4272144" y="5953125"/>
                <a:ext cx="575414" cy="418448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144" y="5953125"/>
                <a:ext cx="575414" cy="418448"/>
              </a:xfrm>
              <a:prstGeom prst="rect">
                <a:avLst/>
              </a:prstGeom>
              <a:blipFill>
                <a:blip r:embed="rId15"/>
                <a:stretch>
                  <a:fillRect l="-8511" r="-6383" b="-16176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665626" y="4769031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24" y="4847312"/>
            <a:ext cx="16954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084601" y="5502456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1724" y="5542637"/>
            <a:ext cx="24288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limits and subtract (you need to show this)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10321" y="1962694"/>
            <a:ext cx="1228454" cy="49475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5067571" y="3877219"/>
            <a:ext cx="295004" cy="27568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296170" y="4401094"/>
            <a:ext cx="876029" cy="55190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01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20" grpId="0"/>
      <p:bldP spid="21" grpId="0"/>
      <p:bldP spid="23" grpId="0"/>
      <p:bldP spid="30" grpId="0"/>
      <p:bldP spid="31" grpId="0" animBg="1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 animBg="1"/>
      <p:bldP spid="40" grpId="0"/>
      <p:bldP spid="41" grpId="0" animBg="1"/>
      <p:bldP spid="42" grpId="0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670765" y="1339487"/>
                <a:ext cx="1516954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765" y="1339487"/>
                <a:ext cx="1516954" cy="251800"/>
              </a:xfrm>
              <a:prstGeom prst="rect">
                <a:avLst/>
              </a:prstGeom>
              <a:blipFill>
                <a:blip r:embed="rId2"/>
                <a:stretch>
                  <a:fillRect l="-2811" t="-2439" r="-803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reeform 14"/>
          <p:cNvSpPr/>
          <p:nvPr/>
        </p:nvSpPr>
        <p:spPr>
          <a:xfrm>
            <a:off x="6200775" y="1504950"/>
            <a:ext cx="549275" cy="1381125"/>
          </a:xfrm>
          <a:custGeom>
            <a:avLst/>
            <a:gdLst>
              <a:gd name="connsiteX0" fmla="*/ 0 w 549275"/>
              <a:gd name="connsiteY0" fmla="*/ 1371600 h 1381125"/>
              <a:gd name="connsiteX1" fmla="*/ 546100 w 549275"/>
              <a:gd name="connsiteY1" fmla="*/ 1381125 h 1381125"/>
              <a:gd name="connsiteX2" fmla="*/ 549275 w 549275"/>
              <a:gd name="connsiteY2" fmla="*/ 1111250 h 1381125"/>
              <a:gd name="connsiteX3" fmla="*/ 527050 w 549275"/>
              <a:gd name="connsiteY3" fmla="*/ 841375 h 1381125"/>
              <a:gd name="connsiteX4" fmla="*/ 495300 w 549275"/>
              <a:gd name="connsiteY4" fmla="*/ 546100 h 1381125"/>
              <a:gd name="connsiteX5" fmla="*/ 438150 w 549275"/>
              <a:gd name="connsiteY5" fmla="*/ 260350 h 1381125"/>
              <a:gd name="connsiteX6" fmla="*/ 371475 w 549275"/>
              <a:gd name="connsiteY6" fmla="*/ 85725 h 1381125"/>
              <a:gd name="connsiteX7" fmla="*/ 317500 w 549275"/>
              <a:gd name="connsiteY7" fmla="*/ 12700 h 1381125"/>
              <a:gd name="connsiteX8" fmla="*/ 269875 w 549275"/>
              <a:gd name="connsiteY8" fmla="*/ 0 h 1381125"/>
              <a:gd name="connsiteX9" fmla="*/ 193675 w 549275"/>
              <a:gd name="connsiteY9" fmla="*/ 41275 h 1381125"/>
              <a:gd name="connsiteX10" fmla="*/ 155575 w 549275"/>
              <a:gd name="connsiteY10" fmla="*/ 127000 h 1381125"/>
              <a:gd name="connsiteX11" fmla="*/ 104775 w 549275"/>
              <a:gd name="connsiteY11" fmla="*/ 279400 h 1381125"/>
              <a:gd name="connsiteX12" fmla="*/ 60325 w 549275"/>
              <a:gd name="connsiteY12" fmla="*/ 485775 h 1381125"/>
              <a:gd name="connsiteX13" fmla="*/ 28575 w 549275"/>
              <a:gd name="connsiteY13" fmla="*/ 752475 h 1381125"/>
              <a:gd name="connsiteX14" fmla="*/ 6350 w 549275"/>
              <a:gd name="connsiteY14" fmla="*/ 1073150 h 1381125"/>
              <a:gd name="connsiteX15" fmla="*/ 0 w 549275"/>
              <a:gd name="connsiteY15" fmla="*/ 1371600 h 138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9275" h="1381125">
                <a:moveTo>
                  <a:pt x="0" y="1371600"/>
                </a:moveTo>
                <a:lnTo>
                  <a:pt x="546100" y="1381125"/>
                </a:lnTo>
                <a:cubicBezTo>
                  <a:pt x="547158" y="1291167"/>
                  <a:pt x="548217" y="1201208"/>
                  <a:pt x="549275" y="1111250"/>
                </a:cubicBezTo>
                <a:lnTo>
                  <a:pt x="527050" y="841375"/>
                </a:lnTo>
                <a:lnTo>
                  <a:pt x="495300" y="546100"/>
                </a:lnTo>
                <a:lnTo>
                  <a:pt x="438150" y="260350"/>
                </a:lnTo>
                <a:lnTo>
                  <a:pt x="371475" y="85725"/>
                </a:lnTo>
                <a:lnTo>
                  <a:pt x="317500" y="12700"/>
                </a:lnTo>
                <a:lnTo>
                  <a:pt x="269875" y="0"/>
                </a:lnTo>
                <a:lnTo>
                  <a:pt x="193675" y="41275"/>
                </a:lnTo>
                <a:lnTo>
                  <a:pt x="155575" y="127000"/>
                </a:lnTo>
                <a:lnTo>
                  <a:pt x="104775" y="279400"/>
                </a:lnTo>
                <a:lnTo>
                  <a:pt x="60325" y="485775"/>
                </a:lnTo>
                <a:lnTo>
                  <a:pt x="28575" y="752475"/>
                </a:lnTo>
                <a:lnTo>
                  <a:pt x="6350" y="1073150"/>
                </a:lnTo>
                <a:lnTo>
                  <a:pt x="0" y="13716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use Volumes of revolution to model real-life situations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A manufacturer wants to cast a prototype for a new design for a pen barrel made out of solid resin. The shaded region shown in the diagram is used as a model for the cross section of the pen barrel. The region is bounded by the x-axis and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−100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will be rotated around the y-axis. Each unit on the coordinate axes represents 1cm.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Suggest a suitable value for k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Use your value of k to estimate the volume of resin needed to make the prototype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State one limitation of this model</a:t>
                </a: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  <a:blipFill>
                <a:blip r:embed="rId3"/>
                <a:stretch>
                  <a:fillRect t="-1068" r="-13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5D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471815" y="1280475"/>
            <a:ext cx="6" cy="172017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7722154" y="2693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13" name="Arc 12"/>
          <p:cNvSpPr/>
          <p:nvPr/>
        </p:nvSpPr>
        <p:spPr>
          <a:xfrm>
            <a:off x="6190976" y="1488349"/>
            <a:ext cx="548809" cy="2786743"/>
          </a:xfrm>
          <a:prstGeom prst="arc">
            <a:avLst>
              <a:gd name="adj1" fmla="val 10866105"/>
              <a:gd name="adj2" fmla="val 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5299970" y="2885243"/>
            <a:ext cx="2503503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88629" y="2836675"/>
            <a:ext cx="348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blipFill>
                <a:blip r:embed="rId4"/>
                <a:stretch>
                  <a:fillRect l="-8036" r="-6250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264829" y="2655700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21954" y="1303150"/>
            <a:ext cx="348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3557769" y="5200650"/>
                <a:ext cx="588494" cy="42203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16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16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7769" y="5200650"/>
                <a:ext cx="588494" cy="422039"/>
              </a:xfrm>
              <a:prstGeom prst="rect">
                <a:avLst/>
              </a:prstGeom>
              <a:blipFill>
                <a:blip r:embed="rId7"/>
                <a:stretch>
                  <a:fillRect l="-8333" r="-5208" b="-15942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24" y="5780762"/>
            <a:ext cx="37147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It is unlikely that the cross-section of the pen will match the curve exactly, the pen might have other parts to it that affect the shape etc…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2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5A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50" y="1217295"/>
            <a:ext cx="3810816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x-axis</a:t>
            </a:r>
            <a:endParaRPr lang="en-GB" sz="1600" b="1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Arc 4"/>
          <p:cNvSpPr/>
          <p:nvPr/>
        </p:nvSpPr>
        <p:spPr>
          <a:xfrm rot="16200000">
            <a:off x="2028009" y="3695700"/>
            <a:ext cx="1905000" cy="304800"/>
          </a:xfrm>
          <a:prstGeom prst="arc">
            <a:avLst>
              <a:gd name="adj1" fmla="val 19505022"/>
              <a:gd name="adj2" fmla="val 13585183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723709" y="3810000"/>
            <a:ext cx="914400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694509" y="2286000"/>
            <a:ext cx="0" cy="28956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5909" y="3810000"/>
            <a:ext cx="2971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 flipH="1">
            <a:off x="694509" y="2514600"/>
            <a:ext cx="8305800" cy="2590800"/>
          </a:xfrm>
          <a:prstGeom prst="arc">
            <a:avLst>
              <a:gd name="adj1" fmla="val 19553132"/>
              <a:gd name="adj2" fmla="val 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828109" y="2362200"/>
                <a:ext cx="697563" cy="2790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109" y="2362200"/>
                <a:ext cx="697563" cy="27905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437709" y="36576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2109" y="1981200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294709" y="2819400"/>
            <a:ext cx="0" cy="9906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380309" y="3124200"/>
            <a:ext cx="0" cy="6858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456509" y="2895600"/>
            <a:ext cx="790575" cy="857250"/>
            <a:chOff x="1447800" y="2895600"/>
            <a:chExt cx="790575" cy="857250"/>
          </a:xfrm>
        </p:grpSpPr>
        <p:cxnSp>
          <p:nvCxnSpPr>
            <p:cNvPr id="16" name="Straight Connector 15"/>
            <p:cNvCxnSpPr/>
            <p:nvPr/>
          </p:nvCxnSpPr>
          <p:spPr>
            <a:xfrm flipV="1">
              <a:off x="1447800" y="3048000"/>
              <a:ext cx="2286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1447800" y="2895600"/>
              <a:ext cx="685800" cy="4572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1447800" y="2990850"/>
              <a:ext cx="781050" cy="52387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1457325" y="3143250"/>
              <a:ext cx="781050" cy="52387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1638300" y="3324227"/>
              <a:ext cx="581025" cy="38099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1809750" y="3476625"/>
              <a:ext cx="41910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009775" y="3619500"/>
              <a:ext cx="219075" cy="13335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1237434" y="3810000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35096" y="3819525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4509" y="5334000"/>
            <a:ext cx="2657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You already know how to find the area under a curve by Integration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1109" y="58674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Imagine we rotated the area shaded around the x-axis</a:t>
            </a:r>
          </a:p>
          <a:p>
            <a:pPr algn="ctr"/>
            <a:r>
              <a:rPr lang="en-GB" sz="1200" dirty="0">
                <a:latin typeface="Comic Sans MS" pitchFamily="66" charset="0"/>
                <a:sym typeface="Wingdings" pitchFamily="2" charset="2"/>
              </a:rPr>
              <a:t> What would be the shape of the solid formed?</a:t>
            </a:r>
            <a:endParaRPr lang="en-GB" sz="1200" dirty="0">
              <a:latin typeface="Comic Sans MS" pitchFamily="66" charset="0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509" y="2743200"/>
            <a:ext cx="12477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8" name="Straight Arrow Connector 27"/>
          <p:cNvCxnSpPr/>
          <p:nvPr/>
        </p:nvCxnSpPr>
        <p:spPr>
          <a:xfrm>
            <a:off x="7476309" y="3810000"/>
            <a:ext cx="9144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723709" y="2286000"/>
            <a:ext cx="0" cy="28956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571309" y="1981200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90709" y="36576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4352109" y="3810000"/>
            <a:ext cx="7620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94909" y="3200400"/>
            <a:ext cx="1600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This would be the solid formed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52109" y="5562600"/>
            <a:ext cx="4479275" cy="73866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In this section you will learn how to find the volume of any solid created in this way. It also involves Integration!</a:t>
            </a:r>
          </a:p>
        </p:txBody>
      </p:sp>
    </p:spTree>
    <p:extLst>
      <p:ext uri="{BB962C8B-B14F-4D97-AF65-F5344CB8AC3E}">
        <p14:creationId xmlns:p14="http://schemas.microsoft.com/office/powerpoint/2010/main" val="171874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/>
      <p:bldP spid="11" grpId="0"/>
      <p:bldP spid="12" grpId="0"/>
      <p:bldP spid="23" grpId="0"/>
      <p:bldP spid="24" grpId="0"/>
      <p:bldP spid="25" grpId="0"/>
      <p:bldP spid="30" grpId="0"/>
      <p:bldP spid="31" grpId="0"/>
      <p:bldP spid="33" grpId="0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val 94"/>
          <p:cNvSpPr/>
          <p:nvPr/>
        </p:nvSpPr>
        <p:spPr>
          <a:xfrm>
            <a:off x="8061135" y="1221531"/>
            <a:ext cx="186220" cy="3625678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Freeform 96"/>
          <p:cNvSpPr/>
          <p:nvPr/>
        </p:nvSpPr>
        <p:spPr>
          <a:xfrm flipV="1">
            <a:off x="7415211" y="3041650"/>
            <a:ext cx="744538" cy="1811338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7238"/>
              <a:gd name="connsiteY0" fmla="*/ 322255 h 1838325"/>
              <a:gd name="connsiteX1" fmla="*/ 255588 w 757238"/>
              <a:gd name="connsiteY1" fmla="*/ 187325 h 1838325"/>
              <a:gd name="connsiteX2" fmla="*/ 468313 w 757238"/>
              <a:gd name="connsiteY2" fmla="*/ 101600 h 1838325"/>
              <a:gd name="connsiteX3" fmla="*/ 757238 w 757238"/>
              <a:gd name="connsiteY3" fmla="*/ 0 h 1838325"/>
              <a:gd name="connsiteX4" fmla="*/ 715963 w 757238"/>
              <a:gd name="connsiteY4" fmla="*/ 158750 h 1838325"/>
              <a:gd name="connsiteX5" fmla="*/ 690563 w 757238"/>
              <a:gd name="connsiteY5" fmla="*/ 406400 h 1838325"/>
              <a:gd name="connsiteX6" fmla="*/ 671513 w 757238"/>
              <a:gd name="connsiteY6" fmla="*/ 739775 h 1838325"/>
              <a:gd name="connsiteX7" fmla="*/ 668338 w 757238"/>
              <a:gd name="connsiteY7" fmla="*/ 987425 h 1838325"/>
              <a:gd name="connsiteX8" fmla="*/ 661988 w 757238"/>
              <a:gd name="connsiteY8" fmla="*/ 1323975 h 1838325"/>
              <a:gd name="connsiteX9" fmla="*/ 658813 w 757238"/>
              <a:gd name="connsiteY9" fmla="*/ 1590675 h 1838325"/>
              <a:gd name="connsiteX10" fmla="*/ 658813 w 757238"/>
              <a:gd name="connsiteY10" fmla="*/ 1838325 h 1838325"/>
              <a:gd name="connsiteX11" fmla="*/ 100013 w 757238"/>
              <a:gd name="connsiteY11" fmla="*/ 1835150 h 1838325"/>
              <a:gd name="connsiteX12" fmla="*/ 93663 w 757238"/>
              <a:gd name="connsiteY12" fmla="*/ 1597025 h 1838325"/>
              <a:gd name="connsiteX13" fmla="*/ 90488 w 757238"/>
              <a:gd name="connsiteY13" fmla="*/ 1346200 h 1838325"/>
              <a:gd name="connsiteX14" fmla="*/ 77788 w 757238"/>
              <a:gd name="connsiteY14" fmla="*/ 1025525 h 1838325"/>
              <a:gd name="connsiteX15" fmla="*/ 68263 w 757238"/>
              <a:gd name="connsiteY15" fmla="*/ 752475 h 1838325"/>
              <a:gd name="connsiteX16" fmla="*/ 52388 w 757238"/>
              <a:gd name="connsiteY16" fmla="*/ 565150 h 1838325"/>
              <a:gd name="connsiteX17" fmla="*/ 0 w 757238"/>
              <a:gd name="connsiteY17" fmla="*/ 322255 h 1838325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9366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87313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3338 w 728663"/>
              <a:gd name="connsiteY16" fmla="*/ 541297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25394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26988 w 728663"/>
              <a:gd name="connsiteY16" fmla="*/ 449063 h 1814472"/>
              <a:gd name="connsiteX17" fmla="*/ 0 w 72866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4286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65088 w 744538"/>
              <a:gd name="connsiteY15" fmla="*/ 71590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44538" h="1814472">
                <a:moveTo>
                  <a:pt x="0" y="279319"/>
                </a:moveTo>
                <a:lnTo>
                  <a:pt x="252413" y="163472"/>
                </a:lnTo>
                <a:lnTo>
                  <a:pt x="465138" y="77747"/>
                </a:lnTo>
                <a:lnTo>
                  <a:pt x="744538" y="0"/>
                </a:lnTo>
                <a:lnTo>
                  <a:pt x="712788" y="134897"/>
                </a:lnTo>
                <a:lnTo>
                  <a:pt x="687388" y="382547"/>
                </a:lnTo>
                <a:lnTo>
                  <a:pt x="668338" y="715922"/>
                </a:lnTo>
                <a:cubicBezTo>
                  <a:pt x="667280" y="798472"/>
                  <a:pt x="666221" y="881022"/>
                  <a:pt x="665163" y="963572"/>
                </a:cubicBezTo>
                <a:lnTo>
                  <a:pt x="658813" y="1300122"/>
                </a:lnTo>
                <a:cubicBezTo>
                  <a:pt x="657755" y="1389022"/>
                  <a:pt x="656696" y="1477922"/>
                  <a:pt x="655638" y="1566822"/>
                </a:cubicBezTo>
                <a:lnTo>
                  <a:pt x="655638" y="1814472"/>
                </a:lnTo>
                <a:lnTo>
                  <a:pt x="96838" y="1811298"/>
                </a:lnTo>
                <a:cubicBezTo>
                  <a:pt x="94721" y="1731923"/>
                  <a:pt x="98955" y="1652547"/>
                  <a:pt x="96838" y="1573172"/>
                </a:cubicBezTo>
                <a:cubicBezTo>
                  <a:pt x="95780" y="1489564"/>
                  <a:pt x="94721" y="1405955"/>
                  <a:pt x="93663" y="1322347"/>
                </a:cubicBezTo>
                <a:lnTo>
                  <a:pt x="84138" y="1001672"/>
                </a:lnTo>
                <a:lnTo>
                  <a:pt x="65088" y="715901"/>
                </a:lnTo>
                <a:lnTo>
                  <a:pt x="36513" y="449063"/>
                </a:lnTo>
                <a:cubicBezTo>
                  <a:pt x="25400" y="392482"/>
                  <a:pt x="30163" y="335900"/>
                  <a:pt x="0" y="279319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reeform 95"/>
          <p:cNvSpPr/>
          <p:nvPr/>
        </p:nvSpPr>
        <p:spPr>
          <a:xfrm>
            <a:off x="7429501" y="1203325"/>
            <a:ext cx="730250" cy="1838325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9375 w 752475"/>
              <a:gd name="connsiteY15" fmla="*/ 752475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95250 w 752475"/>
              <a:gd name="connsiteY14" fmla="*/ 101917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8425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73025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82550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0250" h="1838325">
                <a:moveTo>
                  <a:pt x="0" y="327025"/>
                </a:moveTo>
                <a:lnTo>
                  <a:pt x="228600" y="187325"/>
                </a:lnTo>
                <a:lnTo>
                  <a:pt x="441325" y="101600"/>
                </a:lnTo>
                <a:lnTo>
                  <a:pt x="730250" y="0"/>
                </a:lnTo>
                <a:lnTo>
                  <a:pt x="688975" y="158750"/>
                </a:lnTo>
                <a:lnTo>
                  <a:pt x="663575" y="406400"/>
                </a:lnTo>
                <a:lnTo>
                  <a:pt x="644525" y="739775"/>
                </a:lnTo>
                <a:cubicBezTo>
                  <a:pt x="643467" y="822325"/>
                  <a:pt x="642408" y="904875"/>
                  <a:pt x="641350" y="987425"/>
                </a:cubicBezTo>
                <a:lnTo>
                  <a:pt x="635000" y="1323975"/>
                </a:lnTo>
                <a:cubicBezTo>
                  <a:pt x="633942" y="1412875"/>
                  <a:pt x="632883" y="1501775"/>
                  <a:pt x="631825" y="1590675"/>
                </a:cubicBezTo>
                <a:lnTo>
                  <a:pt x="631825" y="1838325"/>
                </a:lnTo>
                <a:lnTo>
                  <a:pt x="82550" y="1835150"/>
                </a:lnTo>
                <a:cubicBezTo>
                  <a:pt x="81492" y="1755775"/>
                  <a:pt x="80433" y="1676400"/>
                  <a:pt x="79375" y="1597025"/>
                </a:cubicBezTo>
                <a:cubicBezTo>
                  <a:pt x="78317" y="1513417"/>
                  <a:pt x="77258" y="1420283"/>
                  <a:pt x="76200" y="1336675"/>
                </a:cubicBezTo>
                <a:cubicBezTo>
                  <a:pt x="75142" y="1229783"/>
                  <a:pt x="67733" y="1119717"/>
                  <a:pt x="66675" y="1012825"/>
                </a:cubicBezTo>
                <a:cubicBezTo>
                  <a:pt x="65617" y="921808"/>
                  <a:pt x="55033" y="859367"/>
                  <a:pt x="53975" y="768350"/>
                </a:cubicBezTo>
                <a:lnTo>
                  <a:pt x="31750" y="552450"/>
                </a:lnTo>
                <a:lnTo>
                  <a:pt x="0" y="327025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Freeform 91"/>
          <p:cNvSpPr/>
          <p:nvPr/>
        </p:nvSpPr>
        <p:spPr>
          <a:xfrm flipV="1">
            <a:off x="4421045" y="3047277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Freeform 90"/>
          <p:cNvSpPr/>
          <p:nvPr/>
        </p:nvSpPr>
        <p:spPr>
          <a:xfrm>
            <a:off x="4415989" y="1529778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50" y="1217295"/>
            <a:ext cx="3810816" cy="54143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x-axis</a:t>
            </a:r>
          </a:p>
          <a:p>
            <a:pPr marL="0" indent="0" algn="ctr">
              <a:buNone/>
            </a:pPr>
            <a:endParaRPr lang="en-US" sz="16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Imagine we already have the volume of a solid created this way</a:t>
            </a:r>
          </a:p>
          <a:p>
            <a:pPr marL="0" indent="0" algn="ctr">
              <a:buNone/>
            </a:pPr>
            <a:endParaRPr lang="en-US" sz="1600" dirty="0">
              <a:latin typeface="Comic Sans MS" panose="030F0702030302020204" pitchFamily="66" charset="0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A small increase in the value of x will lead to a small increase in the volume of the solid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6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We can label some coordinates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6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The increase in the volume will be between two values, both of which can be calculated as volumes of cylinders…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blipFill>
                <a:blip r:embed="rId2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023152" y="5206189"/>
                <a:ext cx="194187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152" y="5206189"/>
                <a:ext cx="1941878" cy="307777"/>
              </a:xfrm>
              <a:prstGeom prst="rect">
                <a:avLst/>
              </a:prstGeom>
              <a:blipFill>
                <a:blip r:embed="rId3"/>
                <a:stretch>
                  <a:fillRect l="-2821" t="-1961" r="-2508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6301857" y="5209730"/>
                <a:ext cx="252607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857" y="5209730"/>
                <a:ext cx="2526076" cy="307777"/>
              </a:xfrm>
              <a:prstGeom prst="rect">
                <a:avLst/>
              </a:prstGeom>
              <a:blipFill>
                <a:blip r:embed="rId4"/>
                <a:stretch>
                  <a:fillRect l="-2174" t="-4000" r="-2174" b="-3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Can 69"/>
          <p:cNvSpPr/>
          <p:nvPr/>
        </p:nvSpPr>
        <p:spPr>
          <a:xfrm rot="5400000">
            <a:off x="6275186" y="2548136"/>
            <a:ext cx="3026222" cy="1001484"/>
          </a:xfrm>
          <a:prstGeom prst="can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7399564" y="1567545"/>
            <a:ext cx="1" cy="148045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8159932" y="1209676"/>
            <a:ext cx="5171" cy="18383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an 86"/>
          <p:cNvSpPr/>
          <p:nvPr/>
        </p:nvSpPr>
        <p:spPr>
          <a:xfrm rot="5400000">
            <a:off x="5965578" y="2534503"/>
            <a:ext cx="3640177" cy="984742"/>
          </a:xfrm>
          <a:prstGeom prst="can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>
            <a:off x="7305053" y="1550280"/>
            <a:ext cx="195308" cy="3018408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6453051" y="1175657"/>
            <a:ext cx="0" cy="33789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blipFill>
                <a:blip r:embed="rId5"/>
                <a:stretch>
                  <a:fillRect l="-27027" r="-21622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blipFill>
                <a:blip r:embed="rId6"/>
                <a:stretch>
                  <a:fillRect l="-16667" r="-15000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Oval 97"/>
          <p:cNvSpPr/>
          <p:nvPr/>
        </p:nvSpPr>
        <p:spPr>
          <a:xfrm>
            <a:off x="7298187" y="1518160"/>
            <a:ext cx="219032" cy="3053840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Arc 98"/>
          <p:cNvSpPr/>
          <p:nvPr/>
        </p:nvSpPr>
        <p:spPr>
          <a:xfrm rot="16200000">
            <a:off x="5870147" y="2958244"/>
            <a:ext cx="3025140" cy="167640"/>
          </a:xfrm>
          <a:prstGeom prst="arc">
            <a:avLst>
              <a:gd name="adj1" fmla="val 10796681"/>
              <a:gd name="adj2" fmla="val 519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Freeform 99"/>
          <p:cNvSpPr/>
          <p:nvPr/>
        </p:nvSpPr>
        <p:spPr>
          <a:xfrm flipV="1">
            <a:off x="4408495" y="3634861"/>
            <a:ext cx="4188822" cy="1345512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>
            <a:off x="4342661" y="2460593"/>
            <a:ext cx="149440" cy="116149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588036" y="883923"/>
            <a:ext cx="0" cy="431074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/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blipFill>
                <a:blip r:embed="rId7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/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blipFill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Arrow Connector 48">
            <a:extLst>
              <a:ext uri="{FF2B5EF4-FFF2-40B4-BE49-F238E27FC236}">
                <a16:creationId xmlns:a16="http://schemas.microsoft.com/office/drawing/2014/main" id="{43CF7EBE-12C3-4908-B2B3-D571C9F4C427}"/>
              </a:ext>
            </a:extLst>
          </p:cNvPr>
          <p:cNvCxnSpPr/>
          <p:nvPr/>
        </p:nvCxnSpPr>
        <p:spPr>
          <a:xfrm>
            <a:off x="7382505" y="3098617"/>
            <a:ext cx="797442" cy="0"/>
          </a:xfrm>
          <a:prstGeom prst="straightConnector1">
            <a:avLst/>
          </a:prstGeom>
          <a:ln w="2540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52">
                <a:extLst>
                  <a:ext uri="{FF2B5EF4-FFF2-40B4-BE49-F238E27FC236}">
                    <a16:creationId xmlns:a16="http://schemas.microsoft.com/office/drawing/2014/main" id="{AA1AE8BA-AEEC-47B2-9A58-7981513A1D30}"/>
                  </a:ext>
                </a:extLst>
              </p:cNvPr>
              <p:cNvSpPr txBox="1"/>
              <p:nvPr/>
            </p:nvSpPr>
            <p:spPr>
              <a:xfrm>
                <a:off x="7583843" y="3112382"/>
                <a:ext cx="43313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𝜹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14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6" name="TextBox 52">
                <a:extLst>
                  <a:ext uri="{FF2B5EF4-FFF2-40B4-BE49-F238E27FC236}">
                    <a16:creationId xmlns:a16="http://schemas.microsoft.com/office/drawing/2014/main" id="{AA1AE8BA-AEEC-47B2-9A58-7981513A1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3843" y="3112382"/>
                <a:ext cx="433132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53">
                <a:extLst>
                  <a:ext uri="{FF2B5EF4-FFF2-40B4-BE49-F238E27FC236}">
                    <a16:creationId xmlns:a16="http://schemas.microsoft.com/office/drawing/2014/main" id="{2464FC35-133A-4E2A-9DC2-9EE552A9FE48}"/>
                  </a:ext>
                </a:extLst>
              </p:cNvPr>
              <p:cNvSpPr txBox="1"/>
              <p:nvPr/>
            </p:nvSpPr>
            <p:spPr>
              <a:xfrm>
                <a:off x="6704680" y="2060207"/>
                <a:ext cx="5774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53">
                <a:extLst>
                  <a:ext uri="{FF2B5EF4-FFF2-40B4-BE49-F238E27FC236}">
                    <a16:creationId xmlns:a16="http://schemas.microsoft.com/office/drawing/2014/main" id="{2464FC35-133A-4E2A-9DC2-9EE552A9F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4680" y="2060207"/>
                <a:ext cx="577402" cy="307777"/>
              </a:xfrm>
              <a:prstGeom prst="rect">
                <a:avLst/>
              </a:prstGeom>
              <a:blipFill>
                <a:blip r:embed="rId10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Straight Arrow Connector 54">
            <a:extLst>
              <a:ext uri="{FF2B5EF4-FFF2-40B4-BE49-F238E27FC236}">
                <a16:creationId xmlns:a16="http://schemas.microsoft.com/office/drawing/2014/main" id="{AD54A04E-EA10-4C4B-9EB0-3B4E061D0F73}"/>
              </a:ext>
            </a:extLst>
          </p:cNvPr>
          <p:cNvCxnSpPr>
            <a:cxnSpLocks/>
          </p:cNvCxnSpPr>
          <p:nvPr/>
        </p:nvCxnSpPr>
        <p:spPr>
          <a:xfrm flipH="1" flipV="1">
            <a:off x="8337786" y="1162975"/>
            <a:ext cx="1" cy="1838405"/>
          </a:xfrm>
          <a:prstGeom prst="straightConnector1">
            <a:avLst/>
          </a:prstGeom>
          <a:ln w="2540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60">
                <a:extLst>
                  <a:ext uri="{FF2B5EF4-FFF2-40B4-BE49-F238E27FC236}">
                    <a16:creationId xmlns:a16="http://schemas.microsoft.com/office/drawing/2014/main" id="{C3BB7D06-C82D-4900-9175-3B20C2740F0C}"/>
                  </a:ext>
                </a:extLst>
              </p:cNvPr>
              <p:cNvSpPr txBox="1"/>
              <p:nvPr/>
            </p:nvSpPr>
            <p:spPr>
              <a:xfrm>
                <a:off x="8227234" y="1818893"/>
                <a:ext cx="10763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b="1" i="1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𝜹</m:t>
                      </m:r>
                      <m:r>
                        <a:rPr lang="en-US" sz="1400" b="1" i="1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0" name="TextBox 60">
                <a:extLst>
                  <a:ext uri="{FF2B5EF4-FFF2-40B4-BE49-F238E27FC236}">
                    <a16:creationId xmlns:a16="http://schemas.microsoft.com/office/drawing/2014/main" id="{C3BB7D06-C82D-4900-9175-3B20C2740F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7234" y="1818893"/>
                <a:ext cx="1076358" cy="307777"/>
              </a:xfrm>
              <a:prstGeom prst="rect">
                <a:avLst/>
              </a:prstGeom>
              <a:blipFill>
                <a:blip r:embed="rId11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A415038-1388-4972-B280-3658862284C0}"/>
                  </a:ext>
                </a:extLst>
              </p:cNvPr>
              <p:cNvSpPr txBox="1"/>
              <p:nvPr/>
            </p:nvSpPr>
            <p:spPr>
              <a:xfrm>
                <a:off x="4092606" y="1145219"/>
                <a:ext cx="15802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Volume of a cylinder =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endParaRPr lang="en-GB" sz="1400" dirty="0">
                  <a:solidFill>
                    <a:srgbClr val="0000FF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A415038-1388-4972-B280-365886228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606" y="1145219"/>
                <a:ext cx="1580225" cy="523220"/>
              </a:xfrm>
              <a:prstGeom prst="rect">
                <a:avLst/>
              </a:prstGeom>
              <a:blipFill>
                <a:blip r:embed="rId12"/>
                <a:stretch>
                  <a:fillRect t="-2326" b="-104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65">
                <a:extLst>
                  <a:ext uri="{FF2B5EF4-FFF2-40B4-BE49-F238E27FC236}">
                    <a16:creationId xmlns:a16="http://schemas.microsoft.com/office/drawing/2014/main" id="{256CC0F7-7CF9-4B49-8CDB-35B896F6F82D}"/>
                  </a:ext>
                </a:extLst>
              </p:cNvPr>
              <p:cNvSpPr txBox="1"/>
              <p:nvPr/>
            </p:nvSpPr>
            <p:spPr>
              <a:xfrm>
                <a:off x="4353106" y="5962271"/>
                <a:ext cx="410798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1" name="TextBox 65">
                <a:extLst>
                  <a:ext uri="{FF2B5EF4-FFF2-40B4-BE49-F238E27FC236}">
                    <a16:creationId xmlns:a16="http://schemas.microsoft.com/office/drawing/2014/main" id="{256CC0F7-7CF9-4B49-8CDB-35B896F6F8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3106" y="5962271"/>
                <a:ext cx="4107984" cy="307777"/>
              </a:xfrm>
              <a:prstGeom prst="rect">
                <a:avLst/>
              </a:prstGeom>
              <a:blipFill>
                <a:blip r:embed="rId13"/>
                <a:stretch>
                  <a:fillRect l="-297" t="-1961" r="-890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B41EA55-5A80-4DBA-8DD7-14F2E4B2F499}"/>
              </a:ext>
            </a:extLst>
          </p:cNvPr>
          <p:cNvSpPr/>
          <p:nvPr/>
        </p:nvSpPr>
        <p:spPr>
          <a:xfrm>
            <a:off x="3968318" y="5131294"/>
            <a:ext cx="2059619" cy="461639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CD7B20D8-E586-4B08-8D0F-A9EDB5CF5C3A}"/>
              </a:ext>
            </a:extLst>
          </p:cNvPr>
          <p:cNvSpPr/>
          <p:nvPr/>
        </p:nvSpPr>
        <p:spPr>
          <a:xfrm>
            <a:off x="6313503" y="5132774"/>
            <a:ext cx="2573044" cy="469037"/>
          </a:xfrm>
          <a:prstGeom prst="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5E8A7DF-F647-491C-9267-1FC61EAE67E3}"/>
              </a:ext>
            </a:extLst>
          </p:cNvPr>
          <p:cNvSpPr/>
          <p:nvPr/>
        </p:nvSpPr>
        <p:spPr>
          <a:xfrm>
            <a:off x="4342660" y="5887376"/>
            <a:ext cx="1596501" cy="461639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1F516028-97E9-4917-AFB3-67B3968233FE}"/>
              </a:ext>
            </a:extLst>
          </p:cNvPr>
          <p:cNvSpPr/>
          <p:nvPr/>
        </p:nvSpPr>
        <p:spPr>
          <a:xfrm>
            <a:off x="6332738" y="5879978"/>
            <a:ext cx="2172070" cy="461639"/>
          </a:xfrm>
          <a:prstGeom prst="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/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/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Freeform 46"/>
          <p:cNvSpPr/>
          <p:nvPr/>
        </p:nvSpPr>
        <p:spPr>
          <a:xfrm>
            <a:off x="4432662" y="1088573"/>
            <a:ext cx="4188822" cy="1375954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Group 72"/>
          <p:cNvGrpSpPr/>
          <p:nvPr/>
        </p:nvGrpSpPr>
        <p:grpSpPr>
          <a:xfrm>
            <a:off x="8100877" y="1133475"/>
            <a:ext cx="119198" cy="123555"/>
            <a:chOff x="5500552" y="5419725"/>
            <a:chExt cx="119198" cy="123555"/>
          </a:xfrm>
        </p:grpSpPr>
        <p:cxnSp>
          <p:nvCxnSpPr>
            <p:cNvPr id="74" name="Straight Arrow Connector 73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7338877" y="1457325"/>
            <a:ext cx="119198" cy="123555"/>
            <a:chOff x="5500552" y="5419725"/>
            <a:chExt cx="119198" cy="123555"/>
          </a:xfrm>
        </p:grpSpPr>
        <p:cxnSp>
          <p:nvCxnSpPr>
            <p:cNvPr id="77" name="Straight Arrow Connector 76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Straight Arrow Connector 49">
            <a:extLst>
              <a:ext uri="{FF2B5EF4-FFF2-40B4-BE49-F238E27FC236}">
                <a16:creationId xmlns:a16="http://schemas.microsoft.com/office/drawing/2014/main" id="{788F415B-B4C9-4693-9C49-1FA713F5B09C}"/>
              </a:ext>
            </a:extLst>
          </p:cNvPr>
          <p:cNvCxnSpPr>
            <a:cxnSpLocks/>
          </p:cNvCxnSpPr>
          <p:nvPr/>
        </p:nvCxnSpPr>
        <p:spPr>
          <a:xfrm flipV="1">
            <a:off x="7228178" y="1526959"/>
            <a:ext cx="0" cy="1490419"/>
          </a:xfrm>
          <a:prstGeom prst="straightConnector1">
            <a:avLst/>
          </a:prstGeom>
          <a:ln w="2540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92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95" grpId="2" animBg="1"/>
      <p:bldP spid="97" grpId="0" animBg="1"/>
      <p:bldP spid="97" grpId="1" animBg="1"/>
      <p:bldP spid="97" grpId="2" animBg="1"/>
      <p:bldP spid="96" grpId="0" animBg="1"/>
      <p:bldP spid="96" grpId="1" animBg="1"/>
      <p:bldP spid="96" grpId="2" animBg="1"/>
      <p:bldP spid="92" grpId="0" animBg="1"/>
      <p:bldP spid="91" grpId="0" animBg="1"/>
      <p:bldP spid="41" grpId="0"/>
      <p:bldP spid="66" grpId="0"/>
      <p:bldP spid="67" grpId="0"/>
      <p:bldP spid="70" grpId="0" animBg="1"/>
      <p:bldP spid="70" grpId="1" animBg="1"/>
      <p:bldP spid="87" grpId="0" animBg="1"/>
      <p:bldP spid="87" grpId="1" animBg="1"/>
      <p:bldP spid="88" grpId="0" animBg="1"/>
      <p:bldP spid="88" grpId="1" animBg="1"/>
      <p:bldP spid="93" grpId="0"/>
      <p:bldP spid="94" grpId="0"/>
      <p:bldP spid="98" grpId="0" animBg="1"/>
      <p:bldP spid="98" grpId="1" animBg="1"/>
      <p:bldP spid="98" grpId="2" animBg="1"/>
      <p:bldP spid="99" grpId="0" animBg="1"/>
      <p:bldP spid="99" grpId="1" animBg="1"/>
      <p:bldP spid="99" grpId="2" animBg="1"/>
      <p:bldP spid="100" grpId="0" animBg="1"/>
      <p:bldP spid="89" grpId="0" animBg="1"/>
      <p:bldP spid="33" grpId="0"/>
      <p:bldP spid="34" grpId="0"/>
      <p:bldP spid="46" grpId="0"/>
      <p:bldP spid="46" grpId="1"/>
      <p:bldP spid="46" grpId="2"/>
      <p:bldP spid="46" grpId="3"/>
      <p:bldP spid="48" grpId="0"/>
      <p:bldP spid="48" grpId="1"/>
      <p:bldP spid="50" grpId="0"/>
      <p:bldP spid="50" grpId="1"/>
      <p:bldP spid="8" grpId="0"/>
      <p:bldP spid="51" grpId="0"/>
      <p:bldP spid="9" grpId="0" animBg="1"/>
      <p:bldP spid="9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/>
      <p:bldP spid="57" grpId="0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Arrow Connector 70"/>
          <p:cNvCxnSpPr/>
          <p:nvPr/>
        </p:nvCxnSpPr>
        <p:spPr>
          <a:xfrm flipV="1">
            <a:off x="7399564" y="1567545"/>
            <a:ext cx="1" cy="148045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7298187" y="1518160"/>
            <a:ext cx="219032" cy="3053840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/>
          <p:cNvSpPr/>
          <p:nvPr/>
        </p:nvSpPr>
        <p:spPr>
          <a:xfrm>
            <a:off x="8061135" y="1221531"/>
            <a:ext cx="186220" cy="3625678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Freeform 96"/>
          <p:cNvSpPr/>
          <p:nvPr/>
        </p:nvSpPr>
        <p:spPr>
          <a:xfrm flipV="1">
            <a:off x="7415211" y="3041650"/>
            <a:ext cx="744538" cy="1811338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7238"/>
              <a:gd name="connsiteY0" fmla="*/ 322255 h 1838325"/>
              <a:gd name="connsiteX1" fmla="*/ 255588 w 757238"/>
              <a:gd name="connsiteY1" fmla="*/ 187325 h 1838325"/>
              <a:gd name="connsiteX2" fmla="*/ 468313 w 757238"/>
              <a:gd name="connsiteY2" fmla="*/ 101600 h 1838325"/>
              <a:gd name="connsiteX3" fmla="*/ 757238 w 757238"/>
              <a:gd name="connsiteY3" fmla="*/ 0 h 1838325"/>
              <a:gd name="connsiteX4" fmla="*/ 715963 w 757238"/>
              <a:gd name="connsiteY4" fmla="*/ 158750 h 1838325"/>
              <a:gd name="connsiteX5" fmla="*/ 690563 w 757238"/>
              <a:gd name="connsiteY5" fmla="*/ 406400 h 1838325"/>
              <a:gd name="connsiteX6" fmla="*/ 671513 w 757238"/>
              <a:gd name="connsiteY6" fmla="*/ 739775 h 1838325"/>
              <a:gd name="connsiteX7" fmla="*/ 668338 w 757238"/>
              <a:gd name="connsiteY7" fmla="*/ 987425 h 1838325"/>
              <a:gd name="connsiteX8" fmla="*/ 661988 w 757238"/>
              <a:gd name="connsiteY8" fmla="*/ 1323975 h 1838325"/>
              <a:gd name="connsiteX9" fmla="*/ 658813 w 757238"/>
              <a:gd name="connsiteY9" fmla="*/ 1590675 h 1838325"/>
              <a:gd name="connsiteX10" fmla="*/ 658813 w 757238"/>
              <a:gd name="connsiteY10" fmla="*/ 1838325 h 1838325"/>
              <a:gd name="connsiteX11" fmla="*/ 100013 w 757238"/>
              <a:gd name="connsiteY11" fmla="*/ 1835150 h 1838325"/>
              <a:gd name="connsiteX12" fmla="*/ 93663 w 757238"/>
              <a:gd name="connsiteY12" fmla="*/ 1597025 h 1838325"/>
              <a:gd name="connsiteX13" fmla="*/ 90488 w 757238"/>
              <a:gd name="connsiteY13" fmla="*/ 1346200 h 1838325"/>
              <a:gd name="connsiteX14" fmla="*/ 77788 w 757238"/>
              <a:gd name="connsiteY14" fmla="*/ 1025525 h 1838325"/>
              <a:gd name="connsiteX15" fmla="*/ 68263 w 757238"/>
              <a:gd name="connsiteY15" fmla="*/ 752475 h 1838325"/>
              <a:gd name="connsiteX16" fmla="*/ 52388 w 757238"/>
              <a:gd name="connsiteY16" fmla="*/ 565150 h 1838325"/>
              <a:gd name="connsiteX17" fmla="*/ 0 w 757238"/>
              <a:gd name="connsiteY17" fmla="*/ 322255 h 1838325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9366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87313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3338 w 728663"/>
              <a:gd name="connsiteY16" fmla="*/ 541297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25394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26988 w 728663"/>
              <a:gd name="connsiteY16" fmla="*/ 449063 h 1814472"/>
              <a:gd name="connsiteX17" fmla="*/ 0 w 72866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4286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65088 w 744538"/>
              <a:gd name="connsiteY15" fmla="*/ 71590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44538" h="1814472">
                <a:moveTo>
                  <a:pt x="0" y="279319"/>
                </a:moveTo>
                <a:lnTo>
                  <a:pt x="252413" y="163472"/>
                </a:lnTo>
                <a:lnTo>
                  <a:pt x="465138" y="77747"/>
                </a:lnTo>
                <a:lnTo>
                  <a:pt x="744538" y="0"/>
                </a:lnTo>
                <a:lnTo>
                  <a:pt x="712788" y="134897"/>
                </a:lnTo>
                <a:lnTo>
                  <a:pt x="687388" y="382547"/>
                </a:lnTo>
                <a:lnTo>
                  <a:pt x="668338" y="715922"/>
                </a:lnTo>
                <a:cubicBezTo>
                  <a:pt x="667280" y="798472"/>
                  <a:pt x="666221" y="881022"/>
                  <a:pt x="665163" y="963572"/>
                </a:cubicBezTo>
                <a:lnTo>
                  <a:pt x="658813" y="1300122"/>
                </a:lnTo>
                <a:cubicBezTo>
                  <a:pt x="657755" y="1389022"/>
                  <a:pt x="656696" y="1477922"/>
                  <a:pt x="655638" y="1566822"/>
                </a:cubicBezTo>
                <a:lnTo>
                  <a:pt x="655638" y="1814472"/>
                </a:lnTo>
                <a:lnTo>
                  <a:pt x="96838" y="1811298"/>
                </a:lnTo>
                <a:cubicBezTo>
                  <a:pt x="94721" y="1731923"/>
                  <a:pt x="98955" y="1652547"/>
                  <a:pt x="96838" y="1573172"/>
                </a:cubicBezTo>
                <a:cubicBezTo>
                  <a:pt x="95780" y="1489564"/>
                  <a:pt x="94721" y="1405955"/>
                  <a:pt x="93663" y="1322347"/>
                </a:cubicBezTo>
                <a:lnTo>
                  <a:pt x="84138" y="1001672"/>
                </a:lnTo>
                <a:lnTo>
                  <a:pt x="65088" y="715901"/>
                </a:lnTo>
                <a:lnTo>
                  <a:pt x="36513" y="449063"/>
                </a:lnTo>
                <a:cubicBezTo>
                  <a:pt x="25400" y="392482"/>
                  <a:pt x="30163" y="335900"/>
                  <a:pt x="0" y="279319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reeform 95"/>
          <p:cNvSpPr/>
          <p:nvPr/>
        </p:nvSpPr>
        <p:spPr>
          <a:xfrm>
            <a:off x="7429501" y="1203325"/>
            <a:ext cx="730250" cy="1838325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9375 w 752475"/>
              <a:gd name="connsiteY15" fmla="*/ 752475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95250 w 752475"/>
              <a:gd name="connsiteY14" fmla="*/ 101917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8425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73025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82550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0250" h="1838325">
                <a:moveTo>
                  <a:pt x="0" y="327025"/>
                </a:moveTo>
                <a:lnTo>
                  <a:pt x="228600" y="187325"/>
                </a:lnTo>
                <a:lnTo>
                  <a:pt x="441325" y="101600"/>
                </a:lnTo>
                <a:lnTo>
                  <a:pt x="730250" y="0"/>
                </a:lnTo>
                <a:lnTo>
                  <a:pt x="688975" y="158750"/>
                </a:lnTo>
                <a:lnTo>
                  <a:pt x="663575" y="406400"/>
                </a:lnTo>
                <a:lnTo>
                  <a:pt x="644525" y="739775"/>
                </a:lnTo>
                <a:cubicBezTo>
                  <a:pt x="643467" y="822325"/>
                  <a:pt x="642408" y="904875"/>
                  <a:pt x="641350" y="987425"/>
                </a:cubicBezTo>
                <a:lnTo>
                  <a:pt x="635000" y="1323975"/>
                </a:lnTo>
                <a:cubicBezTo>
                  <a:pt x="633942" y="1412875"/>
                  <a:pt x="632883" y="1501775"/>
                  <a:pt x="631825" y="1590675"/>
                </a:cubicBezTo>
                <a:lnTo>
                  <a:pt x="631825" y="1838325"/>
                </a:lnTo>
                <a:lnTo>
                  <a:pt x="82550" y="1835150"/>
                </a:lnTo>
                <a:cubicBezTo>
                  <a:pt x="81492" y="1755775"/>
                  <a:pt x="80433" y="1676400"/>
                  <a:pt x="79375" y="1597025"/>
                </a:cubicBezTo>
                <a:cubicBezTo>
                  <a:pt x="78317" y="1513417"/>
                  <a:pt x="77258" y="1420283"/>
                  <a:pt x="76200" y="1336675"/>
                </a:cubicBezTo>
                <a:cubicBezTo>
                  <a:pt x="75142" y="1229783"/>
                  <a:pt x="67733" y="1119717"/>
                  <a:pt x="66675" y="1012825"/>
                </a:cubicBezTo>
                <a:cubicBezTo>
                  <a:pt x="65617" y="921808"/>
                  <a:pt x="55033" y="859367"/>
                  <a:pt x="53975" y="768350"/>
                </a:cubicBezTo>
                <a:lnTo>
                  <a:pt x="31750" y="552450"/>
                </a:lnTo>
                <a:lnTo>
                  <a:pt x="0" y="327025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Freeform 91"/>
          <p:cNvSpPr/>
          <p:nvPr/>
        </p:nvSpPr>
        <p:spPr>
          <a:xfrm flipV="1">
            <a:off x="4421045" y="3047277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Freeform 90"/>
          <p:cNvSpPr/>
          <p:nvPr/>
        </p:nvSpPr>
        <p:spPr>
          <a:xfrm>
            <a:off x="4415989" y="1529778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50" y="1217295"/>
            <a:ext cx="3810816" cy="54143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x-axis</a:t>
            </a:r>
          </a:p>
          <a:p>
            <a:pPr marL="0" indent="0" algn="ctr">
              <a:buNone/>
            </a:pPr>
            <a:endParaRPr lang="en-US" sz="16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So we now have the relationship as shown…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blipFill>
                <a:blip r:embed="rId2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Straight Arrow Connector 71"/>
          <p:cNvCxnSpPr/>
          <p:nvPr/>
        </p:nvCxnSpPr>
        <p:spPr>
          <a:xfrm flipV="1">
            <a:off x="8159932" y="1209676"/>
            <a:ext cx="5171" cy="18383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453051" y="1175657"/>
            <a:ext cx="0" cy="33789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blipFill>
                <a:blip r:embed="rId5"/>
                <a:stretch>
                  <a:fillRect l="-27027" r="-21622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blipFill>
                <a:blip r:embed="rId6"/>
                <a:stretch>
                  <a:fillRect l="-16667" r="-15000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Arc 98"/>
          <p:cNvSpPr/>
          <p:nvPr/>
        </p:nvSpPr>
        <p:spPr>
          <a:xfrm rot="16200000">
            <a:off x="5870147" y="2958244"/>
            <a:ext cx="3025140" cy="167640"/>
          </a:xfrm>
          <a:prstGeom prst="arc">
            <a:avLst>
              <a:gd name="adj1" fmla="val 10796681"/>
              <a:gd name="adj2" fmla="val 519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Freeform 99"/>
          <p:cNvSpPr/>
          <p:nvPr/>
        </p:nvSpPr>
        <p:spPr>
          <a:xfrm flipV="1">
            <a:off x="4408495" y="3634861"/>
            <a:ext cx="4188822" cy="1345512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>
            <a:off x="4342661" y="2460593"/>
            <a:ext cx="149440" cy="116149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588036" y="883923"/>
            <a:ext cx="0" cy="431074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/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blipFill>
                <a:blip r:embed="rId7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/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blipFill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65">
                <a:extLst>
                  <a:ext uri="{FF2B5EF4-FFF2-40B4-BE49-F238E27FC236}">
                    <a16:creationId xmlns:a16="http://schemas.microsoft.com/office/drawing/2014/main" id="{256CC0F7-7CF9-4B49-8CDB-35B896F6F82D}"/>
                  </a:ext>
                </a:extLst>
              </p:cNvPr>
              <p:cNvSpPr txBox="1"/>
              <p:nvPr/>
            </p:nvSpPr>
            <p:spPr>
              <a:xfrm>
                <a:off x="145090" y="3050395"/>
                <a:ext cx="328692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65">
                <a:extLst>
                  <a:ext uri="{FF2B5EF4-FFF2-40B4-BE49-F238E27FC236}">
                    <a16:creationId xmlns:a16="http://schemas.microsoft.com/office/drawing/2014/main" id="{256CC0F7-7CF9-4B49-8CDB-35B896F6F8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90" y="3050395"/>
                <a:ext cx="3286925" cy="246221"/>
              </a:xfrm>
              <a:prstGeom prst="rect">
                <a:avLst/>
              </a:prstGeom>
              <a:blipFill>
                <a:blip r:embed="rId9"/>
                <a:stretch>
                  <a:fillRect l="-557" r="-928" b="-317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/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/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Freeform 46"/>
          <p:cNvSpPr/>
          <p:nvPr/>
        </p:nvSpPr>
        <p:spPr>
          <a:xfrm>
            <a:off x="4432662" y="1088573"/>
            <a:ext cx="4188822" cy="1375954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Group 72"/>
          <p:cNvGrpSpPr/>
          <p:nvPr/>
        </p:nvGrpSpPr>
        <p:grpSpPr>
          <a:xfrm>
            <a:off x="8100877" y="1133475"/>
            <a:ext cx="119198" cy="123555"/>
            <a:chOff x="5500552" y="5419725"/>
            <a:chExt cx="119198" cy="123555"/>
          </a:xfrm>
        </p:grpSpPr>
        <p:cxnSp>
          <p:nvCxnSpPr>
            <p:cNvPr id="74" name="Straight Arrow Connector 73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7338877" y="1457325"/>
            <a:ext cx="119198" cy="123555"/>
            <a:chOff x="5500552" y="5419725"/>
            <a:chExt cx="119198" cy="123555"/>
          </a:xfrm>
        </p:grpSpPr>
        <p:cxnSp>
          <p:nvCxnSpPr>
            <p:cNvPr id="77" name="Straight Arrow Connector 76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65">
                <a:extLst>
                  <a:ext uri="{FF2B5EF4-FFF2-40B4-BE49-F238E27FC236}">
                    <a16:creationId xmlns:a16="http://schemas.microsoft.com/office/drawing/2014/main" id="{8DC3BA30-ABB4-446F-80E9-4349754B0E3A}"/>
                  </a:ext>
                </a:extLst>
              </p:cNvPr>
              <p:cNvSpPr txBox="1"/>
              <p:nvPr/>
            </p:nvSpPr>
            <p:spPr>
              <a:xfrm>
                <a:off x="359634" y="3575657"/>
                <a:ext cx="2843279" cy="465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GB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GB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2" name="TextBox 65">
                <a:extLst>
                  <a:ext uri="{FF2B5EF4-FFF2-40B4-BE49-F238E27FC236}">
                    <a16:creationId xmlns:a16="http://schemas.microsoft.com/office/drawing/2014/main" id="{8DC3BA30-ABB4-446F-80E9-4349754B0E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34" y="3575657"/>
                <a:ext cx="2843279" cy="46589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65">
                <a:extLst>
                  <a:ext uri="{FF2B5EF4-FFF2-40B4-BE49-F238E27FC236}">
                    <a16:creationId xmlns:a16="http://schemas.microsoft.com/office/drawing/2014/main" id="{1E42D7E0-6E9E-4CFE-BE45-2B562D1D4C9A}"/>
                  </a:ext>
                </a:extLst>
              </p:cNvPr>
              <p:cNvSpPr txBox="1"/>
              <p:nvPr/>
            </p:nvSpPr>
            <p:spPr>
              <a:xfrm>
                <a:off x="361113" y="4322861"/>
                <a:ext cx="2372381" cy="4675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GB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8" name="TextBox 65">
                <a:extLst>
                  <a:ext uri="{FF2B5EF4-FFF2-40B4-BE49-F238E27FC236}">
                    <a16:creationId xmlns:a16="http://schemas.microsoft.com/office/drawing/2014/main" id="{1E42D7E0-6E9E-4CFE-BE45-2B562D1D4C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13" y="4322861"/>
                <a:ext cx="2372381" cy="4675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65">
                <a:extLst>
                  <a:ext uri="{FF2B5EF4-FFF2-40B4-BE49-F238E27FC236}">
                    <a16:creationId xmlns:a16="http://schemas.microsoft.com/office/drawing/2014/main" id="{0AF7FD94-FA6B-46ED-B253-8DC7A23C13B8}"/>
                  </a:ext>
                </a:extLst>
              </p:cNvPr>
              <p:cNvSpPr txBox="1"/>
              <p:nvPr/>
            </p:nvSpPr>
            <p:spPr>
              <a:xfrm>
                <a:off x="1401280" y="5096697"/>
                <a:ext cx="1336135" cy="4675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9" name="TextBox 65">
                <a:extLst>
                  <a:ext uri="{FF2B5EF4-FFF2-40B4-BE49-F238E27FC236}">
                    <a16:creationId xmlns:a16="http://schemas.microsoft.com/office/drawing/2014/main" id="{0AF7FD94-FA6B-46ED-B253-8DC7A23C13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280" y="5096697"/>
                <a:ext cx="1336135" cy="4675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65">
                <a:extLst>
                  <a:ext uri="{FF2B5EF4-FFF2-40B4-BE49-F238E27FC236}">
                    <a16:creationId xmlns:a16="http://schemas.microsoft.com/office/drawing/2014/main" id="{1C1543B4-E47A-4F31-A6B0-516636C57653}"/>
                  </a:ext>
                </a:extLst>
              </p:cNvPr>
              <p:cNvSpPr txBox="1"/>
              <p:nvPr/>
            </p:nvSpPr>
            <p:spPr>
              <a:xfrm>
                <a:off x="1509292" y="5764002"/>
                <a:ext cx="1695913" cy="645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65">
                <a:extLst>
                  <a:ext uri="{FF2B5EF4-FFF2-40B4-BE49-F238E27FC236}">
                    <a16:creationId xmlns:a16="http://schemas.microsoft.com/office/drawing/2014/main" id="{1C1543B4-E47A-4F31-A6B0-516636C57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292" y="5764002"/>
                <a:ext cx="1695913" cy="64588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Arc 42">
            <a:extLst>
              <a:ext uri="{FF2B5EF4-FFF2-40B4-BE49-F238E27FC236}">
                <a16:creationId xmlns:a16="http://schemas.microsoft.com/office/drawing/2014/main" id="{9F54920F-D1DC-4AF2-86AB-34D539BC1451}"/>
              </a:ext>
            </a:extLst>
          </p:cNvPr>
          <p:cNvSpPr>
            <a:spLocks/>
          </p:cNvSpPr>
          <p:nvPr/>
        </p:nvSpPr>
        <p:spPr bwMode="auto">
          <a:xfrm>
            <a:off x="3402199" y="3236335"/>
            <a:ext cx="134243" cy="531181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5">
                <a:extLst>
                  <a:ext uri="{FF2B5EF4-FFF2-40B4-BE49-F238E27FC236}">
                    <a16:creationId xmlns:a16="http://schemas.microsoft.com/office/drawing/2014/main" id="{6D7BEDBD-D906-4CC2-A8F3-ECBFE3DDF9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857" y="3272567"/>
                <a:ext cx="661893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Divide by </a:t>
                </a:r>
                <a14:m>
                  <m:oMath xmlns:m="http://schemas.openxmlformats.org/officeDocument/2006/math">
                    <m:r>
                      <a:rPr lang="en-GB" sz="1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200" u="sng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3" name="Text Box 45">
                <a:extLst>
                  <a:ext uri="{FF2B5EF4-FFF2-40B4-BE49-F238E27FC236}">
                    <a16:creationId xmlns:a16="http://schemas.microsoft.com/office/drawing/2014/main" id="{6D7BEDBD-D906-4CC2-A8F3-ECBFE3DDF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857" y="3272567"/>
                <a:ext cx="661893" cy="461665"/>
              </a:xfrm>
              <a:prstGeom prst="rect">
                <a:avLst/>
              </a:prstGeom>
              <a:blipFill>
                <a:blip r:embed="rId16"/>
                <a:stretch>
                  <a:fillRect t="-1316" r="-3670" b="-92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Arc 42">
            <a:extLst>
              <a:ext uri="{FF2B5EF4-FFF2-40B4-BE49-F238E27FC236}">
                <a16:creationId xmlns:a16="http://schemas.microsoft.com/office/drawing/2014/main" id="{878A1632-845F-4B3D-A54F-FC35ED9C4F0A}"/>
              </a:ext>
            </a:extLst>
          </p:cNvPr>
          <p:cNvSpPr>
            <a:spLocks/>
          </p:cNvSpPr>
          <p:nvPr/>
        </p:nvSpPr>
        <p:spPr bwMode="auto">
          <a:xfrm>
            <a:off x="3177593" y="3947605"/>
            <a:ext cx="134243" cy="531181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Arc 42">
            <a:extLst>
              <a:ext uri="{FF2B5EF4-FFF2-40B4-BE49-F238E27FC236}">
                <a16:creationId xmlns:a16="http://schemas.microsoft.com/office/drawing/2014/main" id="{86630A21-AAA9-4C1F-9D8E-770EB99E6C33}"/>
              </a:ext>
            </a:extLst>
          </p:cNvPr>
          <p:cNvSpPr>
            <a:spLocks/>
          </p:cNvSpPr>
          <p:nvPr/>
        </p:nvSpPr>
        <p:spPr bwMode="auto">
          <a:xfrm>
            <a:off x="2828447" y="4656171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 Box 45">
                <a:extLst>
                  <a:ext uri="{FF2B5EF4-FFF2-40B4-BE49-F238E27FC236}">
                    <a16:creationId xmlns:a16="http://schemas.microsoft.com/office/drawing/2014/main" id="{89EAEA25-D63D-4910-B60F-997C5C9B7A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05939" y="3836468"/>
                <a:ext cx="2111786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Let</a:t>
                </a:r>
                <a14:m>
                  <m:oMath xmlns:m="http://schemas.openxmlformats.org/officeDocument/2006/math">
                    <m:r>
                      <a:rPr lang="en-US" sz="1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, and the notation changes to </a:t>
                </a:r>
                <a14:m>
                  <m:oMath xmlns:m="http://schemas.openxmlformats.org/officeDocument/2006/math">
                    <m:r>
                      <a:rPr lang="en-GB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(to indicate that tending to 0 has happened)</a:t>
                </a:r>
              </a:p>
            </p:txBody>
          </p:sp>
        </mc:Choice>
        <mc:Fallback xmlns="">
          <p:sp>
            <p:nvSpPr>
              <p:cNvPr id="68" name="Text Box 45">
                <a:extLst>
                  <a:ext uri="{FF2B5EF4-FFF2-40B4-BE49-F238E27FC236}">
                    <a16:creationId xmlns:a16="http://schemas.microsoft.com/office/drawing/2014/main" id="{89EAEA25-D63D-4910-B60F-997C5C9B7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5939" y="3836468"/>
                <a:ext cx="2111786" cy="830997"/>
              </a:xfrm>
              <a:prstGeom prst="rect">
                <a:avLst/>
              </a:prstGeom>
              <a:blipFill>
                <a:blip r:embed="rId17"/>
                <a:stretch>
                  <a:fillRect b="-438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 Box 45">
            <a:extLst>
              <a:ext uri="{FF2B5EF4-FFF2-40B4-BE49-F238E27FC236}">
                <a16:creationId xmlns:a16="http://schemas.microsoft.com/office/drawing/2014/main" id="{FEFC32B8-24FB-4864-B6DC-E653678B5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378" y="4711004"/>
            <a:ext cx="18714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There is only one logical conclusion here…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9" name="Arc 42">
            <a:extLst>
              <a:ext uri="{FF2B5EF4-FFF2-40B4-BE49-F238E27FC236}">
                <a16:creationId xmlns:a16="http://schemas.microsoft.com/office/drawing/2014/main" id="{F240935F-E7AF-44C8-AC5C-4E95DE4FCA86}"/>
              </a:ext>
            </a:extLst>
          </p:cNvPr>
          <p:cNvSpPr>
            <a:spLocks/>
          </p:cNvSpPr>
          <p:nvPr/>
        </p:nvSpPr>
        <p:spPr bwMode="auto">
          <a:xfrm>
            <a:off x="3265356" y="5375475"/>
            <a:ext cx="111540" cy="673940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 Box 45">
                <a:extLst>
                  <a:ext uri="{FF2B5EF4-FFF2-40B4-BE49-F238E27FC236}">
                    <a16:creationId xmlns:a16="http://schemas.microsoft.com/office/drawing/2014/main" id="{7E561CEA-83C2-4C58-9D39-566A380DDE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68928" y="5500145"/>
                <a:ext cx="187145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Integrate both sides with respect to </a:t>
                </a:r>
                <a14:m>
                  <m:oMath xmlns:m="http://schemas.openxmlformats.org/officeDocument/2006/math">
                    <m:r>
                      <a:rPr lang="en-US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0" name="Text Box 45">
                <a:extLst>
                  <a:ext uri="{FF2B5EF4-FFF2-40B4-BE49-F238E27FC236}">
                    <a16:creationId xmlns:a16="http://schemas.microsoft.com/office/drawing/2014/main" id="{7E561CEA-83C2-4C58-9D39-566A380DD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68928" y="5500145"/>
                <a:ext cx="1871455" cy="461665"/>
              </a:xfrm>
              <a:prstGeom prst="rect">
                <a:avLst/>
              </a:prstGeom>
              <a:blipFill>
                <a:blip r:embed="rId18"/>
                <a:stretch>
                  <a:fillRect b="-92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Arrow Connector 6">
            <a:extLst>
              <a:ext uri="{FF2B5EF4-FFF2-40B4-BE49-F238E27FC236}">
                <a16:creationId xmlns:a16="http://schemas.microsoft.com/office/drawing/2014/main" id="{34245CDC-F077-4B9A-8D99-91C1BF8D74AA}"/>
              </a:ext>
            </a:extLst>
          </p:cNvPr>
          <p:cNvCxnSpPr/>
          <p:nvPr/>
        </p:nvCxnSpPr>
        <p:spPr>
          <a:xfrm flipH="1" flipV="1">
            <a:off x="1757440" y="6286237"/>
            <a:ext cx="195332" cy="231466"/>
          </a:xfrm>
          <a:prstGeom prst="straightConnector1">
            <a:avLst/>
          </a:prstGeom>
          <a:ln w="2222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58">
            <a:extLst>
              <a:ext uri="{FF2B5EF4-FFF2-40B4-BE49-F238E27FC236}">
                <a16:creationId xmlns:a16="http://schemas.microsoft.com/office/drawing/2014/main" id="{C359ABB1-A514-40B0-9015-84B5013B9810}"/>
              </a:ext>
            </a:extLst>
          </p:cNvPr>
          <p:cNvCxnSpPr/>
          <p:nvPr/>
        </p:nvCxnSpPr>
        <p:spPr>
          <a:xfrm flipH="1">
            <a:off x="1952772" y="6161039"/>
            <a:ext cx="2867802" cy="356664"/>
          </a:xfrm>
          <a:prstGeom prst="straightConnector1">
            <a:avLst/>
          </a:prstGeom>
          <a:ln w="22225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21">
                <a:extLst>
                  <a:ext uri="{FF2B5EF4-FFF2-40B4-BE49-F238E27FC236}">
                    <a16:creationId xmlns:a16="http://schemas.microsoft.com/office/drawing/2014/main" id="{1AC37997-FE21-411C-BC41-466B5CE8BF7F}"/>
                  </a:ext>
                </a:extLst>
              </p:cNvPr>
              <p:cNvSpPr txBox="1"/>
              <p:nvPr/>
            </p:nvSpPr>
            <p:spPr>
              <a:xfrm>
                <a:off x="4963483" y="5127702"/>
                <a:ext cx="3897085" cy="1574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If we differentiate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 with respect to x, we would get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𝑑𝑉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. </a:t>
                </a:r>
              </a:p>
              <a:p>
                <a:pPr algn="ctr"/>
                <a:endParaRPr lang="en-US" sz="1400" dirty="0">
                  <a:solidFill>
                    <a:srgbClr val="0000FF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0000FF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Therefore, if we integrate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𝑑𝑉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 with respect to x, we get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GB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, since differentiating and integrating are opposite actions</a:t>
                </a:r>
              </a:p>
            </p:txBody>
          </p:sp>
        </mc:Choice>
        <mc:Fallback xmlns="">
          <p:sp>
            <p:nvSpPr>
              <p:cNvPr id="83" name="TextBox 21">
                <a:extLst>
                  <a:ext uri="{FF2B5EF4-FFF2-40B4-BE49-F238E27FC236}">
                    <a16:creationId xmlns:a16="http://schemas.microsoft.com/office/drawing/2014/main" id="{1AC37997-FE21-411C-BC41-466B5CE8B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3483" y="5127702"/>
                <a:ext cx="3897085" cy="1574662"/>
              </a:xfrm>
              <a:prstGeom prst="rect">
                <a:avLst/>
              </a:prstGeom>
              <a:blipFill>
                <a:blip r:embed="rId19"/>
                <a:stretch>
                  <a:fillRect t="-775" r="-1094" b="-31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59">
            <a:extLst>
              <a:ext uri="{FF2B5EF4-FFF2-40B4-BE49-F238E27FC236}">
                <a16:creationId xmlns:a16="http://schemas.microsoft.com/office/drawing/2014/main" id="{848BCF4C-487A-46C4-A6D2-346140B06D15}"/>
              </a:ext>
            </a:extLst>
          </p:cNvPr>
          <p:cNvCxnSpPr/>
          <p:nvPr/>
        </p:nvCxnSpPr>
        <p:spPr>
          <a:xfrm flipH="1">
            <a:off x="4820575" y="5501316"/>
            <a:ext cx="682839" cy="659958"/>
          </a:xfrm>
          <a:prstGeom prst="straightConnector1">
            <a:avLst/>
          </a:prstGeom>
          <a:ln w="22225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78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8" grpId="0"/>
      <p:bldP spid="59" grpId="0"/>
      <p:bldP spid="60" grpId="0"/>
      <p:bldP spid="62" grpId="0" animBg="1"/>
      <p:bldP spid="63" grpId="0"/>
      <p:bldP spid="64" grpId="0" animBg="1"/>
      <p:bldP spid="65" grpId="0" animBg="1"/>
      <p:bldP spid="68" grpId="0"/>
      <p:bldP spid="69" grpId="0"/>
      <p:bldP spid="79" grpId="0" animBg="1"/>
      <p:bldP spid="80" grpId="0"/>
      <p:bldP spid="8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Arrow Connector 70"/>
          <p:cNvCxnSpPr/>
          <p:nvPr/>
        </p:nvCxnSpPr>
        <p:spPr>
          <a:xfrm flipV="1">
            <a:off x="7399564" y="1567545"/>
            <a:ext cx="1" cy="148045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7298187" y="1518160"/>
            <a:ext cx="219032" cy="3053840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/>
          <p:cNvSpPr/>
          <p:nvPr/>
        </p:nvSpPr>
        <p:spPr>
          <a:xfrm>
            <a:off x="8061135" y="1221531"/>
            <a:ext cx="186220" cy="3625678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Freeform 96"/>
          <p:cNvSpPr/>
          <p:nvPr/>
        </p:nvSpPr>
        <p:spPr>
          <a:xfrm flipV="1">
            <a:off x="7415211" y="3041650"/>
            <a:ext cx="744538" cy="1811338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7238"/>
              <a:gd name="connsiteY0" fmla="*/ 322255 h 1838325"/>
              <a:gd name="connsiteX1" fmla="*/ 255588 w 757238"/>
              <a:gd name="connsiteY1" fmla="*/ 187325 h 1838325"/>
              <a:gd name="connsiteX2" fmla="*/ 468313 w 757238"/>
              <a:gd name="connsiteY2" fmla="*/ 101600 h 1838325"/>
              <a:gd name="connsiteX3" fmla="*/ 757238 w 757238"/>
              <a:gd name="connsiteY3" fmla="*/ 0 h 1838325"/>
              <a:gd name="connsiteX4" fmla="*/ 715963 w 757238"/>
              <a:gd name="connsiteY4" fmla="*/ 158750 h 1838325"/>
              <a:gd name="connsiteX5" fmla="*/ 690563 w 757238"/>
              <a:gd name="connsiteY5" fmla="*/ 406400 h 1838325"/>
              <a:gd name="connsiteX6" fmla="*/ 671513 w 757238"/>
              <a:gd name="connsiteY6" fmla="*/ 739775 h 1838325"/>
              <a:gd name="connsiteX7" fmla="*/ 668338 w 757238"/>
              <a:gd name="connsiteY7" fmla="*/ 987425 h 1838325"/>
              <a:gd name="connsiteX8" fmla="*/ 661988 w 757238"/>
              <a:gd name="connsiteY8" fmla="*/ 1323975 h 1838325"/>
              <a:gd name="connsiteX9" fmla="*/ 658813 w 757238"/>
              <a:gd name="connsiteY9" fmla="*/ 1590675 h 1838325"/>
              <a:gd name="connsiteX10" fmla="*/ 658813 w 757238"/>
              <a:gd name="connsiteY10" fmla="*/ 1838325 h 1838325"/>
              <a:gd name="connsiteX11" fmla="*/ 100013 w 757238"/>
              <a:gd name="connsiteY11" fmla="*/ 1835150 h 1838325"/>
              <a:gd name="connsiteX12" fmla="*/ 93663 w 757238"/>
              <a:gd name="connsiteY12" fmla="*/ 1597025 h 1838325"/>
              <a:gd name="connsiteX13" fmla="*/ 90488 w 757238"/>
              <a:gd name="connsiteY13" fmla="*/ 1346200 h 1838325"/>
              <a:gd name="connsiteX14" fmla="*/ 77788 w 757238"/>
              <a:gd name="connsiteY14" fmla="*/ 1025525 h 1838325"/>
              <a:gd name="connsiteX15" fmla="*/ 68263 w 757238"/>
              <a:gd name="connsiteY15" fmla="*/ 752475 h 1838325"/>
              <a:gd name="connsiteX16" fmla="*/ 52388 w 757238"/>
              <a:gd name="connsiteY16" fmla="*/ 565150 h 1838325"/>
              <a:gd name="connsiteX17" fmla="*/ 0 w 757238"/>
              <a:gd name="connsiteY17" fmla="*/ 322255 h 1838325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9366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87313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3338 w 728663"/>
              <a:gd name="connsiteY16" fmla="*/ 541297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25394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26988 w 728663"/>
              <a:gd name="connsiteY16" fmla="*/ 449063 h 1814472"/>
              <a:gd name="connsiteX17" fmla="*/ 0 w 72866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4286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65088 w 744538"/>
              <a:gd name="connsiteY15" fmla="*/ 71590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44538" h="1814472">
                <a:moveTo>
                  <a:pt x="0" y="279319"/>
                </a:moveTo>
                <a:lnTo>
                  <a:pt x="252413" y="163472"/>
                </a:lnTo>
                <a:lnTo>
                  <a:pt x="465138" y="77747"/>
                </a:lnTo>
                <a:lnTo>
                  <a:pt x="744538" y="0"/>
                </a:lnTo>
                <a:lnTo>
                  <a:pt x="712788" y="134897"/>
                </a:lnTo>
                <a:lnTo>
                  <a:pt x="687388" y="382547"/>
                </a:lnTo>
                <a:lnTo>
                  <a:pt x="668338" y="715922"/>
                </a:lnTo>
                <a:cubicBezTo>
                  <a:pt x="667280" y="798472"/>
                  <a:pt x="666221" y="881022"/>
                  <a:pt x="665163" y="963572"/>
                </a:cubicBezTo>
                <a:lnTo>
                  <a:pt x="658813" y="1300122"/>
                </a:lnTo>
                <a:cubicBezTo>
                  <a:pt x="657755" y="1389022"/>
                  <a:pt x="656696" y="1477922"/>
                  <a:pt x="655638" y="1566822"/>
                </a:cubicBezTo>
                <a:lnTo>
                  <a:pt x="655638" y="1814472"/>
                </a:lnTo>
                <a:lnTo>
                  <a:pt x="96838" y="1811298"/>
                </a:lnTo>
                <a:cubicBezTo>
                  <a:pt x="94721" y="1731923"/>
                  <a:pt x="98955" y="1652547"/>
                  <a:pt x="96838" y="1573172"/>
                </a:cubicBezTo>
                <a:cubicBezTo>
                  <a:pt x="95780" y="1489564"/>
                  <a:pt x="94721" y="1405955"/>
                  <a:pt x="93663" y="1322347"/>
                </a:cubicBezTo>
                <a:lnTo>
                  <a:pt x="84138" y="1001672"/>
                </a:lnTo>
                <a:lnTo>
                  <a:pt x="65088" y="715901"/>
                </a:lnTo>
                <a:lnTo>
                  <a:pt x="36513" y="449063"/>
                </a:lnTo>
                <a:cubicBezTo>
                  <a:pt x="25400" y="392482"/>
                  <a:pt x="30163" y="335900"/>
                  <a:pt x="0" y="279319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reeform 95"/>
          <p:cNvSpPr/>
          <p:nvPr/>
        </p:nvSpPr>
        <p:spPr>
          <a:xfrm>
            <a:off x="7429501" y="1203325"/>
            <a:ext cx="730250" cy="1838325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9375 w 752475"/>
              <a:gd name="connsiteY15" fmla="*/ 752475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95250 w 752475"/>
              <a:gd name="connsiteY14" fmla="*/ 101917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8425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73025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82550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0250" h="1838325">
                <a:moveTo>
                  <a:pt x="0" y="327025"/>
                </a:moveTo>
                <a:lnTo>
                  <a:pt x="228600" y="187325"/>
                </a:lnTo>
                <a:lnTo>
                  <a:pt x="441325" y="101600"/>
                </a:lnTo>
                <a:lnTo>
                  <a:pt x="730250" y="0"/>
                </a:lnTo>
                <a:lnTo>
                  <a:pt x="688975" y="158750"/>
                </a:lnTo>
                <a:lnTo>
                  <a:pt x="663575" y="406400"/>
                </a:lnTo>
                <a:lnTo>
                  <a:pt x="644525" y="739775"/>
                </a:lnTo>
                <a:cubicBezTo>
                  <a:pt x="643467" y="822325"/>
                  <a:pt x="642408" y="904875"/>
                  <a:pt x="641350" y="987425"/>
                </a:cubicBezTo>
                <a:lnTo>
                  <a:pt x="635000" y="1323975"/>
                </a:lnTo>
                <a:cubicBezTo>
                  <a:pt x="633942" y="1412875"/>
                  <a:pt x="632883" y="1501775"/>
                  <a:pt x="631825" y="1590675"/>
                </a:cubicBezTo>
                <a:lnTo>
                  <a:pt x="631825" y="1838325"/>
                </a:lnTo>
                <a:lnTo>
                  <a:pt x="82550" y="1835150"/>
                </a:lnTo>
                <a:cubicBezTo>
                  <a:pt x="81492" y="1755775"/>
                  <a:pt x="80433" y="1676400"/>
                  <a:pt x="79375" y="1597025"/>
                </a:cubicBezTo>
                <a:cubicBezTo>
                  <a:pt x="78317" y="1513417"/>
                  <a:pt x="77258" y="1420283"/>
                  <a:pt x="76200" y="1336675"/>
                </a:cubicBezTo>
                <a:cubicBezTo>
                  <a:pt x="75142" y="1229783"/>
                  <a:pt x="67733" y="1119717"/>
                  <a:pt x="66675" y="1012825"/>
                </a:cubicBezTo>
                <a:cubicBezTo>
                  <a:pt x="65617" y="921808"/>
                  <a:pt x="55033" y="859367"/>
                  <a:pt x="53975" y="768350"/>
                </a:cubicBezTo>
                <a:lnTo>
                  <a:pt x="31750" y="552450"/>
                </a:lnTo>
                <a:lnTo>
                  <a:pt x="0" y="327025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Freeform 91"/>
          <p:cNvSpPr/>
          <p:nvPr/>
        </p:nvSpPr>
        <p:spPr>
          <a:xfrm flipV="1">
            <a:off x="4421045" y="3047277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Freeform 90"/>
          <p:cNvSpPr/>
          <p:nvPr/>
        </p:nvSpPr>
        <p:spPr>
          <a:xfrm>
            <a:off x="4415989" y="1529778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x-axis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So we now have the relationship as shown…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Note that, in a similar fashion to finding the area under a curve, we need to use two limits which we are finding the volume between. These will be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.</a:t>
                </a: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  <a:blipFill>
                <a:blip r:embed="rId2"/>
                <a:stretch>
                  <a:fillRect t="-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blipFill>
                <a:blip r:embed="rId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Straight Arrow Connector 71"/>
          <p:cNvCxnSpPr/>
          <p:nvPr/>
        </p:nvCxnSpPr>
        <p:spPr>
          <a:xfrm flipV="1">
            <a:off x="8159932" y="1209676"/>
            <a:ext cx="5171" cy="18383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453051" y="1175657"/>
            <a:ext cx="0" cy="33789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blipFill>
                <a:blip r:embed="rId5"/>
                <a:stretch>
                  <a:fillRect l="-27027" r="-21622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blipFill>
                <a:blip r:embed="rId6"/>
                <a:stretch>
                  <a:fillRect l="-16667" r="-15000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Arc 98"/>
          <p:cNvSpPr/>
          <p:nvPr/>
        </p:nvSpPr>
        <p:spPr>
          <a:xfrm rot="16200000">
            <a:off x="5870147" y="2958244"/>
            <a:ext cx="3025140" cy="167640"/>
          </a:xfrm>
          <a:prstGeom prst="arc">
            <a:avLst>
              <a:gd name="adj1" fmla="val 10796681"/>
              <a:gd name="adj2" fmla="val 519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Freeform 99"/>
          <p:cNvSpPr/>
          <p:nvPr/>
        </p:nvSpPr>
        <p:spPr>
          <a:xfrm flipV="1">
            <a:off x="4408495" y="3634861"/>
            <a:ext cx="4188822" cy="1345512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>
            <a:off x="4342661" y="2460593"/>
            <a:ext cx="149440" cy="116149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588036" y="883923"/>
            <a:ext cx="0" cy="431074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/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blipFill>
                <a:blip r:embed="rId7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/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blipFill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/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/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Freeform 46"/>
          <p:cNvSpPr/>
          <p:nvPr/>
        </p:nvSpPr>
        <p:spPr>
          <a:xfrm>
            <a:off x="4432662" y="1088573"/>
            <a:ext cx="4188822" cy="1375954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Group 72"/>
          <p:cNvGrpSpPr/>
          <p:nvPr/>
        </p:nvGrpSpPr>
        <p:grpSpPr>
          <a:xfrm>
            <a:off x="8100877" y="1133475"/>
            <a:ext cx="119198" cy="123555"/>
            <a:chOff x="5500552" y="5419725"/>
            <a:chExt cx="119198" cy="123555"/>
          </a:xfrm>
        </p:grpSpPr>
        <p:cxnSp>
          <p:nvCxnSpPr>
            <p:cNvPr id="74" name="Straight Arrow Connector 73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7338877" y="1457325"/>
            <a:ext cx="119198" cy="123555"/>
            <a:chOff x="5500552" y="5419725"/>
            <a:chExt cx="119198" cy="123555"/>
          </a:xfrm>
        </p:grpSpPr>
        <p:cxnSp>
          <p:nvCxnSpPr>
            <p:cNvPr id="77" name="Straight Arrow Connector 76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65">
                <a:extLst>
                  <a:ext uri="{FF2B5EF4-FFF2-40B4-BE49-F238E27FC236}">
                    <a16:creationId xmlns:a16="http://schemas.microsoft.com/office/drawing/2014/main" id="{1C1543B4-E47A-4F31-A6B0-516636C57653}"/>
                  </a:ext>
                </a:extLst>
              </p:cNvPr>
              <p:cNvSpPr txBox="1"/>
              <p:nvPr/>
            </p:nvSpPr>
            <p:spPr>
              <a:xfrm>
                <a:off x="381828" y="2816615"/>
                <a:ext cx="1695913" cy="645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65">
                <a:extLst>
                  <a:ext uri="{FF2B5EF4-FFF2-40B4-BE49-F238E27FC236}">
                    <a16:creationId xmlns:a16="http://schemas.microsoft.com/office/drawing/2014/main" id="{1C1543B4-E47A-4F31-A6B0-516636C57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28" y="2816615"/>
                <a:ext cx="1695913" cy="6458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71817894-3C98-4A22-848D-7B0C4D7F8D5E}"/>
                  </a:ext>
                </a:extLst>
              </p:cNvPr>
              <p:cNvSpPr txBox="1"/>
              <p:nvPr/>
            </p:nvSpPr>
            <p:spPr>
              <a:xfrm>
                <a:off x="365553" y="3448409"/>
                <a:ext cx="1695913" cy="645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71817894-3C98-4A22-848D-7B0C4D7F8D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53" y="3448409"/>
                <a:ext cx="1695913" cy="6458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Arc 42">
            <a:extLst>
              <a:ext uri="{FF2B5EF4-FFF2-40B4-BE49-F238E27FC236}">
                <a16:creationId xmlns:a16="http://schemas.microsoft.com/office/drawing/2014/main" id="{233FAF82-606B-44BC-A842-D83D631D8B9D}"/>
              </a:ext>
            </a:extLst>
          </p:cNvPr>
          <p:cNvSpPr>
            <a:spLocks/>
          </p:cNvSpPr>
          <p:nvPr/>
        </p:nvSpPr>
        <p:spPr bwMode="auto">
          <a:xfrm>
            <a:off x="2109355" y="3102578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 Box 45">
                <a:extLst>
                  <a:ext uri="{FF2B5EF4-FFF2-40B4-BE49-F238E27FC236}">
                    <a16:creationId xmlns:a16="http://schemas.microsoft.com/office/drawing/2014/main" id="{824E7B39-F5B5-48CB-8DC1-293ED78B90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72365" y="3166289"/>
                <a:ext cx="1458601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US" sz="1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can be factorised out</a:t>
                </a:r>
              </a:p>
            </p:txBody>
          </p:sp>
        </mc:Choice>
        <mc:Fallback xmlns="">
          <p:sp>
            <p:nvSpPr>
              <p:cNvPr id="53" name="Text Box 45">
                <a:extLst>
                  <a:ext uri="{FF2B5EF4-FFF2-40B4-BE49-F238E27FC236}">
                    <a16:creationId xmlns:a16="http://schemas.microsoft.com/office/drawing/2014/main" id="{824E7B39-F5B5-48CB-8DC1-293ED78B90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72365" y="3166289"/>
                <a:ext cx="1458601" cy="461665"/>
              </a:xfrm>
              <a:prstGeom prst="rect">
                <a:avLst/>
              </a:prstGeom>
              <a:blipFill>
                <a:blip r:embed="rId13"/>
                <a:stretch>
                  <a:fillRect b="-92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65">
                <a:extLst>
                  <a:ext uri="{FF2B5EF4-FFF2-40B4-BE49-F238E27FC236}">
                    <a16:creationId xmlns:a16="http://schemas.microsoft.com/office/drawing/2014/main" id="{9DB066BC-B4B0-443A-86A0-58AD3845124B}"/>
                  </a:ext>
                </a:extLst>
              </p:cNvPr>
              <p:cNvSpPr txBox="1"/>
              <p:nvPr/>
            </p:nvSpPr>
            <p:spPr>
              <a:xfrm>
                <a:off x="180602" y="5616039"/>
                <a:ext cx="1833772" cy="5738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4" name="TextBox 65">
                <a:extLst>
                  <a:ext uri="{FF2B5EF4-FFF2-40B4-BE49-F238E27FC236}">
                    <a16:creationId xmlns:a16="http://schemas.microsoft.com/office/drawing/2014/main" id="{9DB066BC-B4B0-443A-86A0-58AD38451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602" y="5616039"/>
                <a:ext cx="1833772" cy="57387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/>
              <p:nvPr/>
            </p:nvSpPr>
            <p:spPr>
              <a:xfrm>
                <a:off x="3644373" y="5635275"/>
                <a:ext cx="1368195" cy="5584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373" y="5635275"/>
                <a:ext cx="1368195" cy="55848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CF5F08CA-7156-4870-A103-F472B8CAF580}"/>
              </a:ext>
            </a:extLst>
          </p:cNvPr>
          <p:cNvCxnSpPr/>
          <p:nvPr/>
        </p:nvCxnSpPr>
        <p:spPr>
          <a:xfrm>
            <a:off x="2139518" y="5921406"/>
            <a:ext cx="1331651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770D381-D97E-4F88-A853-90F1DBE70F14}"/>
              </a:ext>
            </a:extLst>
          </p:cNvPr>
          <p:cNvSpPr txBox="1"/>
          <p:nvPr/>
        </p:nvSpPr>
        <p:spPr>
          <a:xfrm>
            <a:off x="2104008" y="5992428"/>
            <a:ext cx="1509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Usually written using y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8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 animBg="1"/>
      <p:bldP spid="53" grpId="0"/>
      <p:bldP spid="54" grpId="0"/>
      <p:bldP spid="5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B3E6AC25-1967-4666-ACA5-EBEBE38609E9}"/>
              </a:ext>
            </a:extLst>
          </p:cNvPr>
          <p:cNvSpPr/>
          <p:nvPr/>
        </p:nvSpPr>
        <p:spPr>
          <a:xfrm>
            <a:off x="6883400" y="1514475"/>
            <a:ext cx="1419225" cy="1476375"/>
          </a:xfrm>
          <a:custGeom>
            <a:avLst/>
            <a:gdLst>
              <a:gd name="connsiteX0" fmla="*/ 0 w 1419225"/>
              <a:gd name="connsiteY0" fmla="*/ 0 h 1476375"/>
              <a:gd name="connsiteX1" fmla="*/ 3175 w 1419225"/>
              <a:gd name="connsiteY1" fmla="*/ 1473200 h 1476375"/>
              <a:gd name="connsiteX2" fmla="*/ 1419225 w 1419225"/>
              <a:gd name="connsiteY2" fmla="*/ 1476375 h 1476375"/>
              <a:gd name="connsiteX3" fmla="*/ 1358900 w 1419225"/>
              <a:gd name="connsiteY3" fmla="*/ 1200150 h 1476375"/>
              <a:gd name="connsiteX4" fmla="*/ 1298575 w 1419225"/>
              <a:gd name="connsiteY4" fmla="*/ 1016000 h 1476375"/>
              <a:gd name="connsiteX5" fmla="*/ 1212850 w 1419225"/>
              <a:gd name="connsiteY5" fmla="*/ 831850 h 1476375"/>
              <a:gd name="connsiteX6" fmla="*/ 1098550 w 1419225"/>
              <a:gd name="connsiteY6" fmla="*/ 650875 h 1476375"/>
              <a:gd name="connsiteX7" fmla="*/ 981075 w 1419225"/>
              <a:gd name="connsiteY7" fmla="*/ 482600 h 1476375"/>
              <a:gd name="connsiteX8" fmla="*/ 857250 w 1419225"/>
              <a:gd name="connsiteY8" fmla="*/ 349250 h 1476375"/>
              <a:gd name="connsiteX9" fmla="*/ 679450 w 1419225"/>
              <a:gd name="connsiteY9" fmla="*/ 222250 h 1476375"/>
              <a:gd name="connsiteX10" fmla="*/ 488950 w 1419225"/>
              <a:gd name="connsiteY10" fmla="*/ 101600 h 1476375"/>
              <a:gd name="connsiteX11" fmla="*/ 244475 w 1419225"/>
              <a:gd name="connsiteY11" fmla="*/ 19050 h 1476375"/>
              <a:gd name="connsiteX12" fmla="*/ 0 w 1419225"/>
              <a:gd name="connsiteY12" fmla="*/ 0 h 147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19225" h="1476375">
                <a:moveTo>
                  <a:pt x="0" y="0"/>
                </a:moveTo>
                <a:cubicBezTo>
                  <a:pt x="1058" y="491067"/>
                  <a:pt x="2117" y="982133"/>
                  <a:pt x="3175" y="1473200"/>
                </a:cubicBezTo>
                <a:lnTo>
                  <a:pt x="1419225" y="1476375"/>
                </a:lnTo>
                <a:lnTo>
                  <a:pt x="1358900" y="1200150"/>
                </a:lnTo>
                <a:lnTo>
                  <a:pt x="1298575" y="1016000"/>
                </a:lnTo>
                <a:lnTo>
                  <a:pt x="1212850" y="831850"/>
                </a:lnTo>
                <a:lnTo>
                  <a:pt x="1098550" y="650875"/>
                </a:lnTo>
                <a:lnTo>
                  <a:pt x="981075" y="482600"/>
                </a:lnTo>
                <a:lnTo>
                  <a:pt x="857250" y="349250"/>
                </a:lnTo>
                <a:lnTo>
                  <a:pt x="679450" y="222250"/>
                </a:lnTo>
                <a:lnTo>
                  <a:pt x="488950" y="101600"/>
                </a:lnTo>
                <a:lnTo>
                  <a:pt x="244475" y="190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x-axis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which is bounded by the x-axis, the y-axis and the curve with equation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=9−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We need to find the intersection between the curve and the x-axis first…</a:t>
                </a: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  <a:blipFill>
                <a:blip r:embed="rId2"/>
                <a:stretch>
                  <a:fillRect l="-640" t="-676" r="-2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38">
            <a:extLst>
              <a:ext uri="{FF2B5EF4-FFF2-40B4-BE49-F238E27FC236}">
                <a16:creationId xmlns:a16="http://schemas.microsoft.com/office/drawing/2014/main" id="{6AAF8722-7521-427D-8585-90FA7983D439}"/>
              </a:ext>
            </a:extLst>
          </p:cNvPr>
          <p:cNvCxnSpPr>
            <a:cxnSpLocks/>
          </p:cNvCxnSpPr>
          <p:nvPr/>
        </p:nvCxnSpPr>
        <p:spPr>
          <a:xfrm flipV="1">
            <a:off x="6885837" y="1282375"/>
            <a:ext cx="0" cy="198479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39">
            <a:extLst>
              <a:ext uri="{FF2B5EF4-FFF2-40B4-BE49-F238E27FC236}">
                <a16:creationId xmlns:a16="http://schemas.microsoft.com/office/drawing/2014/main" id="{85A8A041-788A-4A17-A058-7ED6694420A2}"/>
              </a:ext>
            </a:extLst>
          </p:cNvPr>
          <p:cNvCxnSpPr>
            <a:cxnSpLocks/>
          </p:cNvCxnSpPr>
          <p:nvPr/>
        </p:nvCxnSpPr>
        <p:spPr>
          <a:xfrm>
            <a:off x="6522867" y="2995093"/>
            <a:ext cx="2086253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円弧 9">
            <a:extLst>
              <a:ext uri="{FF2B5EF4-FFF2-40B4-BE49-F238E27FC236}">
                <a16:creationId xmlns:a16="http://schemas.microsoft.com/office/drawing/2014/main" id="{7650DB05-CB4A-4928-AE20-9131CCE953AE}"/>
              </a:ext>
            </a:extLst>
          </p:cNvPr>
          <p:cNvSpPr/>
          <p:nvPr/>
        </p:nvSpPr>
        <p:spPr>
          <a:xfrm>
            <a:off x="5475303" y="1518268"/>
            <a:ext cx="2858610" cy="3746376"/>
          </a:xfrm>
          <a:prstGeom prst="arc">
            <a:avLst>
              <a:gd name="adj1" fmla="val 15189738"/>
              <a:gd name="adj2" fmla="val 21108255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0">
                <a:extLst>
                  <a:ext uri="{FF2B5EF4-FFF2-40B4-BE49-F238E27FC236}">
                    <a16:creationId xmlns:a16="http://schemas.microsoft.com/office/drawing/2014/main" id="{6685168D-81EC-4CA1-89D7-F0EBC6FE316B}"/>
                  </a:ext>
                </a:extLst>
              </p:cNvPr>
              <p:cNvSpPr txBox="1"/>
              <p:nvPr/>
            </p:nvSpPr>
            <p:spPr>
              <a:xfrm>
                <a:off x="6938809" y="1201762"/>
                <a:ext cx="106580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=9−</m:t>
                      </m:r>
                      <m:sSup>
                        <m:sSup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TextBox 40">
                <a:extLst>
                  <a:ext uri="{FF2B5EF4-FFF2-40B4-BE49-F238E27FC236}">
                    <a16:creationId xmlns:a16="http://schemas.microsoft.com/office/drawing/2014/main" id="{6685168D-81EC-4CA1-89D7-F0EBC6FE31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809" y="1201762"/>
                <a:ext cx="1065805" cy="307777"/>
              </a:xfrm>
              <a:prstGeom prst="rect">
                <a:avLst/>
              </a:prstGeom>
              <a:blipFill>
                <a:blip r:embed="rId4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92">
                <a:extLst>
                  <a:ext uri="{FF2B5EF4-FFF2-40B4-BE49-F238E27FC236}">
                    <a16:creationId xmlns:a16="http://schemas.microsoft.com/office/drawing/2014/main" id="{225DC576-DC2E-4586-AC8F-F3D41B861C6E}"/>
                  </a:ext>
                </a:extLst>
              </p:cNvPr>
              <p:cNvSpPr txBox="1"/>
              <p:nvPr/>
            </p:nvSpPr>
            <p:spPr>
              <a:xfrm>
                <a:off x="7259123" y="2099427"/>
                <a:ext cx="2287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1" name="TextBox 92">
                <a:extLst>
                  <a:ext uri="{FF2B5EF4-FFF2-40B4-BE49-F238E27FC236}">
                    <a16:creationId xmlns:a16="http://schemas.microsoft.com/office/drawing/2014/main" id="{225DC576-DC2E-4586-AC8F-F3D41B861C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9123" y="2099427"/>
                <a:ext cx="228716" cy="307777"/>
              </a:xfrm>
              <a:prstGeom prst="rect">
                <a:avLst/>
              </a:prstGeom>
              <a:blipFill>
                <a:blip r:embed="rId5"/>
                <a:stretch>
                  <a:fillRect l="-27027" r="-24324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40">
                <a:extLst>
                  <a:ext uri="{FF2B5EF4-FFF2-40B4-BE49-F238E27FC236}">
                    <a16:creationId xmlns:a16="http://schemas.microsoft.com/office/drawing/2014/main" id="{A7A72B28-1B56-4440-839A-E01E7CCC6713}"/>
                  </a:ext>
                </a:extLst>
              </p:cNvPr>
              <p:cNvSpPr txBox="1"/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2" name="TextBox 40">
                <a:extLst>
                  <a:ext uri="{FF2B5EF4-FFF2-40B4-BE49-F238E27FC236}">
                    <a16:creationId xmlns:a16="http://schemas.microsoft.com/office/drawing/2014/main" id="{A7A72B28-1B56-4440-839A-E01E7CCC6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40">
                <a:extLst>
                  <a:ext uri="{FF2B5EF4-FFF2-40B4-BE49-F238E27FC236}">
                    <a16:creationId xmlns:a16="http://schemas.microsoft.com/office/drawing/2014/main" id="{BBF20011-3A3F-42A2-AA6B-FEE07176B99E}"/>
                  </a:ext>
                </a:extLst>
              </p:cNvPr>
              <p:cNvSpPr txBox="1"/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TextBox 40">
                <a:extLst>
                  <a:ext uri="{FF2B5EF4-FFF2-40B4-BE49-F238E27FC236}">
                    <a16:creationId xmlns:a16="http://schemas.microsoft.com/office/drawing/2014/main" id="{BBF20011-3A3F-42A2-AA6B-FEE07176B9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40">
                <a:extLst>
                  <a:ext uri="{FF2B5EF4-FFF2-40B4-BE49-F238E27FC236}">
                    <a16:creationId xmlns:a16="http://schemas.microsoft.com/office/drawing/2014/main" id="{ABD74439-9177-4A46-9532-B69FA0FE5A1B}"/>
                  </a:ext>
                </a:extLst>
              </p:cNvPr>
              <p:cNvSpPr txBox="1"/>
              <p:nvPr/>
            </p:nvSpPr>
            <p:spPr>
              <a:xfrm>
                <a:off x="6631358" y="2953699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9" name="TextBox 40">
                <a:extLst>
                  <a:ext uri="{FF2B5EF4-FFF2-40B4-BE49-F238E27FC236}">
                    <a16:creationId xmlns:a16="http://schemas.microsoft.com/office/drawing/2014/main" id="{ABD74439-9177-4A46-9532-B69FA0FE5A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358" y="2953699"/>
                <a:ext cx="255134" cy="307777"/>
              </a:xfrm>
              <a:prstGeom prst="rect">
                <a:avLst/>
              </a:prstGeom>
              <a:blipFill>
                <a:blip r:embed="rId8"/>
                <a:stretch>
                  <a:fillRect r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D75A1785-1C3A-4E3A-AB44-6190C4690C4F}"/>
                  </a:ext>
                </a:extLst>
              </p:cNvPr>
              <p:cNvSpPr txBox="1"/>
              <p:nvPr/>
            </p:nvSpPr>
            <p:spPr>
              <a:xfrm>
                <a:off x="1590675" y="5062537"/>
                <a:ext cx="100751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=9−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D75A1785-1C3A-4E3A-AB44-6190C4690C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675" y="5062537"/>
                <a:ext cx="1007519" cy="246221"/>
              </a:xfrm>
              <a:prstGeom prst="rect">
                <a:avLst/>
              </a:prstGeom>
              <a:blipFill>
                <a:blip r:embed="rId9"/>
                <a:stretch>
                  <a:fillRect l="-4848" r="-1818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584FC30E-EEA3-4573-A1B6-35CCB5A968CD}"/>
                  </a:ext>
                </a:extLst>
              </p:cNvPr>
              <p:cNvSpPr txBox="1"/>
              <p:nvPr/>
            </p:nvSpPr>
            <p:spPr>
              <a:xfrm>
                <a:off x="1590675" y="5386387"/>
                <a:ext cx="100751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=9−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584FC30E-EEA3-4573-A1B6-35CCB5A96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675" y="5386387"/>
                <a:ext cx="1007519" cy="246221"/>
              </a:xfrm>
              <a:prstGeom prst="rect">
                <a:avLst/>
              </a:prstGeom>
              <a:blipFill>
                <a:blip r:embed="rId10"/>
                <a:stretch>
                  <a:fillRect l="-4242" t="-2500" r="-1212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F2CE6957-E6D6-4614-A41A-987B8CE974AA}"/>
                  </a:ext>
                </a:extLst>
              </p:cNvPr>
              <p:cNvSpPr txBox="1"/>
              <p:nvPr/>
            </p:nvSpPr>
            <p:spPr>
              <a:xfrm>
                <a:off x="1590675" y="5729287"/>
                <a:ext cx="171623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(3+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)(3−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F2CE6957-E6D6-4614-A41A-987B8CE974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675" y="5729287"/>
                <a:ext cx="1716239" cy="246221"/>
              </a:xfrm>
              <a:prstGeom prst="rect">
                <a:avLst/>
              </a:prstGeom>
              <a:blipFill>
                <a:blip r:embed="rId11"/>
                <a:stretch>
                  <a:fillRect l="-2491" r="-3915" b="-3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DB40CFA7-80AE-4631-99E2-E3C262A02BA5}"/>
                  </a:ext>
                </a:extLst>
              </p:cNvPr>
              <p:cNvSpPr txBox="1"/>
              <p:nvPr/>
            </p:nvSpPr>
            <p:spPr>
              <a:xfrm>
                <a:off x="1619250" y="6119812"/>
                <a:ext cx="109324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DB40CFA7-80AE-4631-99E2-E3C262A02B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250" y="6119812"/>
                <a:ext cx="1093248" cy="246221"/>
              </a:xfrm>
              <a:prstGeom prst="rect">
                <a:avLst/>
              </a:prstGeom>
              <a:blipFill>
                <a:blip r:embed="rId12"/>
                <a:stretch>
                  <a:fillRect l="-5028" t="-25000" r="-5028" b="-5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Arc 42">
            <a:extLst>
              <a:ext uri="{FF2B5EF4-FFF2-40B4-BE49-F238E27FC236}">
                <a16:creationId xmlns:a16="http://schemas.microsoft.com/office/drawing/2014/main" id="{F5403493-76E2-4EFE-AA92-7FCC1E4C5356}"/>
              </a:ext>
            </a:extLst>
          </p:cNvPr>
          <p:cNvSpPr>
            <a:spLocks/>
          </p:cNvSpPr>
          <p:nvPr/>
        </p:nvSpPr>
        <p:spPr bwMode="auto">
          <a:xfrm>
            <a:off x="2646231" y="5184975"/>
            <a:ext cx="125544" cy="349050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Text Box 45">
            <a:extLst>
              <a:ext uri="{FF2B5EF4-FFF2-40B4-BE49-F238E27FC236}">
                <a16:creationId xmlns:a16="http://schemas.microsoft.com/office/drawing/2014/main" id="{11F925A3-46CC-4CC6-B3F6-723F06889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903" y="5195345"/>
            <a:ext cx="9030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Set y = 0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6" name="Arc 42">
            <a:extLst>
              <a:ext uri="{FF2B5EF4-FFF2-40B4-BE49-F238E27FC236}">
                <a16:creationId xmlns:a16="http://schemas.microsoft.com/office/drawing/2014/main" id="{260F2095-55A9-4064-BA1D-2B2EF2090275}"/>
              </a:ext>
            </a:extLst>
          </p:cNvPr>
          <p:cNvSpPr>
            <a:spLocks/>
          </p:cNvSpPr>
          <p:nvPr/>
        </p:nvSpPr>
        <p:spPr bwMode="auto">
          <a:xfrm>
            <a:off x="3293931" y="5537400"/>
            <a:ext cx="125544" cy="349050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67" name="Arc 42">
            <a:extLst>
              <a:ext uri="{FF2B5EF4-FFF2-40B4-BE49-F238E27FC236}">
                <a16:creationId xmlns:a16="http://schemas.microsoft.com/office/drawing/2014/main" id="{55F1C7E7-DC0A-4A60-A614-474F7580A35E}"/>
              </a:ext>
            </a:extLst>
          </p:cNvPr>
          <p:cNvSpPr>
            <a:spLocks/>
          </p:cNvSpPr>
          <p:nvPr/>
        </p:nvSpPr>
        <p:spPr bwMode="auto">
          <a:xfrm>
            <a:off x="3284406" y="5908875"/>
            <a:ext cx="125544" cy="349050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8" name="Text Box 45">
            <a:extLst>
              <a:ext uri="{FF2B5EF4-FFF2-40B4-BE49-F238E27FC236}">
                <a16:creationId xmlns:a16="http://schemas.microsoft.com/office/drawing/2014/main" id="{41697F3D-B64A-4E2D-AA04-06675ED77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4653" y="5557295"/>
            <a:ext cx="9030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Text Box 45">
            <a:extLst>
              <a:ext uri="{FF2B5EF4-FFF2-40B4-BE49-F238E27FC236}">
                <a16:creationId xmlns:a16="http://schemas.microsoft.com/office/drawing/2014/main" id="{64890C7E-64F2-45E0-ADEF-767BDCB59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1329" y="5938295"/>
            <a:ext cx="57917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Solve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23B34EC6-E003-4201-999E-F8E2F13EE9BE}"/>
                  </a:ext>
                </a:extLst>
              </p:cNvPr>
              <p:cNvSpPr txBox="1"/>
              <p:nvPr/>
            </p:nvSpPr>
            <p:spPr>
              <a:xfrm>
                <a:off x="8305800" y="2995612"/>
                <a:ext cx="17472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23B34EC6-E003-4201-999E-F8E2F13EE9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5800" y="2995612"/>
                <a:ext cx="174728" cy="246221"/>
              </a:xfrm>
              <a:prstGeom prst="rect">
                <a:avLst/>
              </a:prstGeom>
              <a:blipFill>
                <a:blip r:embed="rId13"/>
                <a:stretch>
                  <a:fillRect l="-25000" r="-21429" b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573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1" grpId="0"/>
      <p:bldP spid="62" grpId="0"/>
      <p:bldP spid="63" grpId="0"/>
      <p:bldP spid="64" grpId="0" animBg="1"/>
      <p:bldP spid="65" grpId="0"/>
      <p:bldP spid="66" grpId="0" animBg="1"/>
      <p:bldP spid="67" grpId="0" animBg="1"/>
      <p:bldP spid="68" grpId="0"/>
      <p:bldP spid="69" grpId="0"/>
      <p:bldP spid="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x-axis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which is bounded by the x-axis, the y-axis and the curve with equation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=9−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Now use the relationship shown above!</a:t>
                </a: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  <a:blipFill>
                <a:blip r:embed="rId2"/>
                <a:stretch>
                  <a:fillRect l="-640" t="-676" r="-2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B4ACAC4E-4791-403C-8629-A9E90C4CF429}"/>
                  </a:ext>
                </a:extLst>
              </p:cNvPr>
              <p:cNvSpPr txBox="1"/>
              <p:nvPr/>
            </p:nvSpPr>
            <p:spPr>
              <a:xfrm>
                <a:off x="3962400" y="2833687"/>
                <a:ext cx="1368195" cy="5584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B4ACAC4E-4791-403C-8629-A9E90C4CF4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833687"/>
                <a:ext cx="1368195" cy="558486"/>
              </a:xfrm>
              <a:prstGeom prst="rect">
                <a:avLst/>
              </a:prstGeom>
              <a:blipFill>
                <a:blip r:embed="rId4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9D392F92-DA06-4852-9D9B-5211DE63F353}"/>
                  </a:ext>
                </a:extLst>
              </p:cNvPr>
              <p:cNvSpPr txBox="1"/>
              <p:nvPr/>
            </p:nvSpPr>
            <p:spPr>
              <a:xfrm>
                <a:off x="3914775" y="3500437"/>
                <a:ext cx="2045367" cy="5536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9−</m:t>
                                  </m:r>
                                  <m:sSup>
                                    <m:sSup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9D392F92-DA06-4852-9D9B-5211DE63F3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775" y="3500437"/>
                <a:ext cx="2045367" cy="55361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18AD85D1-0B33-472E-B0A9-CB0D85F6A6BD}"/>
                  </a:ext>
                </a:extLst>
              </p:cNvPr>
              <p:cNvSpPr txBox="1"/>
              <p:nvPr/>
            </p:nvSpPr>
            <p:spPr>
              <a:xfrm>
                <a:off x="3943350" y="4129087"/>
                <a:ext cx="2595454" cy="5536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81−18</m:t>
                          </m:r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18AD85D1-0B33-472E-B0A9-CB0D85F6A6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350" y="4129087"/>
                <a:ext cx="2595454" cy="5536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D4C35ABC-B229-4EC7-8A99-A9923BDA191F}"/>
                  </a:ext>
                </a:extLst>
              </p:cNvPr>
              <p:cNvSpPr txBox="1"/>
              <p:nvPr/>
            </p:nvSpPr>
            <p:spPr>
              <a:xfrm>
                <a:off x="3924300" y="4738687"/>
                <a:ext cx="2290884" cy="6631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81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D4C35ABC-B229-4EC7-8A99-A9923BDA19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4300" y="4738687"/>
                <a:ext cx="2290884" cy="6631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547D4547-55ED-482C-9E2E-A4DBB9EC1820}"/>
                  </a:ext>
                </a:extLst>
              </p:cNvPr>
              <p:cNvSpPr txBox="1"/>
              <p:nvPr/>
            </p:nvSpPr>
            <p:spPr>
              <a:xfrm>
                <a:off x="3933825" y="5434012"/>
                <a:ext cx="5117876" cy="5617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(3)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(3)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(3)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81(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)−6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547D4547-55ED-482C-9E2E-A4DBB9EC18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3825" y="5434012"/>
                <a:ext cx="5117876" cy="56175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E5E43BC5-DD93-4F07-9B45-063E4D2DC571}"/>
                  </a:ext>
                </a:extLst>
              </p:cNvPr>
              <p:cNvSpPr txBox="1"/>
              <p:nvPr/>
            </p:nvSpPr>
            <p:spPr>
              <a:xfrm>
                <a:off x="3962400" y="6119812"/>
                <a:ext cx="916854" cy="4610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648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E5E43BC5-DD93-4F07-9B45-063E4D2DC5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6119812"/>
                <a:ext cx="916854" cy="46102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67186977-07E1-4BBE-BE47-E9325BD836E4}"/>
              </a:ext>
            </a:extLst>
          </p:cNvPr>
          <p:cNvSpPr/>
          <p:nvPr/>
        </p:nvSpPr>
        <p:spPr>
          <a:xfrm>
            <a:off x="6883400" y="1514475"/>
            <a:ext cx="1419225" cy="1476375"/>
          </a:xfrm>
          <a:custGeom>
            <a:avLst/>
            <a:gdLst>
              <a:gd name="connsiteX0" fmla="*/ 0 w 1419225"/>
              <a:gd name="connsiteY0" fmla="*/ 0 h 1476375"/>
              <a:gd name="connsiteX1" fmla="*/ 3175 w 1419225"/>
              <a:gd name="connsiteY1" fmla="*/ 1473200 h 1476375"/>
              <a:gd name="connsiteX2" fmla="*/ 1419225 w 1419225"/>
              <a:gd name="connsiteY2" fmla="*/ 1476375 h 1476375"/>
              <a:gd name="connsiteX3" fmla="*/ 1358900 w 1419225"/>
              <a:gd name="connsiteY3" fmla="*/ 1200150 h 1476375"/>
              <a:gd name="connsiteX4" fmla="*/ 1298575 w 1419225"/>
              <a:gd name="connsiteY4" fmla="*/ 1016000 h 1476375"/>
              <a:gd name="connsiteX5" fmla="*/ 1212850 w 1419225"/>
              <a:gd name="connsiteY5" fmla="*/ 831850 h 1476375"/>
              <a:gd name="connsiteX6" fmla="*/ 1098550 w 1419225"/>
              <a:gd name="connsiteY6" fmla="*/ 650875 h 1476375"/>
              <a:gd name="connsiteX7" fmla="*/ 981075 w 1419225"/>
              <a:gd name="connsiteY7" fmla="*/ 482600 h 1476375"/>
              <a:gd name="connsiteX8" fmla="*/ 857250 w 1419225"/>
              <a:gd name="connsiteY8" fmla="*/ 349250 h 1476375"/>
              <a:gd name="connsiteX9" fmla="*/ 679450 w 1419225"/>
              <a:gd name="connsiteY9" fmla="*/ 222250 h 1476375"/>
              <a:gd name="connsiteX10" fmla="*/ 488950 w 1419225"/>
              <a:gd name="connsiteY10" fmla="*/ 101600 h 1476375"/>
              <a:gd name="connsiteX11" fmla="*/ 244475 w 1419225"/>
              <a:gd name="connsiteY11" fmla="*/ 19050 h 1476375"/>
              <a:gd name="connsiteX12" fmla="*/ 0 w 1419225"/>
              <a:gd name="connsiteY12" fmla="*/ 0 h 147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19225" h="1476375">
                <a:moveTo>
                  <a:pt x="0" y="0"/>
                </a:moveTo>
                <a:cubicBezTo>
                  <a:pt x="1058" y="491067"/>
                  <a:pt x="2117" y="982133"/>
                  <a:pt x="3175" y="1473200"/>
                </a:cubicBezTo>
                <a:lnTo>
                  <a:pt x="1419225" y="1476375"/>
                </a:lnTo>
                <a:lnTo>
                  <a:pt x="1358900" y="1200150"/>
                </a:lnTo>
                <a:lnTo>
                  <a:pt x="1298575" y="1016000"/>
                </a:lnTo>
                <a:lnTo>
                  <a:pt x="1212850" y="831850"/>
                </a:lnTo>
                <a:lnTo>
                  <a:pt x="1098550" y="650875"/>
                </a:lnTo>
                <a:lnTo>
                  <a:pt x="981075" y="482600"/>
                </a:lnTo>
                <a:lnTo>
                  <a:pt x="857250" y="349250"/>
                </a:lnTo>
                <a:lnTo>
                  <a:pt x="679450" y="222250"/>
                </a:lnTo>
                <a:lnTo>
                  <a:pt x="488950" y="101600"/>
                </a:lnTo>
                <a:lnTo>
                  <a:pt x="244475" y="190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" name="Straight Arrow Connector 38">
            <a:extLst>
              <a:ext uri="{FF2B5EF4-FFF2-40B4-BE49-F238E27FC236}">
                <a16:creationId xmlns:a16="http://schemas.microsoft.com/office/drawing/2014/main" id="{F86B2F15-CDE8-4862-B94B-C0A8484745D2}"/>
              </a:ext>
            </a:extLst>
          </p:cNvPr>
          <p:cNvCxnSpPr>
            <a:cxnSpLocks/>
          </p:cNvCxnSpPr>
          <p:nvPr/>
        </p:nvCxnSpPr>
        <p:spPr>
          <a:xfrm flipV="1">
            <a:off x="6885837" y="1282375"/>
            <a:ext cx="0" cy="198479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9">
            <a:extLst>
              <a:ext uri="{FF2B5EF4-FFF2-40B4-BE49-F238E27FC236}">
                <a16:creationId xmlns:a16="http://schemas.microsoft.com/office/drawing/2014/main" id="{6D6A78F0-E547-4F23-A87A-57740ABD0C3A}"/>
              </a:ext>
            </a:extLst>
          </p:cNvPr>
          <p:cNvCxnSpPr>
            <a:cxnSpLocks/>
          </p:cNvCxnSpPr>
          <p:nvPr/>
        </p:nvCxnSpPr>
        <p:spPr>
          <a:xfrm>
            <a:off x="6522867" y="2995093"/>
            <a:ext cx="2086253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円弧 34">
            <a:extLst>
              <a:ext uri="{FF2B5EF4-FFF2-40B4-BE49-F238E27FC236}">
                <a16:creationId xmlns:a16="http://schemas.microsoft.com/office/drawing/2014/main" id="{14F151C8-A594-4864-8365-81465B691FC3}"/>
              </a:ext>
            </a:extLst>
          </p:cNvPr>
          <p:cNvSpPr/>
          <p:nvPr/>
        </p:nvSpPr>
        <p:spPr>
          <a:xfrm>
            <a:off x="5475303" y="1518268"/>
            <a:ext cx="2858610" cy="3746376"/>
          </a:xfrm>
          <a:prstGeom prst="arc">
            <a:avLst>
              <a:gd name="adj1" fmla="val 15189738"/>
              <a:gd name="adj2" fmla="val 21108255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40">
                <a:extLst>
                  <a:ext uri="{FF2B5EF4-FFF2-40B4-BE49-F238E27FC236}">
                    <a16:creationId xmlns:a16="http://schemas.microsoft.com/office/drawing/2014/main" id="{DB56A401-7871-46C7-9C3F-2673C8849912}"/>
                  </a:ext>
                </a:extLst>
              </p:cNvPr>
              <p:cNvSpPr txBox="1"/>
              <p:nvPr/>
            </p:nvSpPr>
            <p:spPr>
              <a:xfrm>
                <a:off x="6938809" y="1201762"/>
                <a:ext cx="106580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=9−</m:t>
                      </m:r>
                      <m:sSup>
                        <m:sSup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6" name="TextBox 40">
                <a:extLst>
                  <a:ext uri="{FF2B5EF4-FFF2-40B4-BE49-F238E27FC236}">
                    <a16:creationId xmlns:a16="http://schemas.microsoft.com/office/drawing/2014/main" id="{DB56A401-7871-46C7-9C3F-2673C88499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809" y="1201762"/>
                <a:ext cx="1065805" cy="307777"/>
              </a:xfrm>
              <a:prstGeom prst="rect">
                <a:avLst/>
              </a:prstGeom>
              <a:blipFill>
                <a:blip r:embed="rId10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92">
                <a:extLst>
                  <a:ext uri="{FF2B5EF4-FFF2-40B4-BE49-F238E27FC236}">
                    <a16:creationId xmlns:a16="http://schemas.microsoft.com/office/drawing/2014/main" id="{2C4782A3-8587-41A7-A59E-4E7F39AE0A4E}"/>
                  </a:ext>
                </a:extLst>
              </p:cNvPr>
              <p:cNvSpPr txBox="1"/>
              <p:nvPr/>
            </p:nvSpPr>
            <p:spPr>
              <a:xfrm>
                <a:off x="7259123" y="2099427"/>
                <a:ext cx="2287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7" name="TextBox 92">
                <a:extLst>
                  <a:ext uri="{FF2B5EF4-FFF2-40B4-BE49-F238E27FC236}">
                    <a16:creationId xmlns:a16="http://schemas.microsoft.com/office/drawing/2014/main" id="{2C4782A3-8587-41A7-A59E-4E7F39AE0A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9123" y="2099427"/>
                <a:ext cx="228716" cy="307777"/>
              </a:xfrm>
              <a:prstGeom prst="rect">
                <a:avLst/>
              </a:prstGeom>
              <a:blipFill>
                <a:blip r:embed="rId11"/>
                <a:stretch>
                  <a:fillRect l="-27027" r="-24324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40">
                <a:extLst>
                  <a:ext uri="{FF2B5EF4-FFF2-40B4-BE49-F238E27FC236}">
                    <a16:creationId xmlns:a16="http://schemas.microsoft.com/office/drawing/2014/main" id="{327AC684-D018-4B95-87CA-CCE390213FF7}"/>
                  </a:ext>
                </a:extLst>
              </p:cNvPr>
              <p:cNvSpPr txBox="1"/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TextBox 40">
                <a:extLst>
                  <a:ext uri="{FF2B5EF4-FFF2-40B4-BE49-F238E27FC236}">
                    <a16:creationId xmlns:a16="http://schemas.microsoft.com/office/drawing/2014/main" id="{327AC684-D018-4B95-87CA-CCE390213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40">
                <a:extLst>
                  <a:ext uri="{FF2B5EF4-FFF2-40B4-BE49-F238E27FC236}">
                    <a16:creationId xmlns:a16="http://schemas.microsoft.com/office/drawing/2014/main" id="{E75A3ED8-B580-42E9-8981-BD78F224553A}"/>
                  </a:ext>
                </a:extLst>
              </p:cNvPr>
              <p:cNvSpPr txBox="1"/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40">
                <a:extLst>
                  <a:ext uri="{FF2B5EF4-FFF2-40B4-BE49-F238E27FC236}">
                    <a16:creationId xmlns:a16="http://schemas.microsoft.com/office/drawing/2014/main" id="{E75A3ED8-B580-42E9-8981-BD78F22455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40">
                <a:extLst>
                  <a:ext uri="{FF2B5EF4-FFF2-40B4-BE49-F238E27FC236}">
                    <a16:creationId xmlns:a16="http://schemas.microsoft.com/office/drawing/2014/main" id="{311C861A-50D7-4C0B-ADDF-A688D4F1D303}"/>
                  </a:ext>
                </a:extLst>
              </p:cNvPr>
              <p:cNvSpPr txBox="1"/>
              <p:nvPr/>
            </p:nvSpPr>
            <p:spPr>
              <a:xfrm>
                <a:off x="6631358" y="2953699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40">
                <a:extLst>
                  <a:ext uri="{FF2B5EF4-FFF2-40B4-BE49-F238E27FC236}">
                    <a16:creationId xmlns:a16="http://schemas.microsoft.com/office/drawing/2014/main" id="{311C861A-50D7-4C0B-ADDF-A688D4F1D3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358" y="2953699"/>
                <a:ext cx="255134" cy="307777"/>
              </a:xfrm>
              <a:prstGeom prst="rect">
                <a:avLst/>
              </a:prstGeom>
              <a:blipFill>
                <a:blip r:embed="rId14"/>
                <a:stretch>
                  <a:fillRect r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A0DAE572-2F60-45DE-90B2-F2E1A43DBCFB}"/>
                  </a:ext>
                </a:extLst>
              </p:cNvPr>
              <p:cNvSpPr txBox="1"/>
              <p:nvPr/>
            </p:nvSpPr>
            <p:spPr>
              <a:xfrm>
                <a:off x="8305800" y="2995612"/>
                <a:ext cx="17472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A0DAE572-2F60-45DE-90B2-F2E1A43DBC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5800" y="2995612"/>
                <a:ext cx="174728" cy="246221"/>
              </a:xfrm>
              <a:prstGeom prst="rect">
                <a:avLst/>
              </a:prstGeom>
              <a:blipFill>
                <a:blip r:embed="rId15"/>
                <a:stretch>
                  <a:fillRect l="-25000" r="-21429" b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Arc 42">
            <a:extLst>
              <a:ext uri="{FF2B5EF4-FFF2-40B4-BE49-F238E27FC236}">
                <a16:creationId xmlns:a16="http://schemas.microsoft.com/office/drawing/2014/main" id="{4854F06D-2918-4C3D-AAA3-5EC332282A9A}"/>
              </a:ext>
            </a:extLst>
          </p:cNvPr>
          <p:cNvSpPr>
            <a:spLocks/>
          </p:cNvSpPr>
          <p:nvPr/>
        </p:nvSpPr>
        <p:spPr bwMode="auto">
          <a:xfrm>
            <a:off x="5938405" y="3131153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" name="Text Box 45">
            <a:extLst>
              <a:ext uri="{FF2B5EF4-FFF2-40B4-BE49-F238E27FC236}">
                <a16:creationId xmlns:a16="http://schemas.microsoft.com/office/drawing/2014/main" id="{B94CFAD3-4D65-4D87-A7B1-93BCB3832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315" y="3290114"/>
            <a:ext cx="10851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6" name="Arc 42">
            <a:extLst>
              <a:ext uri="{FF2B5EF4-FFF2-40B4-BE49-F238E27FC236}">
                <a16:creationId xmlns:a16="http://schemas.microsoft.com/office/drawing/2014/main" id="{9AB35DDF-6F29-4D3F-BAFC-CC0D41BCB91C}"/>
              </a:ext>
            </a:extLst>
          </p:cNvPr>
          <p:cNvSpPr>
            <a:spLocks/>
          </p:cNvSpPr>
          <p:nvPr/>
        </p:nvSpPr>
        <p:spPr bwMode="auto">
          <a:xfrm>
            <a:off x="6586105" y="3778853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" name="Arc 42">
            <a:extLst>
              <a:ext uri="{FF2B5EF4-FFF2-40B4-BE49-F238E27FC236}">
                <a16:creationId xmlns:a16="http://schemas.microsoft.com/office/drawing/2014/main" id="{4A7E4FD5-9995-4952-B33C-75A69377D6D0}"/>
              </a:ext>
            </a:extLst>
          </p:cNvPr>
          <p:cNvSpPr>
            <a:spLocks/>
          </p:cNvSpPr>
          <p:nvPr/>
        </p:nvSpPr>
        <p:spPr bwMode="auto">
          <a:xfrm>
            <a:off x="6538480" y="4455128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" name="Arc 42">
            <a:extLst>
              <a:ext uri="{FF2B5EF4-FFF2-40B4-BE49-F238E27FC236}">
                <a16:creationId xmlns:a16="http://schemas.microsoft.com/office/drawing/2014/main" id="{FF3BDF36-B7C1-4E4D-9CB3-299AE45F1A39}"/>
              </a:ext>
            </a:extLst>
          </p:cNvPr>
          <p:cNvSpPr>
            <a:spLocks/>
          </p:cNvSpPr>
          <p:nvPr/>
        </p:nvSpPr>
        <p:spPr bwMode="auto">
          <a:xfrm flipH="1">
            <a:off x="3676650" y="5064728"/>
            <a:ext cx="213880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" name="Arc 42">
            <a:extLst>
              <a:ext uri="{FF2B5EF4-FFF2-40B4-BE49-F238E27FC236}">
                <a16:creationId xmlns:a16="http://schemas.microsoft.com/office/drawing/2014/main" id="{4372C078-0DAA-459E-9580-74C6D19860D1}"/>
              </a:ext>
            </a:extLst>
          </p:cNvPr>
          <p:cNvSpPr>
            <a:spLocks/>
          </p:cNvSpPr>
          <p:nvPr/>
        </p:nvSpPr>
        <p:spPr bwMode="auto">
          <a:xfrm flipH="1">
            <a:off x="3638550" y="5750528"/>
            <a:ext cx="213880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" name="Text Box 45">
            <a:extLst>
              <a:ext uri="{FF2B5EF4-FFF2-40B4-BE49-F238E27FC236}">
                <a16:creationId xmlns:a16="http://schemas.microsoft.com/office/drawing/2014/main" id="{12EE165A-DCA0-40B9-8BB2-4C6BCEAF5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7215" y="3871139"/>
            <a:ext cx="22186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the bracket (do not forget this!)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 Box 45">
            <a:extLst>
              <a:ext uri="{FF2B5EF4-FFF2-40B4-BE49-F238E27FC236}">
                <a16:creationId xmlns:a16="http://schemas.microsoft.com/office/drawing/2014/main" id="{C89417C0-A760-4F26-8757-2481B463F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1490" y="4537889"/>
            <a:ext cx="17138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Text Box 45">
            <a:extLst>
              <a:ext uri="{FF2B5EF4-FFF2-40B4-BE49-F238E27FC236}">
                <a16:creationId xmlns:a16="http://schemas.microsoft.com/office/drawing/2014/main" id="{D8F40376-D805-4EF9-BED5-69077B2BF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7165" y="5137964"/>
            <a:ext cx="13137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a subtraction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7" name="Text Box 45">
            <a:extLst>
              <a:ext uri="{FF2B5EF4-FFF2-40B4-BE49-F238E27FC236}">
                <a16:creationId xmlns:a16="http://schemas.microsoft.com/office/drawing/2014/main" id="{04B48D58-1CE8-419C-B668-99BA4BCE5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1490" y="5957114"/>
            <a:ext cx="85658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79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  <p:bldP spid="28" grpId="0"/>
      <p:bldP spid="29" grpId="0"/>
      <p:bldP spid="30" grpId="0"/>
      <p:bldP spid="31" grpId="0"/>
      <p:bldP spid="44" grpId="0" animBg="1"/>
      <p:bldP spid="45" grpId="0"/>
      <p:bldP spid="46" grpId="0" animBg="1"/>
      <p:bldP spid="47" grpId="0" animBg="1"/>
      <p:bldP spid="49" grpId="0" animBg="1"/>
      <p:bldP spid="50" grpId="0" animBg="1"/>
      <p:bldP spid="53" grpId="0"/>
      <p:bldP spid="54" grpId="0"/>
      <p:bldP spid="56" grpId="0"/>
      <p:bldP spid="57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445</TotalTime>
  <Words>3192</Words>
  <Application>Microsoft Office PowerPoint</Application>
  <PresentationFormat>画面に合わせる (4:3)</PresentationFormat>
  <Paragraphs>519</Paragraphs>
  <Slides>26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39" baseType="lpstr">
      <vt:lpstr>HGGyoshotai</vt:lpstr>
      <vt:lpstr>游ゴシック</vt:lpstr>
      <vt:lpstr>游ゴシック Light</vt:lpstr>
      <vt:lpstr>Arial</vt:lpstr>
      <vt:lpstr>Arial Black</vt:lpstr>
      <vt:lpstr>Calibri</vt:lpstr>
      <vt:lpstr>Calibri Light</vt:lpstr>
      <vt:lpstr>Cambria Math</vt:lpstr>
      <vt:lpstr>Comic Sans MS</vt:lpstr>
      <vt:lpstr>Javanese Text</vt:lpstr>
      <vt:lpstr>Segoe UI Black</vt:lpstr>
      <vt:lpstr>Wingdings</vt:lpstr>
      <vt:lpstr>Office テーマ</vt:lpstr>
      <vt:lpstr>PowerPoint プレゼンテーション</vt:lpstr>
      <vt:lpstr>Prior Knowledge Check</vt:lpstr>
      <vt:lpstr>PowerPoint プレゼンテーション</vt:lpstr>
      <vt:lpstr>Volumes of Revolution</vt:lpstr>
      <vt:lpstr>Volumes of Revolution</vt:lpstr>
      <vt:lpstr>Volumes of Revolution</vt:lpstr>
      <vt:lpstr>Volumes of Revolution</vt:lpstr>
      <vt:lpstr>Volumes of Revolution</vt:lpstr>
      <vt:lpstr>Volumes of Revolution</vt:lpstr>
      <vt:lpstr>PowerPoint プレゼンテーション</vt:lpstr>
      <vt:lpstr>Volumes of Revolution</vt:lpstr>
      <vt:lpstr>Volumes of Revolution</vt:lpstr>
      <vt:lpstr>Volumes of Revolution</vt:lpstr>
      <vt:lpstr>Volumes of Revolution</vt:lpstr>
      <vt:lpstr>PowerPoint プレゼンテーション</vt:lpstr>
      <vt:lpstr>Volumes of Revolution</vt:lpstr>
      <vt:lpstr>Volumes of Revolution</vt:lpstr>
      <vt:lpstr>Volumes of Revolution</vt:lpstr>
      <vt:lpstr>Volumes of Revolution</vt:lpstr>
      <vt:lpstr>Volumes of Revolution</vt:lpstr>
      <vt:lpstr>Volumes of Revolution</vt:lpstr>
      <vt:lpstr>Volumes of Revolution</vt:lpstr>
      <vt:lpstr>PowerPoint プレゼンテーション</vt:lpstr>
      <vt:lpstr>Volumes of Revolution</vt:lpstr>
      <vt:lpstr>Volumes of Revolution</vt:lpstr>
      <vt:lpstr>Volumes of Revolution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Mike Pye</cp:lastModifiedBy>
  <cp:revision>93</cp:revision>
  <dcterms:created xsi:type="dcterms:W3CDTF">2017-08-14T15:35:38Z</dcterms:created>
  <dcterms:modified xsi:type="dcterms:W3CDTF">2018-08-13T23:49:42Z</dcterms:modified>
</cp:coreProperties>
</file>