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9" r:id="rId6"/>
    <p:sldId id="280" r:id="rId7"/>
    <p:sldId id="260" r:id="rId8"/>
    <p:sldId id="261" r:id="rId9"/>
    <p:sldId id="281" r:id="rId10"/>
    <p:sldId id="262" r:id="rId11"/>
    <p:sldId id="263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64" r:id="rId24"/>
    <p:sldId id="265" r:id="rId25"/>
    <p:sldId id="293" r:id="rId26"/>
    <p:sldId id="294" r:id="rId27"/>
    <p:sldId id="295" r:id="rId28"/>
    <p:sldId id="296" r:id="rId29"/>
    <p:sldId id="297" r:id="rId30"/>
    <p:sldId id="266" r:id="rId31"/>
    <p:sldId id="26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268" r:id="rId40"/>
    <p:sldId id="269" r:id="rId41"/>
    <p:sldId id="305" r:id="rId42"/>
    <p:sldId id="306" r:id="rId43"/>
    <p:sldId id="307" r:id="rId44"/>
    <p:sldId id="308" r:id="rId45"/>
    <p:sldId id="309" r:id="rId46"/>
    <p:sldId id="270" r:id="rId47"/>
    <p:sldId id="271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272" r:id="rId57"/>
    <p:sldId id="318" r:id="rId58"/>
    <p:sldId id="319" r:id="rId59"/>
    <p:sldId id="320" r:id="rId60"/>
    <p:sldId id="321" r:id="rId61"/>
    <p:sldId id="274" r:id="rId62"/>
    <p:sldId id="275" r:id="rId63"/>
    <p:sldId id="322" r:id="rId64"/>
    <p:sldId id="323" r:id="rId65"/>
    <p:sldId id="324" r:id="rId66"/>
    <p:sldId id="325" r:id="rId67"/>
    <p:sldId id="276" r:id="rId68"/>
    <p:sldId id="277" r:id="rId69"/>
    <p:sldId id="326" r:id="rId70"/>
    <p:sldId id="327" r:id="rId71"/>
    <p:sldId id="278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CCFF"/>
    <a:srgbClr val="FFCCCC"/>
    <a:srgbClr val="CC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7" autoAdjust="0"/>
    <p:restoredTop sz="94660"/>
  </p:normalViewPr>
  <p:slideViewPr>
    <p:cSldViewPr snapToGrid="0">
      <p:cViewPr>
        <p:scale>
          <a:sx n="70" d="100"/>
          <a:sy n="70" d="100"/>
        </p:scale>
        <p:origin x="-5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CC"/>
            </a:gs>
            <a:gs pos="85000">
              <a:srgbClr val="FFCCFF">
                <a:alpha val="53000"/>
              </a:srgbClr>
            </a:gs>
            <a:gs pos="15000">
              <a:srgbClr val="FFCCFF">
                <a:alpha val="53000"/>
              </a:srgbClr>
            </a:gs>
            <a:gs pos="100000">
              <a:srgbClr val="FFCC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6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10" Type="http://schemas.openxmlformats.org/officeDocument/2006/relationships/image" Target="../media/image84.png"/><Relationship Id="rId4" Type="http://schemas.openxmlformats.org/officeDocument/2006/relationships/image" Target="../media/image6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0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2.png"/><Relationship Id="rId10" Type="http://schemas.openxmlformats.org/officeDocument/2006/relationships/image" Target="../media/image99.png"/><Relationship Id="rId4" Type="http://schemas.openxmlformats.org/officeDocument/2006/relationships/image" Target="../media/image91.png"/><Relationship Id="rId9" Type="http://schemas.openxmlformats.org/officeDocument/2006/relationships/image" Target="../media/image9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90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53.png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0.png"/><Relationship Id="rId11" Type="http://schemas.openxmlformats.org/officeDocument/2006/relationships/image" Target="../media/image106.png"/><Relationship Id="rId5" Type="http://schemas.openxmlformats.org/officeDocument/2006/relationships/image" Target="../media/image92.png"/><Relationship Id="rId15" Type="http://schemas.openxmlformats.org/officeDocument/2006/relationships/image" Target="../media/image110.png"/><Relationship Id="rId10" Type="http://schemas.openxmlformats.org/officeDocument/2006/relationships/image" Target="../media/image105.png"/><Relationship Id="rId4" Type="http://schemas.openxmlformats.org/officeDocument/2006/relationships/image" Target="../media/image91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1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90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15.png"/><Relationship Id="rId5" Type="http://schemas.openxmlformats.org/officeDocument/2006/relationships/image" Target="../media/image92.png"/><Relationship Id="rId10" Type="http://schemas.openxmlformats.org/officeDocument/2006/relationships/image" Target="../media/image114.png"/><Relationship Id="rId4" Type="http://schemas.openxmlformats.org/officeDocument/2006/relationships/image" Target="../media/image91.png"/><Relationship Id="rId9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png"/><Relationship Id="rId18" Type="http://schemas.openxmlformats.org/officeDocument/2006/relationships/image" Target="../media/image126.png"/><Relationship Id="rId3" Type="http://schemas.openxmlformats.org/officeDocument/2006/relationships/image" Target="../media/image90.png"/><Relationship Id="rId7" Type="http://schemas.openxmlformats.org/officeDocument/2006/relationships/image" Target="../media/image111.pn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" Type="http://schemas.openxmlformats.org/officeDocument/2006/relationships/image" Target="../media/image53.png"/><Relationship Id="rId16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19.png"/><Relationship Id="rId5" Type="http://schemas.openxmlformats.org/officeDocument/2006/relationships/image" Target="../media/image92.png"/><Relationship Id="rId15" Type="http://schemas.openxmlformats.org/officeDocument/2006/relationships/image" Target="../media/image123.png"/><Relationship Id="rId10" Type="http://schemas.openxmlformats.org/officeDocument/2006/relationships/image" Target="../media/image118.png"/><Relationship Id="rId4" Type="http://schemas.openxmlformats.org/officeDocument/2006/relationships/image" Target="../media/image91.png"/><Relationship Id="rId9" Type="http://schemas.openxmlformats.org/officeDocument/2006/relationships/image" Target="../media/image117.png"/><Relationship Id="rId14" Type="http://schemas.openxmlformats.org/officeDocument/2006/relationships/image" Target="../media/image1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7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3" Type="http://schemas.openxmlformats.org/officeDocument/2006/relationships/image" Target="../media/image127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5" Type="http://schemas.openxmlformats.org/officeDocument/2006/relationships/image" Target="../media/image146.png"/><Relationship Id="rId10" Type="http://schemas.openxmlformats.org/officeDocument/2006/relationships/image" Target="../media/image141.png"/><Relationship Id="rId4" Type="http://schemas.openxmlformats.org/officeDocument/2006/relationships/image" Target="../media/image128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57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12" Type="http://schemas.openxmlformats.org/officeDocument/2006/relationships/image" Target="../media/image15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5" Type="http://schemas.openxmlformats.org/officeDocument/2006/relationships/image" Target="../media/image149.png"/><Relationship Id="rId15" Type="http://schemas.openxmlformats.org/officeDocument/2006/relationships/image" Target="../media/image159.png"/><Relationship Id="rId10" Type="http://schemas.openxmlformats.org/officeDocument/2006/relationships/image" Target="../media/image154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Relationship Id="rId14" Type="http://schemas.openxmlformats.org/officeDocument/2006/relationships/image" Target="../media/image1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16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13" Type="http://schemas.openxmlformats.org/officeDocument/2006/relationships/image" Target="../media/image174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12" Type="http://schemas.openxmlformats.org/officeDocument/2006/relationships/image" Target="../media/image17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11" Type="http://schemas.openxmlformats.org/officeDocument/2006/relationships/image" Target="../media/image172.png"/><Relationship Id="rId5" Type="http://schemas.openxmlformats.org/officeDocument/2006/relationships/image" Target="../media/image166.png"/><Relationship Id="rId10" Type="http://schemas.openxmlformats.org/officeDocument/2006/relationships/image" Target="../media/image171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Relationship Id="rId14" Type="http://schemas.openxmlformats.org/officeDocument/2006/relationships/image" Target="../media/image17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186.png"/><Relationship Id="rId3" Type="http://schemas.openxmlformats.org/officeDocument/2006/relationships/image" Target="../media/image176.png"/><Relationship Id="rId7" Type="http://schemas.openxmlformats.org/officeDocument/2006/relationships/image" Target="../media/image180.png"/><Relationship Id="rId12" Type="http://schemas.openxmlformats.org/officeDocument/2006/relationships/image" Target="../media/image185.png"/><Relationship Id="rId2" Type="http://schemas.openxmlformats.org/officeDocument/2006/relationships/image" Target="../media/image3.gif"/><Relationship Id="rId16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11" Type="http://schemas.openxmlformats.org/officeDocument/2006/relationships/image" Target="../media/image184.png"/><Relationship Id="rId5" Type="http://schemas.openxmlformats.org/officeDocument/2006/relationships/image" Target="../media/image178.png"/><Relationship Id="rId15" Type="http://schemas.openxmlformats.org/officeDocument/2006/relationships/image" Target="../media/image188.png"/><Relationship Id="rId10" Type="http://schemas.openxmlformats.org/officeDocument/2006/relationships/image" Target="../media/image183.png"/><Relationship Id="rId4" Type="http://schemas.openxmlformats.org/officeDocument/2006/relationships/image" Target="../media/image177.png"/><Relationship Id="rId9" Type="http://schemas.openxmlformats.org/officeDocument/2006/relationships/image" Target="../media/image182.png"/><Relationship Id="rId14" Type="http://schemas.openxmlformats.org/officeDocument/2006/relationships/image" Target="../media/image1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image" Target="../media/image199.png"/><Relationship Id="rId7" Type="http://schemas.openxmlformats.org/officeDocument/2006/relationships/image" Target="../media/image20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png"/><Relationship Id="rId5" Type="http://schemas.openxmlformats.org/officeDocument/2006/relationships/image" Target="../media/image201.png"/><Relationship Id="rId10" Type="http://schemas.openxmlformats.org/officeDocument/2006/relationships/image" Target="../media/image206.png"/><Relationship Id="rId4" Type="http://schemas.openxmlformats.org/officeDocument/2006/relationships/image" Target="../media/image200.png"/><Relationship Id="rId9" Type="http://schemas.openxmlformats.org/officeDocument/2006/relationships/image" Target="../media/image20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4" Type="http://schemas.openxmlformats.org/officeDocument/2006/relationships/image" Target="../media/image20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2.png"/><Relationship Id="rId4" Type="http://schemas.openxmlformats.org/officeDocument/2006/relationships/image" Target="../media/image2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png"/><Relationship Id="rId5" Type="http://schemas.openxmlformats.org/officeDocument/2006/relationships/image" Target="../media/image212.png"/><Relationship Id="rId4" Type="http://schemas.openxmlformats.org/officeDocument/2006/relationships/image" Target="../media/image21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13" Type="http://schemas.openxmlformats.org/officeDocument/2006/relationships/image" Target="../media/image223.png"/><Relationship Id="rId3" Type="http://schemas.openxmlformats.org/officeDocument/2006/relationships/image" Target="../media/image212.png"/><Relationship Id="rId7" Type="http://schemas.openxmlformats.org/officeDocument/2006/relationships/image" Target="../media/image217.png"/><Relationship Id="rId12" Type="http://schemas.openxmlformats.org/officeDocument/2006/relationships/image" Target="../media/image222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6.png"/><Relationship Id="rId11" Type="http://schemas.openxmlformats.org/officeDocument/2006/relationships/image" Target="../media/image221.png"/><Relationship Id="rId5" Type="http://schemas.openxmlformats.org/officeDocument/2006/relationships/image" Target="../media/image215.png"/><Relationship Id="rId10" Type="http://schemas.openxmlformats.org/officeDocument/2006/relationships/image" Target="../media/image220.png"/><Relationship Id="rId4" Type="http://schemas.openxmlformats.org/officeDocument/2006/relationships/image" Target="../media/image214.png"/><Relationship Id="rId9" Type="http://schemas.openxmlformats.org/officeDocument/2006/relationships/image" Target="../media/image21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4.png"/><Relationship Id="rId4" Type="http://schemas.openxmlformats.org/officeDocument/2006/relationships/image" Target="../media/image21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35.png"/><Relationship Id="rId3" Type="http://schemas.openxmlformats.org/officeDocument/2006/relationships/image" Target="../media/image225.png"/><Relationship Id="rId7" Type="http://schemas.openxmlformats.org/officeDocument/2006/relationships/image" Target="../media/image229.png"/><Relationship Id="rId12" Type="http://schemas.openxmlformats.org/officeDocument/2006/relationships/image" Target="../media/image234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8.png"/><Relationship Id="rId11" Type="http://schemas.openxmlformats.org/officeDocument/2006/relationships/image" Target="../media/image233.png"/><Relationship Id="rId5" Type="http://schemas.openxmlformats.org/officeDocument/2006/relationships/image" Target="../media/image227.png"/><Relationship Id="rId10" Type="http://schemas.openxmlformats.org/officeDocument/2006/relationships/image" Target="../media/image232.png"/><Relationship Id="rId4" Type="http://schemas.openxmlformats.org/officeDocument/2006/relationships/image" Target="../media/image226.png"/><Relationship Id="rId9" Type="http://schemas.openxmlformats.org/officeDocument/2006/relationships/image" Target="../media/image231.png"/><Relationship Id="rId14" Type="http://schemas.openxmlformats.org/officeDocument/2006/relationships/image" Target="../media/image23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9.png"/><Relationship Id="rId13" Type="http://schemas.openxmlformats.org/officeDocument/2006/relationships/image" Target="../media/image244.png"/><Relationship Id="rId3" Type="http://schemas.openxmlformats.org/officeDocument/2006/relationships/image" Target="../media/image225.png"/><Relationship Id="rId7" Type="http://schemas.openxmlformats.org/officeDocument/2006/relationships/image" Target="../media/image238.png"/><Relationship Id="rId12" Type="http://schemas.openxmlformats.org/officeDocument/2006/relationships/image" Target="../media/image243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7.png"/><Relationship Id="rId11" Type="http://schemas.openxmlformats.org/officeDocument/2006/relationships/image" Target="../media/image242.png"/><Relationship Id="rId5" Type="http://schemas.openxmlformats.org/officeDocument/2006/relationships/image" Target="../media/image227.png"/><Relationship Id="rId10" Type="http://schemas.openxmlformats.org/officeDocument/2006/relationships/image" Target="../media/image241.png"/><Relationship Id="rId4" Type="http://schemas.openxmlformats.org/officeDocument/2006/relationships/image" Target="../media/image226.png"/><Relationship Id="rId9" Type="http://schemas.openxmlformats.org/officeDocument/2006/relationships/image" Target="../media/image240.png"/><Relationship Id="rId14" Type="http://schemas.openxmlformats.org/officeDocument/2006/relationships/image" Target="../media/image24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image" Target="../media/image2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Identity_matrix" TargetMode="Externa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3" Type="http://schemas.openxmlformats.org/officeDocument/2006/relationships/image" Target="../media/image247.png"/><Relationship Id="rId7" Type="http://schemas.openxmlformats.org/officeDocument/2006/relationships/image" Target="../media/image251.png"/><Relationship Id="rId2" Type="http://schemas.openxmlformats.org/officeDocument/2006/relationships/image" Target="../media/image2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9.png"/><Relationship Id="rId4" Type="http://schemas.openxmlformats.org/officeDocument/2006/relationships/image" Target="../media/image248.png"/><Relationship Id="rId9" Type="http://schemas.openxmlformats.org/officeDocument/2006/relationships/image" Target="../media/image25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13" Type="http://schemas.openxmlformats.org/officeDocument/2006/relationships/image" Target="../media/image264.png"/><Relationship Id="rId18" Type="http://schemas.openxmlformats.org/officeDocument/2006/relationships/image" Target="../media/image269.png"/><Relationship Id="rId3" Type="http://schemas.openxmlformats.org/officeDocument/2006/relationships/image" Target="../media/image254.png"/><Relationship Id="rId7" Type="http://schemas.openxmlformats.org/officeDocument/2006/relationships/image" Target="../media/image258.png"/><Relationship Id="rId12" Type="http://schemas.openxmlformats.org/officeDocument/2006/relationships/image" Target="../media/image263.png"/><Relationship Id="rId17" Type="http://schemas.openxmlformats.org/officeDocument/2006/relationships/image" Target="../media/image268.png"/><Relationship Id="rId2" Type="http://schemas.openxmlformats.org/officeDocument/2006/relationships/image" Target="../media/image210.jpeg"/><Relationship Id="rId16" Type="http://schemas.openxmlformats.org/officeDocument/2006/relationships/image" Target="../media/image2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11" Type="http://schemas.openxmlformats.org/officeDocument/2006/relationships/image" Target="../media/image262.png"/><Relationship Id="rId5" Type="http://schemas.openxmlformats.org/officeDocument/2006/relationships/image" Target="../media/image256.png"/><Relationship Id="rId15" Type="http://schemas.openxmlformats.org/officeDocument/2006/relationships/image" Target="../media/image266.png"/><Relationship Id="rId10" Type="http://schemas.openxmlformats.org/officeDocument/2006/relationships/image" Target="../media/image261.png"/><Relationship Id="rId19" Type="http://schemas.openxmlformats.org/officeDocument/2006/relationships/image" Target="../media/image253.png"/><Relationship Id="rId4" Type="http://schemas.openxmlformats.org/officeDocument/2006/relationships/image" Target="../media/image255.png"/><Relationship Id="rId9" Type="http://schemas.openxmlformats.org/officeDocument/2006/relationships/image" Target="../media/image260.png"/><Relationship Id="rId14" Type="http://schemas.openxmlformats.org/officeDocument/2006/relationships/image" Target="../media/image26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7.jpe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13" Type="http://schemas.openxmlformats.org/officeDocument/2006/relationships/image" Target="../media/image253.png"/><Relationship Id="rId3" Type="http://schemas.openxmlformats.org/officeDocument/2006/relationships/image" Target="../media/image254.png"/><Relationship Id="rId7" Type="http://schemas.openxmlformats.org/officeDocument/2006/relationships/image" Target="../media/image258.png"/><Relationship Id="rId12" Type="http://schemas.openxmlformats.org/officeDocument/2006/relationships/image" Target="../media/image273.png"/><Relationship Id="rId2" Type="http://schemas.openxmlformats.org/officeDocument/2006/relationships/image" Target="../media/image2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11" Type="http://schemas.openxmlformats.org/officeDocument/2006/relationships/image" Target="../media/image272.png"/><Relationship Id="rId5" Type="http://schemas.openxmlformats.org/officeDocument/2006/relationships/image" Target="../media/image256.png"/><Relationship Id="rId10" Type="http://schemas.openxmlformats.org/officeDocument/2006/relationships/image" Target="../media/image271.png"/><Relationship Id="rId4" Type="http://schemas.openxmlformats.org/officeDocument/2006/relationships/image" Target="../media/image255.png"/><Relationship Id="rId9" Type="http://schemas.openxmlformats.org/officeDocument/2006/relationships/image" Target="../media/image27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13" Type="http://schemas.openxmlformats.org/officeDocument/2006/relationships/image" Target="../media/image278.png"/><Relationship Id="rId18" Type="http://schemas.openxmlformats.org/officeDocument/2006/relationships/image" Target="../media/image253.png"/><Relationship Id="rId3" Type="http://schemas.openxmlformats.org/officeDocument/2006/relationships/image" Target="../media/image254.png"/><Relationship Id="rId7" Type="http://schemas.openxmlformats.org/officeDocument/2006/relationships/image" Target="../media/image258.png"/><Relationship Id="rId12" Type="http://schemas.openxmlformats.org/officeDocument/2006/relationships/image" Target="../media/image277.png"/><Relationship Id="rId17" Type="http://schemas.openxmlformats.org/officeDocument/2006/relationships/image" Target="../media/image282.png"/><Relationship Id="rId2" Type="http://schemas.openxmlformats.org/officeDocument/2006/relationships/image" Target="../media/image210.jpeg"/><Relationship Id="rId16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Relationship Id="rId11" Type="http://schemas.openxmlformats.org/officeDocument/2006/relationships/image" Target="../media/image276.png"/><Relationship Id="rId5" Type="http://schemas.openxmlformats.org/officeDocument/2006/relationships/image" Target="../media/image256.png"/><Relationship Id="rId15" Type="http://schemas.openxmlformats.org/officeDocument/2006/relationships/image" Target="../media/image280.png"/><Relationship Id="rId10" Type="http://schemas.openxmlformats.org/officeDocument/2006/relationships/image" Target="../media/image275.png"/><Relationship Id="rId4" Type="http://schemas.openxmlformats.org/officeDocument/2006/relationships/image" Target="../media/image255.png"/><Relationship Id="rId9" Type="http://schemas.openxmlformats.org/officeDocument/2006/relationships/image" Target="../media/image274.png"/><Relationship Id="rId14" Type="http://schemas.openxmlformats.org/officeDocument/2006/relationships/image" Target="../media/image27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4.png"/><Relationship Id="rId13" Type="http://schemas.openxmlformats.org/officeDocument/2006/relationships/image" Target="../media/image289.png"/><Relationship Id="rId3" Type="http://schemas.openxmlformats.org/officeDocument/2006/relationships/image" Target="../media/image254.png"/><Relationship Id="rId7" Type="http://schemas.openxmlformats.org/officeDocument/2006/relationships/image" Target="../media/image283.png"/><Relationship Id="rId12" Type="http://schemas.openxmlformats.org/officeDocument/2006/relationships/image" Target="../media/image288.png"/><Relationship Id="rId2" Type="http://schemas.openxmlformats.org/officeDocument/2006/relationships/image" Target="../media/image210.jpeg"/><Relationship Id="rId16" Type="http://schemas.openxmlformats.org/officeDocument/2006/relationships/image" Target="../media/image2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3.png"/><Relationship Id="rId11" Type="http://schemas.openxmlformats.org/officeDocument/2006/relationships/image" Target="../media/image287.png"/><Relationship Id="rId5" Type="http://schemas.openxmlformats.org/officeDocument/2006/relationships/image" Target="../media/image256.png"/><Relationship Id="rId15" Type="http://schemas.openxmlformats.org/officeDocument/2006/relationships/image" Target="../media/image291.png"/><Relationship Id="rId10" Type="http://schemas.openxmlformats.org/officeDocument/2006/relationships/image" Target="../media/image286.png"/><Relationship Id="rId4" Type="http://schemas.openxmlformats.org/officeDocument/2006/relationships/image" Target="../media/image255.png"/><Relationship Id="rId9" Type="http://schemas.openxmlformats.org/officeDocument/2006/relationships/image" Target="../media/image285.png"/><Relationship Id="rId14" Type="http://schemas.openxmlformats.org/officeDocument/2006/relationships/image" Target="../media/image29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png"/><Relationship Id="rId13" Type="http://schemas.openxmlformats.org/officeDocument/2006/relationships/image" Target="../media/image299.png"/><Relationship Id="rId3" Type="http://schemas.openxmlformats.org/officeDocument/2006/relationships/image" Target="../media/image254.png"/><Relationship Id="rId7" Type="http://schemas.openxmlformats.org/officeDocument/2006/relationships/image" Target="../media/image293.png"/><Relationship Id="rId12" Type="http://schemas.openxmlformats.org/officeDocument/2006/relationships/image" Target="../media/image298.png"/><Relationship Id="rId2" Type="http://schemas.openxmlformats.org/officeDocument/2006/relationships/image" Target="../media/image2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3.png"/><Relationship Id="rId11" Type="http://schemas.openxmlformats.org/officeDocument/2006/relationships/image" Target="../media/image297.png"/><Relationship Id="rId5" Type="http://schemas.openxmlformats.org/officeDocument/2006/relationships/image" Target="../media/image256.png"/><Relationship Id="rId10" Type="http://schemas.openxmlformats.org/officeDocument/2006/relationships/image" Target="../media/image296.png"/><Relationship Id="rId4" Type="http://schemas.openxmlformats.org/officeDocument/2006/relationships/image" Target="../media/image255.png"/><Relationship Id="rId9" Type="http://schemas.openxmlformats.org/officeDocument/2006/relationships/image" Target="../media/image295.png"/><Relationship Id="rId14" Type="http://schemas.openxmlformats.org/officeDocument/2006/relationships/image" Target="../media/image30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13" Type="http://schemas.openxmlformats.org/officeDocument/2006/relationships/image" Target="../media/image306.png"/><Relationship Id="rId3" Type="http://schemas.openxmlformats.org/officeDocument/2006/relationships/image" Target="../media/image254.png"/><Relationship Id="rId7" Type="http://schemas.openxmlformats.org/officeDocument/2006/relationships/image" Target="../media/image293.png"/><Relationship Id="rId12" Type="http://schemas.openxmlformats.org/officeDocument/2006/relationships/image" Target="../media/image305.png"/><Relationship Id="rId17" Type="http://schemas.openxmlformats.org/officeDocument/2006/relationships/image" Target="../media/image310.png"/><Relationship Id="rId2" Type="http://schemas.openxmlformats.org/officeDocument/2006/relationships/image" Target="../media/image210.jpeg"/><Relationship Id="rId16" Type="http://schemas.openxmlformats.org/officeDocument/2006/relationships/image" Target="../media/image3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3.png"/><Relationship Id="rId11" Type="http://schemas.openxmlformats.org/officeDocument/2006/relationships/image" Target="../media/image304.png"/><Relationship Id="rId5" Type="http://schemas.openxmlformats.org/officeDocument/2006/relationships/image" Target="../media/image256.png"/><Relationship Id="rId15" Type="http://schemas.openxmlformats.org/officeDocument/2006/relationships/image" Target="../media/image308.png"/><Relationship Id="rId10" Type="http://schemas.openxmlformats.org/officeDocument/2006/relationships/image" Target="../media/image303.png"/><Relationship Id="rId4" Type="http://schemas.openxmlformats.org/officeDocument/2006/relationships/image" Target="../media/image255.png"/><Relationship Id="rId9" Type="http://schemas.openxmlformats.org/officeDocument/2006/relationships/image" Target="../media/image302.png"/><Relationship Id="rId14" Type="http://schemas.openxmlformats.org/officeDocument/2006/relationships/image" Target="../media/image30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15.png"/><Relationship Id="rId3" Type="http://schemas.openxmlformats.org/officeDocument/2006/relationships/image" Target="../media/image254.png"/><Relationship Id="rId7" Type="http://schemas.openxmlformats.org/officeDocument/2006/relationships/image" Target="../media/image293.png"/><Relationship Id="rId12" Type="http://schemas.openxmlformats.org/officeDocument/2006/relationships/image" Target="../media/image314.png"/><Relationship Id="rId2" Type="http://schemas.openxmlformats.org/officeDocument/2006/relationships/image" Target="../media/image2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3.png"/><Relationship Id="rId11" Type="http://schemas.openxmlformats.org/officeDocument/2006/relationships/image" Target="../media/image313.png"/><Relationship Id="rId5" Type="http://schemas.openxmlformats.org/officeDocument/2006/relationships/image" Target="../media/image256.png"/><Relationship Id="rId15" Type="http://schemas.openxmlformats.org/officeDocument/2006/relationships/image" Target="../media/image317.png"/><Relationship Id="rId10" Type="http://schemas.openxmlformats.org/officeDocument/2006/relationships/image" Target="../media/image312.png"/><Relationship Id="rId4" Type="http://schemas.openxmlformats.org/officeDocument/2006/relationships/image" Target="../media/image255.png"/><Relationship Id="rId9" Type="http://schemas.openxmlformats.org/officeDocument/2006/relationships/image" Target="../media/image311.png"/><Relationship Id="rId14" Type="http://schemas.openxmlformats.org/officeDocument/2006/relationships/image" Target="../media/image31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2" Type="http://schemas.openxmlformats.org/officeDocument/2006/relationships/image" Target="../media/image3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5" Type="http://schemas.openxmlformats.org/officeDocument/2006/relationships/image" Target="../media/image320.png"/><Relationship Id="rId4" Type="http://schemas.openxmlformats.org/officeDocument/2006/relationships/image" Target="../media/image319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6.png"/><Relationship Id="rId13" Type="http://schemas.openxmlformats.org/officeDocument/2006/relationships/image" Target="../media/image331.png"/><Relationship Id="rId3" Type="http://schemas.openxmlformats.org/officeDocument/2006/relationships/image" Target="../media/image209.png"/><Relationship Id="rId7" Type="http://schemas.openxmlformats.org/officeDocument/2006/relationships/image" Target="../media/image325.png"/><Relationship Id="rId12" Type="http://schemas.openxmlformats.org/officeDocument/2006/relationships/image" Target="../media/image330.png"/><Relationship Id="rId2" Type="http://schemas.openxmlformats.org/officeDocument/2006/relationships/image" Target="../media/image3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4.png"/><Relationship Id="rId11" Type="http://schemas.openxmlformats.org/officeDocument/2006/relationships/image" Target="../media/image329.png"/><Relationship Id="rId5" Type="http://schemas.openxmlformats.org/officeDocument/2006/relationships/image" Target="../media/image323.png"/><Relationship Id="rId10" Type="http://schemas.openxmlformats.org/officeDocument/2006/relationships/image" Target="../media/image328.png"/><Relationship Id="rId4" Type="http://schemas.openxmlformats.org/officeDocument/2006/relationships/image" Target="../media/image322.png"/><Relationship Id="rId9" Type="http://schemas.openxmlformats.org/officeDocument/2006/relationships/image" Target="../media/image32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5.png"/><Relationship Id="rId13" Type="http://schemas.openxmlformats.org/officeDocument/2006/relationships/image" Target="../media/image340.png"/><Relationship Id="rId3" Type="http://schemas.openxmlformats.org/officeDocument/2006/relationships/image" Target="../media/image209.png"/><Relationship Id="rId7" Type="http://schemas.openxmlformats.org/officeDocument/2006/relationships/image" Target="../media/image334.png"/><Relationship Id="rId12" Type="http://schemas.openxmlformats.org/officeDocument/2006/relationships/image" Target="../media/image339.png"/><Relationship Id="rId2" Type="http://schemas.openxmlformats.org/officeDocument/2006/relationships/image" Target="../media/image318.png"/><Relationship Id="rId16" Type="http://schemas.openxmlformats.org/officeDocument/2006/relationships/image" Target="../media/image3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3.png"/><Relationship Id="rId11" Type="http://schemas.openxmlformats.org/officeDocument/2006/relationships/image" Target="../media/image338.png"/><Relationship Id="rId5" Type="http://schemas.openxmlformats.org/officeDocument/2006/relationships/image" Target="../media/image332.png"/><Relationship Id="rId15" Type="http://schemas.openxmlformats.org/officeDocument/2006/relationships/image" Target="../media/image342.png"/><Relationship Id="rId10" Type="http://schemas.openxmlformats.org/officeDocument/2006/relationships/image" Target="../media/image337.png"/><Relationship Id="rId4" Type="http://schemas.openxmlformats.org/officeDocument/2006/relationships/image" Target="../media/image322.png"/><Relationship Id="rId9" Type="http://schemas.openxmlformats.org/officeDocument/2006/relationships/image" Target="../media/image336.png"/><Relationship Id="rId14" Type="http://schemas.openxmlformats.org/officeDocument/2006/relationships/image" Target="../media/image3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8.png"/><Relationship Id="rId3" Type="http://schemas.openxmlformats.org/officeDocument/2006/relationships/image" Target="../media/image209.png"/><Relationship Id="rId7" Type="http://schemas.openxmlformats.org/officeDocument/2006/relationships/image" Target="../media/image347.png"/><Relationship Id="rId2" Type="http://schemas.openxmlformats.org/officeDocument/2006/relationships/image" Target="../media/image3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6.png"/><Relationship Id="rId11" Type="http://schemas.openxmlformats.org/officeDocument/2006/relationships/image" Target="../media/image351.png"/><Relationship Id="rId5" Type="http://schemas.openxmlformats.org/officeDocument/2006/relationships/image" Target="../media/image345.png"/><Relationship Id="rId10" Type="http://schemas.openxmlformats.org/officeDocument/2006/relationships/image" Target="../media/image350.png"/><Relationship Id="rId4" Type="http://schemas.openxmlformats.org/officeDocument/2006/relationships/image" Target="../media/image344.png"/><Relationship Id="rId9" Type="http://schemas.openxmlformats.org/officeDocument/2006/relationships/image" Target="../media/image34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3.png"/><Relationship Id="rId2" Type="http://schemas.openxmlformats.org/officeDocument/2006/relationships/image" Target="../media/image35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9.png"/><Relationship Id="rId13" Type="http://schemas.openxmlformats.org/officeDocument/2006/relationships/image" Target="../media/image364.png"/><Relationship Id="rId3" Type="http://schemas.openxmlformats.org/officeDocument/2006/relationships/image" Target="../media/image354.png"/><Relationship Id="rId7" Type="http://schemas.openxmlformats.org/officeDocument/2006/relationships/image" Target="../media/image358.png"/><Relationship Id="rId12" Type="http://schemas.openxmlformats.org/officeDocument/2006/relationships/image" Target="../media/image363.png"/><Relationship Id="rId2" Type="http://schemas.openxmlformats.org/officeDocument/2006/relationships/image" Target="../media/image3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7.png"/><Relationship Id="rId11" Type="http://schemas.openxmlformats.org/officeDocument/2006/relationships/image" Target="../media/image362.png"/><Relationship Id="rId5" Type="http://schemas.openxmlformats.org/officeDocument/2006/relationships/image" Target="../media/image356.png"/><Relationship Id="rId10" Type="http://schemas.openxmlformats.org/officeDocument/2006/relationships/image" Target="../media/image361.png"/><Relationship Id="rId4" Type="http://schemas.openxmlformats.org/officeDocument/2006/relationships/image" Target="../media/image355.png"/><Relationship Id="rId9" Type="http://schemas.openxmlformats.org/officeDocument/2006/relationships/image" Target="../media/image36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8.png"/><Relationship Id="rId13" Type="http://schemas.openxmlformats.org/officeDocument/2006/relationships/image" Target="../media/image373.png"/><Relationship Id="rId3" Type="http://schemas.openxmlformats.org/officeDocument/2006/relationships/image" Target="../media/image354.png"/><Relationship Id="rId7" Type="http://schemas.openxmlformats.org/officeDocument/2006/relationships/image" Target="../media/image367.png"/><Relationship Id="rId12" Type="http://schemas.openxmlformats.org/officeDocument/2006/relationships/image" Target="../media/image372.png"/><Relationship Id="rId2" Type="http://schemas.openxmlformats.org/officeDocument/2006/relationships/image" Target="../media/image3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6.png"/><Relationship Id="rId11" Type="http://schemas.openxmlformats.org/officeDocument/2006/relationships/image" Target="../media/image371.png"/><Relationship Id="rId5" Type="http://schemas.openxmlformats.org/officeDocument/2006/relationships/image" Target="../media/image365.png"/><Relationship Id="rId10" Type="http://schemas.openxmlformats.org/officeDocument/2006/relationships/image" Target="../media/image370.png"/><Relationship Id="rId4" Type="http://schemas.openxmlformats.org/officeDocument/2006/relationships/image" Target="../media/image355.png"/><Relationship Id="rId9" Type="http://schemas.openxmlformats.org/officeDocument/2006/relationships/image" Target="../media/image369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5.png"/><Relationship Id="rId13" Type="http://schemas.openxmlformats.org/officeDocument/2006/relationships/image" Target="../media/image380.png"/><Relationship Id="rId3" Type="http://schemas.openxmlformats.org/officeDocument/2006/relationships/image" Target="../media/image354.png"/><Relationship Id="rId7" Type="http://schemas.openxmlformats.org/officeDocument/2006/relationships/image" Target="../media/image374.png"/><Relationship Id="rId12" Type="http://schemas.openxmlformats.org/officeDocument/2006/relationships/image" Target="../media/image379.png"/><Relationship Id="rId2" Type="http://schemas.openxmlformats.org/officeDocument/2006/relationships/image" Target="../media/image3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6.png"/><Relationship Id="rId11" Type="http://schemas.openxmlformats.org/officeDocument/2006/relationships/image" Target="../media/image378.png"/><Relationship Id="rId5" Type="http://schemas.openxmlformats.org/officeDocument/2006/relationships/image" Target="../media/image365.png"/><Relationship Id="rId10" Type="http://schemas.openxmlformats.org/officeDocument/2006/relationships/image" Target="../media/image377.png"/><Relationship Id="rId4" Type="http://schemas.openxmlformats.org/officeDocument/2006/relationships/image" Target="../media/image355.png"/><Relationship Id="rId9" Type="http://schemas.openxmlformats.org/officeDocument/2006/relationships/image" Target="../media/image376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2.png"/><Relationship Id="rId3" Type="http://schemas.openxmlformats.org/officeDocument/2006/relationships/image" Target="../media/image354.png"/><Relationship Id="rId7" Type="http://schemas.openxmlformats.org/officeDocument/2006/relationships/image" Target="../media/image381.png"/><Relationship Id="rId2" Type="http://schemas.openxmlformats.org/officeDocument/2006/relationships/image" Target="../media/image3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6.png"/><Relationship Id="rId5" Type="http://schemas.openxmlformats.org/officeDocument/2006/relationships/image" Target="../media/image365.png"/><Relationship Id="rId10" Type="http://schemas.openxmlformats.org/officeDocument/2006/relationships/image" Target="../media/image384.png"/><Relationship Id="rId4" Type="http://schemas.openxmlformats.org/officeDocument/2006/relationships/image" Target="../media/image355.png"/><Relationship Id="rId9" Type="http://schemas.openxmlformats.org/officeDocument/2006/relationships/image" Target="../media/image38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1.png"/><Relationship Id="rId3" Type="http://schemas.openxmlformats.org/officeDocument/2006/relationships/image" Target="../media/image386.png"/><Relationship Id="rId7" Type="http://schemas.openxmlformats.org/officeDocument/2006/relationships/image" Target="../media/image390.png"/><Relationship Id="rId2" Type="http://schemas.openxmlformats.org/officeDocument/2006/relationships/image" Target="../media/image3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9.png"/><Relationship Id="rId5" Type="http://schemas.openxmlformats.org/officeDocument/2006/relationships/image" Target="../media/image388.png"/><Relationship Id="rId10" Type="http://schemas.openxmlformats.org/officeDocument/2006/relationships/image" Target="../media/image393.png"/><Relationship Id="rId4" Type="http://schemas.openxmlformats.org/officeDocument/2006/relationships/image" Target="../media/image387.png"/><Relationship Id="rId9" Type="http://schemas.openxmlformats.org/officeDocument/2006/relationships/image" Target="../media/image392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7.png"/><Relationship Id="rId13" Type="http://schemas.openxmlformats.org/officeDocument/2006/relationships/image" Target="../media/image402.png"/><Relationship Id="rId3" Type="http://schemas.openxmlformats.org/officeDocument/2006/relationships/image" Target="../media/image386.png"/><Relationship Id="rId7" Type="http://schemas.openxmlformats.org/officeDocument/2006/relationships/image" Target="../media/image396.png"/><Relationship Id="rId12" Type="http://schemas.openxmlformats.org/officeDocument/2006/relationships/image" Target="../media/image401.png"/><Relationship Id="rId2" Type="http://schemas.openxmlformats.org/officeDocument/2006/relationships/image" Target="../media/image3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5.png"/><Relationship Id="rId11" Type="http://schemas.openxmlformats.org/officeDocument/2006/relationships/image" Target="../media/image400.png"/><Relationship Id="rId5" Type="http://schemas.openxmlformats.org/officeDocument/2006/relationships/image" Target="../media/image394.png"/><Relationship Id="rId10" Type="http://schemas.openxmlformats.org/officeDocument/2006/relationships/image" Target="../media/image399.png"/><Relationship Id="rId4" Type="http://schemas.openxmlformats.org/officeDocument/2006/relationships/image" Target="../media/image387.png"/><Relationship Id="rId9" Type="http://schemas.openxmlformats.org/officeDocument/2006/relationships/image" Target="../media/image398.png"/><Relationship Id="rId14" Type="http://schemas.openxmlformats.org/officeDocument/2006/relationships/image" Target="../media/image40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6.png"/><Relationship Id="rId3" Type="http://schemas.openxmlformats.org/officeDocument/2006/relationships/image" Target="../media/image386.png"/><Relationship Id="rId7" Type="http://schemas.openxmlformats.org/officeDocument/2006/relationships/image" Target="../media/image405.png"/><Relationship Id="rId12" Type="http://schemas.openxmlformats.org/officeDocument/2006/relationships/image" Target="../media/image410.png"/><Relationship Id="rId2" Type="http://schemas.openxmlformats.org/officeDocument/2006/relationships/image" Target="../media/image3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4.png"/><Relationship Id="rId11" Type="http://schemas.openxmlformats.org/officeDocument/2006/relationships/image" Target="../media/image409.png"/><Relationship Id="rId5" Type="http://schemas.openxmlformats.org/officeDocument/2006/relationships/image" Target="../media/image394.png"/><Relationship Id="rId10" Type="http://schemas.openxmlformats.org/officeDocument/2006/relationships/image" Target="../media/image408.png"/><Relationship Id="rId4" Type="http://schemas.openxmlformats.org/officeDocument/2006/relationships/image" Target="../media/image387.png"/><Relationship Id="rId9" Type="http://schemas.openxmlformats.org/officeDocument/2006/relationships/image" Target="../media/image407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667000"/>
            <a:ext cx="85251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Matrix Algebra</a:t>
            </a:r>
            <a:endParaRPr lang="en-US" sz="7200" b="1" cap="all" spc="0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effectLst>
                <a:reflection blurRad="6350" stA="55000" endA="50" endPos="85000" dir="5400000" sy="-100000" algn="bl" rotWithShape="0"/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191000"/>
            <a:ext cx="2819400" cy="22829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09600"/>
            <a:ext cx="2168236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876800"/>
            <a:ext cx="2894299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450000"/>
            <a:ext cx="2902800" cy="2177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28600"/>
            <a:ext cx="2448182" cy="24481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62400"/>
            <a:ext cx="2819400" cy="266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2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09800"/>
            <a:ext cx="852510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Teachings for </a:t>
            </a:r>
          </a:p>
          <a:p>
            <a:pPr algn="ctr"/>
            <a:r>
              <a:rPr lang="en-US" sz="7200" b="1" cap="all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Exercise 4C</a:t>
            </a:r>
            <a:endParaRPr lang="en-US" sz="7200" b="1" cap="all" spc="0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effectLst>
                <a:reflection blurRad="6350" stA="55000" endA="50" endPos="85000" dir="5400000" sy="-100000" algn="bl" rotWithShape="0"/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52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need to know how to multiply matrices together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The rule for multiplying matrices is what gives them their most useful properties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This rule is quite unnatural at first and you should show large amounts of workings, even when you feel you have fully understood the method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You multiply each </a:t>
            </a:r>
            <a:r>
              <a:rPr lang="en-US" sz="1400" b="1" u="sng" dirty="0" smtClean="0">
                <a:latin typeface="Comic Sans MS" panose="030F0702030302020204" pitchFamily="66" charset="0"/>
              </a:rPr>
              <a:t>row</a:t>
            </a:r>
            <a:r>
              <a:rPr lang="en-US" sz="1400" dirty="0" smtClean="0">
                <a:latin typeface="Comic Sans MS" panose="030F0702030302020204" pitchFamily="66" charset="0"/>
              </a:rPr>
              <a:t> in the first matrix, by each </a:t>
            </a:r>
            <a:r>
              <a:rPr lang="en-US" sz="1400" b="1" u="sng" dirty="0" smtClean="0">
                <a:latin typeface="Comic Sans MS" panose="030F0702030302020204" pitchFamily="66" charset="0"/>
              </a:rPr>
              <a:t>column</a:t>
            </a:r>
            <a:r>
              <a:rPr lang="en-US" sz="1400" dirty="0" smtClean="0">
                <a:latin typeface="Comic Sans MS" panose="030F0702030302020204" pitchFamily="66" charset="0"/>
              </a:rPr>
              <a:t> in the second matrix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The product will have the same number of rows as the first matrix, and the same number of columns as the second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4C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95400" cy="129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67646" y="3369378"/>
                <a:ext cx="22958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0" i="1" smtClean="0">
                          <a:latin typeface="Cambria Math"/>
                        </a:rPr>
                        <m:t>   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𝑪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646" y="3369378"/>
                <a:ext cx="229582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62846" y="3738710"/>
                <a:ext cx="8781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/>
                            </a:rPr>
                            <m:t>𝑛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846" y="3738710"/>
                <a:ext cx="878189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71137" y="3738710"/>
                <a:ext cx="8749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137" y="3738710"/>
                <a:ext cx="874983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20246" y="3747616"/>
                <a:ext cx="8268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m:rPr>
                              <m:nor/>
                            </m:rPr>
                            <a:rPr lang="en-GB" sz="1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246" y="3747616"/>
                <a:ext cx="826893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5672446" y="4055393"/>
            <a:ext cx="0" cy="38078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297880" y="4055393"/>
            <a:ext cx="0" cy="38078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670467" y="4436178"/>
            <a:ext cx="627413" cy="1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984173" y="4441129"/>
            <a:ext cx="0" cy="604649"/>
          </a:xfrm>
          <a:prstGeom prst="straightConnector1">
            <a:avLst/>
          </a:prstGeom>
          <a:ln w="254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12573" y="5072252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These numbers </a:t>
            </a:r>
            <a:r>
              <a:rPr lang="en-US" sz="1400" u="sng" dirty="0" smtClean="0">
                <a:solidFill>
                  <a:srgbClr val="FF0000"/>
                </a:solidFill>
                <a:latin typeface="Comic Sans MS" pitchFamily="66" charset="0"/>
              </a:rPr>
              <a:t>must</a:t>
            </a: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 be the same for the multiplication to be possible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257800" y="2988593"/>
            <a:ext cx="0" cy="380785"/>
          </a:xfrm>
          <a:prstGeom prst="straightConnector1">
            <a:avLst/>
          </a:prstGeom>
          <a:ln w="254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705600" y="2992521"/>
            <a:ext cx="0" cy="380785"/>
          </a:xfrm>
          <a:prstGeom prst="straightConnector1">
            <a:avLst/>
          </a:prstGeom>
          <a:ln w="254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246913" y="2992522"/>
            <a:ext cx="1458687" cy="1"/>
          </a:xfrm>
          <a:prstGeom prst="straightConnector1">
            <a:avLst/>
          </a:prstGeom>
          <a:ln w="25400">
            <a:solidFill>
              <a:srgbClr val="0000C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004954" y="2387874"/>
            <a:ext cx="0" cy="604649"/>
          </a:xfrm>
          <a:prstGeom prst="straightConnector1">
            <a:avLst/>
          </a:prstGeom>
          <a:ln w="25400">
            <a:solidFill>
              <a:srgbClr val="0000C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99537" y="1870592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CC"/>
                </a:solidFill>
                <a:latin typeface="Comic Sans MS" pitchFamily="66" charset="0"/>
              </a:rPr>
              <a:t>These numbers will give the dimensions of the answer</a:t>
            </a:r>
            <a:endParaRPr lang="en-GB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587266" y="3792895"/>
            <a:ext cx="152400" cy="199406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581822" y="3801801"/>
            <a:ext cx="152400" cy="199406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232905" y="3801801"/>
            <a:ext cx="152400" cy="199406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7279573" y="3785968"/>
            <a:ext cx="152400" cy="199406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81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7" grpId="0"/>
      <p:bldP spid="23" grpId="0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need to know how to multiply matrices together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The rule for multiplying matrices is what gives them their most useful properties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Calculate the value of AB when: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 Calculate the dimensions first!!!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4C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95400" cy="129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1687" y="3424236"/>
                <a:ext cx="1516121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87" y="3424236"/>
                <a:ext cx="1516121" cy="5542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214695" y="3424236"/>
                <a:ext cx="1175643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695" y="3424236"/>
                <a:ext cx="1175643" cy="5524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66518" y="4418111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(2 x 2)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46418" y="4418110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(2 x 1)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83466" y="4418108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(2 x 1)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68639" y="4418109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x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23262" y="443196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=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1259747" y="4725888"/>
            <a:ext cx="108892" cy="3795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665031" y="4725885"/>
            <a:ext cx="108892" cy="37951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7339" y="5105400"/>
            <a:ext cx="1474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These are the same so the multiplication will work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2191451" y="4748894"/>
            <a:ext cx="407849" cy="1423306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01687" y="4736029"/>
            <a:ext cx="315993" cy="1436171"/>
          </a:xfrm>
          <a:prstGeom prst="straightConnector1">
            <a:avLst/>
          </a:prstGeom>
          <a:ln w="254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1686" y="6172200"/>
            <a:ext cx="2097614" cy="152400"/>
          </a:xfrm>
          <a:prstGeom prst="straightConnector1">
            <a:avLst/>
          </a:prstGeom>
          <a:ln w="25400">
            <a:solidFill>
              <a:srgbClr val="0000CC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652986" y="5879068"/>
            <a:ext cx="14747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CC"/>
                </a:solidFill>
                <a:latin typeface="Comic Sans MS" pitchFamily="66" charset="0"/>
              </a:rPr>
              <a:t>These are the dimensions of the answer</a:t>
            </a:r>
            <a:endParaRPr lang="en-GB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267200" y="1524000"/>
                <a:ext cx="1575111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524000"/>
                <a:ext cx="1575111" cy="5542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715000" y="1501942"/>
                <a:ext cx="906338" cy="576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1501942"/>
                <a:ext cx="906338" cy="5763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6390779" y="2591700"/>
            <a:ext cx="2743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To multiply matrices you first multiply corresponding elements of the rows and columns, then add them up (you’ll get it with practice!)</a:t>
            </a:r>
          </a:p>
          <a:p>
            <a:pPr marL="285750" indent="-285750">
              <a:buFont typeface="Wingdings"/>
              <a:buChar char="à"/>
            </a:pPr>
            <a:endParaRPr lang="en-US" sz="1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285750" indent="-285750">
              <a:buFont typeface="Wingdings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Then once you have done all the columns, do the same thing, but using the second row…</a:t>
            </a:r>
          </a:p>
          <a:p>
            <a:pPr marL="285750" indent="-285750">
              <a:buFont typeface="Wingdings"/>
              <a:buChar char="à"/>
            </a:pPr>
            <a:endParaRPr lang="en-US" sz="1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After this, work out each part, and you then have the final matrix answer!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780080" y="1501942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4378560" y="1501942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5272178" y="1501942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5272178" y="1773454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4780080" y="1763630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4378560" y="1763630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089582" y="2914865"/>
                <a:ext cx="22918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×−3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+(−2×2)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582" y="2914865"/>
                <a:ext cx="2291845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089582" y="3299873"/>
                <a:ext cx="21187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×−3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+(4×2)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582" y="3299873"/>
                <a:ext cx="2118722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485524" y="3983677"/>
                <a:ext cx="14999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+(−4)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524" y="3983677"/>
                <a:ext cx="1499962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485524" y="4353009"/>
                <a:ext cx="13268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−9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+(8)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524" y="4353009"/>
                <a:ext cx="1326837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676538" y="5031853"/>
                <a:ext cx="944810" cy="5506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538" y="5031853"/>
                <a:ext cx="944810" cy="55060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668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/>
      <p:bldP spid="16" grpId="0"/>
      <p:bldP spid="31" grpId="0"/>
      <p:bldP spid="32" grpId="0"/>
      <p:bldP spid="33" grpId="0"/>
      <p:bldP spid="34" grpId="0"/>
      <p:bldP spid="27" grpId="0"/>
      <p:bldP spid="44" grpId="0"/>
      <p:bldP spid="45" grpId="0"/>
      <p:bldP spid="46" grpId="0"/>
      <p:bldP spid="49" grpId="0" animBg="1"/>
      <p:bldP spid="49" grpId="1" animBg="1"/>
      <p:bldP spid="52" grpId="0" animBg="1"/>
      <p:bldP spid="52" grpId="1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6" grpId="0" animBg="1"/>
      <p:bldP spid="57" grpId="0"/>
      <p:bldP spid="58" grpId="0"/>
      <p:bldP spid="60" grpId="0"/>
      <p:bldP spid="61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need to know how to multiply matrices together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The rule for multiplying matrices is what gives them their most useful properties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Given that: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Calculate the value of </a:t>
            </a:r>
            <a:r>
              <a:rPr lang="en-US" sz="1400" b="1" dirty="0" smtClean="0">
                <a:latin typeface="Comic Sans MS" panose="030F0702030302020204" pitchFamily="66" charset="0"/>
                <a:sym typeface="Wingdings" pitchFamily="2" charset="2"/>
              </a:rPr>
              <a:t>AB</a:t>
            </a: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 and </a:t>
            </a:r>
            <a:r>
              <a:rPr lang="en-US" sz="1400" b="1" dirty="0" smtClean="0">
                <a:latin typeface="Comic Sans MS" panose="030F0702030302020204" pitchFamily="66" charset="0"/>
                <a:sym typeface="Wingdings" pitchFamily="2" charset="2"/>
              </a:rPr>
              <a:t>BA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4C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95400" cy="129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1000" y="3424236"/>
                <a:ext cx="1520288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424236"/>
                <a:ext cx="1520288" cy="5542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918111" y="3424236"/>
                <a:ext cx="1534716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111" y="3424236"/>
                <a:ext cx="1534716" cy="5542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66518" y="4418111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(2 x 2)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46418" y="4418110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(2 x 2)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83466" y="4418108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(2 x 2)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68639" y="4418109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x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23262" y="443196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=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513613" y="1840675"/>
                <a:ext cx="3058209" cy="576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613" y="1840675"/>
                <a:ext cx="3058209" cy="5763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513613" y="1521023"/>
            <a:ext cx="138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latin typeface="Comic Sans MS" pitchFamily="66" charset="0"/>
              </a:rPr>
              <a:t>Calculating </a:t>
            </a:r>
            <a:r>
              <a:rPr lang="en-US" sz="1400" b="1" u="sng" dirty="0" smtClean="0">
                <a:latin typeface="Comic Sans MS" pitchFamily="66" charset="0"/>
              </a:rPr>
              <a:t>AB</a:t>
            </a:r>
            <a:endParaRPr lang="en-GB" sz="1400" b="1" u="sng" dirty="0">
              <a:latin typeface="Comic Sans MS" pitchFamily="66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092683" y="1863799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4691163" y="1863799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5092683" y="2112187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4691163" y="2112187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5491251" y="2128831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5491251" y="1866589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5892771" y="2126041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5892771" y="1863799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315200" y="2470256"/>
            <a:ext cx="1828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Multiply the first row by each column as in the previous example</a:t>
            </a:r>
          </a:p>
          <a:p>
            <a:pPr marL="285750" indent="-285750" algn="ctr">
              <a:buFont typeface="Wingdings"/>
              <a:buChar char="à"/>
            </a:pPr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You always fill in the top row of the answer first</a:t>
            </a:r>
          </a:p>
          <a:p>
            <a:pPr algn="ctr">
              <a:buFont typeface="Wingdings"/>
              <a:buChar char="à"/>
            </a:pPr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 A quick check – you have probably done this correctly if the highlighted (green) numbers are the same!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49512" y="2988677"/>
                <a:ext cx="16838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×4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+(0×0)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512" y="2988677"/>
                <a:ext cx="1683859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446236" y="2988676"/>
                <a:ext cx="18185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+(0×−2)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236" y="2988676"/>
                <a:ext cx="1818511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881225" y="3323758"/>
                <a:ext cx="15492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×4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+(3×0)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225" y="3323758"/>
                <a:ext cx="1549207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570002" y="3304591"/>
                <a:ext cx="16838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+(3×−2)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002" y="3304591"/>
                <a:ext cx="1683859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/>
          <p:cNvSpPr/>
          <p:nvPr/>
        </p:nvSpPr>
        <p:spPr>
          <a:xfrm>
            <a:off x="4312853" y="2951478"/>
            <a:ext cx="200760" cy="706226"/>
          </a:xfrm>
          <a:prstGeom prst="ellipse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5092683" y="2961039"/>
            <a:ext cx="200760" cy="706226"/>
          </a:xfrm>
          <a:prstGeom prst="ellipse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5993151" y="2961039"/>
            <a:ext cx="200760" cy="706226"/>
          </a:xfrm>
          <a:prstGeom prst="ellipse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6781800" y="2951478"/>
            <a:ext cx="353160" cy="706226"/>
          </a:xfrm>
          <a:prstGeom prst="ellipse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056904" y="3824472"/>
                <a:ext cx="10690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−4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904" y="3824472"/>
                <a:ext cx="1069074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188617" y="4149381"/>
                <a:ext cx="9344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8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617" y="4149381"/>
                <a:ext cx="934422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739044" y="3824601"/>
                <a:ext cx="10690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044" y="3824601"/>
                <a:ext cx="1069075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870757" y="4149510"/>
                <a:ext cx="10690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+(−6)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757" y="4149510"/>
                <a:ext cx="1069075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13233" y="4751616"/>
                <a:ext cx="1845505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𝑨𝑩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233" y="4751616"/>
                <a:ext cx="1845505" cy="5542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16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/>
      <p:bldP spid="16" grpId="0"/>
      <p:bldP spid="31" grpId="0"/>
      <p:bldP spid="32" grpId="0"/>
      <p:bldP spid="33" grpId="0"/>
      <p:bldP spid="34" grpId="0"/>
      <p:bldP spid="37" grpId="0"/>
      <p:bldP spid="6" grpId="0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8" grpId="0" animBg="1"/>
      <p:bldP spid="48" grpId="1" animBg="1"/>
      <p:bldP spid="48" grpId="2" animBg="1"/>
      <p:bldP spid="48" grpId="3" animBg="1"/>
      <p:bldP spid="50" grpId="0" animBg="1"/>
      <p:bldP spid="50" grpId="1" animBg="1"/>
      <p:bldP spid="50" grpId="2" animBg="1"/>
      <p:bldP spid="50" grpId="3" animBg="1"/>
      <p:bldP spid="51" grpId="0" animBg="1"/>
      <p:bldP spid="51" grpId="1" animBg="1"/>
      <p:bldP spid="51" grpId="2" animBg="1"/>
      <p:bldP spid="51" grpId="3" animBg="1"/>
      <p:bldP spid="59" grpId="0" animBg="1"/>
      <p:bldP spid="59" grpId="1" animBg="1"/>
      <p:bldP spid="59" grpId="2" animBg="1"/>
      <p:bldP spid="59" grpId="3" animBg="1"/>
      <p:bldP spid="9" grpId="0"/>
      <p:bldP spid="63" grpId="0"/>
      <p:bldP spid="64" grpId="0"/>
      <p:bldP spid="65" grpId="0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/>
      <p:bldP spid="71" grpId="0"/>
      <p:bldP spid="72" grpId="0"/>
      <p:bldP spid="73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need to know how to multiply matrices together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The rule for multiplying matrices is what gives them their most useful properties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Given that: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Calculate the value of </a:t>
            </a:r>
            <a:r>
              <a:rPr lang="en-US" sz="1400" b="1" dirty="0" smtClean="0">
                <a:latin typeface="Comic Sans MS" panose="030F0702030302020204" pitchFamily="66" charset="0"/>
                <a:sym typeface="Wingdings" pitchFamily="2" charset="2"/>
              </a:rPr>
              <a:t>AB</a:t>
            </a: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 and </a:t>
            </a:r>
            <a:r>
              <a:rPr lang="en-US" sz="1400" b="1" dirty="0" smtClean="0">
                <a:latin typeface="Comic Sans MS" panose="030F0702030302020204" pitchFamily="66" charset="0"/>
                <a:sym typeface="Wingdings" pitchFamily="2" charset="2"/>
              </a:rPr>
              <a:t>BA</a:t>
            </a: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 BA will be 2 x 2 as well!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4C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95400" cy="129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1000" y="3424236"/>
                <a:ext cx="1520288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424236"/>
                <a:ext cx="1520288" cy="5542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918111" y="3424236"/>
                <a:ext cx="1534716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111" y="3424236"/>
                <a:ext cx="1534716" cy="5542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513613" y="1840675"/>
                <a:ext cx="3058208" cy="576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613" y="1840675"/>
                <a:ext cx="3058208" cy="5763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513613" y="1521023"/>
            <a:ext cx="138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latin typeface="Comic Sans MS" pitchFamily="66" charset="0"/>
              </a:rPr>
              <a:t>Calculating </a:t>
            </a:r>
            <a:r>
              <a:rPr lang="en-US" sz="1400" b="1" u="sng" dirty="0" smtClean="0">
                <a:latin typeface="Comic Sans MS" pitchFamily="66" charset="0"/>
              </a:rPr>
              <a:t>BA</a:t>
            </a:r>
            <a:endParaRPr lang="en-GB" sz="1400" b="1" u="sng" dirty="0">
              <a:latin typeface="Comic Sans MS" pitchFamily="66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092683" y="1863799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>
            <a:off x="4691163" y="1863799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5092683" y="2112187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4691163" y="2112187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5491251" y="2128831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5491251" y="1866589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5892771" y="2126041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5892771" y="1863799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315200" y="2470256"/>
            <a:ext cx="1828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Multiply the first row by each column as in the previous example</a:t>
            </a:r>
          </a:p>
          <a:p>
            <a:pPr marL="285750" indent="-285750" algn="ctr">
              <a:buFont typeface="Wingdings"/>
              <a:buChar char="à"/>
            </a:pPr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You always fill in the top row of the answer first</a:t>
            </a:r>
          </a:p>
          <a:p>
            <a:pPr algn="ctr">
              <a:buFont typeface="Wingdings"/>
              <a:buChar char="à"/>
            </a:pPr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 A quick check – you have probably done this correctly if the highlighted (green) numbers are the same!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49512" y="2988677"/>
                <a:ext cx="16838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×−1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+(1×2)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512" y="2988677"/>
                <a:ext cx="1683859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585753" y="2984771"/>
                <a:ext cx="15492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×0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+(1×3)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5753" y="2984771"/>
                <a:ext cx="1549207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746572" y="3311838"/>
                <a:ext cx="18185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×−1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+(−2×2)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572" y="3311838"/>
                <a:ext cx="1818511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591984" y="3304591"/>
                <a:ext cx="16838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×0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+(−2×3)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984" y="3304591"/>
                <a:ext cx="1683858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/>
          <p:cNvSpPr/>
          <p:nvPr/>
        </p:nvSpPr>
        <p:spPr>
          <a:xfrm>
            <a:off x="4188617" y="2951478"/>
            <a:ext cx="324996" cy="706226"/>
          </a:xfrm>
          <a:prstGeom prst="ellipse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 rot="20720589">
            <a:off x="5123039" y="2961039"/>
            <a:ext cx="310332" cy="706226"/>
          </a:xfrm>
          <a:prstGeom prst="ellipse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6042717" y="2949119"/>
            <a:ext cx="200760" cy="706226"/>
          </a:xfrm>
          <a:prstGeom prst="ellipse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/>
          <p:cNvSpPr/>
          <p:nvPr/>
        </p:nvSpPr>
        <p:spPr>
          <a:xfrm rot="20992910">
            <a:off x="6803441" y="2925201"/>
            <a:ext cx="331519" cy="706226"/>
          </a:xfrm>
          <a:prstGeom prst="ellipse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056904" y="3824472"/>
                <a:ext cx="10690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−4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+(2)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904" y="3824472"/>
                <a:ext cx="1069074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188617" y="4149381"/>
                <a:ext cx="10690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+(−4)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617" y="4149381"/>
                <a:ext cx="1069075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892771" y="3841604"/>
                <a:ext cx="9344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+(3)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771" y="3841604"/>
                <a:ext cx="934422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889415" y="4148636"/>
                <a:ext cx="10690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+(−6)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9415" y="4148636"/>
                <a:ext cx="1069075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1000" y="5028743"/>
                <a:ext cx="1845505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𝑨𝑩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8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028743"/>
                <a:ext cx="1845505" cy="5542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587607" y="4648200"/>
                <a:ext cx="1860125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𝑩𝑨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607" y="4648200"/>
                <a:ext cx="1860125" cy="5542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916894" y="5975898"/>
            <a:ext cx="5817346" cy="738664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Multiplication using matrices is </a:t>
            </a:r>
            <a:r>
              <a:rPr lang="en-US" sz="1400" u="sng" dirty="0" smtClean="0">
                <a:solidFill>
                  <a:srgbClr val="FF0000"/>
                </a:solidFill>
                <a:latin typeface="Comic Sans MS" pitchFamily="66" charset="0"/>
              </a:rPr>
              <a:t>NOT</a:t>
            </a: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 commutative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This means the order of multiplication </a:t>
            </a:r>
            <a:r>
              <a:rPr lang="en-US" sz="1400" u="sng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does</a:t>
            </a: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matter as a different order gives different answers!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226506" y="5582998"/>
            <a:ext cx="676248" cy="280528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692011" y="5202454"/>
            <a:ext cx="101856" cy="661072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916894" y="5975898"/>
            <a:ext cx="5832952" cy="7386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43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 animBg="1"/>
      <p:bldP spid="39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8" grpId="0" animBg="1"/>
      <p:bldP spid="48" grpId="1" animBg="1"/>
      <p:bldP spid="48" grpId="2" animBg="1"/>
      <p:bldP spid="48" grpId="3" animBg="1"/>
      <p:bldP spid="50" grpId="0" animBg="1"/>
      <p:bldP spid="50" grpId="1" animBg="1"/>
      <p:bldP spid="50" grpId="2" animBg="1"/>
      <p:bldP spid="50" grpId="3" animBg="1"/>
      <p:bldP spid="51" grpId="0" animBg="1"/>
      <p:bldP spid="51" grpId="1" animBg="1"/>
      <p:bldP spid="51" grpId="2" animBg="1"/>
      <p:bldP spid="51" grpId="3" animBg="1"/>
      <p:bldP spid="59" grpId="0" animBg="1"/>
      <p:bldP spid="59" grpId="1" animBg="1"/>
      <p:bldP spid="59" grpId="2" animBg="1"/>
      <p:bldP spid="59" grpId="3" animBg="1"/>
      <p:bldP spid="9" grpId="0"/>
      <p:bldP spid="63" grpId="0"/>
      <p:bldP spid="64" grpId="0"/>
      <p:bldP spid="65" grpId="0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/>
      <p:bldP spid="71" grpId="0"/>
      <p:bldP spid="72" grpId="0"/>
      <p:bldP spid="73" grpId="0"/>
      <p:bldP spid="38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199"/>
            <a:ext cx="3581400" cy="49068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need to know how to multiply matrices together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The rule for multiplying matrices is what gives them their most useful properties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Given that: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Determine whether each of the following can be evaluated and if so, find the product: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AutoNum type="alphaLcParenR"/>
            </a:pP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b="1" dirty="0" smtClean="0">
                <a:latin typeface="Comic Sans MS" panose="030F0702030302020204" pitchFamily="66" charset="0"/>
              </a:rPr>
              <a:t>AB</a:t>
            </a:r>
          </a:p>
          <a:p>
            <a:pPr algn="ctr">
              <a:buAutoNum type="alphaLcParenR"/>
            </a:pP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b="1" dirty="0" smtClean="0">
                <a:latin typeface="Comic Sans MS" panose="030F0702030302020204" pitchFamily="66" charset="0"/>
              </a:rPr>
              <a:t>BC</a:t>
            </a:r>
          </a:p>
          <a:p>
            <a:pPr algn="ctr">
              <a:buAutoNum type="alphaLcParenR"/>
            </a:pPr>
            <a:r>
              <a:rPr lang="en-US" sz="1400" dirty="0" smtClean="0">
                <a:latin typeface="Comic Sans MS" panose="030F0702030302020204" pitchFamily="66" charset="0"/>
              </a:rPr>
              <a:t> </a:t>
            </a:r>
            <a:r>
              <a:rPr lang="en-US" sz="1400" b="1" dirty="0" smtClean="0">
                <a:latin typeface="Comic Sans MS" panose="030F0702030302020204" pitchFamily="66" charset="0"/>
              </a:rPr>
              <a:t>CA</a:t>
            </a:r>
          </a:p>
          <a:p>
            <a:pPr algn="ctr">
              <a:buAutoNum type="alphaLcParenR"/>
            </a:pP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b="1" dirty="0" smtClean="0">
                <a:latin typeface="Comic Sans MS" panose="030F0702030302020204" pitchFamily="66" charset="0"/>
              </a:rPr>
              <a:t>BCA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4C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95400" cy="129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0" y="3385664"/>
                <a:ext cx="16802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385664"/>
                <a:ext cx="1680204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86000" y="3385664"/>
                <a:ext cx="1371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385664"/>
                <a:ext cx="1371600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413504" y="3713397"/>
                <a:ext cx="1143000" cy="500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𝑪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504" y="3713397"/>
                <a:ext cx="1143000" cy="500458"/>
              </a:xfrm>
              <a:prstGeom prst="rect">
                <a:avLst/>
              </a:prstGeom>
              <a:blipFill rotWithShape="1">
                <a:blip r:embed="rId5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191000" y="1524000"/>
            <a:ext cx="138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latin typeface="Comic Sans MS" pitchFamily="66" charset="0"/>
              </a:rPr>
              <a:t>Calculating </a:t>
            </a:r>
            <a:r>
              <a:rPr lang="en-US" sz="1400" b="1" u="sng" dirty="0" smtClean="0">
                <a:latin typeface="Comic Sans MS" pitchFamily="66" charset="0"/>
              </a:rPr>
              <a:t>AB</a:t>
            </a:r>
            <a:endParaRPr lang="en-GB" sz="1400" b="1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73187" y="1831777"/>
                <a:ext cx="16802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187" y="1831777"/>
                <a:ext cx="1680204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72200" y="1828800"/>
                <a:ext cx="1371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828800"/>
                <a:ext cx="1371600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800600" y="2209800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(1 x 3)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2209800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(1 x 2)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67400" y="220980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x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73187" y="2680553"/>
            <a:ext cx="49011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As the central numbers are not equal, these matrices cannot be combined</a:t>
            </a:r>
          </a:p>
          <a:p>
            <a:pPr algn="ctr"/>
            <a:endParaRPr lang="en-US" sz="1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The row in the first has 3 terms, and the columns in the second have 1 term, so the number of terms to multiply will not match up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4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0" grpId="0"/>
      <p:bldP spid="45" grpId="0"/>
      <p:bldP spid="9" grpId="0"/>
      <p:bldP spid="10" grpId="0"/>
      <p:bldP spid="11" grpId="0"/>
      <p:bldP spid="13" grpId="0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need to know how to multiply matrices together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The rule for multiplying matrices is what gives them their most useful properties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Given that: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Determine whether each of the following can be evaluated and if so, find the product: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b)  </a:t>
            </a:r>
            <a:r>
              <a:rPr lang="en-US" sz="1400" b="1" dirty="0" smtClean="0">
                <a:latin typeface="Comic Sans MS" panose="030F0702030302020204" pitchFamily="66" charset="0"/>
              </a:rPr>
              <a:t>BC</a:t>
            </a: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4C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95400" cy="129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0" y="3385664"/>
                <a:ext cx="16802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385664"/>
                <a:ext cx="1680204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86000" y="3385664"/>
                <a:ext cx="1371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385664"/>
                <a:ext cx="1371600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413504" y="3713397"/>
                <a:ext cx="1143000" cy="500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𝑪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504" y="3713397"/>
                <a:ext cx="1143000" cy="500458"/>
              </a:xfrm>
              <a:prstGeom prst="rect">
                <a:avLst/>
              </a:prstGeom>
              <a:blipFill rotWithShape="1">
                <a:blip r:embed="rId5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18733" y="1447800"/>
            <a:ext cx="1361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latin typeface="Comic Sans MS" pitchFamily="66" charset="0"/>
              </a:rPr>
              <a:t>Calculating </a:t>
            </a:r>
            <a:r>
              <a:rPr lang="en-US" sz="1400" b="1" u="sng" dirty="0" smtClean="0">
                <a:latin typeface="Comic Sans MS" pitchFamily="66" charset="0"/>
              </a:rPr>
              <a:t>BC</a:t>
            </a:r>
            <a:endParaRPr lang="en-GB" sz="1400" b="1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90206" y="1735723"/>
                <a:ext cx="1371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206" y="1735723"/>
                <a:ext cx="1371600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00736" y="1654771"/>
                <a:ext cx="1143000" cy="500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𝑪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736" y="1654771"/>
                <a:ext cx="1143000" cy="500458"/>
              </a:xfrm>
              <a:prstGeom prst="rect">
                <a:avLst/>
              </a:prstGeom>
              <a:blipFill rotWithShape="1">
                <a:blip r:embed="rId7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4648200" y="2175266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(1 x 2)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3804" y="2181655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(2 x 1)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10272" y="2175266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x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97256" y="2187796"/>
            <a:ext cx="688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(1 x 1)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93724" y="218140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=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181889" y="2888143"/>
                <a:ext cx="1924679" cy="502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/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889" y="2888143"/>
                <a:ext cx="1924679" cy="502061"/>
              </a:xfrm>
              <a:prstGeom prst="rect">
                <a:avLst/>
              </a:prstGeom>
              <a:blipFill rotWithShape="1">
                <a:blip r:embed="rId8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>
            <a:off x="4648200" y="2986773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246680" y="2986773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5031645" y="3109396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5031645" y="2847154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67038" y="3655849"/>
                <a:ext cx="168385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+(−2×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5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038" y="3655849"/>
                <a:ext cx="1683858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7086378" y="2845186"/>
            <a:ext cx="182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 Multiply the first row by each column as in the previous example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 This one is unusual as there is only 1 row to multiply by one column, so the final matrix is just one number!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75043" y="4367743"/>
                <a:ext cx="12678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12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−10</m:t>
                      </m:r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043" y="4367743"/>
                <a:ext cx="1267848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514740" y="5228461"/>
                <a:ext cx="10338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𝑩𝑪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740" y="5228461"/>
                <a:ext cx="1033809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59958" y="5221686"/>
                <a:ext cx="10338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𝑩𝑪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58" y="5221686"/>
                <a:ext cx="1033809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473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/>
      <p:bldP spid="33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need to know how to multiply matrices together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The rule for multiplying matrices is what gives them their most useful properties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Given that: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Determine whether each of the following can be evaluated and if so, find the product: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c)  </a:t>
            </a:r>
            <a:r>
              <a:rPr lang="en-US" sz="1400" b="1" dirty="0" smtClean="0">
                <a:latin typeface="Comic Sans MS" panose="030F0702030302020204" pitchFamily="66" charset="0"/>
              </a:rPr>
              <a:t>CA</a:t>
            </a: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4C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95400" cy="129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0" y="3385664"/>
                <a:ext cx="16802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385664"/>
                <a:ext cx="1680204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86000" y="3385664"/>
                <a:ext cx="1371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385664"/>
                <a:ext cx="1371600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413504" y="3713397"/>
                <a:ext cx="1143000" cy="500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𝑪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504" y="3713397"/>
                <a:ext cx="1143000" cy="500458"/>
              </a:xfrm>
              <a:prstGeom prst="rect">
                <a:avLst/>
              </a:prstGeom>
              <a:blipFill rotWithShape="1">
                <a:blip r:embed="rId5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218733" y="1447800"/>
            <a:ext cx="1378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latin typeface="Comic Sans MS" pitchFamily="66" charset="0"/>
              </a:rPr>
              <a:t>Calculating </a:t>
            </a:r>
            <a:r>
              <a:rPr lang="en-US" sz="1400" b="1" u="sng" dirty="0" smtClean="0">
                <a:latin typeface="Comic Sans MS" pitchFamily="66" charset="0"/>
              </a:rPr>
              <a:t>CA</a:t>
            </a:r>
            <a:endParaRPr lang="en-GB" sz="1400" b="1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038600" y="1755577"/>
                <a:ext cx="1143000" cy="500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𝑪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1755577"/>
                <a:ext cx="1143000" cy="500458"/>
              </a:xfrm>
              <a:prstGeom prst="rect">
                <a:avLst/>
              </a:prstGeom>
              <a:blipFill rotWithShape="1">
                <a:blip r:embed="rId6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181600" y="1836529"/>
                <a:ext cx="16802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836529"/>
                <a:ext cx="1680204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4441178" y="2329652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(2 x 1)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99958" y="2329652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(1 x 3)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07173" y="2329652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x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271387" y="2329651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(2 x 3)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67855" y="232326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=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053055" y="3032361"/>
                <a:ext cx="3089164" cy="52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  <m:e/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055" y="3032361"/>
                <a:ext cx="3089164" cy="522579"/>
              </a:xfrm>
              <a:prstGeom prst="rect">
                <a:avLst/>
              </a:prstGeom>
              <a:blipFill rotWithShape="1">
                <a:blip r:embed="rId8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/>
          <p:cNvSpPr/>
          <p:nvPr/>
        </p:nvSpPr>
        <p:spPr>
          <a:xfrm>
            <a:off x="4218733" y="3032361"/>
            <a:ext cx="298085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4449063" y="3184761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7086378" y="2845186"/>
            <a:ext cx="1828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 Multiply the first row by each column as in the previous example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 Each row has only one number to multiply by the single number in each column!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056904" y="3824472"/>
                <a:ext cx="778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(4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904" y="3824472"/>
                <a:ext cx="778996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4839846" y="3184761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5251645" y="3184761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4222090" y="3250141"/>
            <a:ext cx="298085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867470" y="3824472"/>
                <a:ext cx="9136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(4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×−1)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470" y="3824472"/>
                <a:ext cx="913648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799958" y="3835097"/>
                <a:ext cx="778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(4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×2)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958" y="3835097"/>
                <a:ext cx="778996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060850" y="4213855"/>
                <a:ext cx="778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850" y="4213855"/>
                <a:ext cx="778996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860542" y="4213855"/>
                <a:ext cx="9136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×−1)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542" y="4213855"/>
                <a:ext cx="913648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798225" y="4224480"/>
                <a:ext cx="778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(5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×2)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225" y="4224480"/>
                <a:ext cx="778996" cy="307777"/>
              </a:xfrm>
              <a:prstGeom prst="rect">
                <a:avLst/>
              </a:prstGeom>
              <a:blipFill rotWithShape="1">
                <a:blip r:embed="rId1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/>
          <p:cNvSpPr/>
          <p:nvPr/>
        </p:nvSpPr>
        <p:spPr>
          <a:xfrm>
            <a:off x="4446402" y="3824472"/>
            <a:ext cx="324996" cy="706226"/>
          </a:xfrm>
          <a:prstGeom prst="ellipse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5324294" y="3826031"/>
            <a:ext cx="324996" cy="706226"/>
          </a:xfrm>
          <a:prstGeom prst="ellipse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6200519" y="3815047"/>
            <a:ext cx="324996" cy="706226"/>
          </a:xfrm>
          <a:prstGeom prst="ellipse">
            <a:avLst/>
          </a:prstGeom>
          <a:noFill/>
          <a:ln w="317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183988" y="4953000"/>
                <a:ext cx="2341527" cy="52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𝑪𝑨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−5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988" y="4953000"/>
                <a:ext cx="2341527" cy="52257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59958" y="5221686"/>
                <a:ext cx="10338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𝑩𝑪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58" y="5221686"/>
                <a:ext cx="1033809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-25862" y="5791199"/>
                <a:ext cx="2341527" cy="52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𝑪𝑨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−5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862" y="5791199"/>
                <a:ext cx="2341527" cy="52257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36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4" grpId="0" animBg="1"/>
      <p:bldP spid="44" grpId="1" animBg="1"/>
      <p:bldP spid="46" grpId="0" animBg="1"/>
      <p:bldP spid="46" grpId="1" animBg="1"/>
      <p:bldP spid="46" grpId="2" animBg="1"/>
      <p:bldP spid="46" grpId="3" animBg="1"/>
      <p:bldP spid="48" grpId="0"/>
      <p:bldP spid="49" grpId="0" animBg="1"/>
      <p:bldP spid="49" grpId="1" animBg="1"/>
      <p:bldP spid="49" grpId="2" animBg="1"/>
      <p:bldP spid="49" grpId="3" animBg="1"/>
      <p:bldP spid="50" grpId="0" animBg="1"/>
      <p:bldP spid="50" grpId="1" animBg="1"/>
      <p:bldP spid="50" grpId="2" animBg="1"/>
      <p:bldP spid="50" grpId="3" animBg="1"/>
      <p:bldP spid="52" grpId="0" animBg="1"/>
      <p:bldP spid="52" grpId="1" animBg="1"/>
      <p:bldP spid="53" grpId="0"/>
      <p:bldP spid="54" grpId="0"/>
      <p:bldP spid="55" grpId="0"/>
      <p:bldP spid="56" grpId="0"/>
      <p:bldP spid="57" grpId="0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need to know how to multiply matrices together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The rule for multiplying matrices is what gives them their most useful properties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Given that: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Determine whether each of the following can be evaluated and if so, find the product: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d</a:t>
            </a:r>
            <a:r>
              <a:rPr lang="en-US" sz="1400" dirty="0" smtClean="0">
                <a:latin typeface="Comic Sans MS" panose="030F0702030302020204" pitchFamily="66" charset="0"/>
              </a:rPr>
              <a:t>)  </a:t>
            </a:r>
            <a:r>
              <a:rPr lang="en-US" sz="1400" b="1" dirty="0" smtClean="0">
                <a:latin typeface="Comic Sans MS" panose="030F0702030302020204" pitchFamily="66" charset="0"/>
              </a:rPr>
              <a:t>BCA</a:t>
            </a: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4C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95400" cy="129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0" y="3385664"/>
                <a:ext cx="16802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385664"/>
                <a:ext cx="1680204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86000" y="3385664"/>
                <a:ext cx="1371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385664"/>
                <a:ext cx="1371600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413504" y="3713397"/>
                <a:ext cx="1143000" cy="500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𝑪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504" y="3713397"/>
                <a:ext cx="1143000" cy="500458"/>
              </a:xfrm>
              <a:prstGeom prst="rect">
                <a:avLst/>
              </a:prstGeom>
              <a:blipFill rotWithShape="1">
                <a:blip r:embed="rId5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218733" y="1447800"/>
            <a:ext cx="1492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latin typeface="Comic Sans MS" pitchFamily="66" charset="0"/>
              </a:rPr>
              <a:t>Calculating </a:t>
            </a:r>
            <a:r>
              <a:rPr lang="en-US" sz="1400" b="1" u="sng" dirty="0" smtClean="0">
                <a:latin typeface="Comic Sans MS" pitchFamily="66" charset="0"/>
              </a:rPr>
              <a:t>BCA</a:t>
            </a:r>
            <a:endParaRPr lang="en-GB" sz="1400" b="1" u="sng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8733" y="1755577"/>
            <a:ext cx="3392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  <a:sym typeface="Wingdings" pitchFamily="2" charset="2"/>
              </a:rPr>
              <a:t> This can be done in one of two ways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8733" y="2063354"/>
            <a:ext cx="976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  <a:sym typeface="Wingdings" pitchFamily="2" charset="2"/>
              </a:rPr>
              <a:t>1)   (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BC</a:t>
            </a:r>
            <a:r>
              <a:rPr lang="en-US" sz="1400" dirty="0" smtClean="0">
                <a:latin typeface="Comic Sans MS" pitchFamily="66" charset="0"/>
                <a:sym typeface="Wingdings" pitchFamily="2" charset="2"/>
              </a:rPr>
              <a:t>)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A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8733" y="2371131"/>
            <a:ext cx="469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  <a:sym typeface="Wingdings" pitchFamily="2" charset="2"/>
              </a:rPr>
              <a:t> Multiply B by C, and the answer to that by A (in that order)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40342" y="3036403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  <a:sym typeface="Wingdings" pitchFamily="2" charset="2"/>
              </a:rPr>
              <a:t>2)  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B</a:t>
            </a:r>
            <a:r>
              <a:rPr lang="en-US" sz="1400" dirty="0" smtClean="0">
                <a:latin typeface="Comic Sans MS" pitchFamily="66" charset="0"/>
                <a:sym typeface="Wingdings" pitchFamily="2" charset="2"/>
              </a:rPr>
              <a:t>(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CA</a:t>
            </a:r>
            <a:r>
              <a:rPr lang="en-US" sz="1400" dirty="0" smtClean="0">
                <a:latin typeface="Comic Sans MS" pitchFamily="66" charset="0"/>
                <a:sym typeface="Wingdings" pitchFamily="2" charset="2"/>
              </a:rPr>
              <a:t>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0342" y="3344180"/>
            <a:ext cx="469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  <a:sym typeface="Wingdings" pitchFamily="2" charset="2"/>
              </a:rPr>
              <a:t> Multiply C by A, and multiply B by the answer to that (in that order)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8733" y="4192335"/>
            <a:ext cx="46933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  <a:sym typeface="Wingdings" pitchFamily="2" charset="2"/>
              </a:rPr>
              <a:t> Remember you cannot change the order, so for method 2, do not do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CA</a:t>
            </a:r>
            <a:r>
              <a:rPr lang="en-US" sz="1400" dirty="0" smtClean="0">
                <a:latin typeface="Comic Sans MS" pitchFamily="66" charset="0"/>
                <a:sym typeface="Wingdings" pitchFamily="2" charset="2"/>
              </a:rPr>
              <a:t> and then x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B</a:t>
            </a:r>
            <a:r>
              <a:rPr lang="en-US" sz="1400" dirty="0" smtClean="0">
                <a:latin typeface="Comic Sans MS" pitchFamily="66" charset="0"/>
                <a:sym typeface="Wingdings" pitchFamily="2" charset="2"/>
              </a:rPr>
              <a:t> after, the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B</a:t>
            </a:r>
            <a:r>
              <a:rPr lang="en-US" sz="1400" dirty="0" smtClean="0">
                <a:latin typeface="Comic Sans MS" pitchFamily="66" charset="0"/>
                <a:sym typeface="Wingdings" pitchFamily="2" charset="2"/>
              </a:rPr>
              <a:t> must go at the front!</a:t>
            </a:r>
            <a:endParaRPr lang="en-GB" sz="1400" b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9958" y="5221686"/>
                <a:ext cx="10338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𝑩𝑪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58" y="5221686"/>
                <a:ext cx="1033809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-25862" y="5791199"/>
                <a:ext cx="2341527" cy="52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𝑪𝑨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−5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862" y="5791199"/>
                <a:ext cx="2341527" cy="5225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043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need to know how to multiply matrices together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The rule for multiplying matrices is what gives them their most useful properties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Given that: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Determine whether each of the following can be evaluated and if so, find the product: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d</a:t>
            </a:r>
            <a:r>
              <a:rPr lang="en-US" sz="1400" dirty="0" smtClean="0">
                <a:latin typeface="Comic Sans MS" panose="030F0702030302020204" pitchFamily="66" charset="0"/>
              </a:rPr>
              <a:t>)  </a:t>
            </a:r>
            <a:r>
              <a:rPr lang="en-US" sz="1400" b="1" dirty="0" smtClean="0">
                <a:latin typeface="Comic Sans MS" panose="030F0702030302020204" pitchFamily="66" charset="0"/>
              </a:rPr>
              <a:t>BCA</a:t>
            </a: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4C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95400" cy="129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0" y="3385664"/>
                <a:ext cx="16802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385664"/>
                <a:ext cx="1680204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86000" y="3385664"/>
                <a:ext cx="1371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385664"/>
                <a:ext cx="1371600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413504" y="3713397"/>
                <a:ext cx="1143000" cy="500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𝑪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504" y="3713397"/>
                <a:ext cx="1143000" cy="500458"/>
              </a:xfrm>
              <a:prstGeom prst="rect">
                <a:avLst/>
              </a:prstGeom>
              <a:blipFill rotWithShape="1">
                <a:blip r:embed="rId5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218733" y="1447800"/>
            <a:ext cx="1492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latin typeface="Comic Sans MS" pitchFamily="66" charset="0"/>
              </a:rPr>
              <a:t>Calculating </a:t>
            </a:r>
            <a:r>
              <a:rPr lang="en-US" sz="1400" b="1" u="sng" dirty="0" smtClean="0">
                <a:latin typeface="Comic Sans MS" pitchFamily="66" charset="0"/>
              </a:rPr>
              <a:t>BCA</a:t>
            </a:r>
            <a:endParaRPr lang="en-GB" sz="1400" b="1" u="sng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8733" y="1755577"/>
            <a:ext cx="3392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  <a:sym typeface="Wingdings" pitchFamily="2" charset="2"/>
              </a:rPr>
              <a:t> This can be done in one of two ways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8733" y="2063354"/>
            <a:ext cx="976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  <a:sym typeface="Wingdings" pitchFamily="2" charset="2"/>
              </a:rPr>
              <a:t>1)   (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BC</a:t>
            </a:r>
            <a:r>
              <a:rPr lang="en-US" sz="1400" dirty="0" smtClean="0">
                <a:latin typeface="Comic Sans MS" pitchFamily="66" charset="0"/>
                <a:sym typeface="Wingdings" pitchFamily="2" charset="2"/>
              </a:rPr>
              <a:t>)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A</a:t>
            </a:r>
            <a:endParaRPr lang="en-GB" sz="1400" b="1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9958" y="5221686"/>
                <a:ext cx="10338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𝑩𝑪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58" y="5221686"/>
                <a:ext cx="1033809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-25862" y="5791199"/>
                <a:ext cx="2341527" cy="52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𝑪𝑨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−5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862" y="5791199"/>
                <a:ext cx="2341527" cy="5225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90102" y="2408942"/>
                <a:ext cx="10338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𝑩𝑪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102" y="2408942"/>
                <a:ext cx="1033809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10200" y="2408942"/>
                <a:ext cx="16802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408942"/>
                <a:ext cx="1680204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4219870" y="2750907"/>
            <a:ext cx="688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(1 x 1)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78650" y="2750907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(1 x 3)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85865" y="2750907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x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50079" y="2750906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(1 x 3)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46547" y="274451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=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75565" y="3356711"/>
                <a:ext cx="29272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565" y="3356711"/>
                <a:ext cx="2927276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90102" y="3875301"/>
                <a:ext cx="19619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𝑩𝑪𝑨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0102" y="3875301"/>
                <a:ext cx="1961947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6884526" y="3544476"/>
            <a:ext cx="523984" cy="534565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7501233" y="3555821"/>
            <a:ext cx="1681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This one is easy to work out!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52399" y="6504702"/>
                <a:ext cx="19619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𝑩𝑪𝑨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6504702"/>
                <a:ext cx="1961947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26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 animBg="1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Introduction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This chapter will teach you how to use matrices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Matrices are used in computer animation as they can be used to transform shapes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You will learn how to use matrix algebra to perform some transformations and combine them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You will also see how matrix algebra can solve simultaneous equations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72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need to know how to multiply matrices together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The rule for multiplying matrices is what gives them their most useful properties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Given that: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Determine whether each of the following can be evaluated and if so, find the product: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d</a:t>
            </a:r>
            <a:r>
              <a:rPr lang="en-US" sz="1400" dirty="0" smtClean="0">
                <a:latin typeface="Comic Sans MS" panose="030F0702030302020204" pitchFamily="66" charset="0"/>
              </a:rPr>
              <a:t>)  </a:t>
            </a:r>
            <a:r>
              <a:rPr lang="en-US" sz="1400" b="1" dirty="0" smtClean="0">
                <a:latin typeface="Comic Sans MS" panose="030F0702030302020204" pitchFamily="66" charset="0"/>
              </a:rPr>
              <a:t>BCA</a:t>
            </a: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4C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95400" cy="129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4800" y="3385664"/>
                <a:ext cx="168020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385664"/>
                <a:ext cx="1680204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286000" y="3385664"/>
                <a:ext cx="1371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385664"/>
                <a:ext cx="1371600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413504" y="3713397"/>
                <a:ext cx="1143000" cy="500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𝑪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504" y="3713397"/>
                <a:ext cx="1143000" cy="500458"/>
              </a:xfrm>
              <a:prstGeom prst="rect">
                <a:avLst/>
              </a:prstGeom>
              <a:blipFill rotWithShape="1">
                <a:blip r:embed="rId5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218733" y="1447800"/>
            <a:ext cx="1492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 smtClean="0">
                <a:latin typeface="Comic Sans MS" pitchFamily="66" charset="0"/>
              </a:rPr>
              <a:t>Calculating </a:t>
            </a:r>
            <a:r>
              <a:rPr lang="en-US" sz="1400" b="1" u="sng" dirty="0" smtClean="0">
                <a:latin typeface="Comic Sans MS" pitchFamily="66" charset="0"/>
              </a:rPr>
              <a:t>BCA</a:t>
            </a:r>
            <a:endParaRPr lang="en-GB" sz="1400" b="1" u="sng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8733" y="1755577"/>
            <a:ext cx="3392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  <a:sym typeface="Wingdings" pitchFamily="2" charset="2"/>
              </a:rPr>
              <a:t> This can be done in one of two ways</a:t>
            </a:r>
            <a:endParaRPr lang="en-GB" sz="1400" b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8733" y="2063354"/>
            <a:ext cx="1005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  <a:sym typeface="Wingdings" pitchFamily="2" charset="2"/>
              </a:rPr>
              <a:t>2)   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B</a:t>
            </a:r>
            <a:r>
              <a:rPr lang="en-US" sz="1400" dirty="0" smtClean="0">
                <a:latin typeface="Comic Sans MS" pitchFamily="66" charset="0"/>
                <a:sym typeface="Wingdings" pitchFamily="2" charset="2"/>
              </a:rPr>
              <a:t>(</a:t>
            </a:r>
            <a:r>
              <a:rPr lang="en-US" sz="1400" b="1" dirty="0" smtClean="0">
                <a:latin typeface="Comic Sans MS" pitchFamily="66" charset="0"/>
                <a:sym typeface="Wingdings" pitchFamily="2" charset="2"/>
              </a:rPr>
              <a:t>CA</a:t>
            </a:r>
            <a:r>
              <a:rPr lang="en-US" sz="1400" dirty="0" smtClean="0">
                <a:latin typeface="Comic Sans MS" pitchFamily="66" charset="0"/>
                <a:sym typeface="Wingdings" pitchFamily="2" charset="2"/>
              </a:rPr>
              <a:t>)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9958" y="5221686"/>
                <a:ext cx="10338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𝑩𝑪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58" y="5221686"/>
                <a:ext cx="1033809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-25862" y="5791199"/>
                <a:ext cx="2341527" cy="52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𝑪𝑨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−5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5862" y="5791199"/>
                <a:ext cx="2341527" cy="52257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52399" y="6504702"/>
                <a:ext cx="19619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𝑩𝑪𝑨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6504702"/>
                <a:ext cx="1961947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238067" y="2371131"/>
                <a:ext cx="1371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067" y="2371131"/>
                <a:ext cx="1371600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409492" y="2272729"/>
                <a:ext cx="2341527" cy="52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𝑪𝑨</m:t>
                      </m:r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−5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492" y="2272729"/>
                <a:ext cx="2341527" cy="52257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4219869" y="2801698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(1 x 2)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78649" y="2801698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(2 x 3)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85864" y="2801698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x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050078" y="2801697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(1 x 3)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46546" y="279530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=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173831" y="3457565"/>
                <a:ext cx="3593109" cy="52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6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i="1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i="1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−5</m:t>
                                      </m:r>
                                    </m:e>
                                    <m:e>
                                      <m:r>
                                        <a:rPr lang="en-GB" sz="1600" i="1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3831" y="3457565"/>
                <a:ext cx="3593109" cy="52257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val 41"/>
          <p:cNvSpPr/>
          <p:nvPr/>
        </p:nvSpPr>
        <p:spPr>
          <a:xfrm>
            <a:off x="4647176" y="3571818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4238067" y="3571818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5032311" y="3675344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>
            <a:off x="5032311" y="3413102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5436281" y="3676761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5436281" y="3414519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5821315" y="3676761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5821315" y="3414519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896812" y="4376382"/>
                <a:ext cx="16838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×4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+(−2×5)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12" y="4376382"/>
                <a:ext cx="1683859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494200" y="4376382"/>
                <a:ext cx="19531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×−4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+(−2×−5)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200" y="4376382"/>
                <a:ext cx="1953163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352079" y="4377167"/>
                <a:ext cx="178324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×8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+(−2×10)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079" y="4377167"/>
                <a:ext cx="1783245" cy="307777"/>
              </a:xfrm>
              <a:prstGeom prst="rect">
                <a:avLst/>
              </a:prstGeom>
              <a:blipFill rotWithShape="1">
                <a:blip r:embed="rId1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086534" y="5067797"/>
                <a:ext cx="12678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12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+(−10)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534" y="5067797"/>
                <a:ext cx="1267848" cy="307777"/>
              </a:xfrm>
              <a:prstGeom prst="rect">
                <a:avLst/>
              </a:prstGeom>
              <a:blipFill rotWithShape="1">
                <a:blip r:embed="rId1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651746" y="5075111"/>
                <a:ext cx="13973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−12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+(10)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746" y="5075111"/>
                <a:ext cx="1397355" cy="307777"/>
              </a:xfrm>
              <a:prstGeom prst="rect">
                <a:avLst/>
              </a:prstGeom>
              <a:blipFill rotWithShape="1">
                <a:blip r:embed="rId1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446387" y="5075111"/>
                <a:ext cx="14301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24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+(−20)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387" y="5075111"/>
                <a:ext cx="1430196" cy="307777"/>
              </a:xfrm>
              <a:prstGeom prst="rect">
                <a:avLst/>
              </a:prstGeom>
              <a:blipFill rotWithShape="1">
                <a:blip r:embed="rId1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942893" y="5710929"/>
                <a:ext cx="19619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𝑩𝑪𝑨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2893" y="5710929"/>
                <a:ext cx="1961947" cy="33855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942893" y="5710929"/>
            <a:ext cx="1961947" cy="341559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163928" y="6534834"/>
            <a:ext cx="1961947" cy="341559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3964341" y="6313778"/>
            <a:ext cx="13163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Same answer!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18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/>
      <p:bldP spid="55" grpId="0"/>
      <p:bldP spid="56" grpId="0"/>
      <p:bldP spid="57" grpId="0"/>
      <p:bldP spid="58" grpId="0"/>
      <p:bldP spid="59" grpId="0"/>
      <p:bldP spid="60" grpId="0"/>
      <p:bldP spid="6" grpId="0" animBg="1"/>
      <p:bldP spid="61" grpId="0" animBg="1"/>
      <p:bldP spid="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need to know how to multiply matrices together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Given that </a:t>
            </a:r>
            <a:r>
              <a:rPr lang="en-US" sz="1400" b="1" dirty="0" smtClean="0">
                <a:latin typeface="Comic Sans MS" panose="030F0702030302020204" pitchFamily="66" charset="0"/>
              </a:rPr>
              <a:t>BA</a:t>
            </a:r>
            <a:r>
              <a:rPr lang="en-US" sz="1400" dirty="0" smtClean="0">
                <a:latin typeface="Comic Sans MS" panose="030F0702030302020204" pitchFamily="66" charset="0"/>
              </a:rPr>
              <a:t> = (0), calculate </a:t>
            </a:r>
            <a:r>
              <a:rPr lang="en-US" sz="1400" b="1" dirty="0" smtClean="0">
                <a:latin typeface="Comic Sans MS" panose="030F0702030302020204" pitchFamily="66" charset="0"/>
              </a:rPr>
              <a:t>AB</a:t>
            </a:r>
            <a:r>
              <a:rPr lang="en-US" sz="1400" dirty="0" smtClean="0">
                <a:latin typeface="Comic Sans MS" panose="030F0702030302020204" pitchFamily="66" charset="0"/>
              </a:rPr>
              <a:t> in terms of a.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First we should calculate </a:t>
            </a:r>
            <a:r>
              <a:rPr lang="en-US" sz="1400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BA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4C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95400" cy="129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7048" y="2223448"/>
                <a:ext cx="1161215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𝑨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48" y="2223448"/>
                <a:ext cx="1161215" cy="5524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981200" y="2321257"/>
                <a:ext cx="1356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𝑩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321257"/>
                <a:ext cx="135639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4724400" y="2057400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(1 x 2)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715000" y="2057400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(2 x 1)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410200" y="205740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x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705600" y="2057400"/>
            <a:ext cx="688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(1 x 1)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400800" y="20574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=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562600" y="1447800"/>
                <a:ext cx="1161215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𝑨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447800"/>
                <a:ext cx="1161215" cy="55245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191000" y="1524000"/>
                <a:ext cx="1356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𝑩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524000"/>
                <a:ext cx="135639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038600" y="2743200"/>
                <a:ext cx="2071336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/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743200"/>
                <a:ext cx="2071336" cy="5542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/>
          <p:nvPr/>
        </p:nvSpPr>
        <p:spPr>
          <a:xfrm>
            <a:off x="4495800" y="2895600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4086691" y="2895600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4876800" y="2971800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4876800" y="2709558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38600" y="3505200"/>
                <a:ext cx="2125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×−1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505200"/>
                <a:ext cx="2125454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038600" y="4114800"/>
                <a:ext cx="18605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𝑩𝑨</m:t>
                      </m:r>
                      <m:r>
                        <a:rPr lang="en-GB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+2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114800"/>
                <a:ext cx="1860574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038600" y="4876800"/>
                <a:ext cx="15456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  <m:r>
                        <a:rPr lang="en-GB" b="0" i="1" smtClean="0">
                          <a:latin typeface="Cambria Math"/>
                        </a:rPr>
                        <m:t>𝑏</m:t>
                      </m:r>
                      <m:r>
                        <a:rPr lang="en-GB" b="0" i="1" smtClean="0">
                          <a:latin typeface="Cambria Math"/>
                        </a:rPr>
                        <m:t>+2</m:t>
                      </m:r>
                      <m:r>
                        <a:rPr lang="en-GB" b="0" i="1" smtClean="0">
                          <a:latin typeface="Cambria Math"/>
                        </a:rPr>
                        <m:t>𝑎</m:t>
                      </m:r>
                      <m:r>
                        <a:rPr lang="en-GB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876800"/>
                <a:ext cx="1545616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648200" y="5257800"/>
                <a:ext cx="9311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2</m:t>
                      </m:r>
                      <m:r>
                        <a:rPr lang="en-GB" b="0" i="1" smtClean="0">
                          <a:latin typeface="Cambria Math"/>
                        </a:rPr>
                        <m:t>𝑎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257800"/>
                <a:ext cx="931152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81000" y="3962400"/>
                <a:ext cx="18605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𝑩𝑨</m:t>
                      </m:r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+2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962400"/>
                <a:ext cx="1860574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438400" y="3962400"/>
                <a:ext cx="9311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962400"/>
                <a:ext cx="931152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Arc 81"/>
          <p:cNvSpPr/>
          <p:nvPr/>
        </p:nvSpPr>
        <p:spPr>
          <a:xfrm>
            <a:off x="5943600" y="4343400"/>
            <a:ext cx="609600" cy="762000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extBox 82"/>
          <p:cNvSpPr txBox="1"/>
          <p:nvPr/>
        </p:nvSpPr>
        <p:spPr>
          <a:xfrm>
            <a:off x="6553200" y="4343400"/>
            <a:ext cx="16818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As </a:t>
            </a:r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BA</a:t>
            </a: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 = 0, the implication is that –b + 2a = 0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63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9" grpId="0"/>
      <p:bldP spid="70" grpId="0"/>
      <p:bldP spid="71" grpId="0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8" grpId="0"/>
      <p:bldP spid="77" grpId="0"/>
      <p:bldP spid="78" grpId="0"/>
      <p:bldP spid="79" grpId="0"/>
      <p:bldP spid="80" grpId="0"/>
      <p:bldP spid="81" grpId="0"/>
      <p:bldP spid="82" grpId="0" animBg="1"/>
      <p:bldP spid="8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need to know how to multiply matrices together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Given that </a:t>
            </a:r>
            <a:r>
              <a:rPr lang="en-US" sz="1400" b="1" dirty="0" smtClean="0">
                <a:latin typeface="Comic Sans MS" panose="030F0702030302020204" pitchFamily="66" charset="0"/>
              </a:rPr>
              <a:t>BA</a:t>
            </a:r>
            <a:r>
              <a:rPr lang="en-US" sz="1400" dirty="0" smtClean="0">
                <a:latin typeface="Comic Sans MS" panose="030F0702030302020204" pitchFamily="66" charset="0"/>
              </a:rPr>
              <a:t> = (0), calculate </a:t>
            </a:r>
            <a:r>
              <a:rPr lang="en-US" sz="1400" b="1" dirty="0" smtClean="0">
                <a:latin typeface="Comic Sans MS" panose="030F0702030302020204" pitchFamily="66" charset="0"/>
              </a:rPr>
              <a:t>AB</a:t>
            </a:r>
            <a:r>
              <a:rPr lang="en-US" sz="1400" dirty="0" smtClean="0">
                <a:latin typeface="Comic Sans MS" panose="030F0702030302020204" pitchFamily="66" charset="0"/>
              </a:rPr>
              <a:t> in terms of a.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First we should calculate </a:t>
            </a:r>
            <a:r>
              <a:rPr lang="en-US" sz="1400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BA</a:t>
            </a:r>
          </a:p>
          <a:p>
            <a:pPr algn="ctr">
              <a:buFont typeface="Wingdings"/>
              <a:buChar char="à"/>
            </a:pPr>
            <a:endParaRPr lang="en-US" sz="1400" b="1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endParaRPr lang="en-US" sz="1400" b="1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endParaRPr lang="en-US" sz="1400" b="1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Now calculate </a:t>
            </a:r>
            <a:r>
              <a:rPr lang="en-US" sz="1400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AB</a:t>
            </a:r>
            <a:endParaRPr lang="en-US" sz="1400" b="1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4C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95400" cy="129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7048" y="2223448"/>
                <a:ext cx="1161215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𝑨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48" y="2223448"/>
                <a:ext cx="1161215" cy="5524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981200" y="2321257"/>
                <a:ext cx="1356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𝑩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321257"/>
                <a:ext cx="135639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81000" y="3962400"/>
                <a:ext cx="18605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𝑩𝑨</m:t>
                      </m:r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+2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962400"/>
                <a:ext cx="186057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438400" y="3962400"/>
                <a:ext cx="9311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962400"/>
                <a:ext cx="931152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052248" y="1502391"/>
                <a:ext cx="1161215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𝑨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248" y="1502391"/>
                <a:ext cx="1161215" cy="55245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257800" y="1600200"/>
                <a:ext cx="13563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𝑩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1600200"/>
                <a:ext cx="1356397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114800" y="2209800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(2 x 1)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05400" y="2209800"/>
            <a:ext cx="716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(1 x 2)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00600" y="220980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x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19800" y="2209800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(2 x 2)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91200" y="22098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=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962400" y="2819400"/>
                <a:ext cx="2520818" cy="576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819400"/>
                <a:ext cx="2520818" cy="57631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>
            <a:off x="4114800" y="3124200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4114800" y="2819400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4876800" y="2971800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4495800" y="2971800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886200" y="3657600"/>
                <a:ext cx="11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657600"/>
                <a:ext cx="1128322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029200" y="3657600"/>
                <a:ext cx="11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×2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657600"/>
                <a:ext cx="1128322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962400" y="4038600"/>
                <a:ext cx="9608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4038600"/>
                <a:ext cx="960839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105400" y="4038600"/>
                <a:ext cx="9589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/>
                              <a:ea typeface="Cambria Math"/>
                            </a:rPr>
                            <m:t>×2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038600"/>
                <a:ext cx="958980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038600" y="4572000"/>
                <a:ext cx="1861985" cy="5579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𝑨𝑩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𝑎𝑏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572000"/>
                <a:ext cx="1861985" cy="55797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038600" y="5257800"/>
                <a:ext cx="1994007" cy="574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𝑨𝑩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257800"/>
                <a:ext cx="1994007" cy="57458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5867400" y="4800600"/>
            <a:ext cx="609600" cy="762000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6477000" y="4800600"/>
            <a:ext cx="25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We know from before that 2a = b so we can replace the b terms…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59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8" grpId="2" animBg="1"/>
      <p:bldP spid="38" grpId="3" animBg="1"/>
      <p:bldP spid="39" grpId="0" animBg="1"/>
      <p:bldP spid="39" grpId="1" animBg="1"/>
      <p:bldP spid="39" grpId="2" animBg="1"/>
      <p:bldP spid="39" grpId="3" animBg="1"/>
      <p:bldP spid="40" grpId="0"/>
      <p:bldP spid="41" grpId="0"/>
      <p:bldP spid="42" grpId="0"/>
      <p:bldP spid="43" grpId="0"/>
      <p:bldP spid="44" grpId="0"/>
      <p:bldP spid="46" grpId="0"/>
      <p:bldP spid="47" grpId="0" animBg="1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09800"/>
            <a:ext cx="852510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Teachings for </a:t>
            </a:r>
          </a:p>
          <a:p>
            <a:pPr algn="ctr"/>
            <a:r>
              <a:rPr lang="en-US" sz="7200" b="1" cap="all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Exercise 4D</a:t>
            </a:r>
            <a:endParaRPr lang="en-US" sz="7200" b="1" cap="all" spc="0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effectLst>
                <a:reflection blurRad="6350" stA="55000" endA="50" endPos="85000" dir="5400000" sy="-100000" algn="bl" rotWithShape="0"/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58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can use matrices to describe linear transformations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anose="030F0702030302020204" pitchFamily="66" charset="0"/>
              </a:rPr>
              <a:t>You will be familiar with transformations from GCSE (reflection, rotation, translation and enlargements)</a:t>
            </a:r>
          </a:p>
          <a:p>
            <a:pPr marL="0" indent="0" algn="ctr">
              <a:buNone/>
            </a:pP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anose="030F0702030302020204" pitchFamily="66" charset="0"/>
              </a:rPr>
              <a:t>A transformation moves all points (</a:t>
            </a:r>
            <a:r>
              <a:rPr lang="en-GB" sz="1400" dirty="0" err="1" smtClean="0">
                <a:latin typeface="Comic Sans MS" panose="030F0702030302020204" pitchFamily="66" charset="0"/>
              </a:rPr>
              <a:t>x,y</a:t>
            </a:r>
            <a:r>
              <a:rPr lang="en-GB" sz="1400" dirty="0" smtClean="0">
                <a:latin typeface="Comic Sans MS" panose="030F0702030302020204" pitchFamily="66" charset="0"/>
              </a:rPr>
              <a:t>) in a plane according to some rule</a:t>
            </a:r>
          </a:p>
          <a:p>
            <a:pPr marL="0" indent="0" algn="ctr">
              <a:buNone/>
            </a:pP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anose="030F0702030302020204" pitchFamily="66" charset="0"/>
              </a:rPr>
              <a:t>The new points are known as the </a:t>
            </a:r>
            <a:r>
              <a:rPr lang="en-GB" sz="1400" b="1" u="sng" dirty="0" smtClean="0">
                <a:latin typeface="Comic Sans MS" panose="030F0702030302020204" pitchFamily="66" charset="0"/>
              </a:rPr>
              <a:t>image</a:t>
            </a:r>
            <a:r>
              <a:rPr lang="en-GB" sz="1400" dirty="0" smtClean="0">
                <a:latin typeface="Comic Sans MS" panose="030F0702030302020204" pitchFamily="66" charset="0"/>
              </a:rPr>
              <a:t>.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4D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238" y="152400"/>
            <a:ext cx="2368062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can use matrices to describe linear transformations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anose="030F0702030302020204" pitchFamily="66" charset="0"/>
              </a:rPr>
              <a:t>The three transformations </a:t>
            </a:r>
            <a:r>
              <a:rPr lang="en-GB" sz="1400" b="1" dirty="0" smtClean="0">
                <a:latin typeface="Comic Sans MS" panose="030F0702030302020204" pitchFamily="66" charset="0"/>
              </a:rPr>
              <a:t>S</a:t>
            </a:r>
            <a:r>
              <a:rPr lang="en-GB" sz="1400" dirty="0" smtClean="0">
                <a:latin typeface="Comic Sans MS" panose="030F0702030302020204" pitchFamily="66" charset="0"/>
              </a:rPr>
              <a:t>, </a:t>
            </a:r>
            <a:r>
              <a:rPr lang="en-GB" sz="1400" b="1" dirty="0" smtClean="0">
                <a:latin typeface="Comic Sans MS" panose="030F0702030302020204" pitchFamily="66" charset="0"/>
              </a:rPr>
              <a:t>T</a:t>
            </a:r>
            <a:r>
              <a:rPr lang="en-GB" sz="1400" dirty="0" smtClean="0">
                <a:latin typeface="Comic Sans MS" panose="030F0702030302020204" pitchFamily="66" charset="0"/>
              </a:rPr>
              <a:t> and </a:t>
            </a:r>
            <a:r>
              <a:rPr lang="en-GB" sz="1400" b="1" dirty="0" smtClean="0">
                <a:latin typeface="Comic Sans MS" panose="030F0702030302020204" pitchFamily="66" charset="0"/>
              </a:rPr>
              <a:t>U</a:t>
            </a:r>
            <a:r>
              <a:rPr lang="en-GB" sz="1400" dirty="0" smtClean="0">
                <a:latin typeface="Comic Sans MS" panose="030F0702030302020204" pitchFamily="66" charset="0"/>
              </a:rPr>
              <a:t> are defined below. Find the image of the point (2,3) under each of these transformations.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4D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238" y="152400"/>
            <a:ext cx="2368062" cy="685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3352800"/>
                <a:ext cx="1624612" cy="544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𝑺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352800"/>
                <a:ext cx="1624612" cy="544123"/>
              </a:xfrm>
              <a:prstGeom prst="rect">
                <a:avLst/>
              </a:prstGeom>
              <a:blipFill rotWithShape="1">
                <a:blip r:embed="rId3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09800" y="3352800"/>
                <a:ext cx="1751057" cy="545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𝑻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3352800"/>
                <a:ext cx="1751057" cy="545021"/>
              </a:xfrm>
              <a:prstGeom prst="rect">
                <a:avLst/>
              </a:prstGeom>
              <a:blipFill rotWithShape="1">
                <a:blip r:embed="rId4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71600" y="3962400"/>
                <a:ext cx="1548051" cy="5413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𝑼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962400"/>
                <a:ext cx="1548051" cy="5413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600" y="4876800"/>
                <a:ext cx="1624612" cy="544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𝑺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876800"/>
                <a:ext cx="1624612" cy="544123"/>
              </a:xfrm>
              <a:prstGeom prst="rect">
                <a:avLst/>
              </a:prstGeom>
              <a:blipFill rotWithShape="1">
                <a:blip r:embed="rId3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8600" y="5486400"/>
                <a:ext cx="1608710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𝑺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3−1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486400"/>
                <a:ext cx="1608710" cy="502958"/>
              </a:xfrm>
              <a:prstGeom prst="rect">
                <a:avLst/>
              </a:prstGeom>
              <a:blipFill rotWithShape="1">
                <a:blip r:embed="rId6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28600" y="6096000"/>
                <a:ext cx="70577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096000"/>
                <a:ext cx="705770" cy="501356"/>
              </a:xfrm>
              <a:prstGeom prst="rect">
                <a:avLst/>
              </a:prstGeom>
              <a:blipFill rotWithShape="1">
                <a:blip r:embed="rId7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14400" y="6172200"/>
                <a:ext cx="9709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6,2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172200"/>
                <a:ext cx="97097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Arc 12"/>
          <p:cNvSpPr/>
          <p:nvPr/>
        </p:nvSpPr>
        <p:spPr>
          <a:xfrm>
            <a:off x="1600200" y="5181600"/>
            <a:ext cx="609600" cy="685800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209800" y="51054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You can write the coordinate as a vector (</a:t>
            </a:r>
            <a:r>
              <a:rPr lang="en-US" sz="1200" dirty="0" err="1" smtClean="0">
                <a:solidFill>
                  <a:srgbClr val="FF0000"/>
                </a:solidFill>
                <a:latin typeface="Comic Sans MS" pitchFamily="66" charset="0"/>
              </a:rPr>
              <a:t>ie</a:t>
            </a:r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 the directions from (0,0))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Sub in values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Arc 14"/>
          <p:cNvSpPr/>
          <p:nvPr/>
        </p:nvSpPr>
        <p:spPr>
          <a:xfrm>
            <a:off x="1600200" y="5867400"/>
            <a:ext cx="609600" cy="533400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00600" y="1676400"/>
                <a:ext cx="1751057" cy="545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𝑻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GB" sz="1600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GB" sz="1600" i="1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GB" sz="1600" i="1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1676400"/>
                <a:ext cx="1751057" cy="545021"/>
              </a:xfrm>
              <a:prstGeom prst="rect">
                <a:avLst/>
              </a:prstGeom>
              <a:blipFill rotWithShape="1">
                <a:blip r:embed="rId4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800600" y="2286000"/>
                <a:ext cx="1904047" cy="518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𝑻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GB" sz="16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GB" sz="16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2+3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286000"/>
                <a:ext cx="1904047" cy="518219"/>
              </a:xfrm>
              <a:prstGeom prst="rect">
                <a:avLst/>
              </a:prstGeom>
              <a:blipFill rotWithShape="1">
                <a:blip r:embed="rId9"/>
                <a:stretch>
                  <a:fillRect b="-3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00600" y="2895600"/>
                <a:ext cx="70577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895600"/>
                <a:ext cx="705770" cy="501356"/>
              </a:xfrm>
              <a:prstGeom prst="rect">
                <a:avLst/>
              </a:prstGeom>
              <a:blipFill rotWithShape="1">
                <a:blip r:embed="rId10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486400" y="2971800"/>
                <a:ext cx="9709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1,5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971800"/>
                <a:ext cx="970971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6400800" y="1981200"/>
            <a:ext cx="609600" cy="685800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7086600" y="19050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You can write the coordinate as a vector (</a:t>
            </a:r>
            <a:r>
              <a:rPr lang="en-US" sz="1200" dirty="0" err="1" smtClean="0">
                <a:solidFill>
                  <a:srgbClr val="FF0000"/>
                </a:solidFill>
                <a:latin typeface="Comic Sans MS" pitchFamily="66" charset="0"/>
              </a:rPr>
              <a:t>ie</a:t>
            </a:r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 the directions from (0,0))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Sub in values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Arc 30"/>
          <p:cNvSpPr/>
          <p:nvPr/>
        </p:nvSpPr>
        <p:spPr>
          <a:xfrm>
            <a:off x="6400800" y="2667000"/>
            <a:ext cx="609600" cy="533400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800600" y="4114800"/>
                <a:ext cx="1656672" cy="544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𝑼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114800"/>
                <a:ext cx="1656672" cy="544123"/>
              </a:xfrm>
              <a:prstGeom prst="rect">
                <a:avLst/>
              </a:prstGeom>
              <a:blipFill rotWithShape="1">
                <a:blip r:embed="rId12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800600" y="4724400"/>
                <a:ext cx="1706429" cy="593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𝑼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(3)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/>
                                        <a:ea typeface="Cambria Math"/>
                                      </a:rPr>
                                      <m:t>(2)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724400"/>
                <a:ext cx="1706429" cy="59304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800600" y="5334000"/>
                <a:ext cx="859659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334000"/>
                <a:ext cx="859659" cy="501356"/>
              </a:xfrm>
              <a:prstGeom prst="rect">
                <a:avLst/>
              </a:prstGeom>
              <a:blipFill rotWithShape="1">
                <a:blip r:embed="rId14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486400" y="5410200"/>
                <a:ext cx="11825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6,−4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410200"/>
                <a:ext cx="1182568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/>
          <p:cNvSpPr/>
          <p:nvPr/>
        </p:nvSpPr>
        <p:spPr>
          <a:xfrm>
            <a:off x="6324600" y="4419600"/>
            <a:ext cx="609600" cy="685800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6934200" y="43434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You can write the coordinate as a vector (</a:t>
            </a:r>
            <a:r>
              <a:rPr lang="en-US" sz="1200" dirty="0" err="1" smtClean="0">
                <a:solidFill>
                  <a:srgbClr val="FF0000"/>
                </a:solidFill>
                <a:latin typeface="Comic Sans MS" pitchFamily="66" charset="0"/>
              </a:rPr>
              <a:t>ie</a:t>
            </a:r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 the directions from (0,0))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Sub in values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8" name="Arc 37"/>
          <p:cNvSpPr/>
          <p:nvPr/>
        </p:nvSpPr>
        <p:spPr>
          <a:xfrm>
            <a:off x="6324600" y="5105400"/>
            <a:ext cx="609600" cy="533400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2133600" y="6019800"/>
            <a:ext cx="1066800" cy="28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34200" y="2819400"/>
            <a:ext cx="1066800" cy="28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58000" y="5257800"/>
            <a:ext cx="1066800" cy="28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53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4" grpId="0"/>
      <p:bldP spid="15" grpId="0" animBg="1"/>
      <p:bldP spid="25" grpId="0"/>
      <p:bldP spid="26" grpId="0"/>
      <p:bldP spid="27" grpId="0"/>
      <p:bldP spid="28" grpId="0"/>
      <p:bldP spid="29" grpId="0" animBg="1"/>
      <p:bldP spid="30" grpId="0"/>
      <p:bldP spid="31" grpId="0" animBg="1"/>
      <p:bldP spid="32" grpId="0"/>
      <p:bldP spid="33" grpId="0"/>
      <p:bldP spid="34" grpId="0"/>
      <p:bldP spid="35" grpId="0"/>
      <p:bldP spid="36" grpId="0" animBg="1"/>
      <p:bldP spid="37" grpId="0"/>
      <p:bldP spid="38" grpId="0" animBg="1"/>
      <p:bldP spid="39" grpId="0"/>
      <p:bldP spid="40" grpId="0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can use matrices to describe linear transformations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   </a:t>
            </a:r>
            <a:r>
              <a:rPr lang="en-GB" sz="1400" dirty="0" smtClean="0">
                <a:latin typeface="Comic Sans MS" panose="030F0702030302020204" pitchFamily="66" charset="0"/>
              </a:rPr>
              <a:t>A </a:t>
            </a:r>
            <a:r>
              <a:rPr lang="en-GB" sz="1400" b="1" u="sng" dirty="0" smtClean="0">
                <a:latin typeface="Comic Sans MS" panose="030F0702030302020204" pitchFamily="66" charset="0"/>
              </a:rPr>
              <a:t>linear transformation</a:t>
            </a:r>
            <a:r>
              <a:rPr lang="en-GB" sz="1400" dirty="0" smtClean="0">
                <a:latin typeface="Comic Sans MS" panose="030F0702030302020204" pitchFamily="66" charset="0"/>
              </a:rPr>
              <a:t> has two properties</a:t>
            </a:r>
          </a:p>
          <a:p>
            <a:pPr marL="0" indent="0" algn="ctr">
              <a:buNone/>
            </a:pPr>
            <a:endParaRPr lang="en-GB" sz="1400" dirty="0" smtClean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It only involves linear transformations of x and y (so no powers)</a:t>
            </a:r>
          </a:p>
          <a:p>
            <a:pPr algn="ctr">
              <a:buFont typeface="Wingdings"/>
              <a:buChar char="à"/>
            </a:pP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The origin, (0,0) is not moved by the transformation</a:t>
            </a:r>
            <a:endParaRPr lang="en-GB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4D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238" y="152400"/>
            <a:ext cx="2368062" cy="685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2209800"/>
                <a:ext cx="1624612" cy="544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𝑺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09800"/>
                <a:ext cx="1624612" cy="544123"/>
              </a:xfrm>
              <a:prstGeom prst="rect">
                <a:avLst/>
              </a:prstGeom>
              <a:blipFill rotWithShape="1">
                <a:blip r:embed="rId3"/>
                <a:stretch>
                  <a:fillRect b="-33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09800" y="2209800"/>
                <a:ext cx="1751057" cy="545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𝑻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209800"/>
                <a:ext cx="1751057" cy="545021"/>
              </a:xfrm>
              <a:prstGeom prst="rect">
                <a:avLst/>
              </a:prstGeom>
              <a:blipFill rotWithShape="1">
                <a:blip r:embed="rId4"/>
                <a:stretch>
                  <a:fillRect b="-33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71600" y="2819400"/>
                <a:ext cx="1548051" cy="5413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𝑼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819400"/>
                <a:ext cx="1548051" cy="5413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648200" y="1524000"/>
                <a:ext cx="1624612" cy="544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𝑺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524000"/>
                <a:ext cx="1624612" cy="544123"/>
              </a:xfrm>
              <a:prstGeom prst="rect">
                <a:avLst/>
              </a:prstGeom>
              <a:blipFill rotWithShape="1">
                <a:blip r:embed="rId6"/>
                <a:stretch>
                  <a:fillRect b="-4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648200" y="2971800"/>
                <a:ext cx="1751057" cy="545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𝑻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971800"/>
                <a:ext cx="1751057" cy="545021"/>
              </a:xfrm>
              <a:prstGeom prst="rect">
                <a:avLst/>
              </a:prstGeom>
              <a:blipFill rotWithShape="1">
                <a:blip r:embed="rId4"/>
                <a:stretch>
                  <a:fillRect b="-33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648200" y="4495800"/>
                <a:ext cx="1548051" cy="5413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𝑼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495800"/>
                <a:ext cx="1548051" cy="54136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648200" y="2133600"/>
            <a:ext cx="3201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Only involves linear transformations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648200" y="2438400"/>
            <a:ext cx="212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origin is not moved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648200" y="3581400"/>
            <a:ext cx="3201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Only involves linear transformations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48200" y="3886200"/>
            <a:ext cx="212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origin is not moved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48200" y="5181600"/>
            <a:ext cx="3201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Only involves linear transformations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648200" y="5486400"/>
            <a:ext cx="212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origin is not moved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772400" y="1905000"/>
            <a:ext cx="457200" cy="457200"/>
            <a:chOff x="7772400" y="1905000"/>
            <a:chExt cx="457200" cy="4572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7772400" y="2209800"/>
              <a:ext cx="152400" cy="152400"/>
            </a:xfrm>
            <a:prstGeom prst="line">
              <a:avLst/>
            </a:prstGeom>
            <a:ln w="508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7924800" y="1905000"/>
              <a:ext cx="304800" cy="457200"/>
            </a:xfrm>
            <a:prstGeom prst="line">
              <a:avLst/>
            </a:prstGeom>
            <a:ln w="508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7924800" y="2514600"/>
            <a:ext cx="152400" cy="152400"/>
            <a:chOff x="8001000" y="3048000"/>
            <a:chExt cx="152400" cy="15240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8001000" y="3048000"/>
              <a:ext cx="152400" cy="15240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8001000" y="3048000"/>
              <a:ext cx="152400" cy="15240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7772400" y="3352800"/>
            <a:ext cx="457200" cy="457200"/>
            <a:chOff x="7772400" y="1905000"/>
            <a:chExt cx="457200" cy="457200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7772400" y="2209800"/>
              <a:ext cx="152400" cy="152400"/>
            </a:xfrm>
            <a:prstGeom prst="line">
              <a:avLst/>
            </a:prstGeom>
            <a:ln w="508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924800" y="1905000"/>
              <a:ext cx="304800" cy="457200"/>
            </a:xfrm>
            <a:prstGeom prst="line">
              <a:avLst/>
            </a:prstGeom>
            <a:ln w="508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7772400" y="3657600"/>
            <a:ext cx="457200" cy="457200"/>
            <a:chOff x="7772400" y="1905000"/>
            <a:chExt cx="457200" cy="457200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7772400" y="2209800"/>
              <a:ext cx="152400" cy="152400"/>
            </a:xfrm>
            <a:prstGeom prst="line">
              <a:avLst/>
            </a:prstGeom>
            <a:ln w="508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7924800" y="1905000"/>
              <a:ext cx="304800" cy="457200"/>
            </a:xfrm>
            <a:prstGeom prst="line">
              <a:avLst/>
            </a:prstGeom>
            <a:ln w="508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772400" y="5257800"/>
            <a:ext cx="457200" cy="457200"/>
            <a:chOff x="7772400" y="1905000"/>
            <a:chExt cx="457200" cy="45720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7772400" y="2209800"/>
              <a:ext cx="152400" cy="152400"/>
            </a:xfrm>
            <a:prstGeom prst="line">
              <a:avLst/>
            </a:prstGeom>
            <a:ln w="508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7924800" y="1905000"/>
              <a:ext cx="304800" cy="457200"/>
            </a:xfrm>
            <a:prstGeom prst="line">
              <a:avLst/>
            </a:prstGeom>
            <a:ln w="508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7848600" y="5257800"/>
            <a:ext cx="152400" cy="152400"/>
            <a:chOff x="8001000" y="3048000"/>
            <a:chExt cx="152400" cy="152400"/>
          </a:xfrm>
        </p:grpSpPr>
        <p:cxnSp>
          <p:nvCxnSpPr>
            <p:cNvPr id="63" name="Straight Connector 62"/>
            <p:cNvCxnSpPr/>
            <p:nvPr/>
          </p:nvCxnSpPr>
          <p:spPr>
            <a:xfrm>
              <a:off x="8001000" y="3048000"/>
              <a:ext cx="152400" cy="15240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8001000" y="3048000"/>
              <a:ext cx="152400" cy="15240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4495800" y="6096000"/>
            <a:ext cx="4344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 </a:t>
            </a:r>
            <a:r>
              <a:rPr lang="en-GB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is the only linear transformation here!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2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16" grpId="0"/>
      <p:bldP spid="45" grpId="0"/>
      <p:bldP spid="46" grpId="0"/>
      <p:bldP spid="47" grpId="0"/>
      <p:bldP spid="48" grpId="0"/>
      <p:bldP spid="49" grpId="0"/>
      <p:bldP spid="6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can use matrices to describe linear transformations</a:t>
            </a:r>
          </a:p>
          <a:p>
            <a:pPr marL="0" indent="0" algn="ctr">
              <a:buNone/>
            </a:pP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anose="030F0702030302020204" pitchFamily="66" charset="0"/>
              </a:rPr>
              <a:t>The linear transformation: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anose="030F0702030302020204" pitchFamily="66" charset="0"/>
              </a:rPr>
              <a:t>Can be represented by the matrix: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Comic Sans MS" panose="030F0702030302020204" pitchFamily="66" charset="0"/>
              </a:rPr>
              <a:t>Since:   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anose="030F0702030302020204" pitchFamily="66" charset="0"/>
              </a:rPr>
              <a:t>Find matrices to represent these linear transformations: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4D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238" y="152400"/>
            <a:ext cx="2368062" cy="685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219200" y="5486400"/>
                <a:ext cx="1745413" cy="509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𝑻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486400"/>
                <a:ext cx="1745413" cy="509883"/>
              </a:xfrm>
              <a:prstGeom prst="rect">
                <a:avLst/>
              </a:prstGeom>
              <a:blipFill rotWithShape="1">
                <a:blip r:embed="rId3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219200" y="6096000"/>
                <a:ext cx="1755865" cy="551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𝑽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6096000"/>
                <a:ext cx="1755865" cy="551946"/>
              </a:xfrm>
              <a:prstGeom prst="rect">
                <a:avLst/>
              </a:prstGeom>
              <a:blipFill rotWithShape="1">
                <a:blip r:embed="rId4"/>
                <a:stretch>
                  <a:fillRect b="-21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219200" y="2667000"/>
                <a:ext cx="1850443" cy="5616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𝑺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𝑏𝑦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𝑐𝑥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𝑑𝑦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667000"/>
                <a:ext cx="1850443" cy="5616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524000" y="3657600"/>
                <a:ext cx="1285673" cy="507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𝑴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657600"/>
                <a:ext cx="1285673" cy="507896"/>
              </a:xfrm>
              <a:prstGeom prst="rect">
                <a:avLst/>
              </a:prstGeom>
              <a:blipFill rotWithShape="1">
                <a:blip r:embed="rId6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990600" y="4267200"/>
                <a:ext cx="1133259" cy="507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267200"/>
                <a:ext cx="1133259" cy="507896"/>
              </a:xfrm>
              <a:prstGeom prst="rect">
                <a:avLst/>
              </a:prstGeom>
              <a:blipFill rotWithShape="1">
                <a:blip r:embed="rId7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057400" y="4239904"/>
                <a:ext cx="1346138" cy="5616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𝑎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𝑏𝑦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𝑐𝑥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𝑑𝑦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239904"/>
                <a:ext cx="1346138" cy="56169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343400" y="1447800"/>
                <a:ext cx="1745413" cy="509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𝑻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447800"/>
                <a:ext cx="1745413" cy="509883"/>
              </a:xfrm>
              <a:prstGeom prst="rect">
                <a:avLst/>
              </a:prstGeom>
              <a:blipFill rotWithShape="1">
                <a:blip r:embed="rId9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343400" y="2133600"/>
                <a:ext cx="1864869" cy="551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𝑻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+0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2133600"/>
                <a:ext cx="1864869" cy="551946"/>
              </a:xfrm>
              <a:prstGeom prst="rect">
                <a:avLst/>
              </a:prstGeom>
              <a:blipFill rotWithShape="1">
                <a:blip r:embed="rId10"/>
                <a:stretch>
                  <a:fillRect b="-54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343400" y="2895600"/>
                <a:ext cx="1229246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𝑻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2895600"/>
                <a:ext cx="1229246" cy="502958"/>
              </a:xfrm>
              <a:prstGeom prst="rect">
                <a:avLst/>
              </a:prstGeom>
              <a:blipFill rotWithShape="1">
                <a:blip r:embed="rId11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Arc 73"/>
          <p:cNvSpPr/>
          <p:nvPr/>
        </p:nvSpPr>
        <p:spPr>
          <a:xfrm>
            <a:off x="6096000" y="1752600"/>
            <a:ext cx="609600" cy="685800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extBox 74"/>
          <p:cNvSpPr txBox="1"/>
          <p:nvPr/>
        </p:nvSpPr>
        <p:spPr>
          <a:xfrm>
            <a:off x="6629400" y="1828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Write in the form shown to the right for </a:t>
            </a:r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S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6" name="Arc 75"/>
          <p:cNvSpPr/>
          <p:nvPr/>
        </p:nvSpPr>
        <p:spPr>
          <a:xfrm>
            <a:off x="6096000" y="2514600"/>
            <a:ext cx="609600" cy="685800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/>
          <p:cNvSpPr txBox="1"/>
          <p:nvPr/>
        </p:nvSpPr>
        <p:spPr>
          <a:xfrm>
            <a:off x="6629400" y="2514600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Just write the numbers in their respective positions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343400" y="4114800"/>
                <a:ext cx="1755865" cy="551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𝑽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114800"/>
                <a:ext cx="1755865" cy="551946"/>
              </a:xfrm>
              <a:prstGeom prst="rect">
                <a:avLst/>
              </a:prstGeom>
              <a:blipFill rotWithShape="1">
                <a:blip r:embed="rId12"/>
                <a:stretch>
                  <a:fillRect b="-21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343400" y="4800600"/>
                <a:ext cx="1864869" cy="551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𝑽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−2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GB" sz="1600" b="0" i="1" smtClean="0">
                                    <a:latin typeface="Cambria Math"/>
                                    <a:ea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800600"/>
                <a:ext cx="1864869" cy="551946"/>
              </a:xfrm>
              <a:prstGeom prst="rect">
                <a:avLst/>
              </a:prstGeom>
              <a:blipFill rotWithShape="1">
                <a:blip r:embed="rId13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343400" y="5562600"/>
                <a:ext cx="1368708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𝑽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562600"/>
                <a:ext cx="1368708" cy="502958"/>
              </a:xfrm>
              <a:prstGeom prst="rect">
                <a:avLst/>
              </a:prstGeom>
              <a:blipFill rotWithShape="1">
                <a:blip r:embed="rId1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Arc 80"/>
          <p:cNvSpPr/>
          <p:nvPr/>
        </p:nvSpPr>
        <p:spPr>
          <a:xfrm>
            <a:off x="6096000" y="4419600"/>
            <a:ext cx="609600" cy="685800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extBox 81"/>
          <p:cNvSpPr txBox="1"/>
          <p:nvPr/>
        </p:nvSpPr>
        <p:spPr>
          <a:xfrm>
            <a:off x="6629400" y="4495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Write in the form shown to the right for </a:t>
            </a:r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S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3" name="Arc 82"/>
          <p:cNvSpPr/>
          <p:nvPr/>
        </p:nvSpPr>
        <p:spPr>
          <a:xfrm>
            <a:off x="6096000" y="5181600"/>
            <a:ext cx="609600" cy="685800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xtBox 83"/>
          <p:cNvSpPr txBox="1"/>
          <p:nvPr/>
        </p:nvSpPr>
        <p:spPr>
          <a:xfrm>
            <a:off x="6629400" y="5181600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Just write the numbers in their respective positions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400" y="2667000"/>
            <a:ext cx="914400" cy="533400"/>
          </a:xfrm>
          <a:prstGeom prst="rect">
            <a:avLst/>
          </a:prstGeom>
          <a:noFill/>
          <a:ln w="3492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45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 animBg="1"/>
      <p:bldP spid="75" grpId="0"/>
      <p:bldP spid="76" grpId="0" animBg="1"/>
      <p:bldP spid="77" grpId="0"/>
      <p:bldP spid="78" grpId="0"/>
      <p:bldP spid="79" grpId="0"/>
      <p:bldP spid="80" grpId="0"/>
      <p:bldP spid="81" grpId="0" animBg="1"/>
      <p:bldP spid="82" grpId="0"/>
      <p:bldP spid="83" grpId="0" animBg="1"/>
      <p:bldP spid="84" grpId="0"/>
      <p:bldP spid="9" grpId="0" animBg="1"/>
      <p:bldP spid="9" grpId="1" animBg="1"/>
      <p:bldP spid="9" grpId="2" animBg="1"/>
      <p:bldP spid="9" grpId="3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can use matrices to describe linear transformations</a:t>
            </a:r>
          </a:p>
          <a:p>
            <a:pPr marL="0" indent="0" algn="ctr">
              <a:buNone/>
            </a:pP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anose="030F0702030302020204" pitchFamily="66" charset="0"/>
              </a:rPr>
              <a:t>The square S has coordinates (1,1), (3,1), (3,3) and (1,3).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anose="030F0702030302020204" pitchFamily="66" charset="0"/>
              </a:rPr>
              <a:t>Find the coordinates of the vertices of the image of S after the transformation given by the matrix: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Write the coordinates of the vertices as vectors, and combine them into a 2x4 matrix…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Now multiply the transformation matrix by the coordinates!</a:t>
            </a: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4D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238" y="152400"/>
            <a:ext cx="2368062" cy="685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71600" y="3810000"/>
                <a:ext cx="142321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𝑴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810000"/>
                <a:ext cx="1423210" cy="501356"/>
              </a:xfrm>
              <a:prstGeom prst="rect">
                <a:avLst/>
              </a:prstGeom>
              <a:blipFill rotWithShape="1">
                <a:blip r:embed="rId3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09800" y="5334000"/>
                <a:ext cx="1676400" cy="502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334000"/>
                <a:ext cx="1676400" cy="502958"/>
              </a:xfrm>
              <a:prstGeom prst="rect">
                <a:avLst/>
              </a:prstGeom>
              <a:blipFill rotWithShape="1">
                <a:blip r:embed="rId4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81000" y="5410200"/>
                <a:ext cx="1981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𝐶𝑜𝑜𝑟𝑑𝑖𝑛𝑎𝑡𝑒</m:t>
                      </m:r>
                      <m:r>
                        <a:rPr lang="en-GB" sz="1600" b="0" i="1" smtClean="0">
                          <a:latin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</a:rPr>
                        <m:t>𝑚𝑎𝑡𝑟𝑖𝑥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410200"/>
                <a:ext cx="1981200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4495800" y="1524000"/>
            <a:ext cx="2286000" cy="502958"/>
            <a:chOff x="4495800" y="1524000"/>
            <a:chExt cx="2286000" cy="5029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4495800" y="1524000"/>
                  <a:ext cx="967764" cy="5013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GB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1600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16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5800" y="1524000"/>
                  <a:ext cx="967764" cy="50135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365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5105400" y="1524000"/>
                  <a:ext cx="1676400" cy="5029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GB" sz="1600" b="0" i="1" smtClean="0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1600" b="0" i="1" smtClean="0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1600" b="0" i="1" smtClean="0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16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GB" sz="16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16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GB" sz="16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GB" sz="1600" b="0" i="1" smtClean="0">
                                          <a:latin typeface="Cambria Math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16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lang="en-GB" sz="1600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GB" sz="16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lang="en-GB" sz="16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1524000"/>
                  <a:ext cx="1676400" cy="50295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241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TextBox 49"/>
          <p:cNvSpPr txBox="1"/>
          <p:nvPr/>
        </p:nvSpPr>
        <p:spPr>
          <a:xfrm>
            <a:off x="4495800" y="2209800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(2 x 2)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10200" y="2209800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(2 x 4)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181600" y="220980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x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324600" y="2209800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(2 x 4)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96000" y="220980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=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495800" y="2743200"/>
                <a:ext cx="967764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743200"/>
                <a:ext cx="967764" cy="501356"/>
              </a:xfrm>
              <a:prstGeom prst="rect">
                <a:avLst/>
              </a:prstGeom>
              <a:blipFill rotWithShape="1">
                <a:blip r:embed="rId6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105400" y="2743200"/>
                <a:ext cx="3429000" cy="52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743200"/>
                <a:ext cx="3429000" cy="522579"/>
              </a:xfrm>
              <a:prstGeom prst="rect">
                <a:avLst/>
              </a:prstGeom>
              <a:blipFill rotWithShape="1">
                <a:blip r:embed="rId7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4953000" y="2743200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4572000" y="2743200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4953000" y="2971800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4572000" y="2971800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5257800" y="2971800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/>
          <p:cNvSpPr/>
          <p:nvPr/>
        </p:nvSpPr>
        <p:spPr>
          <a:xfrm>
            <a:off x="5257800" y="2709558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/>
          <p:cNvSpPr/>
          <p:nvPr/>
        </p:nvSpPr>
        <p:spPr>
          <a:xfrm>
            <a:off x="5562600" y="2971800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5562600" y="2709558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5867400" y="2971800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5867400" y="2709558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6172200" y="2971800"/>
            <a:ext cx="40152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6172200" y="2709558"/>
            <a:ext cx="40152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86200" y="3429000"/>
                <a:ext cx="14728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×1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+(2×1)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429000"/>
                <a:ext cx="1472839" cy="276999"/>
              </a:xfrm>
              <a:prstGeom prst="rect">
                <a:avLst/>
              </a:prstGeom>
              <a:blipFill rotWithShape="1"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181600" y="3429000"/>
                <a:ext cx="14728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×3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+(2×1)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3429000"/>
                <a:ext cx="1472839" cy="276999"/>
              </a:xfrm>
              <a:prstGeom prst="rect">
                <a:avLst/>
              </a:prstGeom>
              <a:blipFill rotWithShape="1"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477000" y="3442648"/>
                <a:ext cx="14728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×3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+(2×3)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442648"/>
                <a:ext cx="1472839" cy="276999"/>
              </a:xfrm>
              <a:prstGeom prst="rect">
                <a:avLst/>
              </a:prstGeom>
              <a:blipFill rotWithShape="1">
                <a:blip r:embed="rId10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7772400" y="3456296"/>
                <a:ext cx="14728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×1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+(2×3)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3456296"/>
                <a:ext cx="1472839" cy="276999"/>
              </a:xfrm>
              <a:prstGeom prst="rect">
                <a:avLst/>
              </a:prstGeom>
              <a:blipFill rotWithShape="1">
                <a:blip r:embed="rId11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935105" y="3796352"/>
                <a:ext cx="13574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×1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+(1×1)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105" y="3796352"/>
                <a:ext cx="1357423" cy="276999"/>
              </a:xfrm>
              <a:prstGeom prst="rect">
                <a:avLst/>
              </a:prstGeom>
              <a:blipFill rotWithShape="1">
                <a:blip r:embed="rId12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249839" y="3796352"/>
                <a:ext cx="13574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×3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+(1×1)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839" y="3796352"/>
                <a:ext cx="1357423" cy="276999"/>
              </a:xfrm>
              <a:prstGeom prst="rect">
                <a:avLst/>
              </a:prstGeom>
              <a:blipFill rotWithShape="1">
                <a:blip r:embed="rId13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6545238" y="3796352"/>
                <a:ext cx="13574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×3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+(1×3)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238" y="3796352"/>
                <a:ext cx="1357423" cy="276999"/>
              </a:xfrm>
              <a:prstGeom prst="rect">
                <a:avLst/>
              </a:prstGeom>
              <a:blipFill rotWithShape="1">
                <a:blip r:embed="rId1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7786577" y="3810000"/>
                <a:ext cx="13574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×1</m:t>
                          </m:r>
                        </m:e>
                      </m:d>
                      <m:r>
                        <a:rPr lang="en-GB" sz="1200" b="0" i="1" smtClean="0">
                          <a:latin typeface="Cambria Math"/>
                          <a:ea typeface="Cambria Math"/>
                        </a:rPr>
                        <m:t>+(1×3)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577" y="3810000"/>
                <a:ext cx="1357423" cy="276999"/>
              </a:xfrm>
              <a:prstGeom prst="rect">
                <a:avLst/>
              </a:prstGeom>
              <a:blipFill rotWithShape="1">
                <a:blip r:embed="rId15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3916907" y="3739487"/>
            <a:ext cx="522709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5268036" y="3400567"/>
            <a:ext cx="2274" cy="680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6566848" y="3389194"/>
            <a:ext cx="2274" cy="680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7865660" y="3405116"/>
            <a:ext cx="2274" cy="680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572000" y="4495800"/>
                <a:ext cx="1676400" cy="507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7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9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495800"/>
                <a:ext cx="1676400" cy="507960"/>
              </a:xfrm>
              <a:prstGeom prst="rect">
                <a:avLst/>
              </a:prstGeom>
              <a:blipFill rotWithShape="1">
                <a:blip r:embed="rId16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/>
          <p:cNvSpPr txBox="1"/>
          <p:nvPr/>
        </p:nvSpPr>
        <p:spPr>
          <a:xfrm>
            <a:off x="4038600" y="5257800"/>
            <a:ext cx="2767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So the new vertices will be at: 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5562600"/>
            <a:ext cx="2401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(1,3), (-1,7), (3,9) and (5,5)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2286000"/>
            <a:ext cx="3505200" cy="60960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2362200" y="5334000"/>
            <a:ext cx="1371600" cy="53340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18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8" grpId="0"/>
      <p:bldP spid="2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1" grpId="2" animBg="1"/>
      <p:bldP spid="61" grpId="3" animBg="1"/>
      <p:bldP spid="62" grpId="0" animBg="1"/>
      <p:bldP spid="62" grpId="1" animBg="1"/>
      <p:bldP spid="62" grpId="2" animBg="1"/>
      <p:bldP spid="62" grpId="3" animBg="1"/>
      <p:bldP spid="63" grpId="0" animBg="1"/>
      <p:bldP spid="63" grpId="1" animBg="1"/>
      <p:bldP spid="63" grpId="2" animBg="1"/>
      <p:bldP spid="63" grpId="3" animBg="1"/>
      <p:bldP spid="64" grpId="0" animBg="1"/>
      <p:bldP spid="64" grpId="1" animBg="1"/>
      <p:bldP spid="64" grpId="2" animBg="1"/>
      <p:bldP spid="64" grpId="3" animBg="1"/>
      <p:bldP spid="65" grpId="0" animBg="1"/>
      <p:bldP spid="65" grpId="1" animBg="1"/>
      <p:bldP spid="65" grpId="2" animBg="1"/>
      <p:bldP spid="65" grpId="3" animBg="1"/>
      <p:bldP spid="66" grpId="0" animBg="1"/>
      <p:bldP spid="66" grpId="1" animBg="1"/>
      <p:bldP spid="66" grpId="2" animBg="1"/>
      <p:bldP spid="66" grpId="3" animBg="1"/>
      <p:bldP spid="85" grpId="0" animBg="1"/>
      <p:bldP spid="85" grpId="1" animBg="1"/>
      <p:bldP spid="85" grpId="2" animBg="1"/>
      <p:bldP spid="85" grpId="3" animBg="1"/>
      <p:bldP spid="86" grpId="0" animBg="1"/>
      <p:bldP spid="86" grpId="1" animBg="1"/>
      <p:bldP spid="86" grpId="2" animBg="1"/>
      <p:bldP spid="86" grpId="3" animBg="1"/>
      <p:bldP spid="8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7" grpId="0"/>
      <p:bldP spid="99" grpId="0"/>
      <p:bldP spid="14" grpId="0"/>
      <p:bldP spid="15" grpId="0" animBg="1"/>
      <p:bldP spid="15" grpId="1" animBg="1"/>
      <p:bldP spid="100" grpId="0" animBg="1"/>
      <p:bldP spid="100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can use matrices to describe linear transformations</a:t>
            </a:r>
          </a:p>
          <a:p>
            <a:pPr marL="0" indent="0" algn="ctr">
              <a:buNone/>
            </a:pP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4D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238" y="152400"/>
            <a:ext cx="2368062" cy="685800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1676400" y="2286000"/>
            <a:ext cx="1656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u="sng" dirty="0" smtClean="0">
                <a:latin typeface="Comic Sans MS" pitchFamily="66" charset="0"/>
              </a:rPr>
              <a:t>Original Vertices</a:t>
            </a:r>
            <a:endParaRPr lang="en-GB" sz="1400" u="sng" dirty="0"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91200" y="2286000"/>
            <a:ext cx="1316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u="sng" dirty="0" smtClean="0">
                <a:latin typeface="Comic Sans MS" pitchFamily="66" charset="0"/>
              </a:rPr>
              <a:t>New Vertices</a:t>
            </a:r>
            <a:endParaRPr lang="en-GB" sz="1400" u="sng" dirty="0"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71600" y="2590800"/>
            <a:ext cx="2268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(1,1), (3,1), (3,3) and (1,3)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191276" y="2590800"/>
            <a:ext cx="2401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(1,3), (-1,7), (3,9) and (5,5)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62000" y="3048000"/>
            <a:ext cx="3505200" cy="3200400"/>
            <a:chOff x="762000" y="3048000"/>
            <a:chExt cx="3505200" cy="3200400"/>
          </a:xfrm>
        </p:grpSpPr>
        <p:pic>
          <p:nvPicPr>
            <p:cNvPr id="68" name="Picture 67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048000"/>
              <a:ext cx="3505200" cy="320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TextBox 68"/>
            <p:cNvSpPr txBox="1"/>
            <p:nvPr/>
          </p:nvSpPr>
          <p:spPr>
            <a:xfrm>
              <a:off x="3688307" y="4735204"/>
              <a:ext cx="34817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latin typeface="Comic Sans MS" panose="030F0702030302020204" pitchFamily="66" charset="0"/>
                </a:rPr>
                <a:t>10</a:t>
              </a:r>
              <a:endParaRPr lang="en-GB" sz="1200" dirty="0">
                <a:latin typeface="Comic Sans MS" panose="030F0702030302020204" pitchFamily="66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92278" y="4728652"/>
              <a:ext cx="4122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latin typeface="Comic Sans MS" panose="030F0702030302020204" pitchFamily="66" charset="0"/>
                </a:rPr>
                <a:t>-10</a:t>
              </a:r>
              <a:endParaRPr lang="en-GB" sz="1200" dirty="0">
                <a:latin typeface="Comic Sans MS" panose="030F0702030302020204" pitchFamily="66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484399" y="3310868"/>
              <a:ext cx="34817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latin typeface="Comic Sans MS" panose="030F0702030302020204" pitchFamily="66" charset="0"/>
                </a:rPr>
                <a:t>10</a:t>
              </a:r>
              <a:endParaRPr lang="en-GB" sz="1200" dirty="0">
                <a:latin typeface="Comic Sans MS" panose="030F0702030302020204" pitchFamily="66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489778" y="5825788"/>
              <a:ext cx="4122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latin typeface="Comic Sans MS" panose="030F0702030302020204" pitchFamily="66" charset="0"/>
                </a:rPr>
                <a:t>-10</a:t>
              </a:r>
              <a:endParaRPr lang="en-GB" sz="1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753155" y="3036498"/>
            <a:ext cx="3505200" cy="3200400"/>
            <a:chOff x="762000" y="3048000"/>
            <a:chExt cx="3505200" cy="3200400"/>
          </a:xfrm>
        </p:grpSpPr>
        <p:pic>
          <p:nvPicPr>
            <p:cNvPr id="75" name="Picture 7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048000"/>
              <a:ext cx="3505200" cy="3200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TextBox 75"/>
            <p:cNvSpPr txBox="1"/>
            <p:nvPr/>
          </p:nvSpPr>
          <p:spPr>
            <a:xfrm>
              <a:off x="3688307" y="4735204"/>
              <a:ext cx="34817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latin typeface="Comic Sans MS" panose="030F0702030302020204" pitchFamily="66" charset="0"/>
                </a:rPr>
                <a:t>10</a:t>
              </a:r>
              <a:endParaRPr lang="en-GB" sz="1200" dirty="0">
                <a:latin typeface="Comic Sans MS" panose="030F0702030302020204" pitchFamily="66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92278" y="4728652"/>
              <a:ext cx="4122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latin typeface="Comic Sans MS" panose="030F0702030302020204" pitchFamily="66" charset="0"/>
                </a:rPr>
                <a:t>-10</a:t>
              </a:r>
              <a:endParaRPr lang="en-GB" sz="1200" dirty="0">
                <a:latin typeface="Comic Sans MS" panose="030F0702030302020204" pitchFamily="66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484399" y="3310868"/>
              <a:ext cx="34817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latin typeface="Comic Sans MS" panose="030F0702030302020204" pitchFamily="66" charset="0"/>
                </a:rPr>
                <a:t>10</a:t>
              </a:r>
              <a:endParaRPr lang="en-GB" sz="1200" dirty="0">
                <a:latin typeface="Comic Sans MS" panose="030F0702030302020204" pitchFamily="66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489778" y="5825788"/>
              <a:ext cx="41229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latin typeface="Comic Sans MS" panose="030F0702030302020204" pitchFamily="66" charset="0"/>
                </a:rPr>
                <a:t>-10</a:t>
              </a:r>
              <a:endParaRPr lang="en-GB" sz="1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62717" y="3986284"/>
            <a:ext cx="152400" cy="152400"/>
            <a:chOff x="7772400" y="1447800"/>
            <a:chExt cx="152400" cy="1524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/>
          <p:cNvGrpSpPr/>
          <p:nvPr/>
        </p:nvGrpSpPr>
        <p:grpSpPr>
          <a:xfrm>
            <a:off x="6792036" y="3469943"/>
            <a:ext cx="152400" cy="152400"/>
            <a:chOff x="7772400" y="1447800"/>
            <a:chExt cx="152400" cy="152400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6248400" y="3731525"/>
            <a:ext cx="152400" cy="152400"/>
            <a:chOff x="7772400" y="1447800"/>
            <a:chExt cx="152400" cy="152400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6509982" y="4225120"/>
            <a:ext cx="152400" cy="152400"/>
            <a:chOff x="7772400" y="1447800"/>
            <a:chExt cx="152400" cy="152400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2803478" y="4237630"/>
            <a:ext cx="152400" cy="152400"/>
            <a:chOff x="7772400" y="1447800"/>
            <a:chExt cx="152400" cy="152400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2532797" y="4239904"/>
            <a:ext cx="152400" cy="152400"/>
            <a:chOff x="7772400" y="1447800"/>
            <a:chExt cx="152400" cy="152400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2794379" y="4501487"/>
            <a:ext cx="152400" cy="152400"/>
            <a:chOff x="7772400" y="1447800"/>
            <a:chExt cx="152400" cy="152400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2537346" y="4503762"/>
            <a:ext cx="152400" cy="152400"/>
            <a:chOff x="7772400" y="1447800"/>
            <a:chExt cx="152400" cy="152400"/>
          </a:xfrm>
        </p:grpSpPr>
        <p:cxnSp>
          <p:nvCxnSpPr>
            <p:cNvPr id="115" name="Straight Connector 114"/>
            <p:cNvCxnSpPr/>
            <p:nvPr/>
          </p:nvCxnSpPr>
          <p:spPr>
            <a:xfrm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7772400" y="14478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2620370" y="4326341"/>
            <a:ext cx="259308" cy="25930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/>
          <p:cNvGrpSpPr/>
          <p:nvPr/>
        </p:nvGrpSpPr>
        <p:grpSpPr>
          <a:xfrm>
            <a:off x="6318913" y="3550692"/>
            <a:ext cx="834788" cy="762001"/>
            <a:chOff x="6318913" y="3550692"/>
            <a:chExt cx="834788" cy="76200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318913" y="3807725"/>
              <a:ext cx="272956" cy="5049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6880745" y="3550692"/>
              <a:ext cx="272956" cy="5049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6619164" y="4053385"/>
              <a:ext cx="532263" cy="25930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>
              <a:off x="6334835" y="3550693"/>
              <a:ext cx="532263" cy="25930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896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48" grpId="0"/>
      <p:bldP spid="49" grpId="0"/>
      <p:bldP spid="67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09800"/>
            <a:ext cx="852510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Teachings for </a:t>
            </a:r>
          </a:p>
          <a:p>
            <a:pPr algn="ctr"/>
            <a:r>
              <a:rPr lang="en-US" sz="7200" b="1" cap="all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Exercise 4A</a:t>
            </a:r>
            <a:endParaRPr lang="en-US" sz="7200" b="1" cap="all" spc="0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effectLst>
                <a:reflection blurRad="6350" stA="55000" endA="50" endPos="85000" dir="5400000" sy="-100000" algn="bl" rotWithShape="0"/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0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09800"/>
            <a:ext cx="852510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Teachings for </a:t>
            </a:r>
          </a:p>
          <a:p>
            <a:pPr algn="ctr"/>
            <a:r>
              <a:rPr lang="en-US" sz="7200" b="1" cap="all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Exercise 4E</a:t>
            </a:r>
            <a:endParaRPr lang="en-US" sz="7200" b="1" cap="all" spc="0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effectLst>
                <a:reflection blurRad="6350" stA="55000" endA="50" endPos="85000" dir="5400000" sy="-100000" algn="bl" rotWithShape="0"/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1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657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can use matrices to represent rotations, reflections and enlargements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We are going to look at how to represent reflections, rotations and enlargements using Matrices</a:t>
            </a: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Translations are not linear transformations (as the origin would move), so these will not be covered here!</a:t>
            </a: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To decide what transformation a matrix performs, you should consider its effect on two simple vectors (you can also think of them as coordinates)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1676400" cy="135740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6629400" y="1371602"/>
            <a:ext cx="0" cy="274319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V="1">
            <a:off x="6629400" y="1485901"/>
            <a:ext cx="0" cy="266699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6629400" y="2286000"/>
            <a:ext cx="853" cy="533402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6924818" y="2561089"/>
            <a:ext cx="853" cy="5334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805259" y="2855078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(1,0)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6732" y="2132111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  <a:latin typeface="Comic Sans MS" pitchFamily="66" charset="0"/>
              </a:rPr>
              <a:t>(0,1)</a:t>
            </a:r>
            <a:endParaRPr lang="en-GB" sz="1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70325" y="4167117"/>
            <a:ext cx="4669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As a Matrix we could represent these coordinates as: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276824" y="4478306"/>
                <a:ext cx="893513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824" y="4478306"/>
                <a:ext cx="893513" cy="5542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5111526" y="5032560"/>
            <a:ext cx="3387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(a bit like we were doing before in 4D)</a:t>
            </a:r>
            <a:endParaRPr lang="en-GB" sz="1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4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657600" cy="490686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can use matrices to represent rotations, reflections and enlargements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Describe fully the geometrical transformation represented by this matrix: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This is telling us that if the original coordinates are (1,0) and (0,1)…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The new coordinates will be (3,0) and (0,3) (ensure they are in the correct order)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You should ALWAYS start with a sketch of (1,0) and (0,1), and then mark on the two new coordinates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After this, consider what transformation has happened…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1676400" cy="135740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6629400" y="1371602"/>
            <a:ext cx="0" cy="312419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83778" y="3008966"/>
            <a:ext cx="3467102" cy="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85114" y="3132204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(1,0)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32285" y="2380474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  <a:latin typeface="Comic Sans MS" pitchFamily="66" charset="0"/>
              </a:rPr>
              <a:t>(0,1)</a:t>
            </a:r>
            <a:endParaRPr lang="en-GB" sz="1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696872" y="2933701"/>
                <a:ext cx="1046328" cy="55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872" y="2933701"/>
                <a:ext cx="1046328" cy="5542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003519" y="2894666"/>
            <a:ext cx="175859" cy="228600"/>
            <a:chOff x="6629400" y="4876800"/>
            <a:chExt cx="175859" cy="2286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44953" y="2420063"/>
            <a:ext cx="175859" cy="228600"/>
            <a:chOff x="6629400" y="4876800"/>
            <a:chExt cx="175859" cy="228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001000" y="2896823"/>
            <a:ext cx="175859" cy="228600"/>
            <a:chOff x="6629400" y="4876800"/>
            <a:chExt cx="175859" cy="2286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7838212" y="3132290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(3,0)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34915" y="1595733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  <a:latin typeface="Comic Sans MS" pitchFamily="66" charset="0"/>
              </a:rPr>
              <a:t>(0,3)</a:t>
            </a:r>
            <a:endParaRPr lang="en-GB" sz="1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547583" y="1635322"/>
            <a:ext cx="175859" cy="228600"/>
            <a:chOff x="6629400" y="4876800"/>
            <a:chExt cx="175859" cy="22860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502493" y="4648200"/>
            <a:ext cx="4259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The coordinates have stretched outwards…</a:t>
            </a:r>
          </a:p>
          <a:p>
            <a:endParaRPr lang="en-US" sz="16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This matrix is an </a:t>
            </a:r>
            <a:r>
              <a:rPr lang="en-US" sz="1600" u="sng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enlargement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of scale factor 3, </a:t>
            </a:r>
            <a:r>
              <a:rPr lang="en-US" sz="1600" dirty="0" err="1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centre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(0,0)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6632882" y="1749621"/>
            <a:ext cx="2" cy="1226161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629400" y="3008966"/>
            <a:ext cx="1459529" cy="2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6632880" y="2473302"/>
            <a:ext cx="1" cy="495301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629398" y="3001790"/>
            <a:ext cx="462050" cy="2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95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33" grpId="0"/>
      <p:bldP spid="33" grpId="1"/>
      <p:bldP spid="34" grpId="0"/>
      <p:bldP spid="34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657600" cy="490686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can use matrices to represent rotations, reflections and enlargements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Describe fully the geometrical transformation represented by this matrix: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This is telling us that if the original coordinates are (1,0) and (0,1)…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The new coordinates will be (-1,0) and (0,-1) (ensure they are in the correct order)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You should ALWAYS start with a sketch of (1,0) and (0,1), and then mark on the two new coordinates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After this, consider what transformation has happened…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1676400" cy="135740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6629400" y="1371600"/>
            <a:ext cx="0" cy="332270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83778" y="3008966"/>
            <a:ext cx="3467102" cy="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785114" y="3132204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(1,0)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28802" y="2440889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  <a:latin typeface="Comic Sans MS" pitchFamily="66" charset="0"/>
              </a:rPr>
              <a:t>(0,1)</a:t>
            </a:r>
            <a:endParaRPr lang="en-GB" sz="1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696872" y="2933701"/>
                <a:ext cx="1046328" cy="55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872" y="2933701"/>
                <a:ext cx="1046328" cy="554254"/>
              </a:xfrm>
              <a:prstGeom prst="rect">
                <a:avLst/>
              </a:prstGeom>
              <a:blipFill rotWithShape="1">
                <a:blip r:embed="rId3"/>
                <a:stretch>
                  <a:fillRect r="-17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003519" y="2894666"/>
            <a:ext cx="175859" cy="228600"/>
            <a:chOff x="6629400" y="4876800"/>
            <a:chExt cx="175859" cy="2286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41470" y="2440889"/>
            <a:ext cx="175859" cy="228600"/>
            <a:chOff x="6629400" y="4876800"/>
            <a:chExt cx="175859" cy="228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6059277" y="2894666"/>
            <a:ext cx="175859" cy="228600"/>
            <a:chOff x="6629400" y="4876800"/>
            <a:chExt cx="175859" cy="22860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5240729" y="263555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(-1,0)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74300" y="3246503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  <a:latin typeface="Comic Sans MS" pitchFamily="66" charset="0"/>
              </a:rPr>
              <a:t>(0,-1)</a:t>
            </a:r>
            <a:endParaRPr lang="en-GB" sz="1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541469" y="3286092"/>
            <a:ext cx="175859" cy="228600"/>
            <a:chOff x="6629400" y="4876800"/>
            <a:chExt cx="175859" cy="22860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458797" y="4642513"/>
            <a:ext cx="42590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Be careful!</a:t>
            </a:r>
          </a:p>
          <a:p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This is </a:t>
            </a:r>
            <a:r>
              <a:rPr lang="en-US" sz="1400" u="sng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not</a:t>
            </a: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a reflection in y = x as the coordinates would not match up…</a:t>
            </a:r>
            <a:endParaRPr lang="en-US" sz="1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sz="1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285750" indent="-285750">
              <a:buFont typeface="Wingdings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Both have moved 180˚ round the </a:t>
            </a:r>
            <a:r>
              <a:rPr lang="en-US" sz="1400" dirty="0" err="1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centre</a:t>
            </a:r>
            <a:endParaRPr lang="en-US" sz="1400" dirty="0" smtClean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Wingdings"/>
              <a:buChar char="à"/>
            </a:pPr>
            <a:endParaRPr lang="en-US" sz="1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transformation is therefore a </a:t>
            </a:r>
            <a:r>
              <a:rPr lang="en-US" sz="1400" u="sng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rotation</a:t>
            </a: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of 180˚ around (0,0)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983778" y="1295400"/>
            <a:ext cx="3467102" cy="3200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60576" y="987623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y = x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4" name="Arc 13"/>
          <p:cNvSpPr/>
          <p:nvPr/>
        </p:nvSpPr>
        <p:spPr>
          <a:xfrm rot="5400000">
            <a:off x="6353930" y="2564565"/>
            <a:ext cx="528654" cy="914400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6486303" y="2573555"/>
            <a:ext cx="462049" cy="826837"/>
          </a:xfrm>
          <a:prstGeom prst="arc">
            <a:avLst>
              <a:gd name="adj1" fmla="val 16200000"/>
              <a:gd name="adj2" fmla="val 5433703"/>
            </a:avLst>
          </a:prstGeom>
          <a:ln w="254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6632880" y="2478323"/>
            <a:ext cx="1" cy="495301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629398" y="3006811"/>
            <a:ext cx="462050" cy="2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6618256" y="3012262"/>
            <a:ext cx="1" cy="495301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6156207" y="3007948"/>
            <a:ext cx="462050" cy="2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87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33" grpId="0"/>
      <p:bldP spid="33" grpId="1"/>
      <p:bldP spid="34" grpId="0"/>
      <p:bldP spid="34" grpId="1"/>
      <p:bldP spid="12" grpId="0"/>
      <p:bldP spid="12" grpId="1"/>
      <p:bldP spid="14" grpId="0" animBg="1"/>
      <p:bldP spid="14" grpId="1" animBg="1"/>
      <p:bldP spid="30" grpId="0" animBg="1"/>
      <p:bldP spid="30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657600" cy="490686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can use matrices to represent rotations, reflections and enlargements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Describe fully the geometrical transformation represented by this matrix: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This is telling us that if the original coordinates are (1,0) and (0,1)…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The new coordinates will be (0,-1) and (-1,0) (ensure they are in the correct order)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You should ALWAYS start with a sketch of (1,0) and (0,1), and then mark on the two new coordinates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After this, consider what transformation has happened…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1676400" cy="13574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696872" y="2933701"/>
                <a:ext cx="1046328" cy="554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6872" y="2933701"/>
                <a:ext cx="1046328" cy="554254"/>
              </a:xfrm>
              <a:prstGeom prst="rect">
                <a:avLst/>
              </a:prstGeom>
              <a:blipFill rotWithShape="1">
                <a:blip r:embed="rId3"/>
                <a:stretch>
                  <a:fillRect r="-17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 flipV="1">
            <a:off x="6629400" y="1371600"/>
            <a:ext cx="0" cy="332270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983778" y="3008966"/>
            <a:ext cx="3467102" cy="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023905" y="3123266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(1,0)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44028" y="2144700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  <a:latin typeface="Comic Sans MS" pitchFamily="66" charset="0"/>
              </a:rPr>
              <a:t>(0,1)</a:t>
            </a:r>
            <a:endParaRPr lang="en-GB" sz="1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7003519" y="2894666"/>
            <a:ext cx="175859" cy="228600"/>
            <a:chOff x="6629400" y="4876800"/>
            <a:chExt cx="175859" cy="228600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6541470" y="2440889"/>
            <a:ext cx="175859" cy="228600"/>
            <a:chOff x="6629400" y="4876800"/>
            <a:chExt cx="175859" cy="228600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6541469" y="3325681"/>
            <a:ext cx="175859" cy="228600"/>
            <a:chOff x="6629400" y="4876800"/>
            <a:chExt cx="175859" cy="22860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6555773" y="3526727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(0,-1)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41017" y="271458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  <a:latin typeface="Comic Sans MS" pitchFamily="66" charset="0"/>
              </a:rPr>
              <a:t>(-1,0)</a:t>
            </a:r>
            <a:endParaRPr lang="en-GB" sz="1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6059277" y="2894666"/>
            <a:ext cx="175859" cy="228600"/>
            <a:chOff x="6629400" y="4876800"/>
            <a:chExt cx="175859" cy="228600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Connector 66"/>
          <p:cNvCxnSpPr/>
          <p:nvPr/>
        </p:nvCxnSpPr>
        <p:spPr>
          <a:xfrm flipV="1">
            <a:off x="4983778" y="1295400"/>
            <a:ext cx="3467102" cy="3200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8160576" y="987623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y = x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H="1" flipV="1">
            <a:off x="4895847" y="1371600"/>
            <a:ext cx="3467102" cy="32004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4458797" y="4908897"/>
            <a:ext cx="42590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A bit like last time, this is not a reflection in y = x as the coordinates do not match up</a:t>
            </a:r>
            <a:endParaRPr lang="en-US" sz="1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sz="1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285750" indent="-285750">
              <a:buFont typeface="Wingdings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However, they have been reflected in a different way</a:t>
            </a:r>
          </a:p>
          <a:p>
            <a:pPr marL="285750" indent="-285750">
              <a:buFont typeface="Wingdings"/>
              <a:buChar char="à"/>
            </a:pPr>
            <a:endParaRPr lang="en-US" sz="1400" dirty="0">
              <a:solidFill>
                <a:srgbClr val="FF0000"/>
              </a:solidFill>
              <a:latin typeface="Comic Sans MS" pitchFamily="66" charset="0"/>
              <a:sym typeface="Wingdings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The transformation is therefore a </a:t>
            </a:r>
            <a:r>
              <a:rPr lang="en-US" sz="1400" u="sng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reflection </a:t>
            </a: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in the line y = -x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268806" y="4572000"/>
            <a:ext cx="655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y = -x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 flipV="1">
            <a:off x="6627205" y="2484882"/>
            <a:ext cx="1" cy="495301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629398" y="3005551"/>
            <a:ext cx="462050" cy="2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16200000" flipH="1" flipV="1">
            <a:off x="6365670" y="2754488"/>
            <a:ext cx="1" cy="495301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5400000">
            <a:off x="6383374" y="3238913"/>
            <a:ext cx="462050" cy="2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32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4" grpId="0"/>
      <p:bldP spid="44" grpId="1"/>
      <p:bldP spid="54" grpId="0"/>
      <p:bldP spid="54" grpId="1"/>
      <p:bldP spid="55" grpId="0"/>
      <p:bldP spid="55" grpId="1"/>
      <p:bldP spid="68" grpId="0"/>
      <p:bldP spid="68" grpId="1"/>
      <p:bldP spid="7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657600" cy="50915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can use matrices to represent rotations, reflections and enlargements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We will now consider these problems in reverse, finding a matrix for a particular transformation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As you have seen, quick sketches are vital when thinking about these problems…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Find a matrix to represent the transformation:</a:t>
            </a: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      ‘Reflection in the y-axis’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Start with a sketch as normal and consider where the coordinates will end up…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A reflection in the y-axis will move the (1,0) coordinate across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1676400" cy="135740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6629400" y="1371600"/>
            <a:ext cx="0" cy="332270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983778" y="3008966"/>
            <a:ext cx="3467102" cy="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78781" y="3065701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(-1,0)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8802" y="2230240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  <a:latin typeface="Comic Sans MS" pitchFamily="66" charset="0"/>
              </a:rPr>
              <a:t>(0,1)</a:t>
            </a:r>
            <a:endParaRPr lang="en-GB" sz="1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03519" y="2894666"/>
            <a:ext cx="175859" cy="228600"/>
            <a:chOff x="6629400" y="4876800"/>
            <a:chExt cx="175859" cy="2286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541470" y="2440889"/>
            <a:ext cx="175859" cy="228600"/>
            <a:chOff x="6629400" y="4876800"/>
            <a:chExt cx="175859" cy="2286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052734" y="2894666"/>
            <a:ext cx="175859" cy="228600"/>
            <a:chOff x="6629400" y="4876800"/>
            <a:chExt cx="175859" cy="2286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195849" y="4800600"/>
                <a:ext cx="2433551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𝑂𝑟𝑖𝑔𝑖𝑛𝑎𝑙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𝑝𝑎𝑖𝑟</m:t>
                      </m:r>
                      <m:r>
                        <a:rPr lang="en-US" b="0" i="1" smtClean="0">
                          <a:latin typeface="Cambria Math"/>
                        </a:rPr>
                        <m:t>: 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849" y="4800600"/>
                <a:ext cx="2433551" cy="5542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27296" y="5500812"/>
                <a:ext cx="2171685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𝑁𝑒𝑤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𝑝𝑎𝑖𝑟</m:t>
                      </m:r>
                      <m:r>
                        <a:rPr lang="en-US" b="0" i="1" smtClean="0">
                          <a:latin typeface="Cambria Math"/>
                        </a:rPr>
                        <m:t>: 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296" y="5500812"/>
                <a:ext cx="2171685" cy="5542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6253137" y="5150706"/>
            <a:ext cx="576666" cy="700212"/>
          </a:xfrm>
          <a:prstGeom prst="arc">
            <a:avLst>
              <a:gd name="adj1" fmla="val 16200000"/>
              <a:gd name="adj2" fmla="val 533215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759672" y="5023758"/>
            <a:ext cx="2389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Just replace the relevant coordinate in the matrix…</a:t>
            </a:r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The second coordinate hasn’t changed!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91448" y="3123266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(1,0)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6627207" y="2488297"/>
            <a:ext cx="1" cy="495301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629400" y="3008966"/>
            <a:ext cx="462050" cy="2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165157" y="3007889"/>
            <a:ext cx="462050" cy="2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700437" y="6550223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This matrix will perform a reflection in the y-axis!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5872292" y="6048856"/>
            <a:ext cx="113019" cy="47139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71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25" grpId="0"/>
      <p:bldP spid="26" grpId="0"/>
      <p:bldP spid="27" grpId="0" animBg="1"/>
      <p:bldP spid="28" grpId="0"/>
      <p:bldP spid="29" grpId="0"/>
      <p:bldP spid="29" grpId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657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can use matrices to represent rotations, reflections and enlargements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We will now consider these problems in reverse, finding a matrix for a particular transformation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As you have seen, sketches are vital when thinking about these problems…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Find a matrix to represent the transformation:</a:t>
            </a: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      ‘Enlargement, </a:t>
            </a:r>
            <a:r>
              <a:rPr lang="en-US" sz="1400" dirty="0" err="1" smtClean="0">
                <a:latin typeface="Comic Sans MS" panose="030F0702030302020204" pitchFamily="66" charset="0"/>
                <a:sym typeface="Wingdings" pitchFamily="2" charset="2"/>
              </a:rPr>
              <a:t>centre</a:t>
            </a: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 (0,0), scale factor 2’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Start with a sketch as normal and consider where the coordinates will end up…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An enlargement of scale factor 2 will double the values of the x and y coordinates…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1676400" cy="135740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6629400" y="1371600"/>
            <a:ext cx="0" cy="332270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983778" y="3008966"/>
            <a:ext cx="3467102" cy="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15200" y="31242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(2,0)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2375338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  <a:latin typeface="Comic Sans MS" pitchFamily="66" charset="0"/>
              </a:rPr>
              <a:t>(0,1)</a:t>
            </a:r>
            <a:endParaRPr lang="en-GB" sz="1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03519" y="2894666"/>
            <a:ext cx="175859" cy="228600"/>
            <a:chOff x="6629400" y="4876800"/>
            <a:chExt cx="175859" cy="2286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534154" y="2448205"/>
            <a:ext cx="175859" cy="228600"/>
            <a:chOff x="6629400" y="4876800"/>
            <a:chExt cx="175859" cy="2286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7467600" y="2895600"/>
            <a:ext cx="175859" cy="228600"/>
            <a:chOff x="6629400" y="4876800"/>
            <a:chExt cx="175859" cy="2286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6781800" y="3124200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(1,0)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6629400" y="2555189"/>
            <a:ext cx="1" cy="495301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629403" y="3011322"/>
            <a:ext cx="462050" cy="2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629403" y="3007743"/>
            <a:ext cx="926126" cy="357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534153" y="1951904"/>
            <a:ext cx="175859" cy="228600"/>
            <a:chOff x="6629400" y="4876800"/>
            <a:chExt cx="175859" cy="2286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5943600" y="1905000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  <a:latin typeface="Comic Sans MS" pitchFamily="66" charset="0"/>
              </a:rPr>
              <a:t>(0,2)</a:t>
            </a:r>
            <a:endParaRPr lang="en-GB" sz="14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629398" y="2058889"/>
            <a:ext cx="5" cy="948854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195849" y="4800600"/>
                <a:ext cx="2433550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𝑂𝑟𝑖𝑔𝑖𝑛𝑎𝑙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𝑝𝑎𝑖𝑟</m:t>
                      </m:r>
                      <m:r>
                        <a:rPr lang="en-US" b="0" i="1" smtClean="0">
                          <a:latin typeface="Cambria Math"/>
                        </a:rPr>
                        <m:t>: 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849" y="4800600"/>
                <a:ext cx="2433550" cy="5542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27296" y="5500812"/>
                <a:ext cx="1998560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𝑁𝑒𝑤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𝑝𝑎𝑖𝑟</m:t>
                      </m:r>
                      <m:r>
                        <a:rPr lang="en-US" b="0" i="1" smtClean="0">
                          <a:latin typeface="Cambria Math"/>
                        </a:rPr>
                        <m:t>: 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296" y="5500812"/>
                <a:ext cx="1998560" cy="5542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c 31"/>
          <p:cNvSpPr/>
          <p:nvPr/>
        </p:nvSpPr>
        <p:spPr>
          <a:xfrm>
            <a:off x="6253137" y="5150706"/>
            <a:ext cx="576666" cy="700212"/>
          </a:xfrm>
          <a:prstGeom prst="arc">
            <a:avLst>
              <a:gd name="adj1" fmla="val 16200000"/>
              <a:gd name="adj2" fmla="val 533215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6743956" y="5156745"/>
            <a:ext cx="2389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Just replace the coordinates in the matrix…</a:t>
            </a:r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66158" y="6334780"/>
            <a:ext cx="4578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This matrix will enlarge the shape by a scale factor 2, centre (0,0)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6112838" y="5977866"/>
            <a:ext cx="443430" cy="35691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27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9" grpId="0"/>
      <p:bldP spid="19" grpId="1"/>
      <p:bldP spid="26" grpId="0"/>
      <p:bldP spid="26" grpId="1"/>
      <p:bldP spid="30" grpId="0"/>
      <p:bldP spid="31" grpId="0"/>
      <p:bldP spid="32" grpId="0" animBg="1"/>
      <p:bldP spid="33" grpId="0"/>
      <p:bldP spid="3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4419600" y="2418907"/>
            <a:ext cx="2057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>
            <a:off x="4381500" y="2457007"/>
            <a:ext cx="2057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781800" y="2418907"/>
            <a:ext cx="2057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>
            <a:off x="6743700" y="2457007"/>
            <a:ext cx="2057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657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can use matrices to represent rotations, reflections and enlargements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We will now consider these problems in reverse, finding a matrix for a particular transformation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As you have seen, sketches are vital when thinking about these problems…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Find a matrix to represent the transformation:</a:t>
            </a: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      ‘Rotation of 45° anticlockwise about (0,0)’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Start with a sketch as normal and consider where the coordinates will end up…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1676400" cy="13574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27181" y="1833077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CC"/>
                </a:solidFill>
                <a:latin typeface="Comic Sans MS" pitchFamily="66" charset="0"/>
              </a:rPr>
              <a:t>(0,1)</a:t>
            </a:r>
            <a:endParaRPr lang="en-GB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70143" y="2309875"/>
            <a:ext cx="175859" cy="228600"/>
            <a:chOff x="6629400" y="4876800"/>
            <a:chExt cx="175859" cy="2286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316818" y="1852781"/>
            <a:ext cx="175859" cy="228600"/>
            <a:chOff x="6629400" y="4876800"/>
            <a:chExt cx="175859" cy="2286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601586" y="2539408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Comic Sans MS" pitchFamily="66" charset="0"/>
              </a:rPr>
              <a:t>(1,0)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038421" y="1930647"/>
            <a:ext cx="175859" cy="228600"/>
            <a:chOff x="6629400" y="4876800"/>
            <a:chExt cx="175859" cy="2286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356406" y="1930754"/>
            <a:ext cx="175859" cy="228600"/>
            <a:chOff x="6629400" y="4876800"/>
            <a:chExt cx="175859" cy="228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flipH="1" flipV="1">
            <a:off x="5408520" y="1936897"/>
            <a:ext cx="1" cy="495301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410200" y="2418907"/>
            <a:ext cx="462050" cy="2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781262" y="2052084"/>
            <a:ext cx="352645" cy="3567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7433932" y="2066261"/>
            <a:ext cx="352645" cy="35673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001000" y="1656907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Comic Sans MS" pitchFamily="66" charset="0"/>
              </a:rPr>
              <a:t>(?,?)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10400" y="1656907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CC"/>
                </a:solidFill>
                <a:latin typeface="Comic Sans MS" pitchFamily="66" charset="0"/>
              </a:rPr>
              <a:t>(?,?)</a:t>
            </a:r>
            <a:endParaRPr lang="en-GB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35302" y="3530010"/>
            <a:ext cx="4759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anose="030F0702030302020204" pitchFamily="66" charset="0"/>
              </a:rPr>
              <a:t>We will use 2 separate diagrams here…</a:t>
            </a:r>
          </a:p>
          <a:p>
            <a:pPr marL="171450" indent="-171450">
              <a:buFont typeface="Wingdings"/>
              <a:buChar char="à"/>
            </a:pPr>
            <a:r>
              <a:rPr lang="en-GB" sz="1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It is not necessarily as obvious this time as to what the new coordinates are….</a:t>
            </a:r>
          </a:p>
          <a:p>
            <a:pPr marL="171450" indent="-171450">
              <a:buFont typeface="Wingdings"/>
              <a:buChar char="à"/>
            </a:pPr>
            <a:r>
              <a:rPr lang="en-GB" sz="1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Imagine we looked in a bit more detail…</a:t>
            </a:r>
          </a:p>
          <a:p>
            <a:pPr marL="171450" indent="-171450">
              <a:buFont typeface="Wingdings"/>
              <a:buChar char="à"/>
            </a:pPr>
            <a:r>
              <a:rPr lang="en-GB" sz="1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The new red coordinate will still be a distance of 1 from the origin, as there has been no enlargement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419600" y="6400800"/>
            <a:ext cx="17526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4419600" y="4648200"/>
            <a:ext cx="0" cy="1752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5433237" y="5266661"/>
            <a:ext cx="175859" cy="228600"/>
            <a:chOff x="6629400" y="4876800"/>
            <a:chExt cx="175859" cy="22860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Arrow Connector 48"/>
          <p:cNvCxnSpPr/>
          <p:nvPr/>
        </p:nvCxnSpPr>
        <p:spPr>
          <a:xfrm flipV="1">
            <a:off x="5514753" y="5384505"/>
            <a:ext cx="887" cy="1032244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rc 49"/>
          <p:cNvSpPr/>
          <p:nvPr/>
        </p:nvSpPr>
        <p:spPr>
          <a:xfrm>
            <a:off x="3810000" y="5943600"/>
            <a:ext cx="914400" cy="914400"/>
          </a:xfrm>
          <a:prstGeom prst="arc">
            <a:avLst>
              <a:gd name="adj1" fmla="val 19945892"/>
              <a:gd name="adj2" fmla="val 2157441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4442637" y="5385391"/>
            <a:ext cx="1082749" cy="101772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433777" y="6404344"/>
            <a:ext cx="1091609" cy="1772"/>
          </a:xfrm>
          <a:prstGeom prst="straightConnector1">
            <a:avLst/>
          </a:prstGeom>
          <a:ln w="31750">
            <a:solidFill>
              <a:srgbClr val="FF0000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610986" y="6140302"/>
            <a:ext cx="4154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latin typeface="Comic Sans MS" panose="030F0702030302020204" pitchFamily="66" charset="0"/>
              </a:rPr>
              <a:t>45°</a:t>
            </a:r>
            <a:endParaRPr lang="en-GB" sz="1100" dirty="0">
              <a:latin typeface="Comic Sans MS" panose="030F0702030302020204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70475" y="5566144"/>
            <a:ext cx="277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440866" y="5300331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>
                <a:latin typeface="Comic Sans MS" panose="030F0702030302020204" pitchFamily="66" charset="0"/>
              </a:rPr>
              <a:t>Hyp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15000" y="5562600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>
                <a:latin typeface="Comic Sans MS" panose="030F0702030302020204" pitchFamily="66" charset="0"/>
              </a:rPr>
              <a:t>Opp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81600" y="6518325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>
                <a:latin typeface="Comic Sans MS" panose="030F0702030302020204" pitchFamily="66" charset="0"/>
              </a:rPr>
              <a:t>Adj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324600" y="4736805"/>
                <a:ext cx="168347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𝑂𝑝𝑝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𝐻𝑦𝑝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4736805"/>
                <a:ext cx="1683474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324600" y="5041605"/>
                <a:ext cx="15413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𝑂𝑝𝑝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𝑆𝑖𝑛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45×1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041605"/>
                <a:ext cx="1541384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650665" y="5270205"/>
                <a:ext cx="702782" cy="537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665" y="5270205"/>
                <a:ext cx="702782" cy="53732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324600" y="5804994"/>
                <a:ext cx="16795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𝐴𝑑𝑗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𝐻𝑦𝑝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5804994"/>
                <a:ext cx="1679562" cy="307777"/>
              </a:xfrm>
              <a:prstGeom prst="rect">
                <a:avLst/>
              </a:prstGeom>
              <a:blipFill rotWithShape="1">
                <a:blip r:embed="rId6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324600" y="6109794"/>
                <a:ext cx="15374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𝐴𝑑𝑗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𝐶𝑜𝑠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45×1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6109794"/>
                <a:ext cx="1537472" cy="307777"/>
              </a:xfrm>
              <a:prstGeom prst="rect">
                <a:avLst/>
              </a:prstGeom>
              <a:blipFill rotWithShape="1"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650665" y="6338394"/>
                <a:ext cx="702782" cy="537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665" y="6338394"/>
                <a:ext cx="702782" cy="53732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4876800" y="63963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√2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486400" y="5715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√2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6400800" y="5791200"/>
            <a:ext cx="2590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924800" y="1447800"/>
                <a:ext cx="796885" cy="472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1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1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1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en-GB" sz="11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11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1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1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1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1447800"/>
                <a:ext cx="796885" cy="47269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781800" y="1447800"/>
                <a:ext cx="926216" cy="472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1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1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1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en-GB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1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1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11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447800"/>
                <a:ext cx="926216" cy="47269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73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35" grpId="0"/>
      <p:bldP spid="35" grpId="1"/>
      <p:bldP spid="36" grpId="0"/>
      <p:bldP spid="36" grpId="1"/>
      <p:bldP spid="50" grpId="0" animBg="1"/>
      <p:bldP spid="51" grpId="0"/>
      <p:bldP spid="52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70" grpId="0"/>
      <p:bldP spid="7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/>
          <p:nvPr/>
        </p:nvCxnSpPr>
        <p:spPr>
          <a:xfrm>
            <a:off x="4419600" y="2418907"/>
            <a:ext cx="2057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>
            <a:off x="4381500" y="2457007"/>
            <a:ext cx="2057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781800" y="2418907"/>
            <a:ext cx="2057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>
            <a:off x="6743700" y="2457007"/>
            <a:ext cx="2057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657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can use matrices to represent rotations, reflections and enlargements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We will now consider these problems in reverse, finding a matrix for a particular transformation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As you have seen, sketches are vital when thinking about these problems…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Find a matrix to represent the transformation:</a:t>
            </a: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      ‘Rotation of 45° anticlockwise about (0,0)’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itchFamily="2" charset="2"/>
              </a:rPr>
              <a:t>Start with a sketch as normal and consider where the coordinates will end up…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1676400" cy="13574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27181" y="1833077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CC"/>
                </a:solidFill>
                <a:latin typeface="Comic Sans MS" pitchFamily="66" charset="0"/>
              </a:rPr>
              <a:t>(0,1)</a:t>
            </a:r>
            <a:endParaRPr lang="en-GB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70143" y="2309875"/>
            <a:ext cx="175859" cy="228600"/>
            <a:chOff x="6629400" y="4876800"/>
            <a:chExt cx="175859" cy="2286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316818" y="1852781"/>
            <a:ext cx="175859" cy="228600"/>
            <a:chOff x="6629400" y="4876800"/>
            <a:chExt cx="175859" cy="2286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601586" y="2539408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Comic Sans MS" pitchFamily="66" charset="0"/>
              </a:rPr>
              <a:t>(1,0)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038421" y="1930647"/>
            <a:ext cx="175859" cy="228600"/>
            <a:chOff x="6629400" y="4876800"/>
            <a:chExt cx="175859" cy="2286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356406" y="1930754"/>
            <a:ext cx="175859" cy="228600"/>
            <a:chOff x="6629400" y="4876800"/>
            <a:chExt cx="175859" cy="228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flipH="1" flipV="1">
            <a:off x="5408520" y="1936897"/>
            <a:ext cx="1" cy="495301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410200" y="2418907"/>
            <a:ext cx="462050" cy="2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781262" y="2052084"/>
            <a:ext cx="352645" cy="3567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7433932" y="2066261"/>
            <a:ext cx="352645" cy="35673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235302" y="3589387"/>
            <a:ext cx="4759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Now we can adjust the transformation matrix, based on the new coordinates!</a:t>
            </a:r>
            <a:endParaRPr lang="en-GB" sz="1400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924800" y="1447800"/>
                <a:ext cx="796885" cy="472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1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1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1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en-GB" sz="11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11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1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1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1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1447800"/>
                <a:ext cx="796885" cy="4726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781800" y="1447800"/>
                <a:ext cx="926216" cy="472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1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1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1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  <m:r>
                            <a:rPr lang="en-GB" sz="11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11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sz="11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1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GB" sz="11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447800"/>
                <a:ext cx="926216" cy="4726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206419" y="4242460"/>
                <a:ext cx="2433550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𝑂𝑟𝑖𝑔𝑖𝑛𝑎𝑙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𝑝𝑎𝑖𝑟</m:t>
                      </m:r>
                      <m:r>
                        <a:rPr lang="en-US" b="0" i="1" smtClean="0">
                          <a:latin typeface="Cambria Math"/>
                        </a:rPr>
                        <m:t>: 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419" y="4242460"/>
                <a:ext cx="2433550" cy="5542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237866" y="4942672"/>
                <a:ext cx="2250873" cy="1145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𝑁𝑒𝑤</m:t>
                      </m:r>
                      <m:r>
                        <a:rPr lang="en-US" sz="1600" b="0" i="1" smtClean="0">
                          <a:latin typeface="Cambria Math"/>
                        </a:rPr>
                        <m:t> </m:t>
                      </m:r>
                      <m:r>
                        <a:rPr lang="en-US" sz="1600" b="0" i="1" smtClean="0">
                          <a:latin typeface="Cambria Math"/>
                        </a:rPr>
                        <m:t>𝑝𝑎𝑖𝑟</m:t>
                      </m:r>
                      <m:r>
                        <a:rPr lang="en-US" sz="1600" b="0" i="1" smtClean="0">
                          <a:latin typeface="Cambria Math"/>
                        </a:rPr>
                        <m:t>: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GB" sz="16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160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16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GB" sz="1600" b="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600" b="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1600" b="0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GB" sz="1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866" y="4942672"/>
                <a:ext cx="2250873" cy="11450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Arc 71"/>
          <p:cNvSpPr/>
          <p:nvPr/>
        </p:nvSpPr>
        <p:spPr>
          <a:xfrm>
            <a:off x="6477462" y="4604440"/>
            <a:ext cx="600231" cy="1024463"/>
          </a:xfrm>
          <a:prstGeom prst="arc">
            <a:avLst>
              <a:gd name="adj1" fmla="val 16200000"/>
              <a:gd name="adj2" fmla="val 5332157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/>
          <p:cNvSpPr txBox="1"/>
          <p:nvPr/>
        </p:nvSpPr>
        <p:spPr>
          <a:xfrm>
            <a:off x="6754526" y="4788609"/>
            <a:ext cx="2389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Just replace the coordinates in the matrix…</a:t>
            </a:r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851097" y="6334780"/>
            <a:ext cx="4578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This matrix will rotate the shape 45° anticlockwise about (0,0)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 flipH="1" flipV="1">
            <a:off x="5997039" y="6115792"/>
            <a:ext cx="142287" cy="219694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04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7" grpId="0"/>
      <p:bldP spid="69" grpId="0"/>
      <p:bldP spid="72" grpId="0" animBg="1"/>
      <p:bldP spid="73" grpId="0"/>
      <p:bldP spid="7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09800"/>
            <a:ext cx="852510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Teachings for </a:t>
            </a:r>
          </a:p>
          <a:p>
            <a:pPr algn="ctr"/>
            <a:r>
              <a:rPr lang="en-US" sz="7200" b="1" cap="all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Exercise 4F</a:t>
            </a:r>
            <a:endParaRPr lang="en-US" sz="7200" b="1" cap="all" spc="0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effectLst>
                <a:reflection blurRad="6350" stA="55000" endA="50" endPos="85000" dir="5400000" sy="-100000" algn="bl" rotWithShape="0"/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12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962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need to know how to find the dimensions of a matrix, and add and subtract matrices of the same dimensions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A matrix is a array of numbers set out in a table of varying shapes and sizes.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These sizes are described as the ‘dimensions’ of the matrix. This is given by two numbers n and m and written in the form n x m.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The letter n represents the number of rows in the matrix, and m represents the number of columns. 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Matrices are usually denoted in bold print with a capital letter, for example, ‘The matrix </a:t>
            </a:r>
            <a:r>
              <a:rPr lang="en-US" sz="1400" b="1" dirty="0" smtClean="0">
                <a:latin typeface="Comic Sans MS" panose="030F0702030302020204" pitchFamily="66" charset="0"/>
              </a:rPr>
              <a:t>M</a:t>
            </a:r>
            <a:r>
              <a:rPr lang="en-US" sz="1400" dirty="0" smtClean="0">
                <a:latin typeface="Comic Sans MS" panose="030F0702030302020204" pitchFamily="66" charset="0"/>
              </a:rPr>
              <a:t>’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4A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838400" cy="137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60330" y="1570186"/>
            <a:ext cx="41424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u="sng" dirty="0" smtClean="0">
                <a:latin typeface="Comic Sans MS" pitchFamily="66" charset="0"/>
              </a:rPr>
              <a:t>Write the dimensions of the following matrices</a:t>
            </a:r>
            <a:endParaRPr lang="en-GB" sz="1400" u="sng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51960" y="2363688"/>
                <a:ext cx="1066638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960" y="2363688"/>
                <a:ext cx="1066638" cy="5524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396538" y="2363688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omic Sans MS" pitchFamily="66" charset="0"/>
              </a:rPr>
              <a:t>a)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93234" y="2363688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omic Sans MS" pitchFamily="66" charset="0"/>
              </a:rPr>
              <a:t>b)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217357" y="2455251"/>
                <a:ext cx="12455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357" y="2455251"/>
                <a:ext cx="124553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396538" y="4675946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omic Sans MS" pitchFamily="66" charset="0"/>
              </a:rPr>
              <a:t>c)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93234" y="4675946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omic Sans MS" pitchFamily="66" charset="0"/>
              </a:rPr>
              <a:t>d)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047676" y="4713201"/>
                <a:ext cx="707566" cy="551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676" y="4713201"/>
                <a:ext cx="707566" cy="5514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249162" y="4675946"/>
                <a:ext cx="1255280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162" y="4675946"/>
                <a:ext cx="1255280" cy="82490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848463" y="2974777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 smtClean="0">
                <a:latin typeface="Comic Sans MS" pitchFamily="66" charset="0"/>
              </a:rPr>
              <a:t>2 rows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48463" y="3281065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 smtClean="0">
                <a:latin typeface="Comic Sans MS" pitchFamily="66" charset="0"/>
              </a:rPr>
              <a:t>2 columns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48463" y="3588842"/>
            <a:ext cx="138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 smtClean="0">
                <a:latin typeface="Comic Sans MS" pitchFamily="66" charset="0"/>
              </a:rPr>
              <a:t>The matrix is 2 x 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84377" y="297328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 smtClean="0">
                <a:latin typeface="Comic Sans MS" pitchFamily="66" charset="0"/>
              </a:rPr>
              <a:t>1 row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84377" y="3279576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 smtClean="0">
                <a:latin typeface="Comic Sans MS" pitchFamily="66" charset="0"/>
              </a:rPr>
              <a:t>3 columns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84377" y="3587353"/>
            <a:ext cx="138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 smtClean="0">
                <a:latin typeface="Comic Sans MS" pitchFamily="66" charset="0"/>
              </a:rPr>
              <a:t>The matrix is 1 x 3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733009" y="2517576"/>
            <a:ext cx="35907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738298" y="2794456"/>
            <a:ext cx="35907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807732" y="4851264"/>
            <a:ext cx="35907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813021" y="5128144"/>
            <a:ext cx="35907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032532" y="4851264"/>
            <a:ext cx="35907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004841" y="5106909"/>
            <a:ext cx="35907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015374" y="5347853"/>
            <a:ext cx="35907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004840" y="2671465"/>
            <a:ext cx="35907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5221923" y="4533666"/>
            <a:ext cx="359071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7430598" y="4533667"/>
            <a:ext cx="359071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7973864" y="4533668"/>
            <a:ext cx="359071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>
            <a:off x="7288064" y="2338041"/>
            <a:ext cx="359071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7657937" y="2345413"/>
            <a:ext cx="359071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8050064" y="2345414"/>
            <a:ext cx="359071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5006733" y="2211387"/>
            <a:ext cx="359071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5544933" y="2200300"/>
            <a:ext cx="359071" cy="0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944355" y="5530636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 smtClean="0">
                <a:latin typeface="Comic Sans MS" pitchFamily="66" charset="0"/>
              </a:rPr>
              <a:t>2 rows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44355" y="5836924"/>
            <a:ext cx="111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 smtClean="0">
                <a:latin typeface="Comic Sans MS" pitchFamily="66" charset="0"/>
              </a:rPr>
              <a:t>1 column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44355" y="6144701"/>
            <a:ext cx="138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 smtClean="0">
                <a:latin typeface="Comic Sans MS" pitchFamily="66" charset="0"/>
              </a:rPr>
              <a:t>The matrix is 2 x 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80269" y="5529147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 smtClean="0">
                <a:latin typeface="Comic Sans MS" pitchFamily="66" charset="0"/>
              </a:rPr>
              <a:t>3 rows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80269" y="5835435"/>
            <a:ext cx="1228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 smtClean="0">
                <a:latin typeface="Comic Sans MS" pitchFamily="66" charset="0"/>
              </a:rPr>
              <a:t>2 columns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280269" y="6143212"/>
            <a:ext cx="138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 smtClean="0">
                <a:latin typeface="Comic Sans MS" pitchFamily="66" charset="0"/>
              </a:rPr>
              <a:t>The matrix is 3 x 2</a:t>
            </a:r>
          </a:p>
        </p:txBody>
      </p:sp>
    </p:spTree>
    <p:extLst>
      <p:ext uri="{BB962C8B-B14F-4D97-AF65-F5344CB8AC3E}">
        <p14:creationId xmlns:p14="http://schemas.microsoft.com/office/powerpoint/2010/main" val="98624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86200" cy="50143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can use matrix products to represent combinations of transformations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200" dirty="0" smtClean="0">
                <a:latin typeface="Comic Sans MS" panose="030F0702030302020204" pitchFamily="66" charset="0"/>
              </a:rPr>
              <a:t>The points A(1,0), B(0,1) and C(2,0) ate the vertices of a triangle T. The triangle T is rotated 90° anticlockwise around (0,0) and then the image T’ is reflected in the line y = x to obtain the triangle T’’.</a:t>
            </a: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marL="228600" indent="-228600" algn="ctr">
              <a:buAutoNum type="alphaLcParenR"/>
            </a:pPr>
            <a:r>
              <a:rPr lang="en-GB" sz="1200" dirty="0" smtClean="0">
                <a:latin typeface="Comic Sans MS" panose="030F0702030302020204" pitchFamily="66" charset="0"/>
              </a:rPr>
              <a:t>On separate diagrams, draw T, T’ and T’’</a:t>
            </a:r>
          </a:p>
          <a:p>
            <a:pPr marL="228600" indent="-228600" algn="ctr">
              <a:buAutoNum type="alphaLcParenR"/>
            </a:pPr>
            <a:endParaRPr lang="en-GB" sz="1200" dirty="0">
              <a:latin typeface="Comic Sans MS" panose="030F0702030302020204" pitchFamily="66" charset="0"/>
            </a:endParaRPr>
          </a:p>
          <a:p>
            <a:pPr marL="228600" indent="-228600" algn="ctr">
              <a:buAutoNum type="alphaLcParenR"/>
            </a:pPr>
            <a:r>
              <a:rPr lang="en-GB" sz="1200" dirty="0" err="1" smtClean="0">
                <a:latin typeface="Comic Sans MS" panose="030F0702030302020204" pitchFamily="66" charset="0"/>
              </a:rPr>
              <a:t>i</a:t>
            </a:r>
            <a:r>
              <a:rPr lang="en-GB" sz="1200" dirty="0" smtClean="0">
                <a:latin typeface="Comic Sans MS" panose="030F0702030302020204" pitchFamily="66" charset="0"/>
              </a:rPr>
              <a:t>) Find the matrix </a:t>
            </a:r>
            <a:r>
              <a:rPr lang="en-GB" sz="1200" b="1" dirty="0" smtClean="0">
                <a:latin typeface="Comic Sans MS" panose="030F0702030302020204" pitchFamily="66" charset="0"/>
              </a:rPr>
              <a:t>P</a:t>
            </a:r>
            <a:r>
              <a:rPr lang="en-GB" sz="1200" dirty="0" smtClean="0">
                <a:latin typeface="Comic Sans MS" panose="030F0702030302020204" pitchFamily="66" charset="0"/>
              </a:rPr>
              <a:t> such that </a:t>
            </a:r>
            <a:r>
              <a:rPr lang="en-GB" sz="1200" b="1" dirty="0" smtClean="0">
                <a:latin typeface="Comic Sans MS" panose="030F0702030302020204" pitchFamily="66" charset="0"/>
              </a:rPr>
              <a:t>P</a:t>
            </a:r>
            <a:r>
              <a:rPr lang="en-GB" sz="1200" dirty="0" smtClean="0">
                <a:latin typeface="Comic Sans MS" panose="030F0702030302020204" pitchFamily="66" charset="0"/>
              </a:rPr>
              <a:t>(T) = T’</a:t>
            </a:r>
          </a:p>
          <a:p>
            <a:pPr marL="0" indent="0" algn="ctr">
              <a:buNone/>
            </a:pPr>
            <a:r>
              <a:rPr lang="en-GB" sz="1200" dirty="0" smtClean="0">
                <a:latin typeface="Comic Sans MS" panose="030F0702030302020204" pitchFamily="66" charset="0"/>
              </a:rPr>
              <a:t>          ii)  Find the matrix </a:t>
            </a:r>
            <a:r>
              <a:rPr lang="en-GB" sz="1200" b="1" dirty="0" smtClean="0">
                <a:latin typeface="Comic Sans MS" panose="030F0702030302020204" pitchFamily="66" charset="0"/>
              </a:rPr>
              <a:t>Q</a:t>
            </a:r>
            <a:r>
              <a:rPr lang="en-GB" sz="1200" dirty="0" smtClean="0">
                <a:latin typeface="Comic Sans MS" panose="030F0702030302020204" pitchFamily="66" charset="0"/>
              </a:rPr>
              <a:t> such that </a:t>
            </a:r>
            <a:r>
              <a:rPr lang="en-GB" sz="1200" b="1" dirty="0" smtClean="0">
                <a:latin typeface="Comic Sans MS" panose="030F0702030302020204" pitchFamily="66" charset="0"/>
              </a:rPr>
              <a:t>Q</a:t>
            </a:r>
            <a:r>
              <a:rPr lang="en-GB" sz="1200" dirty="0" smtClean="0">
                <a:latin typeface="Comic Sans MS" panose="030F0702030302020204" pitchFamily="66" charset="0"/>
              </a:rPr>
              <a:t>(T’) = T’’</a:t>
            </a: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These are asking you what matrix takes you from T to T’ and from T’ to T’’ respectively…</a:t>
            </a:r>
          </a:p>
          <a:p>
            <a:pPr algn="ctr">
              <a:buFont typeface="Wingdings"/>
              <a:buChar char="à"/>
            </a:pPr>
            <a:endParaRPr lang="en-GB" sz="12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As in the previous section, consider coordinate changes…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4F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2400"/>
            <a:ext cx="1385047" cy="13081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267200" y="23622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867400" y="23622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67600" y="23622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>
            <a:off x="4267200" y="23622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>
            <a:off x="5867400" y="23622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>
            <a:off x="7467600" y="23622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5029200" y="2133600"/>
            <a:ext cx="609600" cy="228600"/>
            <a:chOff x="5029200" y="2133600"/>
            <a:chExt cx="609600" cy="228600"/>
          </a:xfrm>
        </p:grpSpPr>
        <p:cxnSp>
          <p:nvCxnSpPr>
            <p:cNvPr id="29" name="Straight Connector 28"/>
            <p:cNvCxnSpPr/>
            <p:nvPr/>
          </p:nvCxnSpPr>
          <p:spPr>
            <a:xfrm flipH="1" flipV="1">
              <a:off x="5029200" y="2133600"/>
              <a:ext cx="228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5029200" y="2133600"/>
              <a:ext cx="609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5257800" y="2362200"/>
              <a:ext cx="381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 rot="16200000">
            <a:off x="6210300" y="1943100"/>
            <a:ext cx="609600" cy="228600"/>
            <a:chOff x="5334000" y="2971800"/>
            <a:chExt cx="609600" cy="228600"/>
          </a:xfrm>
        </p:grpSpPr>
        <p:cxnSp>
          <p:nvCxnSpPr>
            <p:cNvPr id="34" name="Straight Connector 33"/>
            <p:cNvCxnSpPr/>
            <p:nvPr/>
          </p:nvCxnSpPr>
          <p:spPr>
            <a:xfrm flipH="1" flipV="1">
              <a:off x="5334000" y="2971800"/>
              <a:ext cx="228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5334000" y="2971800"/>
              <a:ext cx="609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5562600" y="3200400"/>
              <a:ext cx="381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flipV="1">
            <a:off x="8229600" y="2362200"/>
            <a:ext cx="609600" cy="228600"/>
            <a:chOff x="5334000" y="2971800"/>
            <a:chExt cx="609600" cy="228600"/>
          </a:xfrm>
        </p:grpSpPr>
        <p:cxnSp>
          <p:nvCxnSpPr>
            <p:cNvPr id="40" name="Straight Connector 39"/>
            <p:cNvCxnSpPr/>
            <p:nvPr/>
          </p:nvCxnSpPr>
          <p:spPr>
            <a:xfrm flipH="1" flipV="1">
              <a:off x="5334000" y="2971800"/>
              <a:ext cx="228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5334000" y="2971800"/>
              <a:ext cx="609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5562600" y="3200400"/>
              <a:ext cx="381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Arc 42"/>
          <p:cNvSpPr>
            <a:spLocks noChangeAspect="1"/>
          </p:cNvSpPr>
          <p:nvPr/>
        </p:nvSpPr>
        <p:spPr>
          <a:xfrm>
            <a:off x="6477000" y="1905000"/>
            <a:ext cx="457200" cy="457200"/>
          </a:xfrm>
          <a:prstGeom prst="arc">
            <a:avLst/>
          </a:prstGeom>
          <a:ln w="19050">
            <a:solidFill>
              <a:srgbClr val="0000CC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/>
          <p:cNvGrpSpPr/>
          <p:nvPr/>
        </p:nvGrpSpPr>
        <p:grpSpPr>
          <a:xfrm>
            <a:off x="6629400" y="2133600"/>
            <a:ext cx="609600" cy="228600"/>
            <a:chOff x="5334000" y="2971800"/>
            <a:chExt cx="609600" cy="228600"/>
          </a:xfrm>
        </p:grpSpPr>
        <p:cxnSp>
          <p:nvCxnSpPr>
            <p:cNvPr id="45" name="Straight Connector 44"/>
            <p:cNvCxnSpPr/>
            <p:nvPr/>
          </p:nvCxnSpPr>
          <p:spPr>
            <a:xfrm flipH="1" flipV="1">
              <a:off x="5334000" y="2971800"/>
              <a:ext cx="228600" cy="22860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5334000" y="2971800"/>
              <a:ext cx="609600" cy="22860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5562600" y="3200400"/>
              <a:ext cx="381000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 rot="16200000">
            <a:off x="7810500" y="1943100"/>
            <a:ext cx="609600" cy="228600"/>
            <a:chOff x="5334000" y="2971800"/>
            <a:chExt cx="609600" cy="228600"/>
          </a:xfrm>
        </p:grpSpPr>
        <p:cxnSp>
          <p:nvCxnSpPr>
            <p:cNvPr id="49" name="Straight Connector 48"/>
            <p:cNvCxnSpPr/>
            <p:nvPr/>
          </p:nvCxnSpPr>
          <p:spPr>
            <a:xfrm flipH="1" flipV="1">
              <a:off x="5334000" y="2971800"/>
              <a:ext cx="228600" cy="22860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5334000" y="2971800"/>
              <a:ext cx="609600" cy="22860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5562600" y="3200400"/>
              <a:ext cx="381000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/>
        </p:nvCxnSpPr>
        <p:spPr>
          <a:xfrm flipV="1">
            <a:off x="7467600" y="1676400"/>
            <a:ext cx="1447800" cy="1447800"/>
          </a:xfrm>
          <a:prstGeom prst="line">
            <a:avLst/>
          </a:prstGeom>
          <a:ln w="1905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638800" y="3200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omic Sans MS" panose="030F0702030302020204" pitchFamily="66" charset="0"/>
              </a:rPr>
              <a:t>Rotated 90° anticlockwise about (0,0)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08273" y="33528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omic Sans MS" panose="030F0702030302020204" pitchFamily="66" charset="0"/>
              </a:rPr>
              <a:t>Reflected in y = x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57800" y="1905000"/>
            <a:ext cx="309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72200" y="1828800"/>
            <a:ext cx="349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T’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8200" y="2514600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T’’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4409584" y="5535559"/>
            <a:ext cx="2057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6200000">
            <a:off x="4371484" y="5573659"/>
            <a:ext cx="2057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806133" y="4949729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CC"/>
                </a:solidFill>
                <a:latin typeface="Comic Sans MS" pitchFamily="66" charset="0"/>
              </a:rPr>
              <a:t>(0,1)</a:t>
            </a:r>
            <a:endParaRPr lang="en-GB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5803257" y="5426527"/>
            <a:ext cx="175859" cy="228600"/>
            <a:chOff x="6629400" y="4876800"/>
            <a:chExt cx="175859" cy="228600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5306802" y="4969433"/>
            <a:ext cx="175859" cy="228600"/>
            <a:chOff x="6629400" y="4876800"/>
            <a:chExt cx="175859" cy="228600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5591570" y="5656060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Comic Sans MS" pitchFamily="66" charset="0"/>
              </a:rPr>
              <a:t>(1,0)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4806133" y="5421259"/>
            <a:ext cx="175859" cy="228600"/>
            <a:chOff x="6629400" y="4876800"/>
            <a:chExt cx="175859" cy="228600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5307317" y="4962623"/>
            <a:ext cx="175859" cy="228600"/>
            <a:chOff x="6629400" y="4876800"/>
            <a:chExt cx="175859" cy="228600"/>
          </a:xfrm>
        </p:grpSpPr>
        <p:cxnSp>
          <p:nvCxnSpPr>
            <p:cNvPr id="87" name="Straight Connector 86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90"/>
          <p:cNvSpPr txBox="1"/>
          <p:nvPr/>
        </p:nvSpPr>
        <p:spPr>
          <a:xfrm>
            <a:off x="5504505" y="4945233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Comic Sans MS" pitchFamily="66" charset="0"/>
              </a:rPr>
              <a:t>(0,1)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570095" y="5656060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CC"/>
                </a:solidFill>
                <a:latin typeface="Comic Sans MS" pitchFamily="66" charset="0"/>
              </a:rPr>
              <a:t>(-1,0)</a:t>
            </a:r>
            <a:endParaRPr lang="en-GB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6817921" y="4787980"/>
                <a:ext cx="1929631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𝑂𝑟𝑖𝑔𝑖𝑛𝑎𝑙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𝑝𝑎𝑖𝑟</m:t>
                      </m:r>
                      <m:r>
                        <a:rPr lang="en-US" sz="1400" b="0" i="1" smtClean="0">
                          <a:latin typeface="Cambria Math"/>
                        </a:rPr>
                        <m:t>: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921" y="4787980"/>
                <a:ext cx="1929631" cy="4515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6912762" y="5982567"/>
                <a:ext cx="1690335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𝑁𝑒𝑤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𝑝𝑎𝑖𝑟</m:t>
                      </m:r>
                      <m:r>
                        <a:rPr lang="en-US" sz="14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762" y="5982567"/>
                <a:ext cx="1690335" cy="451598"/>
              </a:xfrm>
              <a:prstGeom prst="rect">
                <a:avLst/>
              </a:prstGeom>
              <a:blipFill rotWithShape="1">
                <a:blip r:embed="rId4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/>
          <p:cNvCxnSpPr/>
          <p:nvPr/>
        </p:nvCxnSpPr>
        <p:spPr>
          <a:xfrm rot="5400000" flipV="1">
            <a:off x="7556571" y="5584532"/>
            <a:ext cx="462050" cy="2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836672" y="5321562"/>
            <a:ext cx="1250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Replace </a:t>
            </a:r>
            <a:r>
              <a:rPr lang="en-GB" sz="1200" smtClean="0">
                <a:solidFill>
                  <a:srgbClr val="FF0000"/>
                </a:solidFill>
                <a:latin typeface="Comic Sans MS" panose="030F0702030302020204" pitchFamily="66" charset="0"/>
              </a:rPr>
              <a:t>the coordinates!</a:t>
            </a:r>
            <a:endParaRPr lang="en-GB" sz="12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584860" y="5568760"/>
                <a:ext cx="1218282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𝑷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60" y="5568760"/>
                <a:ext cx="1218282" cy="451598"/>
              </a:xfrm>
              <a:prstGeom prst="rect">
                <a:avLst/>
              </a:prstGeom>
              <a:blipFill rotWithShape="1">
                <a:blip r:embed="rId5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/>
          <p:cNvSpPr txBox="1"/>
          <p:nvPr/>
        </p:nvSpPr>
        <p:spPr>
          <a:xfrm>
            <a:off x="4460150" y="3960852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u="sng" dirty="0" smtClean="0">
                <a:latin typeface="Comic Sans MS" panose="030F0702030302020204" pitchFamily="66" charset="0"/>
              </a:rPr>
              <a:t>First transformation, the 90° anticlockwise rotation</a:t>
            </a:r>
            <a:endParaRPr lang="en-GB" sz="1200" u="sng" dirty="0">
              <a:latin typeface="Comic Sans MS" panose="030F0702030302020204" pitchFamily="66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111246" y="2362200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768975" y="2020228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490501" y="2369894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608887" y="2024075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608887" y="1676400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265987" y="2351809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312523" y="2147186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668717" y="2154880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980487" y="2463842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9" name="Arc 108"/>
          <p:cNvSpPr>
            <a:spLocks noChangeAspect="1"/>
          </p:cNvSpPr>
          <p:nvPr/>
        </p:nvSpPr>
        <p:spPr>
          <a:xfrm>
            <a:off x="5316231" y="5198860"/>
            <a:ext cx="457200" cy="457200"/>
          </a:xfrm>
          <a:prstGeom prst="arc">
            <a:avLst/>
          </a:prstGeom>
          <a:ln w="1905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Arc 109"/>
          <p:cNvSpPr>
            <a:spLocks noChangeAspect="1"/>
          </p:cNvSpPr>
          <p:nvPr/>
        </p:nvSpPr>
        <p:spPr>
          <a:xfrm rot="16200000">
            <a:off x="5009288" y="5196422"/>
            <a:ext cx="457200" cy="457200"/>
          </a:xfrm>
          <a:prstGeom prst="arc">
            <a:avLst/>
          </a:prstGeom>
          <a:ln w="19050">
            <a:solidFill>
              <a:srgbClr val="0000CC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70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4" grpId="0"/>
      <p:bldP spid="55" grpId="0"/>
      <p:bldP spid="56" grpId="0"/>
      <p:bldP spid="57" grpId="0"/>
      <p:bldP spid="58" grpId="0"/>
      <p:bldP spid="63" grpId="0"/>
      <p:bldP spid="63" grpId="1"/>
      <p:bldP spid="70" grpId="0"/>
      <p:bldP spid="70" grpId="1"/>
      <p:bldP spid="91" grpId="0"/>
      <p:bldP spid="92" grpId="0"/>
      <p:bldP spid="93" grpId="0"/>
      <p:bldP spid="94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9" grpId="0" animBg="1"/>
      <p:bldP spid="1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86200" cy="50143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can use matrix products to represent combinations of transformations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200" dirty="0" smtClean="0">
                <a:latin typeface="Comic Sans MS" panose="030F0702030302020204" pitchFamily="66" charset="0"/>
              </a:rPr>
              <a:t>The points A(1,0), B(0,1) and C(2,0) are the vertices of a triangle T. The triangle T is rotated 90° anticlockwise around (0,0) and then the image T’ is reflected in the line y = x to obtain the triangle T’’.</a:t>
            </a: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marL="228600" indent="-228600" algn="ctr">
              <a:buAutoNum type="alphaLcParenR"/>
            </a:pPr>
            <a:r>
              <a:rPr lang="en-GB" sz="1200" dirty="0" smtClean="0">
                <a:latin typeface="Comic Sans MS" panose="030F0702030302020204" pitchFamily="66" charset="0"/>
              </a:rPr>
              <a:t>On separate diagrams, draw T, T’ and T’’</a:t>
            </a:r>
          </a:p>
          <a:p>
            <a:pPr marL="228600" indent="-228600" algn="ctr">
              <a:buAutoNum type="alphaLcParenR"/>
            </a:pPr>
            <a:endParaRPr lang="en-GB" sz="1200" dirty="0">
              <a:latin typeface="Comic Sans MS" panose="030F0702030302020204" pitchFamily="66" charset="0"/>
            </a:endParaRPr>
          </a:p>
          <a:p>
            <a:pPr marL="228600" indent="-228600" algn="ctr">
              <a:buAutoNum type="alphaLcParenR"/>
            </a:pPr>
            <a:r>
              <a:rPr lang="en-GB" sz="1200" dirty="0" err="1" smtClean="0">
                <a:latin typeface="Comic Sans MS" panose="030F0702030302020204" pitchFamily="66" charset="0"/>
              </a:rPr>
              <a:t>i</a:t>
            </a:r>
            <a:r>
              <a:rPr lang="en-GB" sz="1200" dirty="0" smtClean="0">
                <a:latin typeface="Comic Sans MS" panose="030F0702030302020204" pitchFamily="66" charset="0"/>
              </a:rPr>
              <a:t>) Find the matrix </a:t>
            </a:r>
            <a:r>
              <a:rPr lang="en-GB" sz="1200" b="1" dirty="0" smtClean="0">
                <a:latin typeface="Comic Sans MS" panose="030F0702030302020204" pitchFamily="66" charset="0"/>
              </a:rPr>
              <a:t>P</a:t>
            </a:r>
            <a:r>
              <a:rPr lang="en-GB" sz="1200" dirty="0" smtClean="0">
                <a:latin typeface="Comic Sans MS" panose="030F0702030302020204" pitchFamily="66" charset="0"/>
              </a:rPr>
              <a:t> such that </a:t>
            </a:r>
            <a:r>
              <a:rPr lang="en-GB" sz="1200" b="1" dirty="0" smtClean="0">
                <a:latin typeface="Comic Sans MS" panose="030F0702030302020204" pitchFamily="66" charset="0"/>
              </a:rPr>
              <a:t>P</a:t>
            </a:r>
            <a:r>
              <a:rPr lang="en-GB" sz="1200" dirty="0" smtClean="0">
                <a:latin typeface="Comic Sans MS" panose="030F0702030302020204" pitchFamily="66" charset="0"/>
              </a:rPr>
              <a:t>(T) = T’</a:t>
            </a:r>
          </a:p>
          <a:p>
            <a:pPr marL="0" indent="0" algn="ctr">
              <a:buNone/>
            </a:pPr>
            <a:r>
              <a:rPr lang="en-GB" sz="1200" dirty="0" smtClean="0">
                <a:latin typeface="Comic Sans MS" panose="030F0702030302020204" pitchFamily="66" charset="0"/>
              </a:rPr>
              <a:t>          ii)  Find the matrix </a:t>
            </a:r>
            <a:r>
              <a:rPr lang="en-GB" sz="1200" b="1" dirty="0" smtClean="0">
                <a:latin typeface="Comic Sans MS" panose="030F0702030302020204" pitchFamily="66" charset="0"/>
              </a:rPr>
              <a:t>Q</a:t>
            </a:r>
            <a:r>
              <a:rPr lang="en-GB" sz="1200" dirty="0" smtClean="0">
                <a:latin typeface="Comic Sans MS" panose="030F0702030302020204" pitchFamily="66" charset="0"/>
              </a:rPr>
              <a:t> such that </a:t>
            </a:r>
            <a:r>
              <a:rPr lang="en-GB" sz="1200" b="1" dirty="0" smtClean="0">
                <a:latin typeface="Comic Sans MS" panose="030F0702030302020204" pitchFamily="66" charset="0"/>
              </a:rPr>
              <a:t>Q</a:t>
            </a:r>
            <a:r>
              <a:rPr lang="en-GB" sz="1200" dirty="0" smtClean="0">
                <a:latin typeface="Comic Sans MS" panose="030F0702030302020204" pitchFamily="66" charset="0"/>
              </a:rPr>
              <a:t>(T’) = T’’</a:t>
            </a: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These are asking you what matrix takes you from T to T’ and from T’ to T’’ respectively…</a:t>
            </a:r>
          </a:p>
          <a:p>
            <a:pPr algn="ctr">
              <a:buFont typeface="Wingdings"/>
              <a:buChar char="à"/>
            </a:pPr>
            <a:endParaRPr lang="en-GB" sz="12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As in the previous section, consider coordinate changes…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4F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2400"/>
            <a:ext cx="1385047" cy="13081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267200" y="23622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867400" y="23622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467600" y="23622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>
            <a:off x="4267200" y="23622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>
            <a:off x="5867400" y="23622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>
            <a:off x="7467600" y="23622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5029200" y="2133600"/>
            <a:ext cx="609600" cy="228600"/>
            <a:chOff x="5029200" y="2133600"/>
            <a:chExt cx="609600" cy="228600"/>
          </a:xfrm>
        </p:grpSpPr>
        <p:cxnSp>
          <p:nvCxnSpPr>
            <p:cNvPr id="29" name="Straight Connector 28"/>
            <p:cNvCxnSpPr/>
            <p:nvPr/>
          </p:nvCxnSpPr>
          <p:spPr>
            <a:xfrm flipH="1" flipV="1">
              <a:off x="5029200" y="2133600"/>
              <a:ext cx="228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5029200" y="2133600"/>
              <a:ext cx="609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5257800" y="2362200"/>
              <a:ext cx="381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 rot="16200000">
            <a:off x="6210300" y="1943100"/>
            <a:ext cx="609600" cy="228600"/>
            <a:chOff x="5334000" y="2971800"/>
            <a:chExt cx="609600" cy="228600"/>
          </a:xfrm>
        </p:grpSpPr>
        <p:cxnSp>
          <p:nvCxnSpPr>
            <p:cNvPr id="34" name="Straight Connector 33"/>
            <p:cNvCxnSpPr/>
            <p:nvPr/>
          </p:nvCxnSpPr>
          <p:spPr>
            <a:xfrm flipH="1" flipV="1">
              <a:off x="5334000" y="2971800"/>
              <a:ext cx="228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5334000" y="2971800"/>
              <a:ext cx="609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5562600" y="3200400"/>
              <a:ext cx="381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flipV="1">
            <a:off x="8229600" y="2362200"/>
            <a:ext cx="609600" cy="228600"/>
            <a:chOff x="5334000" y="2971800"/>
            <a:chExt cx="609600" cy="228600"/>
          </a:xfrm>
        </p:grpSpPr>
        <p:cxnSp>
          <p:nvCxnSpPr>
            <p:cNvPr id="40" name="Straight Connector 39"/>
            <p:cNvCxnSpPr/>
            <p:nvPr/>
          </p:nvCxnSpPr>
          <p:spPr>
            <a:xfrm flipH="1" flipV="1">
              <a:off x="5334000" y="2971800"/>
              <a:ext cx="228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5334000" y="2971800"/>
              <a:ext cx="609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5562600" y="3200400"/>
              <a:ext cx="381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Arc 42"/>
          <p:cNvSpPr>
            <a:spLocks noChangeAspect="1"/>
          </p:cNvSpPr>
          <p:nvPr/>
        </p:nvSpPr>
        <p:spPr>
          <a:xfrm>
            <a:off x="6477000" y="1905000"/>
            <a:ext cx="457200" cy="457200"/>
          </a:xfrm>
          <a:prstGeom prst="arc">
            <a:avLst/>
          </a:prstGeom>
          <a:ln w="19050">
            <a:solidFill>
              <a:srgbClr val="0000CC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Group 43"/>
          <p:cNvGrpSpPr/>
          <p:nvPr/>
        </p:nvGrpSpPr>
        <p:grpSpPr>
          <a:xfrm>
            <a:off x="6629400" y="2133600"/>
            <a:ext cx="609600" cy="228600"/>
            <a:chOff x="5334000" y="2971800"/>
            <a:chExt cx="609600" cy="228600"/>
          </a:xfrm>
        </p:grpSpPr>
        <p:cxnSp>
          <p:nvCxnSpPr>
            <p:cNvPr id="45" name="Straight Connector 44"/>
            <p:cNvCxnSpPr/>
            <p:nvPr/>
          </p:nvCxnSpPr>
          <p:spPr>
            <a:xfrm flipH="1" flipV="1">
              <a:off x="5334000" y="2971800"/>
              <a:ext cx="228600" cy="22860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5334000" y="2971800"/>
              <a:ext cx="609600" cy="22860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5562600" y="3200400"/>
              <a:ext cx="381000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 rot="16200000">
            <a:off x="7810500" y="1943100"/>
            <a:ext cx="609600" cy="228600"/>
            <a:chOff x="5334000" y="2971800"/>
            <a:chExt cx="609600" cy="228600"/>
          </a:xfrm>
        </p:grpSpPr>
        <p:cxnSp>
          <p:nvCxnSpPr>
            <p:cNvPr id="49" name="Straight Connector 48"/>
            <p:cNvCxnSpPr/>
            <p:nvPr/>
          </p:nvCxnSpPr>
          <p:spPr>
            <a:xfrm flipH="1" flipV="1">
              <a:off x="5334000" y="2971800"/>
              <a:ext cx="228600" cy="22860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 flipV="1">
              <a:off x="5334000" y="2971800"/>
              <a:ext cx="609600" cy="22860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5562600" y="3200400"/>
              <a:ext cx="381000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/>
        </p:nvCxnSpPr>
        <p:spPr>
          <a:xfrm flipV="1">
            <a:off x="7467600" y="1676400"/>
            <a:ext cx="1447800" cy="1447800"/>
          </a:xfrm>
          <a:prstGeom prst="line">
            <a:avLst/>
          </a:prstGeom>
          <a:ln w="1905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638800" y="3200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omic Sans MS" panose="030F0702030302020204" pitchFamily="66" charset="0"/>
              </a:rPr>
              <a:t>Rotated 90° anticlockwise about (0,0)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08273" y="33528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omic Sans MS" panose="030F0702030302020204" pitchFamily="66" charset="0"/>
              </a:rPr>
              <a:t>Reflected in y = x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57800" y="1905000"/>
            <a:ext cx="309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172200" y="1828800"/>
            <a:ext cx="349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T’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8200" y="2514600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T’’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4409584" y="5535559"/>
            <a:ext cx="2057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6200000">
            <a:off x="4371484" y="5573659"/>
            <a:ext cx="2057400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806133" y="4949729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CC"/>
                </a:solidFill>
                <a:latin typeface="Comic Sans MS" pitchFamily="66" charset="0"/>
              </a:rPr>
              <a:t>(0,1)</a:t>
            </a:r>
            <a:endParaRPr lang="en-GB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5803257" y="5426527"/>
            <a:ext cx="175859" cy="228600"/>
            <a:chOff x="6629400" y="4876800"/>
            <a:chExt cx="175859" cy="228600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5306802" y="4969433"/>
            <a:ext cx="175859" cy="228600"/>
            <a:chOff x="6629400" y="4876800"/>
            <a:chExt cx="175859" cy="228600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>
            <a:off x="5591570" y="5656060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Comic Sans MS" pitchFamily="66" charset="0"/>
              </a:rPr>
              <a:t>(1,0)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5303837" y="4969433"/>
            <a:ext cx="175859" cy="228600"/>
            <a:chOff x="6629400" y="4876800"/>
            <a:chExt cx="175859" cy="228600"/>
          </a:xfrm>
        </p:grpSpPr>
        <p:cxnSp>
          <p:nvCxnSpPr>
            <p:cNvPr id="87" name="Straight Connector 86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90"/>
          <p:cNvSpPr txBox="1"/>
          <p:nvPr/>
        </p:nvSpPr>
        <p:spPr>
          <a:xfrm>
            <a:off x="4801484" y="4951410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Comic Sans MS" pitchFamily="66" charset="0"/>
              </a:rPr>
              <a:t>(0,1)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591570" y="5656060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CC"/>
                </a:solidFill>
                <a:latin typeface="Comic Sans MS" pitchFamily="66" charset="0"/>
              </a:rPr>
              <a:t>(1,0)</a:t>
            </a:r>
            <a:endParaRPr lang="en-GB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6817921" y="4787980"/>
                <a:ext cx="1929631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𝑂𝑟𝑖𝑔𝑖𝑛𝑎𝑙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𝑝𝑎𝑖𝑟</m:t>
                      </m:r>
                      <m:r>
                        <a:rPr lang="en-US" sz="1400" b="0" i="1" smtClean="0">
                          <a:latin typeface="Cambria Math"/>
                        </a:rPr>
                        <m:t>: 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921" y="4787980"/>
                <a:ext cx="1929631" cy="4515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6912762" y="5982567"/>
                <a:ext cx="1555682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𝑁𝑒𝑤</m:t>
                      </m:r>
                      <m:r>
                        <a:rPr lang="en-US" sz="1400" b="0" i="1" smtClean="0">
                          <a:latin typeface="Cambria Math"/>
                        </a:rPr>
                        <m:t> </m:t>
                      </m:r>
                      <m:r>
                        <a:rPr lang="en-US" sz="1400" b="0" i="1" smtClean="0">
                          <a:latin typeface="Cambria Math"/>
                        </a:rPr>
                        <m:t>𝑝𝑎𝑖𝑟</m:t>
                      </m:r>
                      <m:r>
                        <a:rPr lang="en-US" sz="1400" b="0" i="1" smtClean="0">
                          <a:latin typeface="Cambria Math"/>
                        </a:rPr>
                        <m:t>: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762" y="5982567"/>
                <a:ext cx="1555682" cy="451598"/>
              </a:xfrm>
              <a:prstGeom prst="rect">
                <a:avLst/>
              </a:prstGeom>
              <a:blipFill rotWithShape="1">
                <a:blip r:embed="rId4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Straight Arrow Connector 94"/>
          <p:cNvCxnSpPr/>
          <p:nvPr/>
        </p:nvCxnSpPr>
        <p:spPr>
          <a:xfrm rot="5400000" flipV="1">
            <a:off x="7556571" y="5584532"/>
            <a:ext cx="462050" cy="21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836672" y="5321562"/>
            <a:ext cx="1250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Replace </a:t>
            </a:r>
            <a:r>
              <a:rPr lang="en-GB" sz="1200" smtClean="0">
                <a:solidFill>
                  <a:srgbClr val="FF0000"/>
                </a:solidFill>
                <a:latin typeface="Comic Sans MS" panose="030F0702030302020204" pitchFamily="66" charset="0"/>
              </a:rPr>
              <a:t>the coordinates!</a:t>
            </a:r>
            <a:endParaRPr lang="en-GB" sz="12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584860" y="5568760"/>
                <a:ext cx="1218282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𝑷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60" y="5568760"/>
                <a:ext cx="1218282" cy="451598"/>
              </a:xfrm>
              <a:prstGeom prst="rect">
                <a:avLst/>
              </a:prstGeom>
              <a:blipFill rotWithShape="1">
                <a:blip r:embed="rId5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/>
          <p:cNvSpPr txBox="1"/>
          <p:nvPr/>
        </p:nvSpPr>
        <p:spPr>
          <a:xfrm>
            <a:off x="4077981" y="3898627"/>
            <a:ext cx="293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u="sng" dirty="0" smtClean="0">
                <a:latin typeface="Comic Sans MS" panose="030F0702030302020204" pitchFamily="66" charset="0"/>
              </a:rPr>
              <a:t>Second transformation, the reflection in y = x (remember use the standard starting coordinates)</a:t>
            </a:r>
            <a:endParaRPr lang="en-GB" sz="1200" u="sng" dirty="0">
              <a:latin typeface="Comic Sans MS" panose="030F0702030302020204" pitchFamily="66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111246" y="2362200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768975" y="2020228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490501" y="2369894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608887" y="2024075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608887" y="1676400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265987" y="2351809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8312523" y="2147186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8668717" y="2154880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980487" y="2463842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5803256" y="5421259"/>
            <a:ext cx="175859" cy="228600"/>
            <a:chOff x="6629400" y="4876800"/>
            <a:chExt cx="175859" cy="228600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981200" y="5568760"/>
                <a:ext cx="1100108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𝑸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568760"/>
                <a:ext cx="1100108" cy="451598"/>
              </a:xfrm>
              <a:prstGeom prst="rect">
                <a:avLst/>
              </a:prstGeom>
              <a:blipFill rotWithShape="1">
                <a:blip r:embed="rId6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Connector 77"/>
          <p:cNvCxnSpPr/>
          <p:nvPr/>
        </p:nvCxnSpPr>
        <p:spPr>
          <a:xfrm flipV="1">
            <a:off x="4688750" y="4811167"/>
            <a:ext cx="1447800" cy="1447800"/>
          </a:xfrm>
          <a:prstGeom prst="line">
            <a:avLst/>
          </a:prstGeom>
          <a:ln w="1905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588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3" grpId="1"/>
      <p:bldP spid="70" grpId="0"/>
      <p:bldP spid="70" grpId="1"/>
      <p:bldP spid="91" grpId="0"/>
      <p:bldP spid="92" grpId="0"/>
      <p:bldP spid="93" grpId="0"/>
      <p:bldP spid="94" grpId="0"/>
      <p:bldP spid="96" grpId="0"/>
      <p:bldP spid="98" grpId="0"/>
      <p:bldP spid="7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862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can use matrix products to represent combinations of transformations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200" dirty="0" smtClean="0">
                <a:latin typeface="Comic Sans MS" panose="030F0702030302020204" pitchFamily="66" charset="0"/>
              </a:rPr>
              <a:t>The points A(1,0), B(0,1) and C(2,0) are the vertices of a triangle T. The triangle T is rotated 90° anticlockwise around (0,0) and then the image T’ is reflected in the line y = x to obtain the triangle T’’.</a:t>
            </a: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marL="228600" indent="-228600" algn="ctr">
              <a:buAutoNum type="alphaLcParenR"/>
            </a:pPr>
            <a:r>
              <a:rPr lang="en-GB" sz="1200" dirty="0" smtClean="0">
                <a:latin typeface="Comic Sans MS" panose="030F0702030302020204" pitchFamily="66" charset="0"/>
              </a:rPr>
              <a:t>On separate diagrams, draw T, T’ and T’’</a:t>
            </a:r>
          </a:p>
          <a:p>
            <a:pPr marL="228600" indent="-228600" algn="ctr">
              <a:buAutoNum type="alphaLcParenR"/>
            </a:pPr>
            <a:endParaRPr lang="en-GB" sz="1200" dirty="0">
              <a:latin typeface="Comic Sans MS" panose="030F0702030302020204" pitchFamily="66" charset="0"/>
            </a:endParaRPr>
          </a:p>
          <a:p>
            <a:pPr marL="228600" indent="-228600" algn="ctr">
              <a:buAutoNum type="alphaLcParenR"/>
            </a:pPr>
            <a:r>
              <a:rPr lang="en-GB" sz="1200" dirty="0" err="1" smtClean="0">
                <a:latin typeface="Comic Sans MS" panose="030F0702030302020204" pitchFamily="66" charset="0"/>
              </a:rPr>
              <a:t>i</a:t>
            </a:r>
            <a:r>
              <a:rPr lang="en-GB" sz="1200" dirty="0" smtClean="0">
                <a:latin typeface="Comic Sans MS" panose="030F0702030302020204" pitchFamily="66" charset="0"/>
              </a:rPr>
              <a:t>) Find the matrix </a:t>
            </a:r>
            <a:r>
              <a:rPr lang="en-GB" sz="1200" b="1" dirty="0" smtClean="0">
                <a:latin typeface="Comic Sans MS" panose="030F0702030302020204" pitchFamily="66" charset="0"/>
              </a:rPr>
              <a:t>P</a:t>
            </a:r>
            <a:r>
              <a:rPr lang="en-GB" sz="1200" dirty="0" smtClean="0">
                <a:latin typeface="Comic Sans MS" panose="030F0702030302020204" pitchFamily="66" charset="0"/>
              </a:rPr>
              <a:t> such that </a:t>
            </a:r>
            <a:r>
              <a:rPr lang="en-GB" sz="1200" b="1" dirty="0" smtClean="0">
                <a:latin typeface="Comic Sans MS" panose="030F0702030302020204" pitchFamily="66" charset="0"/>
              </a:rPr>
              <a:t>P</a:t>
            </a:r>
            <a:r>
              <a:rPr lang="en-GB" sz="1200" dirty="0" smtClean="0">
                <a:latin typeface="Comic Sans MS" panose="030F0702030302020204" pitchFamily="66" charset="0"/>
              </a:rPr>
              <a:t>(T) = T’</a:t>
            </a:r>
          </a:p>
          <a:p>
            <a:pPr marL="0" indent="0" algn="ctr">
              <a:buNone/>
            </a:pPr>
            <a:r>
              <a:rPr lang="en-GB" sz="1200" dirty="0" smtClean="0">
                <a:latin typeface="Comic Sans MS" panose="030F0702030302020204" pitchFamily="66" charset="0"/>
              </a:rPr>
              <a:t>          ii)  Find the matrix </a:t>
            </a:r>
            <a:r>
              <a:rPr lang="en-GB" sz="1200" b="1" dirty="0" smtClean="0">
                <a:latin typeface="Comic Sans MS" panose="030F0702030302020204" pitchFamily="66" charset="0"/>
              </a:rPr>
              <a:t>Q</a:t>
            </a:r>
            <a:r>
              <a:rPr lang="en-GB" sz="1200" dirty="0" smtClean="0">
                <a:latin typeface="Comic Sans MS" panose="030F0702030302020204" pitchFamily="66" charset="0"/>
              </a:rPr>
              <a:t> such that </a:t>
            </a:r>
            <a:r>
              <a:rPr lang="en-GB" sz="1200" b="1" dirty="0" smtClean="0">
                <a:latin typeface="Comic Sans MS" panose="030F0702030302020204" pitchFamily="66" charset="0"/>
              </a:rPr>
              <a:t>Q</a:t>
            </a:r>
            <a:r>
              <a:rPr lang="en-GB" sz="1200" dirty="0" smtClean="0">
                <a:latin typeface="Comic Sans MS" panose="030F0702030302020204" pitchFamily="66" charset="0"/>
              </a:rPr>
              <a:t>(T’) = T’’</a:t>
            </a: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These are asking you what matrix takes you from T to T’ and from T’ to T’’ respectively…</a:t>
            </a:r>
          </a:p>
          <a:p>
            <a:pPr algn="ctr">
              <a:buFont typeface="Wingdings"/>
              <a:buChar char="à"/>
            </a:pPr>
            <a:endParaRPr lang="en-GB" sz="12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As in the previous section, consider coordinate changes…</a:t>
            </a:r>
          </a:p>
          <a:p>
            <a:pPr algn="ctr">
              <a:buFont typeface="Wingdings"/>
              <a:buChar char="à"/>
            </a:pPr>
            <a:endParaRPr lang="en-GB" sz="12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endParaRPr lang="en-GB" sz="1200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endParaRPr lang="en-GB" sz="12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GB" sz="1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c) By finding a matrix product, find the single matrix that will perform a 90° anticlockwise rotation followed by a reflection in y = x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4F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2400"/>
            <a:ext cx="1385047" cy="1308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584860" y="5568760"/>
                <a:ext cx="1218282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𝑷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60" y="5568760"/>
                <a:ext cx="1218282" cy="451598"/>
              </a:xfrm>
              <a:prstGeom prst="rect">
                <a:avLst/>
              </a:prstGeom>
              <a:blipFill rotWithShape="1">
                <a:blip r:embed="rId3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981200" y="5568760"/>
                <a:ext cx="1100108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𝑸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568760"/>
                <a:ext cx="1100108" cy="451598"/>
              </a:xfrm>
              <a:prstGeom prst="rect">
                <a:avLst/>
              </a:prstGeom>
              <a:blipFill rotWithShape="1">
                <a:blip r:embed="rId4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294260" y="1905000"/>
            <a:ext cx="4616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anose="030F0702030302020204" pitchFamily="66" charset="0"/>
              </a:rPr>
              <a:t>It is important to note that </a:t>
            </a:r>
            <a:r>
              <a:rPr lang="en-GB" sz="1200" b="1" dirty="0" smtClean="0">
                <a:latin typeface="Comic Sans MS" panose="030F0702030302020204" pitchFamily="66" charset="0"/>
              </a:rPr>
              <a:t>P</a:t>
            </a:r>
            <a:r>
              <a:rPr lang="en-GB" sz="1200" dirty="0" smtClean="0">
                <a:latin typeface="Comic Sans MS" panose="030F0702030302020204" pitchFamily="66" charset="0"/>
              </a:rPr>
              <a:t> acts first, and then </a:t>
            </a:r>
            <a:r>
              <a:rPr lang="en-GB" sz="1200" b="1" dirty="0" smtClean="0">
                <a:latin typeface="Comic Sans MS" panose="030F0702030302020204" pitchFamily="66" charset="0"/>
              </a:rPr>
              <a:t>Q</a:t>
            </a:r>
            <a:r>
              <a:rPr lang="en-GB" sz="1200" dirty="0" smtClean="0">
                <a:latin typeface="Comic Sans MS" panose="030F0702030302020204" pitchFamily="66" charset="0"/>
              </a:rPr>
              <a:t> acts on </a:t>
            </a:r>
            <a:r>
              <a:rPr lang="en-GB" sz="1200" b="1" dirty="0" smtClean="0">
                <a:latin typeface="Comic Sans MS" panose="030F0702030302020204" pitchFamily="66" charset="0"/>
              </a:rPr>
              <a:t>P</a:t>
            </a:r>
          </a:p>
          <a:p>
            <a:r>
              <a:rPr lang="en-GB" sz="1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This is written as below…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47495" y="2487421"/>
                <a:ext cx="4796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𝑸𝑷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495" y="2487421"/>
                <a:ext cx="479618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430371" y="2403144"/>
                <a:ext cx="1218282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371" y="2403144"/>
                <a:ext cx="1218282" cy="451598"/>
              </a:xfrm>
              <a:prstGeom prst="rect">
                <a:avLst/>
              </a:prstGeom>
              <a:blipFill rotWithShape="1">
                <a:blip r:embed="rId6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5439771" y="2403144"/>
                <a:ext cx="1100108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𝑸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771" y="2403144"/>
                <a:ext cx="1100108" cy="451598"/>
              </a:xfrm>
              <a:prstGeom prst="rect">
                <a:avLst/>
              </a:prstGeom>
              <a:blipFill rotWithShape="1">
                <a:blip r:embed="rId7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344526" y="3360886"/>
                <a:ext cx="2283702" cy="468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526" y="3360886"/>
                <a:ext cx="2283702" cy="46878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837236" y="2886457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(2 x 2)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582953" y="2886457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x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878306" y="2884968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(2 x 2)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615117" y="288496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=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910470" y="2883479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(2 x 2)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89" name="Oval 88"/>
          <p:cNvSpPr/>
          <p:nvPr/>
        </p:nvSpPr>
        <p:spPr>
          <a:xfrm flipV="1">
            <a:off x="4693814" y="3376573"/>
            <a:ext cx="266598" cy="232131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/>
          <p:cNvSpPr/>
          <p:nvPr/>
        </p:nvSpPr>
        <p:spPr>
          <a:xfrm flipV="1">
            <a:off x="4449266" y="3369364"/>
            <a:ext cx="266598" cy="2321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/>
          <p:cNvSpPr/>
          <p:nvPr/>
        </p:nvSpPr>
        <p:spPr>
          <a:xfrm flipV="1">
            <a:off x="4693814" y="3594164"/>
            <a:ext cx="266598" cy="232131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/>
          <p:cNvSpPr/>
          <p:nvPr/>
        </p:nvSpPr>
        <p:spPr>
          <a:xfrm flipV="1">
            <a:off x="4449266" y="3586955"/>
            <a:ext cx="266598" cy="2321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/>
          <p:cNvSpPr/>
          <p:nvPr/>
        </p:nvSpPr>
        <p:spPr>
          <a:xfrm flipV="1">
            <a:off x="5353078" y="3601495"/>
            <a:ext cx="266598" cy="232131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/>
          <p:cNvSpPr/>
          <p:nvPr/>
        </p:nvSpPr>
        <p:spPr>
          <a:xfrm flipV="1">
            <a:off x="5353078" y="3362155"/>
            <a:ext cx="266598" cy="2321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/>
          <p:cNvSpPr/>
          <p:nvPr/>
        </p:nvSpPr>
        <p:spPr>
          <a:xfrm flipV="1">
            <a:off x="4960412" y="3608704"/>
            <a:ext cx="266598" cy="232131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/>
          <p:cNvSpPr/>
          <p:nvPr/>
        </p:nvSpPr>
        <p:spPr>
          <a:xfrm flipV="1">
            <a:off x="4960412" y="3369364"/>
            <a:ext cx="266598" cy="2321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47495" y="4035622"/>
                <a:ext cx="15492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×0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+(1×1)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495" y="4035622"/>
                <a:ext cx="1549207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/>
              <p:cNvSpPr txBox="1"/>
              <p:nvPr/>
            </p:nvSpPr>
            <p:spPr>
              <a:xfrm>
                <a:off x="6006211" y="4034133"/>
                <a:ext cx="16838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×−1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+(1×0)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9" name="TextBox 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211" y="4034133"/>
                <a:ext cx="1683859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4351372" y="4468098"/>
                <a:ext cx="15492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×0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+(0×1)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372" y="4468098"/>
                <a:ext cx="1549207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6010088" y="4466609"/>
                <a:ext cx="16838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×−1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+(0×0)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088" y="4466609"/>
                <a:ext cx="1683859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4351372" y="4876800"/>
                <a:ext cx="1358192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𝑸𝑷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372" y="4876800"/>
                <a:ext cx="1358192" cy="451598"/>
              </a:xfrm>
              <a:prstGeom prst="rect">
                <a:avLst/>
              </a:prstGeom>
              <a:blipFill rotWithShape="1">
                <a:blip r:embed="rId13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Straight Arrow Connector 122"/>
          <p:cNvCxnSpPr/>
          <p:nvPr/>
        </p:nvCxnSpPr>
        <p:spPr>
          <a:xfrm>
            <a:off x="5966185" y="5781694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16200000">
            <a:off x="5966185" y="5781694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7550523" y="5781693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rot="16200000">
            <a:off x="7550523" y="5781693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/>
          <p:cNvGrpSpPr/>
          <p:nvPr/>
        </p:nvGrpSpPr>
        <p:grpSpPr>
          <a:xfrm>
            <a:off x="7011617" y="5667392"/>
            <a:ext cx="175859" cy="228600"/>
            <a:chOff x="6629400" y="4876800"/>
            <a:chExt cx="175859" cy="228600"/>
          </a:xfrm>
        </p:grpSpPr>
        <p:cxnSp>
          <p:nvCxnSpPr>
            <p:cNvPr id="128" name="Straight Connector 127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TextBox 129"/>
          <p:cNvSpPr txBox="1"/>
          <p:nvPr/>
        </p:nvSpPr>
        <p:spPr>
          <a:xfrm>
            <a:off x="6818709" y="5927463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Comic Sans MS" pitchFamily="66" charset="0"/>
              </a:rPr>
              <a:t>(1,0)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6089493" y="5230826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CC"/>
                </a:solidFill>
                <a:latin typeface="Comic Sans MS" pitchFamily="66" charset="0"/>
              </a:rPr>
              <a:t>(0,1)</a:t>
            </a:r>
            <a:endParaRPr lang="en-GB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6642850" y="5281414"/>
            <a:ext cx="175859" cy="228600"/>
            <a:chOff x="6629400" y="4876800"/>
            <a:chExt cx="175859" cy="228600"/>
          </a:xfrm>
        </p:grpSpPr>
        <p:cxnSp>
          <p:nvCxnSpPr>
            <p:cNvPr id="133" name="Straight Connector 132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8632413" y="5667391"/>
            <a:ext cx="175859" cy="228600"/>
            <a:chOff x="6629400" y="4876800"/>
            <a:chExt cx="175859" cy="228600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TextBox 137"/>
          <p:cNvSpPr txBox="1"/>
          <p:nvPr/>
        </p:nvSpPr>
        <p:spPr>
          <a:xfrm>
            <a:off x="8451690" y="5927462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Comic Sans MS" pitchFamily="66" charset="0"/>
              </a:rPr>
              <a:t>(1,0)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139" name="Group 138"/>
          <p:cNvGrpSpPr/>
          <p:nvPr/>
        </p:nvGrpSpPr>
        <p:grpSpPr>
          <a:xfrm>
            <a:off x="8224593" y="6029908"/>
            <a:ext cx="175859" cy="228600"/>
            <a:chOff x="6629400" y="4876800"/>
            <a:chExt cx="175859" cy="228600"/>
          </a:xfrm>
        </p:grpSpPr>
        <p:cxnSp>
          <p:nvCxnSpPr>
            <p:cNvPr id="140" name="Straight Connector 139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TextBox 141"/>
          <p:cNvSpPr txBox="1"/>
          <p:nvPr/>
        </p:nvSpPr>
        <p:spPr>
          <a:xfrm>
            <a:off x="7664588" y="6029908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CC"/>
                </a:solidFill>
                <a:latin typeface="Comic Sans MS" pitchFamily="66" charset="0"/>
              </a:rPr>
              <a:t>(0,-1)</a:t>
            </a:r>
            <a:endParaRPr lang="en-GB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6736" y="5458525"/>
            <a:ext cx="16468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Consider how the original coordinates have moved…</a:t>
            </a:r>
          </a:p>
          <a:p>
            <a:pPr algn="ctr"/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This is a reflection in the x-axis!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55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9" grpId="0"/>
      <p:bldP spid="80" grpId="0"/>
      <p:bldP spid="81" grpId="0"/>
      <p:bldP spid="9" grpId="0"/>
      <p:bldP spid="82" grpId="0"/>
      <p:bldP spid="83" grpId="0"/>
      <p:bldP spid="84" grpId="0"/>
      <p:bldP spid="85" grpId="0"/>
      <p:bldP spid="89" grpId="0" animBg="1"/>
      <p:bldP spid="89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5" grpId="2" animBg="1"/>
      <p:bldP spid="115" grpId="3" animBg="1"/>
      <p:bldP spid="116" grpId="0" animBg="1"/>
      <p:bldP spid="116" grpId="1" animBg="1"/>
      <p:bldP spid="116" grpId="2" animBg="1"/>
      <p:bldP spid="116" grpId="3" animBg="1"/>
      <p:bldP spid="117" grpId="0" animBg="1"/>
      <p:bldP spid="117" grpId="1" animBg="1"/>
      <p:bldP spid="117" grpId="2" animBg="1"/>
      <p:bldP spid="117" grpId="3" animBg="1"/>
      <p:bldP spid="118" grpId="0" animBg="1"/>
      <p:bldP spid="118" grpId="1" animBg="1"/>
      <p:bldP spid="118" grpId="2" animBg="1"/>
      <p:bldP spid="118" grpId="3" animBg="1"/>
      <p:bldP spid="10" grpId="0"/>
      <p:bldP spid="119" grpId="0"/>
      <p:bldP spid="120" grpId="0"/>
      <p:bldP spid="121" grpId="0"/>
      <p:bldP spid="122" grpId="0"/>
      <p:bldP spid="130" grpId="0"/>
      <p:bldP spid="131" grpId="0"/>
      <p:bldP spid="138" grpId="0"/>
      <p:bldP spid="14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862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can use matrix products to represent combinations of transformations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200" dirty="0" smtClean="0">
                <a:latin typeface="Comic Sans MS" panose="030F0702030302020204" pitchFamily="66" charset="0"/>
              </a:rPr>
              <a:t>The points A(1,0), B(0,1) and C(2,0) are the vertices of a triangle T. The triangle T is rotated 90° anticlockwise around (0,0) and then the image T’ is reflected in the line y = x to obtain the triangle T’’.</a:t>
            </a: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marL="228600" indent="-228600" algn="ctr">
              <a:buAutoNum type="alphaLcParenR"/>
            </a:pPr>
            <a:r>
              <a:rPr lang="en-GB" sz="1200" dirty="0" smtClean="0">
                <a:latin typeface="Comic Sans MS" panose="030F0702030302020204" pitchFamily="66" charset="0"/>
              </a:rPr>
              <a:t>On separate diagrams, draw T, T’ and T’’</a:t>
            </a:r>
          </a:p>
          <a:p>
            <a:pPr marL="228600" indent="-228600" algn="ctr">
              <a:buAutoNum type="alphaLcParenR"/>
            </a:pPr>
            <a:endParaRPr lang="en-GB" sz="1200" dirty="0">
              <a:latin typeface="Comic Sans MS" panose="030F0702030302020204" pitchFamily="66" charset="0"/>
            </a:endParaRPr>
          </a:p>
          <a:p>
            <a:pPr marL="228600" indent="-228600" algn="ctr">
              <a:buAutoNum type="alphaLcParenR"/>
            </a:pPr>
            <a:r>
              <a:rPr lang="en-GB" sz="1200" dirty="0" err="1" smtClean="0">
                <a:latin typeface="Comic Sans MS" panose="030F0702030302020204" pitchFamily="66" charset="0"/>
              </a:rPr>
              <a:t>i</a:t>
            </a:r>
            <a:r>
              <a:rPr lang="en-GB" sz="1200" dirty="0" smtClean="0">
                <a:latin typeface="Comic Sans MS" panose="030F0702030302020204" pitchFamily="66" charset="0"/>
              </a:rPr>
              <a:t>) Find the matrix </a:t>
            </a:r>
            <a:r>
              <a:rPr lang="en-GB" sz="1200" b="1" dirty="0" smtClean="0">
                <a:latin typeface="Comic Sans MS" panose="030F0702030302020204" pitchFamily="66" charset="0"/>
              </a:rPr>
              <a:t>P</a:t>
            </a:r>
            <a:r>
              <a:rPr lang="en-GB" sz="1200" dirty="0" smtClean="0">
                <a:latin typeface="Comic Sans MS" panose="030F0702030302020204" pitchFamily="66" charset="0"/>
              </a:rPr>
              <a:t> such that </a:t>
            </a:r>
            <a:r>
              <a:rPr lang="en-GB" sz="1200" b="1" dirty="0" smtClean="0">
                <a:latin typeface="Comic Sans MS" panose="030F0702030302020204" pitchFamily="66" charset="0"/>
              </a:rPr>
              <a:t>P</a:t>
            </a:r>
            <a:r>
              <a:rPr lang="en-GB" sz="1200" dirty="0" smtClean="0">
                <a:latin typeface="Comic Sans MS" panose="030F0702030302020204" pitchFamily="66" charset="0"/>
              </a:rPr>
              <a:t>(T) = T’</a:t>
            </a:r>
          </a:p>
          <a:p>
            <a:pPr marL="0" indent="0" algn="ctr">
              <a:buNone/>
            </a:pPr>
            <a:r>
              <a:rPr lang="en-GB" sz="1200" dirty="0" smtClean="0">
                <a:latin typeface="Comic Sans MS" panose="030F0702030302020204" pitchFamily="66" charset="0"/>
              </a:rPr>
              <a:t>          ii)  Find the matrix </a:t>
            </a:r>
            <a:r>
              <a:rPr lang="en-GB" sz="1200" b="1" dirty="0" smtClean="0">
                <a:latin typeface="Comic Sans MS" panose="030F0702030302020204" pitchFamily="66" charset="0"/>
              </a:rPr>
              <a:t>Q</a:t>
            </a:r>
            <a:r>
              <a:rPr lang="en-GB" sz="1200" dirty="0" smtClean="0">
                <a:latin typeface="Comic Sans MS" panose="030F0702030302020204" pitchFamily="66" charset="0"/>
              </a:rPr>
              <a:t> such that </a:t>
            </a:r>
            <a:r>
              <a:rPr lang="en-GB" sz="1200" b="1" dirty="0" smtClean="0">
                <a:latin typeface="Comic Sans MS" panose="030F0702030302020204" pitchFamily="66" charset="0"/>
              </a:rPr>
              <a:t>Q</a:t>
            </a:r>
            <a:r>
              <a:rPr lang="en-GB" sz="1200" dirty="0" smtClean="0">
                <a:latin typeface="Comic Sans MS" panose="030F0702030302020204" pitchFamily="66" charset="0"/>
              </a:rPr>
              <a:t>(T’) = T’’</a:t>
            </a: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These are asking you what matrix takes you from T to T’ and from T’ to T’’ respectively…</a:t>
            </a:r>
          </a:p>
          <a:p>
            <a:pPr algn="ctr">
              <a:buFont typeface="Wingdings"/>
              <a:buChar char="à"/>
            </a:pPr>
            <a:endParaRPr lang="en-GB" sz="12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As in the previous section, consider coordinate changes…</a:t>
            </a:r>
          </a:p>
          <a:p>
            <a:pPr algn="ctr">
              <a:buFont typeface="Wingdings"/>
              <a:buChar char="à"/>
            </a:pPr>
            <a:endParaRPr lang="en-GB" sz="12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endParaRPr lang="en-GB" sz="1200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endParaRPr lang="en-GB" sz="12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GB" sz="1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c) By finding a matrix product, find the single matrix that will perform a 90° anticlockwise rotation followed by a reflection in y = x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4F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2400"/>
            <a:ext cx="1385047" cy="1308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584860" y="5568760"/>
                <a:ext cx="1218282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𝑷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60" y="5568760"/>
                <a:ext cx="1218282" cy="451598"/>
              </a:xfrm>
              <a:prstGeom prst="rect">
                <a:avLst/>
              </a:prstGeom>
              <a:blipFill rotWithShape="1">
                <a:blip r:embed="rId3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1981200" y="5568760"/>
                <a:ext cx="1100108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𝑸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568760"/>
                <a:ext cx="1100108" cy="451598"/>
              </a:xfrm>
              <a:prstGeom prst="rect">
                <a:avLst/>
              </a:prstGeom>
              <a:blipFill rotWithShape="1">
                <a:blip r:embed="rId4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4572000" y="1828800"/>
                <a:ext cx="1358192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𝑸𝑷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828800"/>
                <a:ext cx="1358192" cy="451598"/>
              </a:xfrm>
              <a:prstGeom prst="rect">
                <a:avLst/>
              </a:prstGeom>
              <a:blipFill rotWithShape="1">
                <a:blip r:embed="rId5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942067" y="1916099"/>
            <a:ext cx="21114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 </a:t>
            </a:r>
            <a:r>
              <a:rPr lang="en-GB" sz="1200" dirty="0" smtClean="0">
                <a:latin typeface="Comic Sans MS" panose="030F0702030302020204" pitchFamily="66" charset="0"/>
              </a:rPr>
              <a:t>Reflection in the x-axis!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78464" y="2452300"/>
            <a:ext cx="2749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Think about our original diagrams…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4267200" y="3749922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867400" y="3749922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7467600" y="3749922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6200000">
            <a:off x="4267200" y="3749922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6200000">
            <a:off x="5867400" y="3749922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6200000">
            <a:off x="7467600" y="3749922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5029200" y="3521322"/>
            <a:ext cx="609600" cy="228600"/>
            <a:chOff x="5029200" y="2133600"/>
            <a:chExt cx="609600" cy="228600"/>
          </a:xfrm>
        </p:grpSpPr>
        <p:cxnSp>
          <p:nvCxnSpPr>
            <p:cNvPr id="61" name="Straight Connector 60"/>
            <p:cNvCxnSpPr/>
            <p:nvPr/>
          </p:nvCxnSpPr>
          <p:spPr>
            <a:xfrm flipH="1" flipV="1">
              <a:off x="5029200" y="2133600"/>
              <a:ext cx="228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 flipV="1">
              <a:off x="5029200" y="2133600"/>
              <a:ext cx="609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5257800" y="2362200"/>
              <a:ext cx="381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 rot="16200000">
            <a:off x="6210300" y="3330822"/>
            <a:ext cx="609600" cy="228600"/>
            <a:chOff x="5334000" y="2971800"/>
            <a:chExt cx="609600" cy="228600"/>
          </a:xfrm>
        </p:grpSpPr>
        <p:cxnSp>
          <p:nvCxnSpPr>
            <p:cNvPr id="65" name="Straight Connector 64"/>
            <p:cNvCxnSpPr/>
            <p:nvPr/>
          </p:nvCxnSpPr>
          <p:spPr>
            <a:xfrm flipH="1" flipV="1">
              <a:off x="5334000" y="2971800"/>
              <a:ext cx="228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5334000" y="2971800"/>
              <a:ext cx="609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5562600" y="3200400"/>
              <a:ext cx="381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 flipV="1">
            <a:off x="8229600" y="3749922"/>
            <a:ext cx="609600" cy="228600"/>
            <a:chOff x="5334000" y="2971800"/>
            <a:chExt cx="609600" cy="228600"/>
          </a:xfrm>
        </p:grpSpPr>
        <p:cxnSp>
          <p:nvCxnSpPr>
            <p:cNvPr id="69" name="Straight Connector 68"/>
            <p:cNvCxnSpPr/>
            <p:nvPr/>
          </p:nvCxnSpPr>
          <p:spPr>
            <a:xfrm flipH="1" flipV="1">
              <a:off x="5334000" y="2971800"/>
              <a:ext cx="228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 flipV="1">
              <a:off x="5334000" y="2971800"/>
              <a:ext cx="609600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5562600" y="3200400"/>
              <a:ext cx="3810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Arc 71"/>
          <p:cNvSpPr>
            <a:spLocks noChangeAspect="1"/>
          </p:cNvSpPr>
          <p:nvPr/>
        </p:nvSpPr>
        <p:spPr>
          <a:xfrm>
            <a:off x="6477000" y="3292722"/>
            <a:ext cx="457200" cy="457200"/>
          </a:xfrm>
          <a:prstGeom prst="arc">
            <a:avLst/>
          </a:prstGeom>
          <a:ln w="19050">
            <a:solidFill>
              <a:srgbClr val="0000CC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3" name="Group 72"/>
          <p:cNvGrpSpPr/>
          <p:nvPr/>
        </p:nvGrpSpPr>
        <p:grpSpPr>
          <a:xfrm>
            <a:off x="6629400" y="3521322"/>
            <a:ext cx="609600" cy="228600"/>
            <a:chOff x="5334000" y="2971800"/>
            <a:chExt cx="609600" cy="228600"/>
          </a:xfrm>
        </p:grpSpPr>
        <p:cxnSp>
          <p:nvCxnSpPr>
            <p:cNvPr id="74" name="Straight Connector 73"/>
            <p:cNvCxnSpPr/>
            <p:nvPr/>
          </p:nvCxnSpPr>
          <p:spPr>
            <a:xfrm flipH="1" flipV="1">
              <a:off x="5334000" y="2971800"/>
              <a:ext cx="228600" cy="22860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 flipV="1">
              <a:off x="5334000" y="2971800"/>
              <a:ext cx="609600" cy="22860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5562600" y="3200400"/>
              <a:ext cx="381000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 rot="16200000">
            <a:off x="7810500" y="3330822"/>
            <a:ext cx="609600" cy="228600"/>
            <a:chOff x="5334000" y="2971800"/>
            <a:chExt cx="609600" cy="228600"/>
          </a:xfrm>
        </p:grpSpPr>
        <p:cxnSp>
          <p:nvCxnSpPr>
            <p:cNvPr id="86" name="Straight Connector 85"/>
            <p:cNvCxnSpPr/>
            <p:nvPr/>
          </p:nvCxnSpPr>
          <p:spPr>
            <a:xfrm flipH="1" flipV="1">
              <a:off x="5334000" y="2971800"/>
              <a:ext cx="228600" cy="22860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 flipV="1">
              <a:off x="5334000" y="2971800"/>
              <a:ext cx="609600" cy="22860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5562600" y="3200400"/>
              <a:ext cx="381000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0" name="Straight Connector 89"/>
          <p:cNvCxnSpPr/>
          <p:nvPr/>
        </p:nvCxnSpPr>
        <p:spPr>
          <a:xfrm flipV="1">
            <a:off x="7467600" y="3064122"/>
            <a:ext cx="1447800" cy="1447800"/>
          </a:xfrm>
          <a:prstGeom prst="line">
            <a:avLst/>
          </a:prstGeom>
          <a:ln w="19050">
            <a:solidFill>
              <a:srgbClr val="0000C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638800" y="458812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omic Sans MS" panose="030F0702030302020204" pitchFamily="66" charset="0"/>
              </a:rPr>
              <a:t>Rotated 90° anticlockwise about (0,0)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308273" y="4740522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latin typeface="Comic Sans MS" panose="030F0702030302020204" pitchFamily="66" charset="0"/>
              </a:rPr>
              <a:t>Reflected in y = x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257800" y="3292722"/>
            <a:ext cx="309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172200" y="3216522"/>
            <a:ext cx="349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T’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8458200" y="3902322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T’’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111246" y="3749922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768975" y="3407950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490501" y="3757616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608887" y="3411797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608887" y="3064122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265987" y="3739531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8312523" y="3534908"/>
            <a:ext cx="2872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668717" y="3542602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980487" y="3851564"/>
            <a:ext cx="2696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en-GB" sz="105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362852" y="5337927"/>
            <a:ext cx="4474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can see that the overall effect is as above, a reflection in the x-axis!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84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72" grpId="0" animBg="1"/>
      <p:bldP spid="72" grpId="1" animBg="1"/>
      <p:bldP spid="91" grpId="0"/>
      <p:bldP spid="92" grpId="0"/>
      <p:bldP spid="93" grpId="0"/>
      <p:bldP spid="94" grpId="0"/>
      <p:bldP spid="94" grpId="1"/>
      <p:bldP spid="95" grpId="0"/>
      <p:bldP spid="96" grpId="0"/>
      <p:bldP spid="98" grpId="0"/>
      <p:bldP spid="99" grpId="0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4" grpId="0"/>
      <p:bldP spid="105" grpId="0"/>
      <p:bldP spid="10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86200" cy="509152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can use matrix products to represent combinations of transformations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200" dirty="0" smtClean="0">
                <a:latin typeface="Comic Sans MS" panose="030F0702030302020204" pitchFamily="66" charset="0"/>
              </a:rPr>
              <a:t>The following matrices represent three different transformations:</a:t>
            </a: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2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200" dirty="0" smtClean="0">
                <a:latin typeface="Comic Sans MS" panose="030F0702030302020204" pitchFamily="66" charset="0"/>
              </a:rPr>
              <a:t>Find the matrix representing the transformation represented by </a:t>
            </a:r>
            <a:r>
              <a:rPr lang="en-GB" sz="1200" b="1" dirty="0" smtClean="0">
                <a:latin typeface="Comic Sans MS" panose="030F0702030302020204" pitchFamily="66" charset="0"/>
              </a:rPr>
              <a:t>R</a:t>
            </a:r>
            <a:r>
              <a:rPr lang="en-GB" sz="1200" dirty="0" smtClean="0">
                <a:latin typeface="Comic Sans MS" panose="030F0702030302020204" pitchFamily="66" charset="0"/>
              </a:rPr>
              <a:t>, followed by </a:t>
            </a:r>
            <a:r>
              <a:rPr lang="en-GB" sz="1200" b="1" dirty="0" smtClean="0">
                <a:latin typeface="Comic Sans MS" panose="030F0702030302020204" pitchFamily="66" charset="0"/>
              </a:rPr>
              <a:t>Q</a:t>
            </a:r>
            <a:r>
              <a:rPr lang="en-GB" sz="1200" dirty="0" smtClean="0">
                <a:latin typeface="Comic Sans MS" panose="030F0702030302020204" pitchFamily="66" charset="0"/>
              </a:rPr>
              <a:t>, followed by </a:t>
            </a:r>
            <a:r>
              <a:rPr lang="en-GB" sz="1200" b="1" dirty="0" smtClean="0">
                <a:latin typeface="Comic Sans MS" panose="030F0702030302020204" pitchFamily="66" charset="0"/>
              </a:rPr>
              <a:t>P</a:t>
            </a:r>
            <a:r>
              <a:rPr lang="en-GB" sz="1200" dirty="0" smtClean="0">
                <a:latin typeface="Comic Sans MS" panose="030F0702030302020204" pitchFamily="66" charset="0"/>
              </a:rPr>
              <a:t> and give a geometrical interpretation of this transformation.</a:t>
            </a: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Ensure you get the order correct!</a:t>
            </a:r>
          </a:p>
          <a:p>
            <a:pPr algn="ctr">
              <a:buFont typeface="Wingdings"/>
              <a:buChar char="à"/>
            </a:pPr>
            <a:endParaRPr lang="en-GB" sz="12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200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R</a:t>
            </a:r>
            <a:r>
              <a:rPr lang="en-GB" sz="1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acts first, is acted on by </a:t>
            </a:r>
            <a:r>
              <a:rPr lang="en-GB" sz="1200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Q</a:t>
            </a:r>
            <a:r>
              <a:rPr lang="en-GB" sz="1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which is then acted on by </a:t>
            </a:r>
            <a:r>
              <a:rPr lang="en-GB" sz="1200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P</a:t>
            </a:r>
          </a:p>
          <a:p>
            <a:pPr algn="ctr">
              <a:buFont typeface="Wingdings"/>
              <a:buChar char="à"/>
            </a:pPr>
            <a:endParaRPr lang="en-GB" sz="12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200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PQR</a:t>
            </a:r>
            <a:endParaRPr lang="en-GB" sz="1200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endParaRPr lang="en-GB" sz="12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Let us calculate </a:t>
            </a:r>
            <a:r>
              <a:rPr lang="en-GB" sz="1200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PQ </a:t>
            </a:r>
            <a:r>
              <a:rPr lang="en-GB" sz="1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first, then multiply the answer by </a:t>
            </a:r>
            <a:r>
              <a:rPr lang="en-GB" sz="1200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R</a:t>
            </a:r>
            <a:endParaRPr lang="en-GB" sz="1200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endParaRPr lang="en-GB" sz="1200" b="1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Remember another option would be to calculate </a:t>
            </a:r>
            <a:r>
              <a:rPr lang="en-GB" sz="1200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QR</a:t>
            </a:r>
            <a:r>
              <a:rPr lang="en-GB" sz="1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and multiply </a:t>
            </a:r>
            <a:r>
              <a:rPr lang="en-GB" sz="1200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P</a:t>
            </a:r>
            <a:r>
              <a:rPr lang="en-GB" sz="1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by the answer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4F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2400"/>
            <a:ext cx="1385047" cy="1308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97270" y="2621931"/>
                <a:ext cx="1092094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70" y="2621931"/>
                <a:ext cx="1092094" cy="451598"/>
              </a:xfrm>
              <a:prstGeom prst="rect">
                <a:avLst/>
              </a:prstGeom>
              <a:blipFill rotWithShape="1">
                <a:blip r:embed="rId3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581834" y="2615004"/>
                <a:ext cx="1092094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𝑸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834" y="2615004"/>
                <a:ext cx="1092094" cy="451598"/>
              </a:xfrm>
              <a:prstGeom prst="rect">
                <a:avLst/>
              </a:prstGeom>
              <a:blipFill rotWithShape="1">
                <a:blip r:embed="rId4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708564" y="2615004"/>
                <a:ext cx="1363002" cy="450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𝑹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564" y="2615004"/>
                <a:ext cx="1363002" cy="450188"/>
              </a:xfrm>
              <a:prstGeom prst="rect">
                <a:avLst/>
              </a:prstGeom>
              <a:blipFill rotWithShape="1"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54236" y="1607127"/>
                <a:ext cx="1092094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236" y="1607127"/>
                <a:ext cx="1092094" cy="451598"/>
              </a:xfrm>
              <a:prstGeom prst="rect">
                <a:avLst/>
              </a:prstGeom>
              <a:blipFill rotWithShape="1">
                <a:blip r:embed="rId6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38800" y="1600200"/>
                <a:ext cx="1092094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𝑸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600200"/>
                <a:ext cx="1092094" cy="4515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51778" y="2461115"/>
                <a:ext cx="4796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𝑷𝑸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778" y="2461115"/>
                <a:ext cx="479618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838580" y="2082130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(2 x 2)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0" y="2082130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x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99861" y="2080641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(2 x 2)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36672" y="208064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=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32025" y="2079152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(2 x 2)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06906" y="2830800"/>
                <a:ext cx="2149050" cy="468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906" y="2830800"/>
                <a:ext cx="2149050" cy="46878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 flipV="1">
            <a:off x="4751887" y="2847307"/>
            <a:ext cx="266598" cy="232131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 flipV="1">
            <a:off x="4497148" y="2853749"/>
            <a:ext cx="266598" cy="2321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 flipV="1">
            <a:off x="4751887" y="3064898"/>
            <a:ext cx="266598" cy="232131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 flipV="1">
            <a:off x="4497148" y="3071340"/>
            <a:ext cx="266598" cy="2321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 flipV="1">
            <a:off x="5317699" y="3085880"/>
            <a:ext cx="266598" cy="232131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 flipV="1">
            <a:off x="5317699" y="2846540"/>
            <a:ext cx="266598" cy="2321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 flipV="1">
            <a:off x="5051101" y="3079438"/>
            <a:ext cx="266598" cy="232131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 flipV="1">
            <a:off x="5051101" y="2840098"/>
            <a:ext cx="266598" cy="2321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95377" y="3520007"/>
                <a:ext cx="15492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×1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+(1×0)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377" y="3520007"/>
                <a:ext cx="1549207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54093" y="3518518"/>
                <a:ext cx="15492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×2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+(1×1)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093" y="3518518"/>
                <a:ext cx="1549207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11299" y="3945625"/>
                <a:ext cx="15492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×1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+(3×0)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299" y="3945625"/>
                <a:ext cx="1549207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054092" y="3945626"/>
                <a:ext cx="15492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×2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+(3×1)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092" y="3945626"/>
                <a:ext cx="1549207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51778" y="4419600"/>
                <a:ext cx="1223540" cy="450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𝑷𝑸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778" y="4419600"/>
                <a:ext cx="1223540" cy="450829"/>
              </a:xfrm>
              <a:prstGeom prst="rect">
                <a:avLst/>
              </a:prstGeom>
              <a:blipFill rotWithShape="1">
                <a:blip r:embed="rId1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630447" y="5061775"/>
            <a:ext cx="3616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Now we need to multiply this matrix by </a:t>
            </a:r>
            <a:r>
              <a:rPr lang="en-GB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9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  <p:bldP spid="26" grpId="3" animBg="1"/>
      <p:bldP spid="27" grpId="0" animBg="1"/>
      <p:bldP spid="27" grpId="1" animBg="1"/>
      <p:bldP spid="27" grpId="2" animBg="1"/>
      <p:bldP spid="27" grpId="3" animBg="1"/>
      <p:bldP spid="28" grpId="0"/>
      <p:bldP spid="29" grpId="0"/>
      <p:bldP spid="30" grpId="0"/>
      <p:bldP spid="31" grpId="0"/>
      <p:bldP spid="32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86200" cy="509152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can use matrix products to represent combinations of transformations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200" dirty="0" smtClean="0">
                <a:latin typeface="Comic Sans MS" panose="030F0702030302020204" pitchFamily="66" charset="0"/>
              </a:rPr>
              <a:t>The following matrices represent three different transformations:</a:t>
            </a: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2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200" dirty="0" smtClean="0">
                <a:latin typeface="Comic Sans MS" panose="030F0702030302020204" pitchFamily="66" charset="0"/>
              </a:rPr>
              <a:t>Find the matrix representing the transformation represented by </a:t>
            </a:r>
            <a:r>
              <a:rPr lang="en-GB" sz="1200" b="1" dirty="0" smtClean="0">
                <a:latin typeface="Comic Sans MS" panose="030F0702030302020204" pitchFamily="66" charset="0"/>
              </a:rPr>
              <a:t>R</a:t>
            </a:r>
            <a:r>
              <a:rPr lang="en-GB" sz="1200" dirty="0" smtClean="0">
                <a:latin typeface="Comic Sans MS" panose="030F0702030302020204" pitchFamily="66" charset="0"/>
              </a:rPr>
              <a:t>, followed by </a:t>
            </a:r>
            <a:r>
              <a:rPr lang="en-GB" sz="1200" b="1" dirty="0" smtClean="0">
                <a:latin typeface="Comic Sans MS" panose="030F0702030302020204" pitchFamily="66" charset="0"/>
              </a:rPr>
              <a:t>Q</a:t>
            </a:r>
            <a:r>
              <a:rPr lang="en-GB" sz="1200" dirty="0" smtClean="0">
                <a:latin typeface="Comic Sans MS" panose="030F0702030302020204" pitchFamily="66" charset="0"/>
              </a:rPr>
              <a:t>, followed by </a:t>
            </a:r>
            <a:r>
              <a:rPr lang="en-GB" sz="1200" b="1" dirty="0" smtClean="0">
                <a:latin typeface="Comic Sans MS" panose="030F0702030302020204" pitchFamily="66" charset="0"/>
              </a:rPr>
              <a:t>P</a:t>
            </a:r>
            <a:r>
              <a:rPr lang="en-GB" sz="1200" dirty="0" smtClean="0">
                <a:latin typeface="Comic Sans MS" panose="030F0702030302020204" pitchFamily="66" charset="0"/>
              </a:rPr>
              <a:t> and give a geometrical interpretation of this transformation.</a:t>
            </a:r>
          </a:p>
          <a:p>
            <a:pPr marL="0" indent="0" algn="ctr">
              <a:buNone/>
            </a:pPr>
            <a:endParaRPr lang="en-GB" sz="12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GB" sz="1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Ensure you get the order correct!</a:t>
            </a:r>
          </a:p>
          <a:p>
            <a:pPr algn="ctr">
              <a:buFont typeface="Wingdings"/>
              <a:buChar char="à"/>
            </a:pPr>
            <a:endParaRPr lang="en-GB" sz="12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200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R</a:t>
            </a:r>
            <a:r>
              <a:rPr lang="en-GB" sz="1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acts first, is acted on by </a:t>
            </a:r>
            <a:r>
              <a:rPr lang="en-GB" sz="1200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Q</a:t>
            </a:r>
            <a:r>
              <a:rPr lang="en-GB" sz="1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which is then acted on by </a:t>
            </a:r>
            <a:r>
              <a:rPr lang="en-GB" sz="1200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P</a:t>
            </a:r>
          </a:p>
          <a:p>
            <a:pPr algn="ctr">
              <a:buFont typeface="Wingdings"/>
              <a:buChar char="à"/>
            </a:pPr>
            <a:endParaRPr lang="en-GB" sz="12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200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PQR</a:t>
            </a:r>
            <a:endParaRPr lang="en-GB" sz="1200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endParaRPr lang="en-GB" sz="12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Let us calculate </a:t>
            </a:r>
            <a:r>
              <a:rPr lang="en-GB" sz="1200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PQ </a:t>
            </a:r>
            <a:r>
              <a:rPr lang="en-GB" sz="1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first, then multiply the answer by </a:t>
            </a:r>
            <a:r>
              <a:rPr lang="en-GB" sz="1200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R</a:t>
            </a:r>
            <a:endParaRPr lang="en-GB" sz="1200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endParaRPr lang="en-GB" sz="1200" b="1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GB" sz="1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Remember another option would be to calculate </a:t>
            </a:r>
            <a:r>
              <a:rPr lang="en-GB" sz="1200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QR</a:t>
            </a:r>
            <a:r>
              <a:rPr lang="en-GB" sz="1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and multiply </a:t>
            </a:r>
            <a:r>
              <a:rPr lang="en-GB" sz="1200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P</a:t>
            </a:r>
            <a:r>
              <a:rPr lang="en-GB" sz="12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by the answer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4F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2400"/>
            <a:ext cx="1385047" cy="1308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97270" y="2621931"/>
                <a:ext cx="1092094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270" y="2621931"/>
                <a:ext cx="1092094" cy="451598"/>
              </a:xfrm>
              <a:prstGeom prst="rect">
                <a:avLst/>
              </a:prstGeom>
              <a:blipFill rotWithShape="1">
                <a:blip r:embed="rId3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581834" y="2615004"/>
                <a:ext cx="1092094" cy="4515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𝑸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834" y="2615004"/>
                <a:ext cx="1092094" cy="451598"/>
              </a:xfrm>
              <a:prstGeom prst="rect">
                <a:avLst/>
              </a:prstGeom>
              <a:blipFill rotWithShape="1">
                <a:blip r:embed="rId4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2708564" y="2615004"/>
                <a:ext cx="1363002" cy="450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𝑹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564" y="2615004"/>
                <a:ext cx="1363002" cy="450188"/>
              </a:xfrm>
              <a:prstGeom prst="rect">
                <a:avLst/>
              </a:prstGeom>
              <a:blipFill rotWithShape="1"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828449" y="2232398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(2 x 2)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62100" y="2232398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x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2230267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(2 x 2)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2811" y="223026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=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28164" y="2228778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(2 x 2)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360757" y="1628322"/>
                <a:ext cx="1223540" cy="450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𝑷𝑸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757" y="1628322"/>
                <a:ext cx="1223540" cy="450829"/>
              </a:xfrm>
              <a:prstGeom prst="rect">
                <a:avLst/>
              </a:prstGeom>
              <a:blipFill rotWithShape="1"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584297" y="1628322"/>
                <a:ext cx="1363002" cy="450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𝑹</m:t>
                      </m:r>
                      <m:r>
                        <a:rPr lang="en-GB" sz="1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297" y="1628322"/>
                <a:ext cx="1363002" cy="450188"/>
              </a:xfrm>
              <a:prstGeom prst="rect">
                <a:avLst/>
              </a:prstGeom>
              <a:blipFill rotWithShape="1"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304377" y="2621931"/>
                <a:ext cx="60465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𝑷𝑸𝑹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377" y="2621931"/>
                <a:ext cx="604653" cy="307777"/>
              </a:xfrm>
              <a:prstGeom prst="rect">
                <a:avLst/>
              </a:prstGeom>
              <a:blipFill rotWithShape="1">
                <a:blip r:embed="rId8"/>
                <a:stretch>
                  <a:fillRect b="-3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304377" y="2957004"/>
                <a:ext cx="2418354" cy="468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sz="1400" i="1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400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377" y="2957004"/>
                <a:ext cx="2418354" cy="46878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/>
          <p:cNvSpPr/>
          <p:nvPr/>
        </p:nvSpPr>
        <p:spPr>
          <a:xfrm flipV="1">
            <a:off x="4640711" y="2949126"/>
            <a:ext cx="266598" cy="232131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 flipV="1">
            <a:off x="4385972" y="2955568"/>
            <a:ext cx="266598" cy="2321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 flipV="1">
            <a:off x="4640711" y="3166717"/>
            <a:ext cx="266598" cy="232131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 flipV="1">
            <a:off x="4385972" y="3173159"/>
            <a:ext cx="266598" cy="2321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 flipV="1">
            <a:off x="5440867" y="3198603"/>
            <a:ext cx="266598" cy="232131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 flipV="1">
            <a:off x="5440867" y="2959263"/>
            <a:ext cx="266598" cy="2321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 flipV="1">
            <a:off x="5014927" y="3198604"/>
            <a:ext cx="266598" cy="232131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 flipV="1">
            <a:off x="5014927" y="2959264"/>
            <a:ext cx="266598" cy="23213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338243" y="3607426"/>
                <a:ext cx="16838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×3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+(3×−1)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243" y="3607426"/>
                <a:ext cx="1683859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996959" y="3605937"/>
                <a:ext cx="16838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×7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+(3×−2)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959" y="3605937"/>
                <a:ext cx="1683859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354165" y="4033044"/>
                <a:ext cx="16838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×3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+(7×−1)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65" y="4033044"/>
                <a:ext cx="1683859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996958" y="4033045"/>
                <a:ext cx="16838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×7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+(7×−2)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958" y="4033045"/>
                <a:ext cx="1683859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354165" y="4543312"/>
                <a:ext cx="1483227" cy="450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𝑷𝑸𝑹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sz="1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65" y="4543312"/>
                <a:ext cx="1483227" cy="450829"/>
              </a:xfrm>
              <a:prstGeom prst="rect">
                <a:avLst/>
              </a:prstGeom>
              <a:blipFill rotWithShape="1">
                <a:blip r:embed="rId14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/>
          <p:cNvCxnSpPr/>
          <p:nvPr/>
        </p:nvCxnSpPr>
        <p:spPr>
          <a:xfrm>
            <a:off x="5966185" y="5781694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6200000">
            <a:off x="5966185" y="5781694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7550523" y="5781693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6200000">
            <a:off x="7550523" y="5781693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7011617" y="5667392"/>
            <a:ext cx="175859" cy="228600"/>
            <a:chOff x="6629400" y="4876800"/>
            <a:chExt cx="175859" cy="228600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6818709" y="5927463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Comic Sans MS" pitchFamily="66" charset="0"/>
              </a:rPr>
              <a:t>(1,0)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89493" y="5230826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CC"/>
                </a:solidFill>
                <a:latin typeface="Comic Sans MS" pitchFamily="66" charset="0"/>
              </a:rPr>
              <a:t>(0,1)</a:t>
            </a:r>
            <a:endParaRPr lang="en-GB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6642850" y="5281414"/>
            <a:ext cx="175859" cy="228600"/>
            <a:chOff x="6629400" y="4876800"/>
            <a:chExt cx="175859" cy="228600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8632413" y="5667391"/>
            <a:ext cx="175859" cy="228600"/>
            <a:chOff x="6629400" y="4876800"/>
            <a:chExt cx="175859" cy="22860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>
            <a:off x="8451690" y="5927462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CC"/>
                </a:solidFill>
                <a:latin typeface="Comic Sans MS" pitchFamily="66" charset="0"/>
              </a:rPr>
              <a:t>(1,0)</a:t>
            </a:r>
            <a:endParaRPr lang="en-GB" sz="12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8224593" y="6029908"/>
            <a:ext cx="175859" cy="228600"/>
            <a:chOff x="6629400" y="4876800"/>
            <a:chExt cx="175859" cy="228600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6629400" y="4876800"/>
              <a:ext cx="175859" cy="22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7664588" y="6029908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Comic Sans MS" pitchFamily="66" charset="0"/>
              </a:rPr>
              <a:t>(0,-1)</a:t>
            </a:r>
            <a:endParaRPr lang="en-GB" sz="1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8616" y="5304401"/>
            <a:ext cx="1345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This is a 90° rotation clockwise around (0,0)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23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32" grpId="0"/>
      <p:bldP spid="33" grpId="0"/>
      <p:bldP spid="34" grpId="0"/>
      <p:bldP spid="35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0" grpId="2" animBg="1"/>
      <p:bldP spid="40" grpId="3" animBg="1"/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  <p:bldP spid="42" grpId="2" animBg="1"/>
      <p:bldP spid="42" grpId="3" animBg="1"/>
      <p:bldP spid="43" grpId="0" animBg="1"/>
      <p:bldP spid="43" grpId="1" animBg="1"/>
      <p:bldP spid="43" grpId="2" animBg="1"/>
      <p:bldP spid="43" grpId="3" animBg="1"/>
      <p:bldP spid="44" grpId="0"/>
      <p:bldP spid="45" grpId="0"/>
      <p:bldP spid="46" grpId="0"/>
      <p:bldP spid="47" grpId="0"/>
      <p:bldP spid="48" grpId="0"/>
      <p:bldP spid="56" grpId="0"/>
      <p:bldP spid="57" grpId="0"/>
      <p:bldP spid="64" grpId="0"/>
      <p:bldP spid="68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09800"/>
            <a:ext cx="852510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Teachings for </a:t>
            </a:r>
          </a:p>
          <a:p>
            <a:pPr algn="ctr"/>
            <a:r>
              <a:rPr lang="en-US" sz="7200" b="1" cap="all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Exercise 4G</a:t>
            </a:r>
            <a:endParaRPr lang="en-US" sz="7200" b="1" cap="all" spc="0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effectLst>
                <a:reflection blurRad="6350" stA="55000" endA="50" endPos="85000" dir="5400000" sy="-100000" algn="bl" rotWithShape="0"/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0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191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can find the inverse of a 2 x 2 matrix, if it exists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If we consider what is meant by the ‘inverse’ of a number, when thinking of normal numbers, rather than matrices…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The inverse of a number is what you multiply it by to get 1 (also known as the reciprocal)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For example, the inverse of 2 is </a:t>
            </a:r>
            <a:r>
              <a:rPr lang="en-US" sz="1400" baseline="30000" dirty="0" smtClean="0">
                <a:latin typeface="Comic Sans MS" panose="030F0702030302020204" pitchFamily="66" charset="0"/>
              </a:rPr>
              <a:t>1</a:t>
            </a:r>
            <a:r>
              <a:rPr lang="en-US" sz="1400" dirty="0" smtClean="0">
                <a:latin typeface="Comic Sans MS" panose="030F0702030302020204" pitchFamily="66" charset="0"/>
              </a:rPr>
              <a:t>/</a:t>
            </a:r>
            <a:r>
              <a:rPr lang="en-US" sz="1400" baseline="-25000" dirty="0" smtClean="0">
                <a:latin typeface="Comic Sans MS" panose="030F0702030302020204" pitchFamily="66" charset="0"/>
              </a:rPr>
              <a:t>2</a:t>
            </a:r>
            <a:r>
              <a:rPr lang="en-US" sz="1400" dirty="0" smtClean="0">
                <a:latin typeface="Comic Sans MS" panose="030F0702030302020204" pitchFamily="66" charset="0"/>
              </a:rPr>
              <a:t> as 2 x </a:t>
            </a:r>
            <a:r>
              <a:rPr lang="en-US" sz="1400" baseline="30000" dirty="0" smtClean="0">
                <a:latin typeface="Comic Sans MS" panose="030F0702030302020204" pitchFamily="66" charset="0"/>
              </a:rPr>
              <a:t>1</a:t>
            </a:r>
            <a:r>
              <a:rPr lang="en-US" sz="1400" dirty="0" smtClean="0">
                <a:latin typeface="Comic Sans MS" panose="030F0702030302020204" pitchFamily="66" charset="0"/>
              </a:rPr>
              <a:t>/</a:t>
            </a:r>
            <a:r>
              <a:rPr lang="en-US" sz="1400" baseline="-25000" dirty="0" smtClean="0">
                <a:latin typeface="Comic Sans MS" panose="030F0702030302020204" pitchFamily="66" charset="0"/>
              </a:rPr>
              <a:t>2</a:t>
            </a:r>
            <a:r>
              <a:rPr lang="en-US" sz="1400" dirty="0" smtClean="0">
                <a:latin typeface="Comic Sans MS" panose="030F0702030302020204" pitchFamily="66" charset="0"/>
              </a:rPr>
              <a:t> = 1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The inverse of </a:t>
            </a:r>
            <a:r>
              <a:rPr lang="en-US" sz="1400" baseline="30000" dirty="0" smtClean="0">
                <a:latin typeface="Comic Sans MS" panose="030F0702030302020204" pitchFamily="66" charset="0"/>
              </a:rPr>
              <a:t>3</a:t>
            </a:r>
            <a:r>
              <a:rPr lang="en-US" sz="1400" dirty="0" smtClean="0">
                <a:latin typeface="Comic Sans MS" panose="030F0702030302020204" pitchFamily="66" charset="0"/>
              </a:rPr>
              <a:t>/</a:t>
            </a:r>
            <a:r>
              <a:rPr lang="en-US" sz="1400" baseline="-25000" dirty="0" smtClean="0">
                <a:latin typeface="Comic Sans MS" panose="030F0702030302020204" pitchFamily="66" charset="0"/>
              </a:rPr>
              <a:t>4</a:t>
            </a:r>
            <a:r>
              <a:rPr lang="en-US" sz="1400" dirty="0" smtClean="0">
                <a:latin typeface="Comic Sans MS" panose="030F0702030302020204" pitchFamily="66" charset="0"/>
              </a:rPr>
              <a:t> is </a:t>
            </a:r>
            <a:r>
              <a:rPr lang="en-US" sz="1400" baseline="30000" dirty="0" smtClean="0">
                <a:latin typeface="Comic Sans MS" panose="030F0702030302020204" pitchFamily="66" charset="0"/>
              </a:rPr>
              <a:t>4</a:t>
            </a:r>
            <a:r>
              <a:rPr lang="en-US" sz="1400" dirty="0" smtClean="0">
                <a:latin typeface="Comic Sans MS" panose="030F0702030302020204" pitchFamily="66" charset="0"/>
              </a:rPr>
              <a:t>/</a:t>
            </a:r>
            <a:r>
              <a:rPr lang="en-US" sz="1400" baseline="-25000" dirty="0" smtClean="0">
                <a:latin typeface="Comic Sans MS" panose="030F0702030302020204" pitchFamily="66" charset="0"/>
              </a:rPr>
              <a:t>3</a:t>
            </a:r>
            <a:r>
              <a:rPr lang="en-US" sz="1400" dirty="0" smtClean="0">
                <a:latin typeface="Comic Sans MS" panose="030F0702030302020204" pitchFamily="66" charset="0"/>
              </a:rPr>
              <a:t> because </a:t>
            </a:r>
            <a:r>
              <a:rPr lang="en-US" sz="1400" baseline="30000" dirty="0" smtClean="0">
                <a:latin typeface="Comic Sans MS" panose="030F0702030302020204" pitchFamily="66" charset="0"/>
              </a:rPr>
              <a:t>3</a:t>
            </a:r>
            <a:r>
              <a:rPr lang="en-US" sz="1400" dirty="0" smtClean="0">
                <a:latin typeface="Comic Sans MS" panose="030F0702030302020204" pitchFamily="66" charset="0"/>
              </a:rPr>
              <a:t>/</a:t>
            </a:r>
            <a:r>
              <a:rPr lang="en-US" sz="1400" baseline="-25000" dirty="0" smtClean="0">
                <a:latin typeface="Comic Sans MS" panose="030F0702030302020204" pitchFamily="66" charset="0"/>
              </a:rPr>
              <a:t>4</a:t>
            </a:r>
            <a:r>
              <a:rPr lang="en-US" sz="1400" dirty="0" smtClean="0">
                <a:latin typeface="Comic Sans MS" panose="030F0702030302020204" pitchFamily="66" charset="0"/>
              </a:rPr>
              <a:t> x </a:t>
            </a:r>
            <a:r>
              <a:rPr lang="en-US" sz="1400" baseline="30000" dirty="0" smtClean="0">
                <a:latin typeface="Comic Sans MS" panose="030F0702030302020204" pitchFamily="66" charset="0"/>
              </a:rPr>
              <a:t>4</a:t>
            </a:r>
            <a:r>
              <a:rPr lang="en-US" sz="1400" dirty="0" smtClean="0">
                <a:latin typeface="Comic Sans MS" panose="030F0702030302020204" pitchFamily="66" charset="0"/>
              </a:rPr>
              <a:t>/</a:t>
            </a:r>
            <a:r>
              <a:rPr lang="en-US" sz="1400" baseline="-25000" dirty="0" smtClean="0">
                <a:latin typeface="Comic Sans MS" panose="030F0702030302020204" pitchFamily="66" charset="0"/>
              </a:rPr>
              <a:t>3</a:t>
            </a:r>
            <a:r>
              <a:rPr lang="en-US" sz="1400" dirty="0" smtClean="0">
                <a:latin typeface="Comic Sans MS" panose="030F0702030302020204" pitchFamily="66" charset="0"/>
              </a:rPr>
              <a:t> = 1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4G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727200" cy="1295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0" y="1600200"/>
            <a:ext cx="441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1400" b="1" dirty="0" smtClean="0">
                <a:latin typeface="Comic Sans MS" panose="030F0702030302020204" pitchFamily="66" charset="0"/>
              </a:rPr>
              <a:t>We need to think about this for matrices as well!</a:t>
            </a: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The Identity matrix, </a:t>
            </a:r>
            <a:r>
              <a:rPr lang="en-US" sz="1400" b="1" dirty="0" smtClean="0">
                <a:latin typeface="Comic Sans MS" panose="030F0702030302020204" pitchFamily="66" charset="0"/>
              </a:rPr>
              <a:t>I</a:t>
            </a:r>
            <a:r>
              <a:rPr lang="en-US" sz="1400" dirty="0" smtClean="0">
                <a:latin typeface="Comic Sans MS" panose="030F0702030302020204" pitchFamily="66" charset="0"/>
              </a:rPr>
              <a:t>, is as follows:</a:t>
            </a:r>
          </a:p>
          <a:p>
            <a:pPr marL="0" indent="0" algn="ctr">
              <a:buFont typeface="Arial" pitchFamily="34" charset="0"/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Multiplying another 2x2 matrix by this will have no effect (much like multiplying a number by 1)</a:t>
            </a:r>
          </a:p>
          <a:p>
            <a:pPr marL="0" indent="0" algn="ctr">
              <a:buFont typeface="Arial" pitchFamily="34" charset="0"/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There is an identity matrix for every sized square </a:t>
            </a:r>
            <a:r>
              <a:rPr lang="en-US" sz="1400" dirty="0" err="1" smtClean="0">
                <a:latin typeface="Comic Sans MS" panose="030F0702030302020204" pitchFamily="66" charset="0"/>
              </a:rPr>
              <a:t>eg</a:t>
            </a:r>
            <a:r>
              <a:rPr lang="en-US" sz="1400" dirty="0" smtClean="0">
                <a:latin typeface="Comic Sans MS" panose="030F0702030302020204" pitchFamily="66" charset="0"/>
              </a:rPr>
              <a:t>) 3x3, 4x4 etc…</a:t>
            </a:r>
          </a:p>
          <a:p>
            <a:pPr marL="0" indent="0" algn="ctr">
              <a:buFont typeface="Arial" pitchFamily="34" charset="0"/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There will always be 1s down the top left to bottom right diagonal, and 0s everywhere else…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The inverse of a 2x2 matrix is the matrix you multiply it by, to get the identity matrix!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48400" y="2743200"/>
                <a:ext cx="1157112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/>
                        </a:rPr>
                        <m:t>𝐈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743200"/>
                <a:ext cx="1157112" cy="502958"/>
              </a:xfrm>
              <a:prstGeom prst="rect">
                <a:avLst/>
              </a:prstGeom>
              <a:blipFill rotWithShape="1">
                <a:blip r:embed="rId3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934200" y="152400"/>
            <a:ext cx="2129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itchFamily="66" charset="0"/>
                <a:hlinkClick r:id="rId4"/>
              </a:rPr>
              <a:t>Identity Matrices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77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962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can find the inverse of a 2 x 2 matrix, if it exists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The inverse of a matrix can be explained as follows: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The value ‘ad – </a:t>
            </a:r>
            <a:r>
              <a:rPr lang="en-US" sz="1400" dirty="0" err="1" smtClean="0">
                <a:latin typeface="Comic Sans MS" panose="030F0702030302020204" pitchFamily="66" charset="0"/>
              </a:rPr>
              <a:t>bc</a:t>
            </a:r>
            <a:r>
              <a:rPr lang="en-US" sz="1400" dirty="0" smtClean="0">
                <a:latin typeface="Comic Sans MS" panose="030F0702030302020204" pitchFamily="66" charset="0"/>
              </a:rPr>
              <a:t>’ is known as the determinant of </a:t>
            </a:r>
            <a:r>
              <a:rPr lang="en-US" sz="1400" b="1" dirty="0" smtClean="0">
                <a:latin typeface="Comic Sans MS" panose="030F0702030302020204" pitchFamily="66" charset="0"/>
              </a:rPr>
              <a:t>A</a:t>
            </a:r>
            <a:r>
              <a:rPr lang="en-US" sz="1400" dirty="0" smtClean="0">
                <a:latin typeface="Comic Sans MS" panose="030F0702030302020204" pitchFamily="66" charset="0"/>
              </a:rPr>
              <a:t> and is written as: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4G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727200" cy="129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14400" y="3048000"/>
                <a:ext cx="1234376" cy="507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048000"/>
                <a:ext cx="1234376" cy="507896"/>
              </a:xfrm>
              <a:prstGeom prst="rect">
                <a:avLst/>
              </a:prstGeom>
              <a:blipFill rotWithShape="1">
                <a:blip r:embed="rId3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57200" y="312420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If:</a:t>
            </a:r>
            <a:endParaRPr lang="en-GB" sz="1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43000" y="3810000"/>
                <a:ext cx="2448427" cy="555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𝑎𝑑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𝑏𝑐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810000"/>
                <a:ext cx="2448427" cy="5550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57200" y="3962400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Then:</a:t>
            </a:r>
            <a:endParaRPr lang="en-GB" sz="16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019800" y="1447800"/>
                <a:ext cx="1152880" cy="7157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447800"/>
                <a:ext cx="1152880" cy="7157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34000" y="2438400"/>
                <a:ext cx="2662973" cy="786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𝑎𝑑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𝑏𝑐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438400"/>
                <a:ext cx="2662973" cy="78636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6172200" y="1524000"/>
            <a:ext cx="3810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6629400" y="1828800"/>
            <a:ext cx="3810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629400" y="2514600"/>
            <a:ext cx="3810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391400" y="2895600"/>
            <a:ext cx="3810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6629400" y="1524000"/>
            <a:ext cx="3810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6172200" y="1828800"/>
            <a:ext cx="3810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7291316" y="2514600"/>
            <a:ext cx="481084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6629400" y="2895600"/>
            <a:ext cx="4572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5410200" y="2895600"/>
            <a:ext cx="1143000" cy="3810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05000" y="5181600"/>
                <a:ext cx="926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𝑑𝑒𝑡</m:t>
                      </m:r>
                      <m:r>
                        <a:rPr lang="en-US" b="0" i="1" smtClean="0">
                          <a:latin typeface="Cambria Math"/>
                        </a:rPr>
                        <m:t>⁡(</m:t>
                      </m:r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i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181600"/>
                <a:ext cx="926086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43000" y="5715000"/>
                <a:ext cx="2362377" cy="598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𝑑𝑒𝑡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715000"/>
                <a:ext cx="2362377" cy="59862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609600" y="5867400"/>
            <a:ext cx="495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So: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0" y="3581400"/>
            <a:ext cx="4097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1) Swap the top left and bottom right numbers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1" y="40386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2) Reverse the signs of the top right and bottom left numbers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95800" y="46482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3) Work out ‘ad – </a:t>
            </a:r>
            <a:r>
              <a:rPr lang="en-US" sz="1400" dirty="0" err="1" smtClean="0">
                <a:solidFill>
                  <a:srgbClr val="FF0000"/>
                </a:solidFill>
                <a:latin typeface="Comic Sans MS" pitchFamily="66" charset="0"/>
              </a:rPr>
              <a:t>bc</a:t>
            </a: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’ and put it below 1 as a fraction, at the front of the matrix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95800" y="52578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4) If ‘ad – </a:t>
            </a:r>
            <a:r>
              <a:rPr lang="en-US" sz="1400" dirty="0" err="1" smtClean="0">
                <a:solidFill>
                  <a:srgbClr val="FF0000"/>
                </a:solidFill>
                <a:latin typeface="Comic Sans MS" pitchFamily="66" charset="0"/>
              </a:rPr>
              <a:t>bc</a:t>
            </a: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’ = 0 then there is no inverse as 0 cannot be the denominator of a fraction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67200" y="6019800"/>
            <a:ext cx="4495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A matrix with no inverse is known as ‘</a:t>
            </a:r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singular</a:t>
            </a: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’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A matrix which does have an inverse is called ‘</a:t>
            </a:r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non-singular</a:t>
            </a: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’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873913" y="-10236"/>
                <a:ext cx="1157112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/>
                        </a:rPr>
                        <m:t>𝐈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913" y="-10236"/>
                <a:ext cx="1157112" cy="502958"/>
              </a:xfrm>
              <a:prstGeom prst="rect">
                <a:avLst/>
              </a:prstGeom>
              <a:blipFill rotWithShape="1">
                <a:blip r:embed="rId9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583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962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can find the inverse of a 2 x 2 matrix, if it exists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For each of the matrices below, determine if they are singular and if they are not, find their inverse: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Start by calculating </a:t>
            </a:r>
            <a:r>
              <a:rPr lang="en-US" sz="1400" dirty="0" err="1" smtClean="0">
                <a:latin typeface="Comic Sans MS" panose="030F0702030302020204" pitchFamily="66" charset="0"/>
                <a:sym typeface="Wingdings" pitchFamily="2" charset="2"/>
              </a:rPr>
              <a:t>det</a:t>
            </a: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(</a:t>
            </a:r>
            <a:r>
              <a:rPr lang="en-US" sz="1400" b="1" dirty="0" smtClean="0">
                <a:latin typeface="Comic Sans MS" panose="030F0702030302020204" pitchFamily="66" charset="0"/>
                <a:sym typeface="Wingdings" pitchFamily="2" charset="2"/>
              </a:rPr>
              <a:t>A</a:t>
            </a: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) as this will tell you whether there is an inverse or not!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If </a:t>
            </a:r>
            <a:r>
              <a:rPr lang="en-US" sz="1400" dirty="0" err="1" smtClean="0">
                <a:latin typeface="Comic Sans MS" panose="030F0702030302020204" pitchFamily="66" charset="0"/>
                <a:sym typeface="Wingdings" pitchFamily="2" charset="2"/>
              </a:rPr>
              <a:t>det</a:t>
            </a: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(</a:t>
            </a:r>
            <a:r>
              <a:rPr lang="en-US" sz="1400" b="1" dirty="0" smtClean="0">
                <a:latin typeface="Comic Sans MS" panose="030F0702030302020204" pitchFamily="66" charset="0"/>
                <a:sym typeface="Wingdings" pitchFamily="2" charset="2"/>
              </a:rPr>
              <a:t>A</a:t>
            </a: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) has a value you can then fill in the missing parts of the inverse matrix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4G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727200" cy="129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58651" y="0"/>
                <a:ext cx="1234376" cy="507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651" y="0"/>
                <a:ext cx="1234376" cy="507896"/>
              </a:xfrm>
              <a:prstGeom prst="rect">
                <a:avLst/>
              </a:prstGeom>
              <a:blipFill rotWithShape="1">
                <a:blip r:embed="rId3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90155" y="-47128"/>
                <a:ext cx="2448427" cy="555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𝑎𝑑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𝑏𝑐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155" y="-47128"/>
                <a:ext cx="2448427" cy="5550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29659" y="609600"/>
                <a:ext cx="2362377" cy="598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𝑑𝑒𝑡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659" y="609600"/>
                <a:ext cx="2362377" cy="5986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95701" y="3124200"/>
                <a:ext cx="1371914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01" y="3124200"/>
                <a:ext cx="1371914" cy="501356"/>
              </a:xfrm>
              <a:prstGeom prst="rect">
                <a:avLst/>
              </a:prstGeom>
              <a:blipFill rotWithShape="1"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38536" y="3124200"/>
                <a:ext cx="123085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536" y="3124200"/>
                <a:ext cx="1230850" cy="501356"/>
              </a:xfrm>
              <a:prstGeom prst="rect">
                <a:avLst/>
              </a:prstGeom>
              <a:blipFill rotWithShape="1">
                <a:blip r:embed="rId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983034" y="3124200"/>
                <a:ext cx="123085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𝑪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034" y="3124200"/>
                <a:ext cx="1230850" cy="501356"/>
              </a:xfrm>
              <a:prstGeom prst="rect">
                <a:avLst/>
              </a:prstGeom>
              <a:blipFill rotWithShape="1">
                <a:blip r:embed="rId8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21640" y="1586080"/>
                <a:ext cx="1371914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640" y="1586080"/>
                <a:ext cx="1371914" cy="501356"/>
              </a:xfrm>
              <a:prstGeom prst="rect">
                <a:avLst/>
              </a:prstGeom>
              <a:blipFill rotWithShape="1">
                <a:blip r:embed="rId9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821640" y="2424280"/>
                <a:ext cx="18698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𝑑𝑒𝑡</m:t>
                      </m:r>
                      <m:d>
                        <m:d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𝑨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𝑎𝑑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𝑏𝑐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640" y="2424280"/>
                <a:ext cx="1869807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515558" y="2823905"/>
                <a:ext cx="21101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=(3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×1)</m:t>
                      </m:r>
                      <m:r>
                        <a:rPr lang="en-GB" sz="1600" b="0" i="1" smtClean="0">
                          <a:latin typeface="Cambria Math"/>
                        </a:rPr>
                        <m:t>−(2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×−1)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558" y="2823905"/>
                <a:ext cx="2110193" cy="338554"/>
              </a:xfrm>
              <a:prstGeom prst="rect">
                <a:avLst/>
              </a:prstGeom>
              <a:blipFill rotWithShape="1">
                <a:blip r:embed="rId11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26931" y="3262480"/>
                <a:ext cx="5558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931" y="3262480"/>
                <a:ext cx="555858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842294" y="4708861"/>
                <a:ext cx="1720792" cy="557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294" y="4708861"/>
                <a:ext cx="1720792" cy="55758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82789" y="4933583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789" y="4933583"/>
                <a:ext cx="344966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702690" y="4708861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690" y="4708861"/>
                <a:ext cx="344966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006333" y="4708861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333" y="4708861"/>
                <a:ext cx="498855" cy="33855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702690" y="4933583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690" y="4933583"/>
                <a:ext cx="344966" cy="33855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860539" y="5547061"/>
                <a:ext cx="1886990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.2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−0.4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0.2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0.6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539" y="5547061"/>
                <a:ext cx="1886990" cy="502958"/>
              </a:xfrm>
              <a:prstGeom prst="rect">
                <a:avLst/>
              </a:prstGeom>
              <a:blipFill rotWithShape="1">
                <a:blip r:embed="rId18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/>
          <p:cNvSpPr/>
          <p:nvPr/>
        </p:nvSpPr>
        <p:spPr>
          <a:xfrm>
            <a:off x="7421002" y="2607205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>
            <a:off x="7421002" y="3069491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c 45"/>
          <p:cNvSpPr/>
          <p:nvPr/>
        </p:nvSpPr>
        <p:spPr>
          <a:xfrm>
            <a:off x="6603636" y="5047415"/>
            <a:ext cx="547553" cy="751125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761890" y="2646304"/>
            <a:ext cx="138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Replace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61890" y="3095417"/>
            <a:ext cx="942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51189" y="5239284"/>
            <a:ext cx="1662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Either form is ok!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22638" y="3807579"/>
            <a:ext cx="3982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Now fill in the missing parts</a:t>
            </a:r>
          </a:p>
          <a:p>
            <a:pPr marL="285750" indent="-285750" algn="ctr">
              <a:buFont typeface="Wingdings"/>
              <a:buChar char="à"/>
            </a:pP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Swap a and d around</a:t>
            </a:r>
          </a:p>
          <a:p>
            <a:pPr marL="285750" indent="-285750" algn="ctr">
              <a:buFont typeface="Wingdings"/>
              <a:buChar char="à"/>
            </a:pP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Reverse the signs of b and c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333999" y="0"/>
            <a:ext cx="1159027" cy="507896"/>
          </a:xfrm>
          <a:prstGeom prst="rect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5295659" y="1586080"/>
            <a:ext cx="897895" cy="507896"/>
          </a:xfrm>
          <a:prstGeom prst="rect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873913" y="-10236"/>
                <a:ext cx="1157112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/>
                        </a:rPr>
                        <m:t>𝐈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913" y="-10236"/>
                <a:ext cx="1157112" cy="502958"/>
              </a:xfrm>
              <a:prstGeom prst="rect">
                <a:avLst/>
              </a:prstGeom>
              <a:blipFill rotWithShape="1">
                <a:blip r:embed="rId19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40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6" grpId="0"/>
      <p:bldP spid="41" grpId="0"/>
      <p:bldP spid="42" grpId="0"/>
      <p:bldP spid="43" grpId="0"/>
      <p:bldP spid="44" grpId="0"/>
      <p:bldP spid="7" grpId="0" animBg="1"/>
      <p:bldP spid="45" grpId="0" animBg="1"/>
      <p:bldP spid="46" grpId="0" animBg="1"/>
      <p:bldP spid="8" grpId="0"/>
      <p:bldP spid="47" grpId="0"/>
      <p:bldP spid="48" grpId="0"/>
      <p:bldP spid="50" grpId="0" animBg="1"/>
      <p:bldP spid="50" grpId="1" animBg="1"/>
      <p:bldP spid="51" grpId="0" animBg="1"/>
      <p:bldP spid="5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962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need to know how to find the dimensions of a matrix, and add and subtract matrices of the same dimensions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You can add and subtract matrices of the same dimensions. To do so, you just add/subtract corresponding elements in each matrix.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(</a:t>
            </a:r>
            <a:r>
              <a:rPr lang="en-US" sz="1400" dirty="0" err="1" smtClean="0">
                <a:latin typeface="Comic Sans MS" panose="030F0702030302020204" pitchFamily="66" charset="0"/>
              </a:rPr>
              <a:t>ie</a:t>
            </a:r>
            <a:r>
              <a:rPr lang="en-US" sz="1400" dirty="0" smtClean="0">
                <a:latin typeface="Comic Sans MS" panose="030F0702030302020204" pitchFamily="66" charset="0"/>
              </a:rPr>
              <a:t> – add the same positions together!)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4A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838400" cy="137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21337" y="1539025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Find the value of: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63097" y="1886749"/>
                <a:ext cx="2254784" cy="576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3097" y="1886749"/>
                <a:ext cx="2254784" cy="57631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705600" y="1883974"/>
                <a:ext cx="1297471" cy="576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883974"/>
                <a:ext cx="1297471" cy="5763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00782" y="1866783"/>
                <a:ext cx="2535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782" y="1866783"/>
                <a:ext cx="253553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195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543800" y="1883974"/>
                <a:ext cx="2896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1883974"/>
                <a:ext cx="289605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4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084834" y="2118082"/>
                <a:ext cx="269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834" y="2118082"/>
                <a:ext cx="269502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15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551642" y="2118082"/>
                <a:ext cx="2896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642" y="2118082"/>
                <a:ext cx="289605" cy="369332"/>
              </a:xfrm>
              <a:prstGeom prst="rect">
                <a:avLst/>
              </a:prstGeom>
              <a:blipFill rotWithShape="1">
                <a:blip r:embed="rId8"/>
                <a:stretch>
                  <a:fillRect r="-42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6004902" y="1867330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4800600" y="1846802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6438014" y="2171884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6004902" y="2162932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5287926" y="2155486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4802372" y="2149640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6438014" y="1886749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/>
          <p:cNvSpPr/>
          <p:nvPr/>
        </p:nvSpPr>
        <p:spPr>
          <a:xfrm>
            <a:off x="5277293" y="1858132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4321337" y="1892261"/>
            <a:ext cx="341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a)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321337" y="3657600"/>
            <a:ext cx="356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b)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77525" y="3657600"/>
                <a:ext cx="2375587" cy="8249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525" y="3657600"/>
                <a:ext cx="2375587" cy="82490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901668" y="3646176"/>
                <a:ext cx="1364283" cy="8469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668" y="3646176"/>
                <a:ext cx="1364283" cy="84696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354336" y="3646176"/>
                <a:ext cx="2695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336" y="3646176"/>
                <a:ext cx="269502" cy="369332"/>
              </a:xfrm>
              <a:prstGeom prst="rect">
                <a:avLst/>
              </a:prstGeom>
              <a:blipFill rotWithShape="1">
                <a:blip r:embed="rId11"/>
                <a:stretch>
                  <a:fillRect r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696444" y="3646176"/>
                <a:ext cx="425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444" y="3646176"/>
                <a:ext cx="425158" cy="369332"/>
              </a:xfrm>
              <a:prstGeom prst="rect">
                <a:avLst/>
              </a:prstGeom>
              <a:blipFill rotWithShape="1">
                <a:blip r:embed="rId12"/>
                <a:stretch>
                  <a:fillRect r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283181" y="3885387"/>
                <a:ext cx="425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181" y="3885387"/>
                <a:ext cx="425158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7708339" y="3885387"/>
                <a:ext cx="425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339" y="3885387"/>
                <a:ext cx="425158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7276508" y="4157786"/>
                <a:ext cx="425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508" y="4157786"/>
                <a:ext cx="425158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7696444" y="4157786"/>
                <a:ext cx="4251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444" y="4157786"/>
                <a:ext cx="425158" cy="369332"/>
              </a:xfrm>
              <a:prstGeom prst="rect">
                <a:avLst/>
              </a:prstGeom>
              <a:blipFill rotWithShape="1">
                <a:blip r:embed="rId16"/>
                <a:stretch>
                  <a:fillRect r="-115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/>
          <p:cNvSpPr/>
          <p:nvPr/>
        </p:nvSpPr>
        <p:spPr>
          <a:xfrm>
            <a:off x="5287926" y="3646176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4802372" y="3640330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5287926" y="3945130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4802372" y="3939284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/>
          <p:cNvSpPr/>
          <p:nvPr/>
        </p:nvSpPr>
        <p:spPr>
          <a:xfrm>
            <a:off x="5287926" y="4204209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/>
          <p:cNvSpPr/>
          <p:nvPr/>
        </p:nvSpPr>
        <p:spPr>
          <a:xfrm>
            <a:off x="4802372" y="4198363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6520836" y="3660577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6035282" y="3654731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6520836" y="3939284"/>
            <a:ext cx="380832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6035282" y="3933438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6520836" y="4209446"/>
            <a:ext cx="380832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6035282" y="4203600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59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0" grpId="0"/>
      <p:bldP spid="11" grpId="0"/>
      <p:bldP spid="51" grpId="0"/>
      <p:bldP spid="52" grpId="0"/>
      <p:bldP spid="53" grpId="0"/>
      <p:bldP spid="20" grpId="0" animBg="1"/>
      <p:bldP spid="20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/>
      <p:bldP spid="63" grpId="0"/>
      <p:bldP spid="21" grpId="0"/>
      <p:bldP spid="65" grpId="0"/>
      <p:bldP spid="68" grpId="0"/>
      <p:bldP spid="69" grpId="0"/>
      <p:bldP spid="70" grpId="0"/>
      <p:bldP spid="71" grpId="0"/>
      <p:bldP spid="72" grpId="0"/>
      <p:bldP spid="73" grpId="0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962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can find the inverse of a 2 x 2 matrix, if it exists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For each of the matrices below, determine if they are singular and if they are not, find their inverse: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Start by calculating </a:t>
            </a:r>
            <a:r>
              <a:rPr lang="en-US" sz="1400" dirty="0" err="1" smtClean="0">
                <a:latin typeface="Comic Sans MS" panose="030F0702030302020204" pitchFamily="66" charset="0"/>
                <a:sym typeface="Wingdings" pitchFamily="2" charset="2"/>
              </a:rPr>
              <a:t>det</a:t>
            </a: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(</a:t>
            </a:r>
            <a:r>
              <a:rPr lang="en-US" sz="1400" b="1" dirty="0" smtClean="0">
                <a:latin typeface="Comic Sans MS" panose="030F0702030302020204" pitchFamily="66" charset="0"/>
                <a:sym typeface="Wingdings" pitchFamily="2" charset="2"/>
              </a:rPr>
              <a:t>B</a:t>
            </a: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) as this will tell you whether there is an inverse or not!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If </a:t>
            </a:r>
            <a:r>
              <a:rPr lang="en-US" sz="1400" dirty="0" err="1" smtClean="0">
                <a:latin typeface="Comic Sans MS" panose="030F0702030302020204" pitchFamily="66" charset="0"/>
                <a:sym typeface="Wingdings" pitchFamily="2" charset="2"/>
              </a:rPr>
              <a:t>det</a:t>
            </a: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(</a:t>
            </a:r>
            <a:r>
              <a:rPr lang="en-US" sz="1400" b="1" dirty="0" smtClean="0">
                <a:latin typeface="Comic Sans MS" panose="030F0702030302020204" pitchFamily="66" charset="0"/>
                <a:sym typeface="Wingdings" pitchFamily="2" charset="2"/>
              </a:rPr>
              <a:t>B</a:t>
            </a: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) has a value you can then fill in the missing parts of the inverse matrix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4G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727200" cy="129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58651" y="0"/>
                <a:ext cx="1234376" cy="507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651" y="0"/>
                <a:ext cx="1234376" cy="507896"/>
              </a:xfrm>
              <a:prstGeom prst="rect">
                <a:avLst/>
              </a:prstGeom>
              <a:blipFill rotWithShape="1">
                <a:blip r:embed="rId3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90155" y="-47128"/>
                <a:ext cx="2448427" cy="555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𝑎𝑑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𝑏𝑐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155" y="-47128"/>
                <a:ext cx="2448427" cy="5550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29659" y="609600"/>
                <a:ext cx="2362377" cy="598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𝑑𝑒𝑡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659" y="609600"/>
                <a:ext cx="2362377" cy="5986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95701" y="3124200"/>
                <a:ext cx="1371914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01" y="3124200"/>
                <a:ext cx="1371914" cy="501356"/>
              </a:xfrm>
              <a:prstGeom prst="rect">
                <a:avLst/>
              </a:prstGeom>
              <a:blipFill rotWithShape="1"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38536" y="3124200"/>
                <a:ext cx="123085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536" y="3124200"/>
                <a:ext cx="1230850" cy="501356"/>
              </a:xfrm>
              <a:prstGeom prst="rect">
                <a:avLst/>
              </a:prstGeom>
              <a:blipFill rotWithShape="1">
                <a:blip r:embed="rId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983034" y="3124200"/>
                <a:ext cx="123085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𝑪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034" y="3124200"/>
                <a:ext cx="1230850" cy="501356"/>
              </a:xfrm>
              <a:prstGeom prst="rect">
                <a:avLst/>
              </a:prstGeom>
              <a:blipFill rotWithShape="1">
                <a:blip r:embed="rId8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21640" y="1586080"/>
                <a:ext cx="123085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640" y="1586080"/>
                <a:ext cx="1230850" cy="501356"/>
              </a:xfrm>
              <a:prstGeom prst="rect">
                <a:avLst/>
              </a:prstGeom>
              <a:blipFill rotWithShape="1">
                <a:blip r:embed="rId9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821640" y="2424280"/>
                <a:ext cx="18698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𝑑𝑒𝑡</m:t>
                      </m:r>
                      <m:d>
                        <m:d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𝑩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𝑎𝑑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𝑏𝑐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640" y="2424280"/>
                <a:ext cx="1869807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515558" y="2823905"/>
                <a:ext cx="19563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=(2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×1)</m:t>
                      </m:r>
                      <m:r>
                        <a:rPr lang="en-GB" sz="1600" b="0" i="1" smtClean="0">
                          <a:latin typeface="Cambria Math"/>
                        </a:rPr>
                        <m:t>−(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1×2)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558" y="2823905"/>
                <a:ext cx="1956305" cy="338554"/>
              </a:xfrm>
              <a:prstGeom prst="rect">
                <a:avLst/>
              </a:prstGeom>
              <a:blipFill rotWithShape="1">
                <a:blip r:embed="rId11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26931" y="3262480"/>
                <a:ext cx="5558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931" y="3262480"/>
                <a:ext cx="555858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/>
          <p:cNvSpPr/>
          <p:nvPr/>
        </p:nvSpPr>
        <p:spPr>
          <a:xfrm>
            <a:off x="7421002" y="2607205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>
            <a:off x="7421002" y="3069491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761890" y="2646304"/>
            <a:ext cx="138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Replace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61890" y="3095417"/>
            <a:ext cx="942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22638" y="3807579"/>
            <a:ext cx="3982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As </a:t>
            </a:r>
            <a:r>
              <a:rPr lang="en-GB" sz="1400" dirty="0" err="1" smtClean="0">
                <a:solidFill>
                  <a:srgbClr val="FF0000"/>
                </a:solidFill>
                <a:latin typeface="Comic Sans MS" pitchFamily="66" charset="0"/>
              </a:rPr>
              <a:t>det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) = 0, matrix </a:t>
            </a:r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has no inverse</a:t>
            </a:r>
          </a:p>
          <a:p>
            <a:pPr algn="ctr"/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 There is no matrix is can be multiplied by to make it into </a:t>
            </a:r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I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, the identity matrix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873913" y="-10236"/>
                <a:ext cx="1157112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/>
                        </a:rPr>
                        <m:t>𝐈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913" y="-10236"/>
                <a:ext cx="1157112" cy="502958"/>
              </a:xfrm>
              <a:prstGeom prst="rect">
                <a:avLst/>
              </a:prstGeom>
              <a:blipFill rotWithShape="1">
                <a:blip r:embed="rId13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999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7" grpId="0" animBg="1"/>
      <p:bldP spid="45" grpId="0" animBg="1"/>
      <p:bldP spid="8" grpId="0"/>
      <p:bldP spid="4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962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can find the inverse of a 2 x 2 matrix, if it exists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For each of the matrices below, determine if they are singular and if they are not, find their inverse: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Start by calculating </a:t>
            </a:r>
            <a:r>
              <a:rPr lang="en-US" sz="1400" dirty="0" err="1" smtClean="0">
                <a:latin typeface="Comic Sans MS" panose="030F0702030302020204" pitchFamily="66" charset="0"/>
                <a:sym typeface="Wingdings" pitchFamily="2" charset="2"/>
              </a:rPr>
              <a:t>det</a:t>
            </a: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(</a:t>
            </a:r>
            <a:r>
              <a:rPr lang="en-US" sz="1400" b="1" dirty="0" smtClean="0">
                <a:latin typeface="Comic Sans MS" panose="030F0702030302020204" pitchFamily="66" charset="0"/>
                <a:sym typeface="Wingdings" pitchFamily="2" charset="2"/>
              </a:rPr>
              <a:t>C</a:t>
            </a: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) as this will tell you whether there is an inverse or not!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If </a:t>
            </a:r>
            <a:r>
              <a:rPr lang="en-US" sz="1400" dirty="0" err="1" smtClean="0">
                <a:latin typeface="Comic Sans MS" panose="030F0702030302020204" pitchFamily="66" charset="0"/>
                <a:sym typeface="Wingdings" pitchFamily="2" charset="2"/>
              </a:rPr>
              <a:t>det</a:t>
            </a: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(</a:t>
            </a:r>
            <a:r>
              <a:rPr lang="en-US" sz="1400" b="1" dirty="0" smtClean="0">
                <a:latin typeface="Comic Sans MS" panose="030F0702030302020204" pitchFamily="66" charset="0"/>
                <a:sym typeface="Wingdings" pitchFamily="2" charset="2"/>
              </a:rPr>
              <a:t>C</a:t>
            </a: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) has a value you can then fill in the missing parts of the inverse matrix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4G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727200" cy="129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58651" y="0"/>
                <a:ext cx="1234376" cy="507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651" y="0"/>
                <a:ext cx="1234376" cy="507896"/>
              </a:xfrm>
              <a:prstGeom prst="rect">
                <a:avLst/>
              </a:prstGeom>
              <a:blipFill rotWithShape="1">
                <a:blip r:embed="rId3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90155" y="-47128"/>
                <a:ext cx="2448427" cy="555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𝑎𝑑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𝑏𝑐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155" y="-47128"/>
                <a:ext cx="2448427" cy="5550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29659" y="609600"/>
                <a:ext cx="2362377" cy="598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𝑑𝑒𝑡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659" y="609600"/>
                <a:ext cx="2362377" cy="5986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95701" y="3124200"/>
                <a:ext cx="1371914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01" y="3124200"/>
                <a:ext cx="1371914" cy="501356"/>
              </a:xfrm>
              <a:prstGeom prst="rect">
                <a:avLst/>
              </a:prstGeom>
              <a:blipFill rotWithShape="1"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38536" y="3124200"/>
                <a:ext cx="123085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536" y="3124200"/>
                <a:ext cx="1230850" cy="501356"/>
              </a:xfrm>
              <a:prstGeom prst="rect">
                <a:avLst/>
              </a:prstGeom>
              <a:blipFill rotWithShape="1">
                <a:blip r:embed="rId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983034" y="3124200"/>
                <a:ext cx="1230850" cy="5013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𝑪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034" y="3124200"/>
                <a:ext cx="1230850" cy="501356"/>
              </a:xfrm>
              <a:prstGeom prst="rect">
                <a:avLst/>
              </a:prstGeom>
              <a:blipFill rotWithShape="1">
                <a:blip r:embed="rId8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21640" y="1586080"/>
                <a:ext cx="1210010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𝑪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640" y="1586080"/>
                <a:ext cx="1210010" cy="502958"/>
              </a:xfrm>
              <a:prstGeom prst="rect">
                <a:avLst/>
              </a:prstGeom>
              <a:blipFill rotWithShape="1">
                <a:blip r:embed="rId9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821640" y="2424280"/>
                <a:ext cx="18698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𝑑𝑒𝑡</m:t>
                      </m:r>
                      <m:d>
                        <m:d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𝑪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𝑎𝑑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𝑏𝑐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640" y="2424280"/>
                <a:ext cx="1869807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515558" y="2823905"/>
                <a:ext cx="19563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=(1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×0)</m:t>
                      </m:r>
                      <m:r>
                        <a:rPr lang="en-GB" sz="1600" b="0" i="1" smtClean="0">
                          <a:latin typeface="Cambria Math"/>
                        </a:rPr>
                        <m:t>−(3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×2)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558" y="2823905"/>
                <a:ext cx="1956305" cy="338554"/>
              </a:xfrm>
              <a:prstGeom prst="rect">
                <a:avLst/>
              </a:prstGeom>
              <a:blipFill rotWithShape="1">
                <a:blip r:embed="rId11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26931" y="3262480"/>
                <a:ext cx="6632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itchFamily="18" charset="0"/>
                        <a:ea typeface="Cambria Math" pitchFamily="18" charset="0"/>
                      </a:rPr>
                      <m:t>=−</m:t>
                    </m:r>
                  </m:oMath>
                </a14:m>
                <a:r>
                  <a:rPr lang="en-GB" sz="1600" dirty="0" smtClean="0">
                    <a:latin typeface="Cambria Math" pitchFamily="18" charset="0"/>
                    <a:ea typeface="Cambria Math" pitchFamily="18" charset="0"/>
                  </a:rPr>
                  <a:t>6</a:t>
                </a:r>
                <a:endParaRPr lang="en-GB" sz="16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931" y="3262480"/>
                <a:ext cx="663258" cy="338554"/>
              </a:xfrm>
              <a:prstGeom prst="rect">
                <a:avLst/>
              </a:prstGeom>
              <a:blipFill rotWithShape="1">
                <a:blip r:embed="rId12"/>
                <a:stretch>
                  <a:fillRect t="-7143" r="-3704" b="-196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58922" y="4708861"/>
                <a:ext cx="1908856" cy="557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𝑪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922" y="4708861"/>
                <a:ext cx="1908856" cy="55758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82789" y="4933583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789" y="4933583"/>
                <a:ext cx="344966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779634" y="4708861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634" y="4708861"/>
                <a:ext cx="344966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006333" y="4708861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333" y="4708861"/>
                <a:ext cx="498855" cy="33855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702690" y="4933583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690" y="4933583"/>
                <a:ext cx="498855" cy="33855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/>
          <p:cNvSpPr/>
          <p:nvPr/>
        </p:nvSpPr>
        <p:spPr>
          <a:xfrm>
            <a:off x="7421002" y="2607205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c 44"/>
          <p:cNvSpPr/>
          <p:nvPr/>
        </p:nvSpPr>
        <p:spPr>
          <a:xfrm>
            <a:off x="7421002" y="3069491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761890" y="2646304"/>
            <a:ext cx="138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Replace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761890" y="3095417"/>
            <a:ext cx="942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22638" y="3807579"/>
            <a:ext cx="39821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Now fill in the missing parts</a:t>
            </a:r>
          </a:p>
          <a:p>
            <a:pPr marL="285750" indent="-285750" algn="ctr">
              <a:buFont typeface="Wingdings"/>
              <a:buChar char="à"/>
            </a:pP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Swap a and d around</a:t>
            </a:r>
          </a:p>
          <a:p>
            <a:pPr marL="285750" indent="-285750" algn="ctr">
              <a:buFont typeface="Wingdings"/>
              <a:buChar char="à"/>
            </a:pP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Reverse the signs of b and c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873913" y="-10236"/>
                <a:ext cx="1157112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/>
                        </a:rPr>
                        <m:t>𝐈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913" y="-10236"/>
                <a:ext cx="1157112" cy="502958"/>
              </a:xfrm>
              <a:prstGeom prst="rect">
                <a:avLst/>
              </a:prstGeom>
              <a:blipFill rotWithShape="1">
                <a:blip r:embed="rId18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48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6" grpId="0"/>
      <p:bldP spid="41" grpId="0"/>
      <p:bldP spid="42" grpId="0"/>
      <p:bldP spid="43" grpId="0"/>
      <p:bldP spid="7" grpId="0" animBg="1"/>
      <p:bldP spid="45" grpId="0" animBg="1"/>
      <p:bldP spid="8" grpId="0"/>
      <p:bldP spid="4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962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can find the inverse of a 2 x 2 matrix, if it exists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Find the value of p for which the matrix below is singular: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 If the matrix is singular, then </a:t>
            </a:r>
            <a:r>
              <a:rPr lang="en-US" sz="1400" dirty="0" err="1" smtClean="0">
                <a:latin typeface="Comic Sans MS" panose="030F0702030302020204" pitchFamily="66" charset="0"/>
                <a:sym typeface="Wingdings" pitchFamily="2" charset="2"/>
              </a:rPr>
              <a:t>det</a:t>
            </a: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(</a:t>
            </a:r>
            <a:r>
              <a:rPr lang="en-US" sz="1400" b="1" dirty="0" smtClean="0">
                <a:latin typeface="Comic Sans MS" panose="030F0702030302020204" pitchFamily="66" charset="0"/>
                <a:sym typeface="Wingdings" pitchFamily="2" charset="2"/>
              </a:rPr>
              <a:t>A</a:t>
            </a: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) = 0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4G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727200" cy="129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58651" y="0"/>
                <a:ext cx="1234376" cy="507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651" y="0"/>
                <a:ext cx="1234376" cy="507896"/>
              </a:xfrm>
              <a:prstGeom prst="rect">
                <a:avLst/>
              </a:prstGeom>
              <a:blipFill rotWithShape="1">
                <a:blip r:embed="rId3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90155" y="-47128"/>
                <a:ext cx="2448427" cy="555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𝑎𝑑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𝑏𝑐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155" y="-47128"/>
                <a:ext cx="2448427" cy="5550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29659" y="609600"/>
                <a:ext cx="2362377" cy="598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𝑑𝑒𝑡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659" y="609600"/>
                <a:ext cx="2362377" cy="5986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873913" y="-10236"/>
                <a:ext cx="1157112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/>
                        </a:rPr>
                        <m:t>𝐈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913" y="-10236"/>
                <a:ext cx="1157112" cy="502958"/>
              </a:xfrm>
              <a:prstGeom prst="rect">
                <a:avLst/>
              </a:prstGeom>
              <a:blipFill rotWithShape="1">
                <a:blip r:embed="rId6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371600" y="2895600"/>
                <a:ext cx="1738938" cy="550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+2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3−</m:t>
                                </m:r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895600"/>
                <a:ext cx="1738938" cy="550792"/>
              </a:xfrm>
              <a:prstGeom prst="rect">
                <a:avLst/>
              </a:prstGeom>
              <a:blipFill rotWithShape="1"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754089" y="1600200"/>
                <a:ext cx="1738938" cy="5507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+2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3−</m:t>
                                </m:r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089" y="1600200"/>
                <a:ext cx="1738938" cy="550792"/>
              </a:xfrm>
              <a:prstGeom prst="rect">
                <a:avLst/>
              </a:prstGeom>
              <a:blipFill rotWithShape="1">
                <a:blip r:embed="rId8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69216" y="2424280"/>
                <a:ext cx="18698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𝑑𝑒𝑡</m:t>
                      </m:r>
                      <m:d>
                        <m:d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𝑨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𝑎𝑑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𝑏𝑐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216" y="2424280"/>
                <a:ext cx="1869807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063134" y="2823905"/>
                <a:ext cx="23592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=4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3−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−−1(</m:t>
                      </m:r>
                      <m:r>
                        <a:rPr lang="en-GB" sz="1600" b="0" i="1" smtClean="0">
                          <a:latin typeface="Cambria Math"/>
                        </a:rPr>
                        <m:t>𝑝</m:t>
                      </m:r>
                      <m:r>
                        <a:rPr lang="en-GB" sz="1600" b="0" i="1" smtClean="0">
                          <a:latin typeface="Cambria Math"/>
                        </a:rPr>
                        <m:t>+2)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134" y="2823905"/>
                <a:ext cx="2359236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>
            <a:off x="7268480" y="2621335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c 43"/>
          <p:cNvSpPr/>
          <p:nvPr/>
        </p:nvSpPr>
        <p:spPr>
          <a:xfrm>
            <a:off x="7268480" y="3083621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7618608" y="2660434"/>
            <a:ext cx="1382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Replace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063133" y="3262479"/>
                <a:ext cx="22053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=4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3−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+1(</m:t>
                      </m:r>
                      <m:r>
                        <a:rPr lang="en-GB" sz="1600" b="0" i="1" smtClean="0">
                          <a:latin typeface="Cambria Math"/>
                        </a:rPr>
                        <m:t>𝑝</m:t>
                      </m:r>
                      <m:r>
                        <a:rPr lang="en-GB" sz="1600" b="0" i="1" smtClean="0">
                          <a:latin typeface="Cambria Math"/>
                        </a:rPr>
                        <m:t>+2)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133" y="3262479"/>
                <a:ext cx="2205347" cy="338554"/>
              </a:xfrm>
              <a:prstGeom prst="rect">
                <a:avLst/>
              </a:prstGeom>
              <a:blipFill rotWithShape="1">
                <a:blip r:embed="rId11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063134" y="3738398"/>
                <a:ext cx="18651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=12−4</m:t>
                      </m:r>
                      <m:r>
                        <a:rPr lang="en-GB" sz="1600" b="0" i="1" smtClean="0">
                          <a:latin typeface="Cambria Math"/>
                        </a:rPr>
                        <m:t>𝑝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r>
                        <a:rPr lang="en-GB" sz="1600" b="0" i="1" smtClean="0">
                          <a:latin typeface="Cambria Math"/>
                        </a:rPr>
                        <m:t>𝑝</m:t>
                      </m:r>
                      <m:r>
                        <a:rPr lang="en-GB" sz="1600" b="0" i="1" smtClean="0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134" y="3738398"/>
                <a:ext cx="1865126" cy="338554"/>
              </a:xfrm>
              <a:prstGeom prst="rect">
                <a:avLst/>
              </a:prstGeom>
              <a:blipFill rotWithShape="1">
                <a:blip r:embed="rId12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063134" y="4179858"/>
                <a:ext cx="11448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=14−3</m:t>
                      </m:r>
                      <m:r>
                        <a:rPr lang="en-GB" sz="1600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134" y="4179858"/>
                <a:ext cx="1144864" cy="338554"/>
              </a:xfrm>
              <a:prstGeom prst="rect">
                <a:avLst/>
              </a:prstGeom>
              <a:blipFill rotWithShape="1">
                <a:blip r:embed="rId1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405293" y="5178521"/>
                <a:ext cx="131568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14−3</m:t>
                      </m:r>
                      <m:r>
                        <a:rPr lang="en-GB" sz="1600" b="0" i="1" smtClean="0">
                          <a:latin typeface="Cambria Math"/>
                        </a:rPr>
                        <m:t>𝑝</m:t>
                      </m:r>
                      <m:r>
                        <a:rPr lang="en-GB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293" y="5178521"/>
                <a:ext cx="1315681" cy="338554"/>
              </a:xfrm>
              <a:prstGeom prst="rect">
                <a:avLst/>
              </a:prstGeom>
              <a:blipFill rotWithShape="1">
                <a:blip r:embed="rId14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853695" y="5669475"/>
                <a:ext cx="10221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14=3</m:t>
                      </m:r>
                      <m:r>
                        <a:rPr lang="en-GB" sz="1600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695" y="5669475"/>
                <a:ext cx="1022144" cy="338554"/>
              </a:xfrm>
              <a:prstGeom prst="rect">
                <a:avLst/>
              </a:prstGeom>
              <a:blipFill rotWithShape="1">
                <a:blip r:embed="rId1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809360" y="6089958"/>
                <a:ext cx="1022144" cy="574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14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360" y="6089958"/>
                <a:ext cx="1022144" cy="57458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7268480" y="3549509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c 57"/>
          <p:cNvSpPr/>
          <p:nvPr/>
        </p:nvSpPr>
        <p:spPr>
          <a:xfrm>
            <a:off x="7268480" y="4011795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7483647" y="3026289"/>
            <a:ext cx="1708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Careful with negatives!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397767" y="3488575"/>
            <a:ext cx="1708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Multiply out brackets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618608" y="4050894"/>
            <a:ext cx="119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2" name="Arc 61"/>
          <p:cNvSpPr/>
          <p:nvPr/>
        </p:nvSpPr>
        <p:spPr>
          <a:xfrm>
            <a:off x="5688214" y="5451027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Arc 62"/>
          <p:cNvSpPr/>
          <p:nvPr/>
        </p:nvSpPr>
        <p:spPr>
          <a:xfrm>
            <a:off x="5694537" y="5978310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4498074" y="4724400"/>
            <a:ext cx="22774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If singular, </a:t>
            </a:r>
            <a:r>
              <a:rPr lang="en-GB" sz="1400" dirty="0" err="1" smtClean="0">
                <a:solidFill>
                  <a:srgbClr val="FF0000"/>
                </a:solidFill>
                <a:latin typeface="Comic Sans MS" pitchFamily="66" charset="0"/>
              </a:rPr>
              <a:t>det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(</a:t>
            </a:r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) = 0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875838" y="5490126"/>
            <a:ext cx="119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Add 3p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063463" y="6008029"/>
            <a:ext cx="119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Divide by 3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39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40" grpId="0" animBg="1"/>
      <p:bldP spid="44" grpId="0" animBg="1"/>
      <p:bldP spid="46" grpId="0"/>
      <p:bldP spid="50" grpId="0"/>
      <p:bldP spid="51" grpId="0"/>
      <p:bldP spid="52" grpId="0"/>
      <p:bldP spid="54" grpId="0"/>
      <p:bldP spid="55" grpId="0"/>
      <p:bldP spid="56" grpId="0"/>
      <p:bldP spid="57" grpId="0" animBg="1"/>
      <p:bldP spid="58" grpId="0" animBg="1"/>
      <p:bldP spid="59" grpId="0"/>
      <p:bldP spid="60" grpId="0"/>
      <p:bldP spid="61" grpId="0"/>
      <p:bldP spid="62" grpId="0" animBg="1"/>
      <p:bldP spid="63" grpId="0" animBg="1"/>
      <p:bldP spid="64" grpId="0"/>
      <p:bldP spid="65" grpId="0"/>
      <p:bldP spid="6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can find the inverse of a 2 x 2 matrix, if it exists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b="1" dirty="0" smtClean="0">
                <a:latin typeface="Comic Sans MS" panose="030F0702030302020204" pitchFamily="66" charset="0"/>
              </a:rPr>
              <a:t>A</a:t>
            </a:r>
            <a:r>
              <a:rPr lang="en-US" sz="1400" dirty="0" smtClean="0">
                <a:latin typeface="Comic Sans MS" panose="030F0702030302020204" pitchFamily="66" charset="0"/>
              </a:rPr>
              <a:t> and </a:t>
            </a:r>
            <a:r>
              <a:rPr lang="en-US" sz="1400" b="1" dirty="0" smtClean="0">
                <a:latin typeface="Comic Sans MS" panose="030F0702030302020204" pitchFamily="66" charset="0"/>
              </a:rPr>
              <a:t>B</a:t>
            </a:r>
            <a:r>
              <a:rPr lang="en-US" sz="1400" dirty="0" smtClean="0">
                <a:latin typeface="Comic Sans MS" panose="030F0702030302020204" pitchFamily="66" charset="0"/>
              </a:rPr>
              <a:t> are 2 x 2 non-singular matrices such that </a:t>
            </a:r>
            <a:r>
              <a:rPr lang="en-US" sz="1400" b="1" dirty="0" smtClean="0">
                <a:latin typeface="Comic Sans MS" panose="030F0702030302020204" pitchFamily="66" charset="0"/>
              </a:rPr>
              <a:t>BAB</a:t>
            </a:r>
            <a:r>
              <a:rPr lang="en-US" sz="1400" dirty="0" smtClean="0">
                <a:latin typeface="Comic Sans MS" panose="030F0702030302020204" pitchFamily="66" charset="0"/>
              </a:rPr>
              <a:t> = </a:t>
            </a:r>
            <a:r>
              <a:rPr lang="en-US" sz="1400" b="1" dirty="0" smtClean="0">
                <a:latin typeface="Comic Sans MS" panose="030F0702030302020204" pitchFamily="66" charset="0"/>
              </a:rPr>
              <a:t>I</a:t>
            </a:r>
            <a:r>
              <a:rPr lang="en-US" sz="1400" dirty="0" smtClean="0">
                <a:latin typeface="Comic Sans MS" panose="030F0702030302020204" pitchFamily="66" charset="0"/>
              </a:rPr>
              <a:t>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AutoNum type="alphaLcParenR"/>
            </a:pPr>
            <a:r>
              <a:rPr lang="en-US" sz="1400" dirty="0" smtClean="0">
                <a:latin typeface="Comic Sans MS" panose="030F0702030302020204" pitchFamily="66" charset="0"/>
              </a:rPr>
              <a:t>Prove that </a:t>
            </a:r>
            <a:r>
              <a:rPr lang="en-US" sz="1400" b="1" dirty="0" smtClean="0">
                <a:latin typeface="Comic Sans MS" panose="030F0702030302020204" pitchFamily="66" charset="0"/>
              </a:rPr>
              <a:t>A</a:t>
            </a:r>
            <a:r>
              <a:rPr lang="en-US" sz="1400" dirty="0" smtClean="0">
                <a:latin typeface="Comic Sans MS" panose="030F0702030302020204" pitchFamily="66" charset="0"/>
              </a:rPr>
              <a:t> = </a:t>
            </a:r>
            <a:r>
              <a:rPr lang="en-US" sz="1400" b="1" dirty="0" smtClean="0">
                <a:latin typeface="Comic Sans MS" panose="030F0702030302020204" pitchFamily="66" charset="0"/>
              </a:rPr>
              <a:t>B</a:t>
            </a:r>
            <a:r>
              <a:rPr lang="en-US" sz="1400" baseline="30000" dirty="0" smtClean="0">
                <a:latin typeface="Comic Sans MS" panose="030F0702030302020204" pitchFamily="66" charset="0"/>
              </a:rPr>
              <a:t>-1</a:t>
            </a:r>
            <a:r>
              <a:rPr lang="en-US" sz="1400" b="1" dirty="0" smtClean="0">
                <a:latin typeface="Comic Sans MS" panose="030F0702030302020204" pitchFamily="66" charset="0"/>
              </a:rPr>
              <a:t>B</a:t>
            </a:r>
            <a:r>
              <a:rPr lang="en-US" sz="1400" baseline="30000" dirty="0" smtClean="0">
                <a:latin typeface="Comic Sans MS" panose="030F0702030302020204" pitchFamily="66" charset="0"/>
              </a:rPr>
              <a:t>-1</a:t>
            </a:r>
            <a:endParaRPr lang="en-US" sz="1400" dirty="0" smtClean="0">
              <a:latin typeface="Comic Sans MS" panose="030F0702030302020204" pitchFamily="66" charset="0"/>
            </a:endParaRPr>
          </a:p>
          <a:p>
            <a:pPr algn="ctr">
              <a:buAutoNum type="alphaLcParenR"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Given that: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b) Find the matrix </a:t>
            </a:r>
            <a:r>
              <a:rPr lang="en-US" sz="1400" b="1" dirty="0" smtClean="0">
                <a:latin typeface="Comic Sans MS" panose="030F0702030302020204" pitchFamily="66" charset="0"/>
              </a:rPr>
              <a:t>A</a:t>
            </a:r>
            <a:r>
              <a:rPr lang="en-US" sz="1400" dirty="0" smtClean="0">
                <a:latin typeface="Comic Sans MS" panose="030F0702030302020204" pitchFamily="66" charset="0"/>
              </a:rPr>
              <a:t> such that </a:t>
            </a:r>
            <a:r>
              <a:rPr lang="en-US" sz="1400" b="1" dirty="0" smtClean="0">
                <a:latin typeface="Comic Sans MS" panose="030F0702030302020204" pitchFamily="66" charset="0"/>
              </a:rPr>
              <a:t>BAB</a:t>
            </a:r>
            <a:r>
              <a:rPr lang="en-US" sz="1400" dirty="0" smtClean="0">
                <a:latin typeface="Comic Sans MS" panose="030F0702030302020204" pitchFamily="66" charset="0"/>
              </a:rPr>
              <a:t> = </a:t>
            </a:r>
            <a:r>
              <a:rPr lang="en-US" sz="1400" b="1" dirty="0" smtClean="0">
                <a:latin typeface="Comic Sans MS" panose="030F0702030302020204" pitchFamily="66" charset="0"/>
              </a:rPr>
              <a:t>I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4G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727200" cy="129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58651" y="0"/>
                <a:ext cx="1234376" cy="507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651" y="0"/>
                <a:ext cx="1234376" cy="507896"/>
              </a:xfrm>
              <a:prstGeom prst="rect">
                <a:avLst/>
              </a:prstGeom>
              <a:blipFill rotWithShape="1">
                <a:blip r:embed="rId3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90155" y="-47128"/>
                <a:ext cx="2448427" cy="555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𝑎𝑑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𝑏𝑐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155" y="-47128"/>
                <a:ext cx="2448427" cy="5550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29659" y="609600"/>
                <a:ext cx="2362377" cy="598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𝑑𝑒𝑡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659" y="609600"/>
                <a:ext cx="2362377" cy="5986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873913" y="-10236"/>
                <a:ext cx="1157112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/>
                        </a:rPr>
                        <m:t>𝐈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913" y="-10236"/>
                <a:ext cx="1157112" cy="502958"/>
              </a:xfrm>
              <a:prstGeom prst="rect">
                <a:avLst/>
              </a:prstGeom>
              <a:blipFill rotWithShape="1">
                <a:blip r:embed="rId6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47800" y="3886200"/>
                <a:ext cx="1230850" cy="507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886200"/>
                <a:ext cx="1230850" cy="507960"/>
              </a:xfrm>
              <a:prstGeom prst="rect">
                <a:avLst/>
              </a:prstGeom>
              <a:blipFill rotWithShape="1">
                <a:blip r:embed="rId7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67200" y="1828800"/>
                <a:ext cx="10185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𝑩𝑨𝑩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1" i="1" smtClean="0">
                          <a:latin typeface="Cambria Math"/>
                        </a:rPr>
                        <m:t>𝑰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828800"/>
                <a:ext cx="1018548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733800" y="2362200"/>
                <a:ext cx="2133600" cy="34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1" i="1" smtClean="0">
                          <a:latin typeface="Cambria Math"/>
                        </a:rPr>
                        <m:t>𝑩𝑨𝑩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1" i="1" smtClean="0">
                          <a:latin typeface="Cambria Math"/>
                        </a:rPr>
                        <m:t>𝑰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362200"/>
                <a:ext cx="2133600" cy="34413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886200" y="2895600"/>
                <a:ext cx="2209800" cy="34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𝑰𝑨𝑩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1" i="1" smtClean="0">
                          <a:latin typeface="Cambria Math"/>
                        </a:rPr>
                        <m:t>𝑰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2895600"/>
                <a:ext cx="2209800" cy="34413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343400" y="3429000"/>
                <a:ext cx="1295400" cy="34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429000"/>
                <a:ext cx="1295400" cy="34413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62400" y="3962400"/>
                <a:ext cx="2057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𝑨𝑩</m:t>
                      </m:r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962400"/>
                <a:ext cx="2057400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267200" y="4495800"/>
                <a:ext cx="1828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𝑨𝑰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495800"/>
                <a:ext cx="1828800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267200" y="5029200"/>
                <a:ext cx="1905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5029200"/>
                <a:ext cx="1905000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c 41"/>
          <p:cNvSpPr/>
          <p:nvPr/>
        </p:nvSpPr>
        <p:spPr>
          <a:xfrm>
            <a:off x="5562600" y="2057400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5867400" y="2057400"/>
            <a:ext cx="30866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</a:rPr>
              <a:t>Multiply both sides by </a:t>
            </a:r>
            <a:r>
              <a:rPr lang="en-GB" sz="1100" b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GB" sz="1100" baseline="30000" dirty="0" smtClean="0">
                <a:solidFill>
                  <a:srgbClr val="FF0000"/>
                </a:solidFill>
                <a:latin typeface="Comic Sans MS" pitchFamily="66" charset="0"/>
              </a:rPr>
              <a:t>-1</a:t>
            </a:r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</a:rPr>
              <a:t>. Remember it has to go in the same position each time!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Arc 44"/>
          <p:cNvSpPr/>
          <p:nvPr/>
        </p:nvSpPr>
        <p:spPr>
          <a:xfrm>
            <a:off x="5562600" y="2590800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rc 46"/>
          <p:cNvSpPr/>
          <p:nvPr/>
        </p:nvSpPr>
        <p:spPr>
          <a:xfrm>
            <a:off x="5562600" y="3124200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c 47"/>
          <p:cNvSpPr/>
          <p:nvPr/>
        </p:nvSpPr>
        <p:spPr>
          <a:xfrm>
            <a:off x="5791200" y="3657600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Arc 48"/>
          <p:cNvSpPr/>
          <p:nvPr/>
        </p:nvSpPr>
        <p:spPr>
          <a:xfrm>
            <a:off x="5791200" y="4191000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Arc 66"/>
          <p:cNvSpPr/>
          <p:nvPr/>
        </p:nvSpPr>
        <p:spPr>
          <a:xfrm>
            <a:off x="5791200" y="4800600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5943600" y="2667000"/>
            <a:ext cx="32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GB" sz="1100" baseline="30000" dirty="0" smtClean="0">
                <a:solidFill>
                  <a:srgbClr val="FF0000"/>
                </a:solidFill>
                <a:latin typeface="Comic Sans MS" pitchFamily="66" charset="0"/>
              </a:rPr>
              <a:t>-1</a:t>
            </a:r>
            <a:r>
              <a:rPr lang="en-GB" sz="1100" b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</a:rPr>
              <a:t> = </a:t>
            </a:r>
            <a:r>
              <a:rPr lang="en-GB" sz="1100" b="1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</a:rPr>
              <a:t> as you multiply a matrix by its inverse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867400" y="2971800"/>
            <a:ext cx="3276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</a:rPr>
              <a:t>Multiplying a matrix by </a:t>
            </a:r>
            <a:r>
              <a:rPr lang="en-GB" sz="1100" b="1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</a:rPr>
              <a:t> will not change it so the </a:t>
            </a:r>
            <a:r>
              <a:rPr lang="en-GB" sz="1100" b="1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</a:rPr>
              <a:t>’s do not need to be written (like writing ‘1x’ isn’t needed)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5105400" y="2667000"/>
            <a:ext cx="381000" cy="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038600" y="2667000"/>
            <a:ext cx="381000" cy="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4419600" y="2971800"/>
            <a:ext cx="152400" cy="22860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5410200" y="2971800"/>
            <a:ext cx="152400" cy="22860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057331" y="3657600"/>
            <a:ext cx="30866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</a:rPr>
              <a:t>Multiply both sides by </a:t>
            </a:r>
            <a:r>
              <a:rPr lang="en-GB" sz="1100" b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GB" sz="1100" baseline="30000" dirty="0" smtClean="0">
                <a:solidFill>
                  <a:srgbClr val="FF0000"/>
                </a:solidFill>
                <a:latin typeface="Comic Sans MS" pitchFamily="66" charset="0"/>
              </a:rPr>
              <a:t>-1</a:t>
            </a:r>
            <a:r>
              <a:rPr lang="en-GB" sz="11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</a:rPr>
              <a:t>again. Remember it has to go in the same position each time!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4495800" y="4267200"/>
            <a:ext cx="381000" cy="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5410200" y="4267200"/>
            <a:ext cx="381000" cy="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096000" y="4191000"/>
            <a:ext cx="289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 smtClean="0">
                <a:solidFill>
                  <a:srgbClr val="FF0000"/>
                </a:solidFill>
                <a:latin typeface="Comic Sans MS" pitchFamily="66" charset="0"/>
              </a:rPr>
              <a:t>BB</a:t>
            </a:r>
            <a:r>
              <a:rPr lang="en-GB" sz="1100" baseline="30000" dirty="0" smtClean="0">
                <a:solidFill>
                  <a:srgbClr val="FF0000"/>
                </a:solidFill>
                <a:latin typeface="Comic Sans MS" pitchFamily="66" charset="0"/>
              </a:rPr>
              <a:t>-1</a:t>
            </a:r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</a:rPr>
              <a:t> = </a:t>
            </a:r>
            <a:r>
              <a:rPr lang="en-GB" sz="1100" b="1" dirty="0" smtClean="0">
                <a:solidFill>
                  <a:srgbClr val="FF0000"/>
                </a:solidFill>
                <a:latin typeface="Comic Sans MS" pitchFamily="66" charset="0"/>
              </a:rPr>
              <a:t>I</a:t>
            </a:r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</a:rPr>
              <a:t> as you multiply a matrix by its inverse</a:t>
            </a:r>
            <a:endParaRPr lang="en-GB" sz="11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4648200" y="4572000"/>
            <a:ext cx="152400" cy="22860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096000" y="4800600"/>
            <a:ext cx="289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solidFill>
                  <a:srgbClr val="FF0000"/>
                </a:solidFill>
                <a:latin typeface="Comic Sans MS" pitchFamily="66" charset="0"/>
              </a:rPr>
              <a:t>The ‘I’ on the left does not need to be written!</a:t>
            </a:r>
          </a:p>
        </p:txBody>
      </p:sp>
    </p:spTree>
    <p:extLst>
      <p:ext uri="{BB962C8B-B14F-4D97-AF65-F5344CB8AC3E}">
        <p14:creationId xmlns:p14="http://schemas.microsoft.com/office/powerpoint/2010/main" val="93752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5" grpId="0"/>
      <p:bldP spid="36" grpId="0"/>
      <p:bldP spid="37" grpId="0"/>
      <p:bldP spid="38" grpId="0"/>
      <p:bldP spid="39" grpId="0"/>
      <p:bldP spid="41" grpId="0"/>
      <p:bldP spid="42" grpId="0" animBg="1"/>
      <p:bldP spid="43" grpId="0"/>
      <p:bldP spid="45" grpId="0" animBg="1"/>
      <p:bldP spid="47" grpId="0" animBg="1"/>
      <p:bldP spid="48" grpId="0" animBg="1"/>
      <p:bldP spid="49" grpId="0" animBg="1"/>
      <p:bldP spid="67" grpId="0" animBg="1"/>
      <p:bldP spid="68" grpId="0"/>
      <p:bldP spid="69" grpId="0"/>
      <p:bldP spid="75" grpId="0"/>
      <p:bldP spid="78" grpId="0"/>
      <p:bldP spid="8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can find the inverse of a 2 x 2 matrix, if it exists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b="1" dirty="0" smtClean="0">
                <a:latin typeface="Comic Sans MS" panose="030F0702030302020204" pitchFamily="66" charset="0"/>
              </a:rPr>
              <a:t>A</a:t>
            </a:r>
            <a:r>
              <a:rPr lang="en-US" sz="1400" dirty="0" smtClean="0">
                <a:latin typeface="Comic Sans MS" panose="030F0702030302020204" pitchFamily="66" charset="0"/>
              </a:rPr>
              <a:t> and </a:t>
            </a:r>
            <a:r>
              <a:rPr lang="en-US" sz="1400" b="1" dirty="0" smtClean="0">
                <a:latin typeface="Comic Sans MS" panose="030F0702030302020204" pitchFamily="66" charset="0"/>
              </a:rPr>
              <a:t>B</a:t>
            </a:r>
            <a:r>
              <a:rPr lang="en-US" sz="1400" dirty="0" smtClean="0">
                <a:latin typeface="Comic Sans MS" panose="030F0702030302020204" pitchFamily="66" charset="0"/>
              </a:rPr>
              <a:t> are 2 x 2 non-singular matrices such that </a:t>
            </a:r>
            <a:r>
              <a:rPr lang="en-US" sz="1400" b="1" dirty="0" smtClean="0">
                <a:latin typeface="Comic Sans MS" panose="030F0702030302020204" pitchFamily="66" charset="0"/>
              </a:rPr>
              <a:t>BAB</a:t>
            </a:r>
            <a:r>
              <a:rPr lang="en-US" sz="1400" dirty="0" smtClean="0">
                <a:latin typeface="Comic Sans MS" panose="030F0702030302020204" pitchFamily="66" charset="0"/>
              </a:rPr>
              <a:t> = </a:t>
            </a:r>
            <a:r>
              <a:rPr lang="en-US" sz="1400" b="1" dirty="0" smtClean="0">
                <a:latin typeface="Comic Sans MS" panose="030F0702030302020204" pitchFamily="66" charset="0"/>
              </a:rPr>
              <a:t>I</a:t>
            </a:r>
            <a:r>
              <a:rPr lang="en-US" sz="1400" dirty="0" smtClean="0">
                <a:latin typeface="Comic Sans MS" panose="030F0702030302020204" pitchFamily="66" charset="0"/>
              </a:rPr>
              <a:t>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AutoNum type="alphaLcParenR"/>
            </a:pPr>
            <a:r>
              <a:rPr lang="en-US" sz="1400" dirty="0" smtClean="0">
                <a:latin typeface="Comic Sans MS" panose="030F0702030302020204" pitchFamily="66" charset="0"/>
              </a:rPr>
              <a:t>Prove that </a:t>
            </a:r>
            <a:r>
              <a:rPr lang="en-US" sz="1400" b="1" dirty="0" smtClean="0">
                <a:latin typeface="Comic Sans MS" panose="030F0702030302020204" pitchFamily="66" charset="0"/>
              </a:rPr>
              <a:t>A</a:t>
            </a:r>
            <a:r>
              <a:rPr lang="en-US" sz="1400" dirty="0" smtClean="0">
                <a:latin typeface="Comic Sans MS" panose="030F0702030302020204" pitchFamily="66" charset="0"/>
              </a:rPr>
              <a:t> = </a:t>
            </a:r>
            <a:r>
              <a:rPr lang="en-US" sz="1400" b="1" dirty="0" smtClean="0">
                <a:latin typeface="Comic Sans MS" panose="030F0702030302020204" pitchFamily="66" charset="0"/>
              </a:rPr>
              <a:t>B</a:t>
            </a:r>
            <a:r>
              <a:rPr lang="en-US" sz="1400" baseline="30000" dirty="0" smtClean="0">
                <a:latin typeface="Comic Sans MS" panose="030F0702030302020204" pitchFamily="66" charset="0"/>
              </a:rPr>
              <a:t>-1</a:t>
            </a:r>
            <a:r>
              <a:rPr lang="en-US" sz="1400" b="1" dirty="0" smtClean="0">
                <a:latin typeface="Comic Sans MS" panose="030F0702030302020204" pitchFamily="66" charset="0"/>
              </a:rPr>
              <a:t>B</a:t>
            </a:r>
            <a:r>
              <a:rPr lang="en-US" sz="1400" baseline="30000" dirty="0" smtClean="0">
                <a:latin typeface="Comic Sans MS" panose="030F0702030302020204" pitchFamily="66" charset="0"/>
              </a:rPr>
              <a:t>-1</a:t>
            </a:r>
            <a:endParaRPr lang="en-US" sz="1400" dirty="0" smtClean="0">
              <a:latin typeface="Comic Sans MS" panose="030F0702030302020204" pitchFamily="66" charset="0"/>
            </a:endParaRPr>
          </a:p>
          <a:p>
            <a:pPr algn="ctr">
              <a:buAutoNum type="alphaLcParenR"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Given that: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b) Find the matrix </a:t>
            </a:r>
            <a:r>
              <a:rPr lang="en-US" sz="1400" b="1" dirty="0" smtClean="0">
                <a:latin typeface="Comic Sans MS" panose="030F0702030302020204" pitchFamily="66" charset="0"/>
              </a:rPr>
              <a:t>A</a:t>
            </a:r>
            <a:r>
              <a:rPr lang="en-US" sz="1400" dirty="0" smtClean="0">
                <a:latin typeface="Comic Sans MS" panose="030F0702030302020204" pitchFamily="66" charset="0"/>
              </a:rPr>
              <a:t> such that </a:t>
            </a:r>
            <a:r>
              <a:rPr lang="en-US" sz="1400" b="1" dirty="0" smtClean="0">
                <a:latin typeface="Comic Sans MS" panose="030F0702030302020204" pitchFamily="66" charset="0"/>
              </a:rPr>
              <a:t>BAB</a:t>
            </a:r>
            <a:r>
              <a:rPr lang="en-US" sz="1400" dirty="0" smtClean="0">
                <a:latin typeface="Comic Sans MS" panose="030F0702030302020204" pitchFamily="66" charset="0"/>
              </a:rPr>
              <a:t> = </a:t>
            </a:r>
            <a:r>
              <a:rPr lang="en-US" sz="1400" b="1" dirty="0" smtClean="0">
                <a:latin typeface="Comic Sans MS" panose="030F0702030302020204" pitchFamily="66" charset="0"/>
              </a:rPr>
              <a:t>I</a:t>
            </a: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We have already shown that if </a:t>
            </a:r>
            <a:r>
              <a:rPr lang="en-US" sz="1400" b="1" dirty="0" smtClean="0">
                <a:latin typeface="Comic Sans MS" panose="030F0702030302020204" pitchFamily="66" charset="0"/>
                <a:sym typeface="Wingdings" pitchFamily="2" charset="2"/>
              </a:rPr>
              <a:t>BAB</a:t>
            </a: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 = </a:t>
            </a:r>
            <a:r>
              <a:rPr lang="en-US" sz="1400" b="1" dirty="0" smtClean="0">
                <a:latin typeface="Comic Sans MS" panose="030F0702030302020204" pitchFamily="66" charset="0"/>
                <a:sym typeface="Wingdings" pitchFamily="2" charset="2"/>
              </a:rPr>
              <a:t>I</a:t>
            </a: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, then </a:t>
            </a:r>
            <a:r>
              <a:rPr lang="en-US" sz="1400" b="1" dirty="0" smtClean="0">
                <a:latin typeface="Comic Sans MS" panose="030F0702030302020204" pitchFamily="66" charset="0"/>
                <a:sym typeface="Wingdings" pitchFamily="2" charset="2"/>
              </a:rPr>
              <a:t>A</a:t>
            </a: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 = </a:t>
            </a:r>
            <a:r>
              <a:rPr lang="en-US" sz="1400" b="1" dirty="0" smtClean="0">
                <a:latin typeface="Comic Sans MS" panose="030F0702030302020204" pitchFamily="66" charset="0"/>
                <a:sym typeface="Wingdings" pitchFamily="2" charset="2"/>
              </a:rPr>
              <a:t>B</a:t>
            </a:r>
            <a:r>
              <a:rPr lang="en-US" sz="1400" baseline="30000" dirty="0" smtClean="0">
                <a:latin typeface="Comic Sans MS" panose="030F0702030302020204" pitchFamily="66" charset="0"/>
                <a:sym typeface="Wingdings" pitchFamily="2" charset="2"/>
              </a:rPr>
              <a:t>-1</a:t>
            </a:r>
            <a:r>
              <a:rPr lang="en-US" sz="1400" b="1" dirty="0" smtClean="0">
                <a:latin typeface="Comic Sans MS" panose="030F0702030302020204" pitchFamily="66" charset="0"/>
                <a:sym typeface="Wingdings" pitchFamily="2" charset="2"/>
              </a:rPr>
              <a:t>B</a:t>
            </a:r>
            <a:r>
              <a:rPr lang="en-US" sz="1400" baseline="30000" dirty="0" smtClean="0">
                <a:latin typeface="Comic Sans MS" panose="030F0702030302020204" pitchFamily="66" charset="0"/>
                <a:sym typeface="Wingdings" pitchFamily="2" charset="2"/>
              </a:rPr>
              <a:t>-1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Therefore we can just find </a:t>
            </a:r>
            <a:r>
              <a:rPr lang="en-US" sz="1400" b="1" dirty="0" smtClean="0">
                <a:latin typeface="Comic Sans MS" panose="030F0702030302020204" pitchFamily="66" charset="0"/>
                <a:sym typeface="Wingdings" pitchFamily="2" charset="2"/>
              </a:rPr>
              <a:t>B</a:t>
            </a:r>
            <a:r>
              <a:rPr lang="en-US" sz="1400" baseline="30000" dirty="0" smtClean="0">
                <a:latin typeface="Comic Sans MS" panose="030F0702030302020204" pitchFamily="66" charset="0"/>
                <a:sym typeface="Wingdings" pitchFamily="2" charset="2"/>
              </a:rPr>
              <a:t>-1</a:t>
            </a: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 and multiply it by itself!</a:t>
            </a: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4G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727200" cy="129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58651" y="0"/>
                <a:ext cx="1234376" cy="507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651" y="0"/>
                <a:ext cx="1234376" cy="507896"/>
              </a:xfrm>
              <a:prstGeom prst="rect">
                <a:avLst/>
              </a:prstGeom>
              <a:blipFill rotWithShape="1">
                <a:blip r:embed="rId3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90155" y="-47128"/>
                <a:ext cx="2448427" cy="555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𝑎𝑑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𝑏𝑐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155" y="-47128"/>
                <a:ext cx="2448427" cy="5550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29659" y="609600"/>
                <a:ext cx="2362377" cy="598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𝑑𝑒𝑡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659" y="609600"/>
                <a:ext cx="2362377" cy="5986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873913" y="-10236"/>
                <a:ext cx="1157112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/>
                        </a:rPr>
                        <m:t>𝐈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913" y="-10236"/>
                <a:ext cx="1157112" cy="502958"/>
              </a:xfrm>
              <a:prstGeom prst="rect">
                <a:avLst/>
              </a:prstGeom>
              <a:blipFill rotWithShape="1">
                <a:blip r:embed="rId6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47800" y="3886200"/>
                <a:ext cx="1230850" cy="507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886200"/>
                <a:ext cx="1230850" cy="507960"/>
              </a:xfrm>
              <a:prstGeom prst="rect">
                <a:avLst/>
              </a:prstGeom>
              <a:blipFill rotWithShape="1">
                <a:blip r:embed="rId7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67200" y="1447800"/>
                <a:ext cx="1230850" cy="507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447800"/>
                <a:ext cx="1230850" cy="507960"/>
              </a:xfrm>
              <a:prstGeom prst="rect">
                <a:avLst/>
              </a:prstGeom>
              <a:blipFill rotWithShape="1">
                <a:blip r:embed="rId8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67200" y="2133600"/>
                <a:ext cx="182216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𝑑𝑒𝑡</m:t>
                      </m:r>
                      <m:d>
                        <m:d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𝑎𝑑</m:t>
                      </m:r>
                      <m:r>
                        <a:rPr lang="en-US" sz="1600" b="0" i="1" smtClean="0">
                          <a:latin typeface="Cambria Math"/>
                        </a:rPr>
                        <m:t>−</m:t>
                      </m:r>
                      <m:r>
                        <a:rPr lang="en-US" sz="1600" b="0" i="1" smtClean="0">
                          <a:latin typeface="Cambria Math"/>
                        </a:rPr>
                        <m:t>𝑏𝑐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133600"/>
                <a:ext cx="1822165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53000" y="2590800"/>
                <a:ext cx="19563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=(2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×3)</m:t>
                      </m:r>
                      <m:r>
                        <a:rPr lang="en-US" sz="1600" b="0" i="1" smtClean="0">
                          <a:latin typeface="Cambria Math"/>
                        </a:rPr>
                        <m:t>−(5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×1)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2590800"/>
                <a:ext cx="1956305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53000" y="3048000"/>
                <a:ext cx="5334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048000"/>
                <a:ext cx="533400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43400" y="4419600"/>
                <a:ext cx="1733616" cy="557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419600"/>
                <a:ext cx="1733616" cy="55758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57800" y="4419600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419600"/>
                <a:ext cx="344966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38800" y="4648200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648200"/>
                <a:ext cx="344966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486400" y="4419600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−5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419600"/>
                <a:ext cx="498855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81600" y="4648200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648200"/>
                <a:ext cx="498855" cy="33855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800600" y="3505200"/>
            <a:ext cx="335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Now we can fill in the parts of </a:t>
            </a:r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en-US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-1</a:t>
            </a:r>
          </a:p>
          <a:p>
            <a:pPr marL="285750" indent="-285750" algn="ctr">
              <a:buFont typeface="Wingdings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Swap a and d around</a:t>
            </a:r>
          </a:p>
          <a:p>
            <a:pPr marL="285750" indent="-285750" algn="ctr">
              <a:buFont typeface="Wingdings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Reverse the signs of b and c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Arc 20"/>
          <p:cNvSpPr/>
          <p:nvPr/>
        </p:nvSpPr>
        <p:spPr>
          <a:xfrm>
            <a:off x="6705600" y="2362200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858000" y="24384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Replace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Arc 22"/>
          <p:cNvSpPr/>
          <p:nvPr/>
        </p:nvSpPr>
        <p:spPr>
          <a:xfrm>
            <a:off x="6705600" y="2819400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6934200" y="2895600"/>
            <a:ext cx="1295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343400" y="5181600"/>
                <a:ext cx="1742721" cy="506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181600"/>
                <a:ext cx="1742721" cy="506357"/>
              </a:xfrm>
              <a:prstGeom prst="rect">
                <a:avLst/>
              </a:prstGeom>
              <a:blipFill rotWithShape="1">
                <a:blip r:embed="rId17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36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  <p:bldP spid="24" grpId="0"/>
      <p:bldP spid="2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581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can find the inverse of a 2 x 2 matrix, if it exists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b="1" dirty="0" smtClean="0">
                <a:latin typeface="Comic Sans MS" panose="030F0702030302020204" pitchFamily="66" charset="0"/>
              </a:rPr>
              <a:t>A</a:t>
            </a:r>
            <a:r>
              <a:rPr lang="en-US" sz="1400" dirty="0" smtClean="0">
                <a:latin typeface="Comic Sans MS" panose="030F0702030302020204" pitchFamily="66" charset="0"/>
              </a:rPr>
              <a:t> and </a:t>
            </a:r>
            <a:r>
              <a:rPr lang="en-US" sz="1400" b="1" dirty="0" smtClean="0">
                <a:latin typeface="Comic Sans MS" panose="030F0702030302020204" pitchFamily="66" charset="0"/>
              </a:rPr>
              <a:t>B</a:t>
            </a:r>
            <a:r>
              <a:rPr lang="en-US" sz="1400" dirty="0" smtClean="0">
                <a:latin typeface="Comic Sans MS" panose="030F0702030302020204" pitchFamily="66" charset="0"/>
              </a:rPr>
              <a:t> are 2 x 2 non-singular matrices such that </a:t>
            </a:r>
            <a:r>
              <a:rPr lang="en-US" sz="1400" b="1" dirty="0" smtClean="0">
                <a:latin typeface="Comic Sans MS" panose="030F0702030302020204" pitchFamily="66" charset="0"/>
              </a:rPr>
              <a:t>BAB</a:t>
            </a:r>
            <a:r>
              <a:rPr lang="en-US" sz="1400" dirty="0" smtClean="0">
                <a:latin typeface="Comic Sans MS" panose="030F0702030302020204" pitchFamily="66" charset="0"/>
              </a:rPr>
              <a:t> = </a:t>
            </a:r>
            <a:r>
              <a:rPr lang="en-US" sz="1400" b="1" dirty="0" smtClean="0">
                <a:latin typeface="Comic Sans MS" panose="030F0702030302020204" pitchFamily="66" charset="0"/>
              </a:rPr>
              <a:t>I</a:t>
            </a:r>
            <a:r>
              <a:rPr lang="en-US" sz="1400" dirty="0" smtClean="0">
                <a:latin typeface="Comic Sans MS" panose="030F0702030302020204" pitchFamily="66" charset="0"/>
              </a:rPr>
              <a:t>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AutoNum type="alphaLcParenR"/>
            </a:pPr>
            <a:r>
              <a:rPr lang="en-US" sz="1400" dirty="0" smtClean="0">
                <a:latin typeface="Comic Sans MS" panose="030F0702030302020204" pitchFamily="66" charset="0"/>
              </a:rPr>
              <a:t>Prove that </a:t>
            </a:r>
            <a:r>
              <a:rPr lang="en-US" sz="1400" b="1" dirty="0" smtClean="0">
                <a:latin typeface="Comic Sans MS" panose="030F0702030302020204" pitchFamily="66" charset="0"/>
              </a:rPr>
              <a:t>A</a:t>
            </a:r>
            <a:r>
              <a:rPr lang="en-US" sz="1400" dirty="0" smtClean="0">
                <a:latin typeface="Comic Sans MS" panose="030F0702030302020204" pitchFamily="66" charset="0"/>
              </a:rPr>
              <a:t> = </a:t>
            </a:r>
            <a:r>
              <a:rPr lang="en-US" sz="1400" b="1" dirty="0" smtClean="0">
                <a:latin typeface="Comic Sans MS" panose="030F0702030302020204" pitchFamily="66" charset="0"/>
              </a:rPr>
              <a:t>B</a:t>
            </a:r>
            <a:r>
              <a:rPr lang="en-US" sz="1400" baseline="30000" dirty="0" smtClean="0">
                <a:latin typeface="Comic Sans MS" panose="030F0702030302020204" pitchFamily="66" charset="0"/>
              </a:rPr>
              <a:t>-1</a:t>
            </a:r>
            <a:r>
              <a:rPr lang="en-US" sz="1400" b="1" dirty="0" smtClean="0">
                <a:latin typeface="Comic Sans MS" panose="030F0702030302020204" pitchFamily="66" charset="0"/>
              </a:rPr>
              <a:t>B</a:t>
            </a:r>
            <a:r>
              <a:rPr lang="en-US" sz="1400" baseline="30000" dirty="0" smtClean="0">
                <a:latin typeface="Comic Sans MS" panose="030F0702030302020204" pitchFamily="66" charset="0"/>
              </a:rPr>
              <a:t>-1</a:t>
            </a:r>
            <a:endParaRPr lang="en-US" sz="1400" dirty="0" smtClean="0">
              <a:latin typeface="Comic Sans MS" panose="030F0702030302020204" pitchFamily="66" charset="0"/>
            </a:endParaRPr>
          </a:p>
          <a:p>
            <a:pPr algn="ctr">
              <a:buAutoNum type="alphaLcParenR"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Given that: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b) Find the matrix </a:t>
            </a:r>
            <a:r>
              <a:rPr lang="en-US" sz="1400" b="1" dirty="0" smtClean="0">
                <a:latin typeface="Comic Sans MS" panose="030F0702030302020204" pitchFamily="66" charset="0"/>
              </a:rPr>
              <a:t>A</a:t>
            </a:r>
            <a:r>
              <a:rPr lang="en-US" sz="1400" dirty="0" smtClean="0">
                <a:latin typeface="Comic Sans MS" panose="030F0702030302020204" pitchFamily="66" charset="0"/>
              </a:rPr>
              <a:t> such that </a:t>
            </a:r>
            <a:r>
              <a:rPr lang="en-US" sz="1400" b="1" dirty="0" smtClean="0">
                <a:latin typeface="Comic Sans MS" panose="030F0702030302020204" pitchFamily="66" charset="0"/>
              </a:rPr>
              <a:t>BAB</a:t>
            </a:r>
            <a:r>
              <a:rPr lang="en-US" sz="1400" dirty="0" smtClean="0">
                <a:latin typeface="Comic Sans MS" panose="030F0702030302020204" pitchFamily="66" charset="0"/>
              </a:rPr>
              <a:t> = </a:t>
            </a:r>
            <a:r>
              <a:rPr lang="en-US" sz="1400" b="1" dirty="0" smtClean="0">
                <a:latin typeface="Comic Sans MS" panose="030F0702030302020204" pitchFamily="66" charset="0"/>
              </a:rPr>
              <a:t>I</a:t>
            </a: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We have already shown that if </a:t>
            </a:r>
            <a:r>
              <a:rPr lang="en-US" sz="1400" b="1" dirty="0" smtClean="0">
                <a:latin typeface="Comic Sans MS" panose="030F0702030302020204" pitchFamily="66" charset="0"/>
                <a:sym typeface="Wingdings" pitchFamily="2" charset="2"/>
              </a:rPr>
              <a:t>BAB</a:t>
            </a: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 = </a:t>
            </a:r>
            <a:r>
              <a:rPr lang="en-US" sz="1400" b="1" dirty="0" smtClean="0">
                <a:latin typeface="Comic Sans MS" panose="030F0702030302020204" pitchFamily="66" charset="0"/>
                <a:sym typeface="Wingdings" pitchFamily="2" charset="2"/>
              </a:rPr>
              <a:t>I</a:t>
            </a: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, then </a:t>
            </a:r>
            <a:r>
              <a:rPr lang="en-US" sz="1400" b="1" dirty="0" smtClean="0">
                <a:latin typeface="Comic Sans MS" panose="030F0702030302020204" pitchFamily="66" charset="0"/>
                <a:sym typeface="Wingdings" pitchFamily="2" charset="2"/>
              </a:rPr>
              <a:t>A</a:t>
            </a: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 = </a:t>
            </a:r>
            <a:r>
              <a:rPr lang="en-US" sz="1400" b="1" dirty="0" smtClean="0">
                <a:latin typeface="Comic Sans MS" panose="030F0702030302020204" pitchFamily="66" charset="0"/>
                <a:sym typeface="Wingdings" pitchFamily="2" charset="2"/>
              </a:rPr>
              <a:t>B</a:t>
            </a:r>
            <a:r>
              <a:rPr lang="en-US" sz="1400" baseline="30000" dirty="0" smtClean="0">
                <a:latin typeface="Comic Sans MS" panose="030F0702030302020204" pitchFamily="66" charset="0"/>
                <a:sym typeface="Wingdings" pitchFamily="2" charset="2"/>
              </a:rPr>
              <a:t>-1</a:t>
            </a:r>
            <a:r>
              <a:rPr lang="en-US" sz="1400" b="1" dirty="0" smtClean="0">
                <a:latin typeface="Comic Sans MS" panose="030F0702030302020204" pitchFamily="66" charset="0"/>
                <a:sym typeface="Wingdings" pitchFamily="2" charset="2"/>
              </a:rPr>
              <a:t>B</a:t>
            </a:r>
            <a:r>
              <a:rPr lang="en-US" sz="1400" baseline="30000" dirty="0" smtClean="0">
                <a:latin typeface="Comic Sans MS" panose="030F0702030302020204" pitchFamily="66" charset="0"/>
                <a:sym typeface="Wingdings" pitchFamily="2" charset="2"/>
              </a:rPr>
              <a:t>-1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Therefore we can just find </a:t>
            </a:r>
            <a:r>
              <a:rPr lang="en-US" sz="1400" b="1" dirty="0" smtClean="0">
                <a:latin typeface="Comic Sans MS" panose="030F0702030302020204" pitchFamily="66" charset="0"/>
                <a:sym typeface="Wingdings" pitchFamily="2" charset="2"/>
              </a:rPr>
              <a:t>B</a:t>
            </a:r>
            <a:r>
              <a:rPr lang="en-US" sz="1400" baseline="30000" dirty="0" smtClean="0">
                <a:latin typeface="Comic Sans MS" panose="030F0702030302020204" pitchFamily="66" charset="0"/>
                <a:sym typeface="Wingdings" pitchFamily="2" charset="2"/>
              </a:rPr>
              <a:t>-1</a:t>
            </a: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 and multiply it by itself!</a:t>
            </a: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4G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727200" cy="129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58651" y="0"/>
                <a:ext cx="1234376" cy="507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8651" y="0"/>
                <a:ext cx="1234376" cy="507896"/>
              </a:xfrm>
              <a:prstGeom prst="rect">
                <a:avLst/>
              </a:prstGeom>
              <a:blipFill rotWithShape="1">
                <a:blip r:embed="rId3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90155" y="-47128"/>
                <a:ext cx="2448427" cy="5550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𝑎𝑑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𝑏𝑐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155" y="-47128"/>
                <a:ext cx="2448427" cy="5550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29659" y="609600"/>
                <a:ext cx="2362377" cy="5986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</a:rPr>
                            <m:t>𝑑𝑒𝑡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659" y="609600"/>
                <a:ext cx="2362377" cy="5986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873913" y="-10236"/>
                <a:ext cx="1157112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/>
                        </a:rPr>
                        <m:t>𝐈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913" y="-10236"/>
                <a:ext cx="1157112" cy="502958"/>
              </a:xfrm>
              <a:prstGeom prst="rect">
                <a:avLst/>
              </a:prstGeom>
              <a:blipFill rotWithShape="1">
                <a:blip r:embed="rId6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47800" y="3886200"/>
                <a:ext cx="1230850" cy="507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𝑩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886200"/>
                <a:ext cx="1230850" cy="507960"/>
              </a:xfrm>
              <a:prstGeom prst="rect">
                <a:avLst/>
              </a:prstGeom>
              <a:blipFill rotWithShape="1">
                <a:blip r:embed="rId7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81800" y="1524000"/>
                <a:ext cx="1742721" cy="506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524000"/>
                <a:ext cx="1742721" cy="506357"/>
              </a:xfrm>
              <a:prstGeom prst="rect">
                <a:avLst/>
              </a:prstGeom>
              <a:blipFill rotWithShape="1">
                <a:blip r:embed="rId8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648200" y="1600200"/>
                <a:ext cx="1344855" cy="344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sz="1600" b="1" i="1" smtClean="0"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1600" b="1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latin typeface="Cambria Math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1600" b="1" i="1" smtClean="0">
                              <a:latin typeface="Cambria Math"/>
                            </a:rPr>
                            <m:t>𝑩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600200"/>
                <a:ext cx="1344855" cy="34413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43400" y="2362200"/>
                <a:ext cx="3047629" cy="522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1600" b="0" i="0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2362200"/>
                <a:ext cx="3047629" cy="522579"/>
              </a:xfrm>
              <a:prstGeom prst="rect">
                <a:avLst/>
              </a:prstGeom>
              <a:blipFill rotWithShape="1">
                <a:blip r:embed="rId10"/>
                <a:stretch>
                  <a:fillRect b="-2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>
          <a:xfrm flipV="1">
            <a:off x="4495800" y="2362200"/>
            <a:ext cx="3810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 flipV="1">
            <a:off x="4953000" y="2362200"/>
            <a:ext cx="38100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 flipV="1">
            <a:off x="4495800" y="2590800"/>
            <a:ext cx="3810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 flipV="1">
            <a:off x="4953000" y="2590800"/>
            <a:ext cx="38100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 flipV="1">
            <a:off x="5410200" y="2362200"/>
            <a:ext cx="3810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 flipV="1">
            <a:off x="5410200" y="2590800"/>
            <a:ext cx="38100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 flipV="1">
            <a:off x="5867400" y="2362200"/>
            <a:ext cx="3810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 flipV="1">
            <a:off x="5867400" y="2590800"/>
            <a:ext cx="38100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14800" y="3276600"/>
                <a:ext cx="20535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×3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+(−5×−1)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276600"/>
                <a:ext cx="2053575" cy="338554"/>
              </a:xfrm>
              <a:prstGeom prst="rect">
                <a:avLst/>
              </a:prstGeom>
              <a:blipFill rotWithShape="1">
                <a:blip r:embed="rId11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400800" y="3276600"/>
                <a:ext cx="20535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×−5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+(−5×2)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276600"/>
                <a:ext cx="2053575" cy="338554"/>
              </a:xfrm>
              <a:prstGeom prst="rect">
                <a:avLst/>
              </a:prstGeom>
              <a:blipFill rotWithShape="1">
                <a:blip r:embed="rId1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114800" y="3657600"/>
                <a:ext cx="20535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×3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+(2×−1)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657600"/>
                <a:ext cx="2053575" cy="338554"/>
              </a:xfrm>
              <a:prstGeom prst="rect">
                <a:avLst/>
              </a:prstGeom>
              <a:blipFill rotWithShape="1">
                <a:blip r:embed="rId13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400800" y="3657600"/>
                <a:ext cx="20535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×−5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+(2×2)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657600"/>
                <a:ext cx="2053575" cy="338554"/>
              </a:xfrm>
              <a:prstGeom prst="rect">
                <a:avLst/>
              </a:prstGeom>
              <a:blipFill rotWithShape="1">
                <a:blip r:embed="rId1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114800" y="4267200"/>
                <a:ext cx="1639615" cy="507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𝑨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−25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267200"/>
                <a:ext cx="1639615" cy="507960"/>
              </a:xfrm>
              <a:prstGeom prst="rect">
                <a:avLst/>
              </a:prstGeom>
              <a:blipFill rotWithShape="1">
                <a:blip r:embed="rId15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44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30" grpId="0" animBg="1"/>
      <p:bldP spid="30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0" grpId="2" animBg="1"/>
      <p:bldP spid="40" grpId="3" animBg="1"/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  <p:bldP spid="42" grpId="2" animBg="1"/>
      <p:bldP spid="42" grpId="3" animBg="1"/>
      <p:bldP spid="43" grpId="0" animBg="1"/>
      <p:bldP spid="43" grpId="1" animBg="1"/>
      <p:bldP spid="43" grpId="2" animBg="1"/>
      <p:bldP spid="43" grpId="3" animBg="1"/>
      <p:bldP spid="8" grpId="0"/>
      <p:bldP spid="44" grpId="0"/>
      <p:bldP spid="45" grpId="0"/>
      <p:bldP spid="46" grpId="0"/>
      <p:bldP spid="4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09800"/>
            <a:ext cx="8525103" cy="3724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Teachings for </a:t>
            </a:r>
          </a:p>
          <a:p>
            <a:pPr algn="ctr"/>
            <a:r>
              <a:rPr lang="en-US" sz="5400" b="1" cap="all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Exercise 4H</a:t>
            </a:r>
          </a:p>
          <a:p>
            <a:pPr algn="ctr"/>
            <a:r>
              <a:rPr lang="en-US" sz="3200" b="1" cap="all" spc="0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(please note that the exercise is a bit different to the example, but the example is still useful for the exercise after this!)</a:t>
            </a:r>
            <a:endParaRPr lang="en-US" sz="3200" b="1" cap="all" spc="0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effectLst>
                <a:reflection blurRad="6350" stA="55000" endA="50" endPos="85000" dir="5400000" sy="-100000" algn="bl" rotWithShape="0"/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3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can use inverse matrices to reverse the effect of a linear transformation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The triangle T has vertices at A, B and C. The matrix: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</a:t>
            </a:r>
            <a:r>
              <a:rPr lang="en-US" sz="1400" dirty="0" smtClean="0">
                <a:latin typeface="Comic Sans MS" panose="030F0702030302020204" pitchFamily="66" charset="0"/>
              </a:rPr>
              <a:t>ransforms T to the triangle T’ with vertices at (4,3), (4,10) and (-4,-3).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AutoNum type="alphaLcParenR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Find the coordinates of the points A, B and C</a:t>
            </a:r>
          </a:p>
          <a:p>
            <a:pPr algn="ctr">
              <a:buAutoNum type="alphaLcParenR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Let the coordinates of the original  triangle, T, be given by matrix ‘</a:t>
            </a:r>
            <a:r>
              <a:rPr lang="en-US" sz="1400" b="1" dirty="0" smtClean="0">
                <a:latin typeface="Comic Sans MS" panose="030F0702030302020204" pitchFamily="66" charset="0"/>
                <a:sym typeface="Wingdings" pitchFamily="2" charset="2"/>
              </a:rPr>
              <a:t>X</a:t>
            </a: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’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So the matrix </a:t>
            </a:r>
            <a:r>
              <a:rPr lang="en-US" sz="1400" b="1" dirty="0" smtClean="0">
                <a:latin typeface="Comic Sans MS" panose="030F0702030302020204" pitchFamily="66" charset="0"/>
                <a:sym typeface="Wingdings" pitchFamily="2" charset="2"/>
              </a:rPr>
              <a:t>M</a:t>
            </a: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, multiplied by the original coordinates, </a:t>
            </a:r>
            <a:r>
              <a:rPr lang="en-US" sz="1400" b="1" dirty="0" smtClean="0">
                <a:latin typeface="Comic Sans MS" panose="030F0702030302020204" pitchFamily="66" charset="0"/>
                <a:sym typeface="Wingdings" pitchFamily="2" charset="2"/>
              </a:rPr>
              <a:t>X</a:t>
            </a: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, gives us the new set of coordinates…</a:t>
            </a: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4H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71600" y="3048000"/>
                <a:ext cx="1415387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𝑴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048000"/>
                <a:ext cx="1415387" cy="502958"/>
              </a:xfrm>
              <a:prstGeom prst="rect">
                <a:avLst/>
              </a:prstGeom>
              <a:blipFill rotWithShape="1">
                <a:blip r:embed="rId2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2400"/>
            <a:ext cx="1385047" cy="1308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19600" y="1676400"/>
                <a:ext cx="2057400" cy="501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𝑴𝑿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676400"/>
                <a:ext cx="2057400" cy="501740"/>
              </a:xfrm>
              <a:prstGeom prst="rect">
                <a:avLst/>
              </a:prstGeom>
              <a:blipFill rotWithShape="1">
                <a:blip r:embed="rId4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38600" y="2362200"/>
                <a:ext cx="2808333" cy="501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𝑴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1" i="1" smtClean="0">
                          <a:latin typeface="Cambria Math"/>
                        </a:rPr>
                        <m:t>𝑴𝑿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𝑴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362200"/>
                <a:ext cx="2808333" cy="501740"/>
              </a:xfrm>
              <a:prstGeom prst="rect">
                <a:avLst/>
              </a:prstGeom>
              <a:blipFill rotWithShape="1"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8200" y="3048000"/>
                <a:ext cx="2236958" cy="501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𝑿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𝑴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048000"/>
                <a:ext cx="2236958" cy="501740"/>
              </a:xfrm>
              <a:prstGeom prst="rect">
                <a:avLst/>
              </a:prstGeom>
              <a:blipFill rotWithShape="1">
                <a:blip r:embed="rId6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5105400" y="2743200"/>
            <a:ext cx="381000" cy="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114800" y="2743200"/>
            <a:ext cx="381000" cy="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191000" y="2590800"/>
            <a:ext cx="533400" cy="0"/>
          </a:xfrm>
          <a:prstGeom prst="line">
            <a:avLst/>
          </a:prstGeom>
          <a:ln w="317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>
            <a:off x="6781800" y="1981200"/>
            <a:ext cx="381000" cy="609600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7086600" y="1905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Multiply both sides by </a:t>
            </a:r>
            <a:r>
              <a:rPr lang="en-GB" sz="1200" b="1" dirty="0" smtClean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GB" sz="1200" baseline="30000" dirty="0" smtClean="0">
                <a:solidFill>
                  <a:srgbClr val="FF0000"/>
                </a:solidFill>
                <a:latin typeface="Comic Sans MS" pitchFamily="66" charset="0"/>
              </a:rPr>
              <a:t>-1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 (as before, ensure it is in the same ‘position’)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Arc 16"/>
          <p:cNvSpPr/>
          <p:nvPr/>
        </p:nvSpPr>
        <p:spPr>
          <a:xfrm>
            <a:off x="6781800" y="2667000"/>
            <a:ext cx="381000" cy="609600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7070678" y="2667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GB" sz="1200" baseline="30000" dirty="0" smtClean="0">
                <a:solidFill>
                  <a:srgbClr val="FF0000"/>
                </a:solidFill>
                <a:latin typeface="Comic Sans MS" pitchFamily="66" charset="0"/>
              </a:rPr>
              <a:t>-1</a:t>
            </a:r>
            <a:r>
              <a:rPr lang="en-GB" sz="1200" b="1" dirty="0" smtClean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GB" sz="1200" dirty="0" smtClean="0">
                <a:solidFill>
                  <a:srgbClr val="FF0000"/>
                </a:solidFill>
                <a:latin typeface="Comic Sans MS" pitchFamily="66" charset="0"/>
              </a:rPr>
              <a:t> is just the identity matrix and can be cancelled out!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9600" y="3962400"/>
            <a:ext cx="4191000" cy="7386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So to find the original set of coordinates, we have to multiply the final set of coordinates by the inverse of the matrix that created them!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9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8" grpId="0"/>
      <p:bldP spid="9" grpId="0"/>
      <p:bldP spid="15" grpId="0" animBg="1"/>
      <p:bldP spid="16" grpId="0"/>
      <p:bldP spid="17" grpId="0" animBg="1"/>
      <p:bldP spid="18" grpId="0"/>
      <p:bldP spid="1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can use inverse matrices to reverse the effect of a linear transformation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The triangle T has vertices at A, B and C. The matrix: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</a:t>
            </a:r>
            <a:r>
              <a:rPr lang="en-US" sz="1400" dirty="0" smtClean="0">
                <a:latin typeface="Comic Sans MS" panose="030F0702030302020204" pitchFamily="66" charset="0"/>
              </a:rPr>
              <a:t>ransforms T to the triangle T’ with vertices at (4,3), (4,10) and (-4,-3).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AutoNum type="alphaLcParenR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Find the coordinates of the points A, B and C</a:t>
            </a:r>
          </a:p>
          <a:p>
            <a:pPr algn="ctr">
              <a:buAutoNum type="alphaLcParenR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Let the coordinates of the original  triangle, T, be given by matrix ‘</a:t>
            </a:r>
            <a:r>
              <a:rPr lang="en-US" sz="1400" b="1" dirty="0" smtClean="0">
                <a:latin typeface="Comic Sans MS" panose="030F0702030302020204" pitchFamily="66" charset="0"/>
                <a:sym typeface="Wingdings" pitchFamily="2" charset="2"/>
              </a:rPr>
              <a:t>X</a:t>
            </a: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’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So the matrix </a:t>
            </a:r>
            <a:r>
              <a:rPr lang="en-US" sz="1400" b="1" dirty="0" smtClean="0">
                <a:latin typeface="Comic Sans MS" panose="030F0702030302020204" pitchFamily="66" charset="0"/>
                <a:sym typeface="Wingdings" pitchFamily="2" charset="2"/>
              </a:rPr>
              <a:t>M</a:t>
            </a: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, multiplied by the original coordinates, </a:t>
            </a:r>
            <a:r>
              <a:rPr lang="en-US" sz="1400" b="1" dirty="0" smtClean="0">
                <a:latin typeface="Comic Sans MS" panose="030F0702030302020204" pitchFamily="66" charset="0"/>
                <a:sym typeface="Wingdings" pitchFamily="2" charset="2"/>
              </a:rPr>
              <a:t>X</a:t>
            </a: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, gives us the new set of coordinates…</a:t>
            </a: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4H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71600" y="3048000"/>
                <a:ext cx="1415387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𝑴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048000"/>
                <a:ext cx="1415387" cy="502958"/>
              </a:xfrm>
              <a:prstGeom prst="rect">
                <a:avLst/>
              </a:prstGeom>
              <a:blipFill rotWithShape="1">
                <a:blip r:embed="rId2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2400"/>
            <a:ext cx="1385047" cy="1308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55093" y="1525218"/>
                <a:ext cx="2236958" cy="501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𝑿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𝑴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093" y="1525218"/>
                <a:ext cx="2236958" cy="501740"/>
              </a:xfrm>
              <a:prstGeom prst="rect">
                <a:avLst/>
              </a:prstGeom>
              <a:blipFill rotWithShape="1">
                <a:blip r:embed="rId4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419600" y="1524000"/>
                <a:ext cx="1415387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𝑴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524000"/>
                <a:ext cx="1415387" cy="502958"/>
              </a:xfrm>
              <a:prstGeom prst="rect">
                <a:avLst/>
              </a:prstGeom>
              <a:blipFill rotWithShape="1">
                <a:blip r:embed="rId5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19600" y="2286000"/>
                <a:ext cx="19211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𝑑𝑒𝑡</m:t>
                      </m:r>
                      <m:d>
                        <m:d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𝑴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𝑎𝑑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𝑏𝑐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286000"/>
                <a:ext cx="1921103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27293" y="2709446"/>
                <a:ext cx="22641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=(4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×1)</m:t>
                      </m:r>
                      <m:r>
                        <a:rPr lang="en-GB" sz="1600" b="0" i="1" smtClean="0">
                          <a:latin typeface="Cambria Math"/>
                        </a:rPr>
                        <m:t>−(3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×−1)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293" y="2709446"/>
                <a:ext cx="2264107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27294" y="3130202"/>
                <a:ext cx="70769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=7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294" y="3130202"/>
                <a:ext cx="707694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43400" y="4498025"/>
                <a:ext cx="1772088" cy="557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𝑴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498025"/>
                <a:ext cx="1772088" cy="55758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57800" y="4498025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4498025"/>
                <a:ext cx="344966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638800" y="4726625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726625"/>
                <a:ext cx="344966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638800" y="4492289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492289"/>
                <a:ext cx="344966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81600" y="4726625"/>
                <a:ext cx="49885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726625"/>
                <a:ext cx="498855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800600" y="3583625"/>
            <a:ext cx="335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Now we can fill in the parts of </a:t>
            </a:r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-1</a:t>
            </a:r>
          </a:p>
          <a:p>
            <a:pPr marL="285750" indent="-285750" algn="ctr">
              <a:buFont typeface="Wingdings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Swap a and d around</a:t>
            </a:r>
          </a:p>
          <a:p>
            <a:pPr marL="285750" indent="-285750" algn="ctr">
              <a:buFont typeface="Wingdings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Reverse the signs of b and c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Arc 18"/>
          <p:cNvSpPr/>
          <p:nvPr/>
        </p:nvSpPr>
        <p:spPr>
          <a:xfrm>
            <a:off x="7097772" y="2440624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7250172" y="2516824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Replace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Arc 21"/>
          <p:cNvSpPr/>
          <p:nvPr/>
        </p:nvSpPr>
        <p:spPr>
          <a:xfrm>
            <a:off x="7097772" y="2897824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7326372" y="2974024"/>
            <a:ext cx="1295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30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  <p:bldP spid="21" grpId="0"/>
      <p:bldP spid="22" grpId="0" animBg="1"/>
      <p:bldP spid="2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can use inverse matrices to reverse the effect of a linear transformation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The triangle T has vertices at A, B and C. The matrix: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</a:t>
            </a:r>
            <a:r>
              <a:rPr lang="en-US" sz="1400" dirty="0" smtClean="0">
                <a:latin typeface="Comic Sans MS" panose="030F0702030302020204" pitchFamily="66" charset="0"/>
              </a:rPr>
              <a:t>ransforms T to the triangle T’ with vertices at (4,3), (4,10) and (-4,-3).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AutoNum type="alphaLcParenR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Find the coordinates of the points A, B and C</a:t>
            </a:r>
          </a:p>
          <a:p>
            <a:pPr algn="ctr">
              <a:buAutoNum type="alphaLcParenR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Let the coordinates of the original  triangle, T, be given by matrix ‘</a:t>
            </a:r>
            <a:r>
              <a:rPr lang="en-US" sz="1400" b="1" dirty="0" smtClean="0">
                <a:latin typeface="Comic Sans MS" panose="030F0702030302020204" pitchFamily="66" charset="0"/>
                <a:sym typeface="Wingdings" pitchFamily="2" charset="2"/>
              </a:rPr>
              <a:t>X</a:t>
            </a: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’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So the matrix </a:t>
            </a:r>
            <a:r>
              <a:rPr lang="en-US" sz="1400" b="1" dirty="0" smtClean="0">
                <a:latin typeface="Comic Sans MS" panose="030F0702030302020204" pitchFamily="66" charset="0"/>
                <a:sym typeface="Wingdings" pitchFamily="2" charset="2"/>
              </a:rPr>
              <a:t>M</a:t>
            </a: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, multiplied by the original coordinates, </a:t>
            </a:r>
            <a:r>
              <a:rPr lang="en-US" sz="1400" b="1" dirty="0" smtClean="0">
                <a:latin typeface="Comic Sans MS" panose="030F0702030302020204" pitchFamily="66" charset="0"/>
                <a:sym typeface="Wingdings" pitchFamily="2" charset="2"/>
              </a:rPr>
              <a:t>X</a:t>
            </a:r>
            <a:r>
              <a:rPr lang="en-US" sz="1400" dirty="0" smtClean="0">
                <a:latin typeface="Comic Sans MS" panose="030F0702030302020204" pitchFamily="66" charset="0"/>
                <a:sym typeface="Wingdings" pitchFamily="2" charset="2"/>
              </a:rPr>
              <a:t>, gives us the new set of coordinates…</a:t>
            </a:r>
            <a:endParaRPr lang="en-US" sz="1400" dirty="0">
              <a:latin typeface="Comic Sans MS" panose="030F0702030302020204" pitchFamily="66" charset="0"/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4H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71600" y="3048000"/>
                <a:ext cx="1415387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𝑴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048000"/>
                <a:ext cx="1415387" cy="502958"/>
              </a:xfrm>
              <a:prstGeom prst="rect">
                <a:avLst/>
              </a:prstGeom>
              <a:blipFill rotWithShape="1">
                <a:blip r:embed="rId2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2400"/>
            <a:ext cx="1385047" cy="1308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55093" y="1525218"/>
                <a:ext cx="2236958" cy="501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𝑿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𝑴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093" y="1525218"/>
                <a:ext cx="2236958" cy="501740"/>
              </a:xfrm>
              <a:prstGeom prst="rect">
                <a:avLst/>
              </a:prstGeom>
              <a:blipFill rotWithShape="1">
                <a:blip r:embed="rId4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103007" y="1499057"/>
                <a:ext cx="1775294" cy="554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𝑴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007" y="1499057"/>
                <a:ext cx="1775294" cy="5540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059693" y="2206336"/>
                <a:ext cx="2236958" cy="5017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𝑿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latin typeface="Cambria Math"/>
                            </a:rPr>
                            <m:t>𝑴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693" y="2206336"/>
                <a:ext cx="2236958" cy="501740"/>
              </a:xfrm>
              <a:prstGeom prst="rect">
                <a:avLst/>
              </a:prstGeom>
              <a:blipFill rotWithShape="1">
                <a:blip r:embed="rId6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59693" y="2765363"/>
                <a:ext cx="2729914" cy="554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𝑿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7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6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sz="1600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600" i="1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693" y="2765363"/>
                <a:ext cx="2729914" cy="55406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6618143" y="2497911"/>
            <a:ext cx="385049" cy="544483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6972300" y="2612963"/>
            <a:ext cx="1295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Replace </a:t>
            </a:r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-1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03477" y="3397069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(2 x 2)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88598" y="3393448"/>
            <a:ext cx="290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x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87023" y="3382198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(2 x 3)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69439" y="339493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=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64792" y="3393449"/>
            <a:ext cx="745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(2 x 3)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4" name="Arc 33"/>
          <p:cNvSpPr/>
          <p:nvPr/>
        </p:nvSpPr>
        <p:spPr>
          <a:xfrm>
            <a:off x="7195934" y="3005417"/>
            <a:ext cx="385049" cy="544483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7475995" y="2930147"/>
            <a:ext cx="18050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Ignore the 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sz="1400" baseline="-25000" dirty="0" smtClean="0">
                <a:solidFill>
                  <a:srgbClr val="FF0000"/>
                </a:solidFill>
                <a:latin typeface="Comic Sans MS" pitchFamily="66" charset="0"/>
              </a:rPr>
              <a:t>7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and just multiply the matrices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886200" y="3962400"/>
                <a:ext cx="3938322" cy="5788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sz="16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sz="1600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600" i="1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16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10</m:t>
                                      </m:r>
                                    </m:e>
                                    <m:e>
                                      <m:r>
                                        <a:rPr lang="en-US" sz="1600" b="0" i="1" smtClean="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  <m:e/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962400"/>
                <a:ext cx="3938322" cy="57881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Oval 36"/>
          <p:cNvSpPr/>
          <p:nvPr/>
        </p:nvSpPr>
        <p:spPr>
          <a:xfrm flipV="1">
            <a:off x="4219917" y="3951579"/>
            <a:ext cx="3810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 flipV="1">
            <a:off x="4553150" y="3961263"/>
            <a:ext cx="38100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 flipV="1">
            <a:off x="4219917" y="4180179"/>
            <a:ext cx="3810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 flipV="1">
            <a:off x="4553150" y="4189863"/>
            <a:ext cx="38100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/>
          <p:cNvSpPr/>
          <p:nvPr/>
        </p:nvSpPr>
        <p:spPr>
          <a:xfrm flipV="1">
            <a:off x="4942111" y="3961263"/>
            <a:ext cx="3810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 flipV="1">
            <a:off x="4942111" y="4189863"/>
            <a:ext cx="38100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 flipV="1">
            <a:off x="5276481" y="3961262"/>
            <a:ext cx="3810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 flipV="1">
            <a:off x="5276481" y="4189862"/>
            <a:ext cx="38100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 flipV="1">
            <a:off x="5715484" y="3977185"/>
            <a:ext cx="3810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 flipV="1">
            <a:off x="5715484" y="4205785"/>
            <a:ext cx="38100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31777" y="4724400"/>
                <a:ext cx="15492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×4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+(1×3)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777" y="4724400"/>
                <a:ext cx="1549207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555777" y="4724400"/>
                <a:ext cx="16485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×4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+(1×10)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777" y="4724400"/>
                <a:ext cx="1648593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187875" y="4724400"/>
                <a:ext cx="18185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×−4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+(1×−3)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875" y="4724400"/>
                <a:ext cx="1818511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879377" y="5105400"/>
                <a:ext cx="1752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×4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+(4×3)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9377" y="5105400"/>
                <a:ext cx="1752600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403377" y="5105400"/>
                <a:ext cx="1828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×4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+(4×10)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377" y="5105400"/>
                <a:ext cx="1828800" cy="307777"/>
              </a:xfrm>
              <a:prstGeom prst="rect">
                <a:avLst/>
              </a:prstGeom>
              <a:blipFill rotWithShape="1">
                <a:blip r:embed="rId1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003577" y="5105400"/>
                <a:ext cx="21335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×−4</m:t>
                          </m:r>
                        </m:e>
                      </m:d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+(4×−3)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577" y="5105400"/>
                <a:ext cx="2133599" cy="307777"/>
              </a:xfrm>
              <a:prstGeom prst="rect">
                <a:avLst/>
              </a:prstGeom>
              <a:blipFill rotWithShape="1">
                <a:blip r:embed="rId14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886200" y="5562600"/>
                <a:ext cx="1954509" cy="5540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𝑿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7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latin typeface="Cambria Math"/>
                                        </a:rPr>
                                        <m:t>7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14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−7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28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5562600"/>
                <a:ext cx="1954509" cy="55406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3886200" y="6172200"/>
                <a:ext cx="1742207" cy="5022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𝑿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sz="1600" b="0" i="1" smtClean="0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GB" sz="16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GB" sz="16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6172200"/>
                <a:ext cx="1742207" cy="502253"/>
              </a:xfrm>
              <a:prstGeom prst="rect">
                <a:avLst/>
              </a:prstGeom>
              <a:blipFill rotWithShape="1">
                <a:blip r:embed="rId1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Arc 53"/>
          <p:cNvSpPr/>
          <p:nvPr/>
        </p:nvSpPr>
        <p:spPr>
          <a:xfrm>
            <a:off x="5665643" y="5904748"/>
            <a:ext cx="385049" cy="544483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6019800" y="5943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Multiply all parts of the matrix by 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sz="1400" baseline="-25000" dirty="0" smtClean="0">
                <a:solidFill>
                  <a:srgbClr val="FF0000"/>
                </a:solidFill>
                <a:latin typeface="Comic Sans MS" pitchFamily="66" charset="0"/>
              </a:rPr>
              <a:t>7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633478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Original coordinates were: (1,0), (2,4) and (-1,0)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77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25" grpId="0"/>
      <p:bldP spid="26" grpId="0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5" grpId="0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1" grpId="2" animBg="1"/>
      <p:bldP spid="41" grpId="3" animBg="1"/>
      <p:bldP spid="42" grpId="0" animBg="1"/>
      <p:bldP spid="42" grpId="1" animBg="1"/>
      <p:bldP spid="42" grpId="2" animBg="1"/>
      <p:bldP spid="42" grpId="3" animBg="1"/>
      <p:bldP spid="43" grpId="0" animBg="1"/>
      <p:bldP spid="43" grpId="1" animBg="1"/>
      <p:bldP spid="43" grpId="2" animBg="1"/>
      <p:bldP spid="43" grpId="3" animBg="1"/>
      <p:bldP spid="44" grpId="0" animBg="1"/>
      <p:bldP spid="44" grpId="1" animBg="1"/>
      <p:bldP spid="44" grpId="2" animBg="1"/>
      <p:bldP spid="44" grpId="3" animBg="1"/>
      <p:bldP spid="45" grpId="0" animBg="1"/>
      <p:bldP spid="45" grpId="1" animBg="1"/>
      <p:bldP spid="45" grpId="2" animBg="1"/>
      <p:bldP spid="45" grpId="3" animBg="1"/>
      <p:bldP spid="46" grpId="0" animBg="1"/>
      <p:bldP spid="46" grpId="1" animBg="1"/>
      <p:bldP spid="46" grpId="2" animBg="1"/>
      <p:bldP spid="46" grpId="3" animBg="1"/>
      <p:bldP spid="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962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need to know how to find the dimensions of a matrix, and add and subtract matrices of the same dimensions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You can use simple algebra when adding or subtracting matrices..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4A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838400" cy="1378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64151" y="1530751"/>
                <a:ext cx="1352806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151" y="1530751"/>
                <a:ext cx="1352806" cy="5542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793157" y="1531200"/>
                <a:ext cx="1536574" cy="559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157" y="1531200"/>
                <a:ext cx="1536574" cy="55976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426682" y="1524787"/>
                <a:ext cx="1344727" cy="560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𝑪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682" y="1524787"/>
                <a:ext cx="1344727" cy="56021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4390732" y="2133600"/>
            <a:ext cx="44823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Given that </a:t>
            </a:r>
            <a:r>
              <a:rPr lang="en-US" sz="1400" b="1" dirty="0" smtClean="0">
                <a:latin typeface="Comic Sans MS" pitchFamily="66" charset="0"/>
              </a:rPr>
              <a:t>A</a:t>
            </a:r>
            <a:r>
              <a:rPr lang="en-US" sz="1400" dirty="0" smtClean="0">
                <a:latin typeface="Comic Sans MS" pitchFamily="66" charset="0"/>
              </a:rPr>
              <a:t> + </a:t>
            </a:r>
            <a:r>
              <a:rPr lang="en-US" sz="1400" b="1" dirty="0" smtClean="0">
                <a:latin typeface="Comic Sans MS" pitchFamily="66" charset="0"/>
              </a:rPr>
              <a:t>B</a:t>
            </a:r>
            <a:r>
              <a:rPr lang="en-US" sz="1400" dirty="0" smtClean="0">
                <a:latin typeface="Comic Sans MS" pitchFamily="66" charset="0"/>
              </a:rPr>
              <a:t> = </a:t>
            </a:r>
            <a:r>
              <a:rPr lang="en-US" sz="1400" b="1" dirty="0" smtClean="0">
                <a:latin typeface="Comic Sans MS" pitchFamily="66" charset="0"/>
              </a:rPr>
              <a:t>C</a:t>
            </a:r>
            <a:r>
              <a:rPr lang="en-US" sz="1400" dirty="0" smtClean="0">
                <a:latin typeface="Comic Sans MS" pitchFamily="66" charset="0"/>
              </a:rPr>
              <a:t>, find the values of a, b, x and y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390732" y="2590800"/>
                <a:ext cx="2970878" cy="562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732" y="2590800"/>
                <a:ext cx="2970878" cy="5620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54"/>
          <p:cNvSpPr/>
          <p:nvPr/>
        </p:nvSpPr>
        <p:spPr>
          <a:xfrm>
            <a:off x="4906596" y="2597097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4555000" y="2591251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4906596" y="2848013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4555000" y="2842167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5876171" y="2597097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5488357" y="2591251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5876171" y="2848013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/>
          <p:cNvSpPr/>
          <p:nvPr/>
        </p:nvSpPr>
        <p:spPr>
          <a:xfrm>
            <a:off x="5488357" y="2842167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/>
          <p:cNvSpPr/>
          <p:nvPr/>
        </p:nvSpPr>
        <p:spPr>
          <a:xfrm>
            <a:off x="6948731" y="2606217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6560917" y="2600371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/>
          <p:cNvSpPr/>
          <p:nvPr/>
        </p:nvSpPr>
        <p:spPr>
          <a:xfrm>
            <a:off x="6948731" y="2857133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/>
          <p:cNvSpPr/>
          <p:nvPr/>
        </p:nvSpPr>
        <p:spPr>
          <a:xfrm>
            <a:off x="6560917" y="2851287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72150" y="3352800"/>
                <a:ext cx="12012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50" y="3352800"/>
                <a:ext cx="120122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4800600" y="3722132"/>
                <a:ext cx="9163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722132"/>
                <a:ext cx="916357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6384867" y="3364906"/>
                <a:ext cx="12012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3−1=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867" y="3364906"/>
                <a:ext cx="1201226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6713317" y="3734238"/>
                <a:ext cx="9163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317" y="3734238"/>
                <a:ext cx="916357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4472150" y="4572000"/>
                <a:ext cx="12012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1+2=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50" y="4572000"/>
                <a:ext cx="1201226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4800600" y="4941332"/>
                <a:ext cx="9163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941332"/>
                <a:ext cx="916357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6384867" y="4584106"/>
                <a:ext cx="12012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+4=3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867" y="4584106"/>
                <a:ext cx="1201226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6795352" y="4971896"/>
                <a:ext cx="9163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352" y="4971896"/>
                <a:ext cx="916357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684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6" grpId="0"/>
      <p:bldP spid="47" grpId="0"/>
      <p:bldP spid="48" grpId="0"/>
      <p:bldP spid="49" grpId="0"/>
      <p:bldP spid="55" grpId="0" animBg="1"/>
      <p:bldP spid="55" grpId="1" animBg="1"/>
      <p:bldP spid="64" grpId="0" animBg="1"/>
      <p:bldP spid="64" grpId="1" animBg="1"/>
      <p:bldP spid="66" grpId="0" animBg="1"/>
      <p:bldP spid="66" grpId="1" animBg="1"/>
      <p:bldP spid="67" grpId="0" animBg="1"/>
      <p:bldP spid="67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" grpId="0"/>
      <p:bldP spid="94" grpId="0"/>
      <p:bldP spid="95" grpId="0"/>
      <p:bldP spid="96" grpId="0"/>
      <p:bldP spid="97" grpId="0"/>
      <p:bldP spid="98" grpId="0"/>
      <p:bldP spid="99" grpId="0"/>
      <p:bldP spid="100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581400" cy="5486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can use inverse matrices to reverse the effect of a linear transformation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The triangle T has vertices at A, B and C. The matrix: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t</a:t>
            </a:r>
            <a:r>
              <a:rPr lang="en-US" sz="1400" dirty="0" smtClean="0">
                <a:latin typeface="Comic Sans MS" panose="030F0702030302020204" pitchFamily="66" charset="0"/>
              </a:rPr>
              <a:t>ransforms T to the triangle T’ with vertices at (4,3), (4,10) and (-4,-3).</a:t>
            </a: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b) Sketch triangles T and T’ on separate axes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c) Show that the area of T’ = the area of T multiplied by </a:t>
            </a:r>
            <a:r>
              <a:rPr lang="en-US" sz="1400" dirty="0" err="1" smtClean="0">
                <a:latin typeface="Comic Sans MS" panose="030F0702030302020204" pitchFamily="66" charset="0"/>
              </a:rPr>
              <a:t>det</a:t>
            </a:r>
            <a:r>
              <a:rPr lang="en-US" sz="1400" dirty="0" smtClean="0">
                <a:latin typeface="Comic Sans MS" panose="030F0702030302020204" pitchFamily="66" charset="0"/>
              </a:rPr>
              <a:t>(</a:t>
            </a:r>
            <a:r>
              <a:rPr lang="en-US" sz="1400" b="1" dirty="0" smtClean="0">
                <a:latin typeface="Comic Sans MS" panose="030F0702030302020204" pitchFamily="66" charset="0"/>
              </a:rPr>
              <a:t>M</a:t>
            </a:r>
            <a:r>
              <a:rPr lang="en-US" sz="1400" dirty="0" smtClean="0">
                <a:latin typeface="Comic Sans MS" panose="030F0702030302020204" pitchFamily="66" charset="0"/>
              </a:rPr>
              <a:t>)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From before, </a:t>
            </a:r>
            <a:r>
              <a:rPr lang="en-US" sz="1400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det</a:t>
            </a:r>
            <a:r>
              <a:rPr lang="en-US" sz="1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(</a:t>
            </a:r>
            <a:r>
              <a:rPr lang="en-US" sz="1400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M</a:t>
            </a:r>
            <a:r>
              <a:rPr lang="en-US" sz="1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) = 7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We can work out the areas by using (base x height) </a:t>
            </a:r>
            <a:r>
              <a:rPr lang="en-US" sz="1400" dirty="0" smtClean="0">
                <a:latin typeface="Comic Sans MS"/>
                <a:sym typeface="Wingdings" panose="05000000000000000000" pitchFamily="2" charset="2"/>
              </a:rPr>
              <a:t>÷ 2 and considering coordinates to work out these lengths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4H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71600" y="2895600"/>
                <a:ext cx="1415387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/>
                        </a:rPr>
                        <m:t>𝑴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895600"/>
                <a:ext cx="1415387" cy="502958"/>
              </a:xfrm>
              <a:prstGeom prst="rect">
                <a:avLst/>
              </a:prstGeom>
              <a:blipFill rotWithShape="1">
                <a:blip r:embed="rId2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52400"/>
            <a:ext cx="1385047" cy="1308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71191" y="1600200"/>
                <a:ext cx="23952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𝑇</m:t>
                      </m:r>
                      <m:r>
                        <a:rPr lang="en-GB" sz="1600" b="0" i="1" smtClean="0">
                          <a:latin typeface="Cambria Math"/>
                        </a:rPr>
                        <m:t>: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1,0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2,4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𝑎𝑛𝑑</m:t>
                      </m:r>
                      <m:r>
                        <a:rPr lang="en-GB" sz="1600" b="0" i="1" smtClean="0">
                          <a:latin typeface="Cambria Math"/>
                        </a:rPr>
                        <m:t> (−1,0)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191" y="1600200"/>
                <a:ext cx="2395206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236806" y="1600200"/>
                <a:ext cx="27454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𝑇</m:t>
                      </m:r>
                      <m:r>
                        <a:rPr lang="en-GB" sz="1600" b="0" i="1" smtClean="0">
                          <a:latin typeface="Cambria Math"/>
                        </a:rPr>
                        <m:t>′: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4,3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4,10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𝑎𝑛𝑑</m:t>
                      </m:r>
                      <m:r>
                        <a:rPr lang="en-GB" sz="1600" b="0" i="1" smtClean="0">
                          <a:latin typeface="Cambria Math"/>
                        </a:rPr>
                        <m:t> (−4,−3)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806" y="1600200"/>
                <a:ext cx="2745495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5181600" y="2133600"/>
            <a:ext cx="0" cy="1828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5400000" flipV="1">
            <a:off x="5181600" y="2099481"/>
            <a:ext cx="0" cy="1828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7609553" y="2133600"/>
            <a:ext cx="0" cy="1828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 flipV="1">
            <a:off x="7609553" y="2099481"/>
            <a:ext cx="0" cy="1828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222543" y="2930856"/>
            <a:ext cx="152400" cy="159224"/>
            <a:chOff x="5181600" y="4800600"/>
            <a:chExt cx="152400" cy="159224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181600" y="48006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5181600" y="4807424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4992806" y="2933131"/>
            <a:ext cx="152400" cy="159224"/>
            <a:chOff x="5181600" y="4800600"/>
            <a:chExt cx="152400" cy="159224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5181600" y="48006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5181600" y="4807424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7899780" y="2114266"/>
            <a:ext cx="152400" cy="159224"/>
            <a:chOff x="5181600" y="4800600"/>
            <a:chExt cx="152400" cy="159224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5181600" y="48006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5181600" y="4807424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7902054" y="2676099"/>
            <a:ext cx="152400" cy="159224"/>
            <a:chOff x="5181600" y="4800600"/>
            <a:chExt cx="152400" cy="159224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5181600" y="48006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5181600" y="4807424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7151428" y="3194713"/>
            <a:ext cx="152400" cy="159224"/>
            <a:chOff x="5181600" y="4800600"/>
            <a:chExt cx="152400" cy="159224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5181600" y="48006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5181600" y="4807424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5415886" y="2591937"/>
            <a:ext cx="152400" cy="159224"/>
            <a:chOff x="5181600" y="4800600"/>
            <a:chExt cx="152400" cy="159224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5181600" y="48006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5181600" y="4807424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 flipV="1">
            <a:off x="5063320" y="2674961"/>
            <a:ext cx="436728" cy="3411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5065595" y="3016155"/>
            <a:ext cx="270680" cy="227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7231039" y="2183642"/>
            <a:ext cx="752901" cy="1089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7219666" y="2745476"/>
            <a:ext cx="780197" cy="54363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7983941" y="2197289"/>
            <a:ext cx="0" cy="55955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5308979" y="2677235"/>
            <a:ext cx="193344" cy="35256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5227093" y="3098042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(1,0)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519684" y="3086669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(-1,0)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354472" y="2338317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(2,4)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666932" y="3323230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(-4,-3)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979392" y="2711355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(4,3)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995315" y="2017593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(4,10)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176214" y="2060813"/>
            <a:ext cx="309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566846" y="2022144"/>
            <a:ext cx="349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T’</a:t>
            </a:r>
            <a:endParaRPr lang="en-GB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615338" y="4191000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Area of T</a:t>
            </a:r>
            <a:endParaRPr lang="en-GB" sz="1400" b="1" u="sng" dirty="0">
              <a:latin typeface="Comic Sans MS" panose="030F0702030302020204" pitchFamily="66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068166" y="4191000"/>
            <a:ext cx="1111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Area of T’</a:t>
            </a:r>
            <a:endParaRPr lang="en-GB" sz="1400" b="1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4419600" y="4572000"/>
                <a:ext cx="1430135" cy="499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𝐵𝑎𝑠𝑒</m:t>
                          </m:r>
                          <m:r>
                            <a:rPr lang="en-GB" sz="1400" i="1">
                              <a:latin typeface="Cambria Math"/>
                            </a:rPr>
                            <m:t> ×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𝐻𝑒𝑖𝑔h𝑡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572000"/>
                <a:ext cx="1430135" cy="499945"/>
              </a:xfrm>
              <a:prstGeom prst="rect">
                <a:avLst/>
              </a:prstGeom>
              <a:blipFill rotWithShape="1"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6934200" y="4572000"/>
                <a:ext cx="1430135" cy="499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𝐵𝑎𝑠𝑒</m:t>
                          </m:r>
                          <m:r>
                            <a:rPr lang="en-GB" sz="1400" i="1">
                              <a:latin typeface="Cambria Math"/>
                            </a:rPr>
                            <m:t> ×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𝐻𝑒𝑖𝑔h𝑡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4572000"/>
                <a:ext cx="1430135" cy="499945"/>
              </a:xfrm>
              <a:prstGeom prst="rect">
                <a:avLst/>
              </a:prstGeom>
              <a:blipFill rotWithShape="1"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Straight Connector 111"/>
          <p:cNvCxnSpPr/>
          <p:nvPr/>
        </p:nvCxnSpPr>
        <p:spPr>
          <a:xfrm>
            <a:off x="5029200" y="3505200"/>
            <a:ext cx="304800" cy="0"/>
          </a:xfrm>
          <a:prstGeom prst="line">
            <a:avLst/>
          </a:prstGeom>
          <a:ln w="25400">
            <a:solidFill>
              <a:srgbClr val="0000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5791200" y="2590800"/>
            <a:ext cx="0" cy="457200"/>
          </a:xfrm>
          <a:prstGeom prst="line">
            <a:avLst/>
          </a:prstGeom>
          <a:ln w="25400">
            <a:solidFill>
              <a:srgbClr val="0000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7239000" y="3581400"/>
            <a:ext cx="762000" cy="0"/>
          </a:xfrm>
          <a:prstGeom prst="line">
            <a:avLst/>
          </a:prstGeom>
          <a:ln w="25400">
            <a:solidFill>
              <a:srgbClr val="0000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8610600" y="2133600"/>
            <a:ext cx="0" cy="685800"/>
          </a:xfrm>
          <a:prstGeom prst="line">
            <a:avLst/>
          </a:prstGeom>
          <a:ln w="25400">
            <a:solidFill>
              <a:srgbClr val="0000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5105400" y="35052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2</a:t>
            </a:r>
            <a:endParaRPr lang="en-GB" sz="14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791200" y="26670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4</a:t>
            </a:r>
            <a:endParaRPr lang="en-GB" sz="14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620000" y="35814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8</a:t>
            </a:r>
            <a:endParaRPr lang="en-GB" sz="14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8610600" y="228600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7</a:t>
            </a:r>
            <a:endParaRPr lang="en-GB" sz="14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4724400" y="5181600"/>
                <a:ext cx="816057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×4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181600"/>
                <a:ext cx="816057" cy="495649"/>
              </a:xfrm>
              <a:prstGeom prst="rect">
                <a:avLst/>
              </a:prstGeom>
              <a:blipFill rotWithShape="1">
                <a:blip r:embed="rId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4724400" y="5791200"/>
                <a:ext cx="12193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=4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𝑠𝑞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𝑢𝑛𝑖𝑡𝑠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5791200"/>
                <a:ext cx="1219373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7239000" y="5181600"/>
                <a:ext cx="816057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7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×8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5181600"/>
                <a:ext cx="816057" cy="495649"/>
              </a:xfrm>
              <a:prstGeom prst="rect">
                <a:avLst/>
              </a:prstGeom>
              <a:blipFill rotWithShape="1">
                <a:blip r:embed="rId10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7239000" y="5791200"/>
                <a:ext cx="13187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=28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𝑠𝑞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𝑢𝑛𝑖𝑡𝑠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5791200"/>
                <a:ext cx="1318759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8" name="Straight Arrow Connector 137"/>
          <p:cNvCxnSpPr/>
          <p:nvPr/>
        </p:nvCxnSpPr>
        <p:spPr>
          <a:xfrm>
            <a:off x="6172200" y="5943600"/>
            <a:ext cx="83820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6324600" y="5943600"/>
            <a:ext cx="452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x 7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2286000" y="5334000"/>
            <a:ext cx="1066800" cy="3048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/>
          <p:cNvSpPr/>
          <p:nvPr/>
        </p:nvSpPr>
        <p:spPr>
          <a:xfrm>
            <a:off x="6324600" y="5943600"/>
            <a:ext cx="381000" cy="3048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20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6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9" grpId="0"/>
      <p:bldP spid="140" grpId="0" animBg="1"/>
      <p:bldP spid="140" grpId="1" animBg="1"/>
      <p:bldP spid="141" grpId="0" animBg="1"/>
      <p:bldP spid="141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09800"/>
            <a:ext cx="852510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Teachings for </a:t>
            </a:r>
          </a:p>
          <a:p>
            <a:pPr algn="ctr"/>
            <a:r>
              <a:rPr lang="en-US" sz="7200" b="1" cap="all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Exercise 4I</a:t>
            </a:r>
            <a:endParaRPr lang="en-US" sz="7200" b="1" cap="all" spc="0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effectLst>
                <a:reflection blurRad="6350" stA="55000" endA="50" endPos="85000" dir="5400000" sy="-100000" algn="bl" rotWithShape="0"/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3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10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can use the determinant of a matrix to determine the area scale factor of the transformation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anose="030F0702030302020204" pitchFamily="66" charset="0"/>
              </a:rPr>
              <a:t>As you have seen in the example for section 4H, the area scale factor of a transformation can be found from the transformation matrix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As a formula, it looks like this: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4I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371600" cy="1371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" y="4114800"/>
                <a:ext cx="39815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𝑨𝒓𝒆𝒂</m:t>
                      </m:r>
                      <m:r>
                        <a:rPr lang="en-GB" sz="1400" b="1" i="1" smtClean="0">
                          <a:latin typeface="Cambria Math"/>
                        </a:rPr>
                        <m:t> </m:t>
                      </m:r>
                      <m:r>
                        <a:rPr lang="en-GB" sz="1400" b="1" i="1" smtClean="0">
                          <a:latin typeface="Cambria Math"/>
                        </a:rPr>
                        <m:t>𝒐𝒇</m:t>
                      </m:r>
                      <m:r>
                        <a:rPr lang="en-GB" sz="1400" b="1" i="1" smtClean="0">
                          <a:latin typeface="Cambria Math"/>
                        </a:rPr>
                        <m:t> </m:t>
                      </m:r>
                      <m:r>
                        <a:rPr lang="en-GB" sz="1400" b="1" i="1" smtClean="0">
                          <a:latin typeface="Cambria Math"/>
                        </a:rPr>
                        <m:t>𝒊𝒎𝒂𝒈𝒆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1" i="1" smtClean="0">
                          <a:latin typeface="Cambria Math"/>
                        </a:rPr>
                        <m:t>𝑨𝒓𝒆𝒂</m:t>
                      </m:r>
                      <m:r>
                        <a:rPr lang="en-GB" sz="1400" b="1" i="1" smtClean="0">
                          <a:latin typeface="Cambria Math"/>
                        </a:rPr>
                        <m:t> </m:t>
                      </m:r>
                      <m:r>
                        <a:rPr lang="en-GB" sz="1400" b="1" i="1" smtClean="0">
                          <a:latin typeface="Cambria Math"/>
                        </a:rPr>
                        <m:t>𝒐𝒇</m:t>
                      </m:r>
                      <m:r>
                        <a:rPr lang="en-GB" sz="1400" b="1" i="1" smtClean="0">
                          <a:latin typeface="Cambria Math"/>
                        </a:rPr>
                        <m:t> </m:t>
                      </m:r>
                      <m:r>
                        <a:rPr lang="en-GB" sz="1400" b="1" i="1" smtClean="0">
                          <a:latin typeface="Cambria Math"/>
                        </a:rPr>
                        <m:t>𝒐𝒃𝒋𝒆𝒄𝒕</m:t>
                      </m:r>
                      <m:r>
                        <a:rPr lang="en-GB" sz="1400" b="1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𝑑𝑒𝑡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⁡(</m:t>
                          </m:r>
                          <m:r>
                            <a:rPr lang="en-GB" sz="1400" b="1" i="1">
                              <a:latin typeface="Cambria Math"/>
                              <a:ea typeface="Cambria Math"/>
                            </a:rPr>
                            <m:t>𝑴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i="1" dirty="0"/>
                            <m:t> </m:t>
                          </m:r>
                        </m:e>
                      </m:d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114800"/>
                <a:ext cx="3981539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2743200" y="4419600"/>
            <a:ext cx="762000" cy="533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5800" y="495300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Sometimes the value of </a:t>
            </a:r>
            <a:r>
              <a:rPr lang="en-GB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det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GB" sz="1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 is negative. These lines either side are known as ‘modulus’ and mean you just use the positive value instead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32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657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can use the determinant of a matrix to determine the area scale factor of the transformation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The triangle OAB where A is (2,0), B = (1,3) and O is the origin is transformed by the following matrix: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AutoNum type="alphaLcParenR"/>
            </a:pPr>
            <a:r>
              <a:rPr lang="en-US" sz="1400" dirty="0" smtClean="0">
                <a:latin typeface="Comic Sans MS" panose="030F0702030302020204" pitchFamily="66" charset="0"/>
              </a:rPr>
              <a:t>Find the coordinates of the images of A and B, in terms of p</a:t>
            </a:r>
          </a:p>
          <a:p>
            <a:pPr algn="ctr">
              <a:buAutoNum type="alphaLcParenR"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Multiply the coordinates by the transformation matrix</a:t>
            </a:r>
          </a:p>
          <a:p>
            <a:pPr algn="ctr">
              <a:buFont typeface="Wingdings"/>
              <a:buChar char="à"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/>
              <a:buChar char="à"/>
            </a:pPr>
            <a:r>
              <a:rPr lang="en-US" sz="1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As (0,0) will remain unchanged, you only need to do this for A and B!</a:t>
            </a:r>
            <a:endParaRPr lang="en-US" sz="14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4I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371600" cy="1371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62461" y="0"/>
                <a:ext cx="39815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𝑨𝒓𝒆𝒂</m:t>
                      </m:r>
                      <m:r>
                        <a:rPr lang="en-GB" sz="1400" b="1" i="1" smtClean="0">
                          <a:latin typeface="Cambria Math"/>
                        </a:rPr>
                        <m:t> </m:t>
                      </m:r>
                      <m:r>
                        <a:rPr lang="en-GB" sz="1400" b="1" i="1" smtClean="0">
                          <a:latin typeface="Cambria Math"/>
                        </a:rPr>
                        <m:t>𝒐𝒇</m:t>
                      </m:r>
                      <m:r>
                        <a:rPr lang="en-GB" sz="1400" b="1" i="1" smtClean="0">
                          <a:latin typeface="Cambria Math"/>
                        </a:rPr>
                        <m:t> </m:t>
                      </m:r>
                      <m:r>
                        <a:rPr lang="en-GB" sz="1400" b="1" i="1" smtClean="0">
                          <a:latin typeface="Cambria Math"/>
                        </a:rPr>
                        <m:t>𝒊𝒎𝒂𝒈𝒆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1" i="1" smtClean="0">
                          <a:latin typeface="Cambria Math"/>
                        </a:rPr>
                        <m:t>𝑨𝒓𝒆𝒂</m:t>
                      </m:r>
                      <m:r>
                        <a:rPr lang="en-GB" sz="1400" b="1" i="1" smtClean="0">
                          <a:latin typeface="Cambria Math"/>
                        </a:rPr>
                        <m:t> </m:t>
                      </m:r>
                      <m:r>
                        <a:rPr lang="en-GB" sz="1400" b="1" i="1" smtClean="0">
                          <a:latin typeface="Cambria Math"/>
                        </a:rPr>
                        <m:t>𝒐𝒇</m:t>
                      </m:r>
                      <m:r>
                        <a:rPr lang="en-GB" sz="1400" b="1" i="1" smtClean="0">
                          <a:latin typeface="Cambria Math"/>
                        </a:rPr>
                        <m:t> </m:t>
                      </m:r>
                      <m:r>
                        <a:rPr lang="en-GB" sz="1400" b="1" i="1" smtClean="0">
                          <a:latin typeface="Cambria Math"/>
                        </a:rPr>
                        <m:t>𝒐𝒃𝒋𝒆𝒄𝒕</m:t>
                      </m:r>
                      <m:r>
                        <a:rPr lang="en-GB" sz="1400" b="1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𝑑𝑒𝑡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⁡(</m:t>
                          </m:r>
                          <m:r>
                            <a:rPr lang="en-GB" sz="1400" b="1" i="1">
                              <a:latin typeface="Cambria Math"/>
                              <a:ea typeface="Cambria Math"/>
                            </a:rPr>
                            <m:t>𝑴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i="1" dirty="0"/>
                            <m:t> </m:t>
                          </m:r>
                        </m:e>
                      </m:d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461" y="0"/>
                <a:ext cx="3981539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47800" y="3276600"/>
                <a:ext cx="1425710" cy="509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𝑴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276600"/>
                <a:ext cx="1425710" cy="509307"/>
              </a:xfrm>
              <a:prstGeom prst="rect">
                <a:avLst/>
              </a:prstGeom>
              <a:blipFill rotWithShape="1">
                <a:blip r:embed="rId4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95800" y="1447800"/>
                <a:ext cx="1425710" cy="509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𝑴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447800"/>
                <a:ext cx="1425710" cy="509307"/>
              </a:xfrm>
              <a:prstGeom prst="rect">
                <a:avLst/>
              </a:prstGeom>
              <a:blipFill rotWithShape="1">
                <a:blip r:embed="rId4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72200" y="1447800"/>
                <a:ext cx="2328906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𝑪𝒐𝒐𝒓𝒅𝒊𝒏𝒂𝒕𝒆𝒔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447800"/>
                <a:ext cx="2328906" cy="502958"/>
              </a:xfrm>
              <a:prstGeom prst="rect">
                <a:avLst/>
              </a:prstGeom>
              <a:blipFill rotWithShape="1">
                <a:blip r:embed="rId5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19600" y="2743200"/>
                <a:ext cx="2588465" cy="522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6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sz="16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743200"/>
                <a:ext cx="2588465" cy="522579"/>
              </a:xfrm>
              <a:prstGeom prst="rect">
                <a:avLst/>
              </a:prstGeom>
              <a:blipFill rotWithShape="1">
                <a:blip r:embed="rId6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419600" y="2209800"/>
            <a:ext cx="2696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Multiply the coordinates by 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 flipV="1">
            <a:off x="4533815" y="2750576"/>
            <a:ext cx="3810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 flipV="1">
            <a:off x="4867048" y="2760260"/>
            <a:ext cx="38100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 flipV="1">
            <a:off x="4533815" y="2979176"/>
            <a:ext cx="3810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 flipV="1">
            <a:off x="4867048" y="2988860"/>
            <a:ext cx="38100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 flipV="1">
            <a:off x="5256010" y="2746612"/>
            <a:ext cx="3810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 flipV="1">
            <a:off x="5256010" y="2975212"/>
            <a:ext cx="38100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 flipV="1">
            <a:off x="5590380" y="2746611"/>
            <a:ext cx="3810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 flipV="1">
            <a:off x="5590380" y="2975211"/>
            <a:ext cx="38100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19600" y="3657600"/>
                <a:ext cx="19021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×2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+(−2×0)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657600"/>
                <a:ext cx="1902187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477000" y="3657600"/>
                <a:ext cx="19021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×1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+(−2×3)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657600"/>
                <a:ext cx="1902187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95800" y="4038600"/>
                <a:ext cx="174579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×2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+(2×0)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038600"/>
                <a:ext cx="1745799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553200" y="4038600"/>
                <a:ext cx="174579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×1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+(2×3)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4038600"/>
                <a:ext cx="1745799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343400" y="4572000"/>
                <a:ext cx="1502463" cy="509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572000"/>
                <a:ext cx="1502463" cy="509307"/>
              </a:xfrm>
              <a:prstGeom prst="rect">
                <a:avLst/>
              </a:prstGeom>
              <a:blipFill rotWithShape="1">
                <a:blip r:embed="rId11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343400" y="5334000"/>
                <a:ext cx="12205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𝐴</m:t>
                      </m:r>
                      <m:r>
                        <a:rPr lang="en-GB" sz="1600" b="0" i="1" smtClean="0">
                          <a:latin typeface="Cambria Math"/>
                        </a:rPr>
                        <m:t>=(2</m:t>
                      </m:r>
                      <m:r>
                        <a:rPr lang="en-GB" sz="1600" b="0" i="1" smtClean="0">
                          <a:latin typeface="Cambria Math"/>
                        </a:rPr>
                        <m:t>𝑝</m:t>
                      </m:r>
                      <m:r>
                        <a:rPr lang="en-GB" sz="1600" b="0" i="1" smtClean="0">
                          <a:latin typeface="Cambria Math"/>
                        </a:rPr>
                        <m:t>,6)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334000"/>
                <a:ext cx="1220591" cy="338554"/>
              </a:xfrm>
              <a:prstGeom prst="rect">
                <a:avLst/>
              </a:prstGeom>
              <a:blipFill rotWithShape="1">
                <a:blip r:embed="rId12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343400" y="5715000"/>
                <a:ext cx="14398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𝐵</m:t>
                      </m:r>
                      <m:r>
                        <a:rPr lang="en-GB" sz="1600" b="0" i="1" smtClean="0">
                          <a:latin typeface="Cambria Math"/>
                        </a:rPr>
                        <m:t>=(</m:t>
                      </m:r>
                      <m:r>
                        <a:rPr lang="en-GB" sz="1600" b="0" i="1" smtClean="0">
                          <a:latin typeface="Cambria Math"/>
                        </a:rPr>
                        <m:t>𝑝</m:t>
                      </m:r>
                      <m:r>
                        <a:rPr lang="en-GB" sz="1600" b="0" i="1" smtClean="0">
                          <a:latin typeface="Cambria Math"/>
                        </a:rPr>
                        <m:t>−6,9)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715000"/>
                <a:ext cx="1439818" cy="338554"/>
              </a:xfrm>
              <a:prstGeom prst="rect">
                <a:avLst/>
              </a:prstGeom>
              <a:blipFill rotWithShape="1">
                <a:blip r:embed="rId1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5867400" y="4876800"/>
            <a:ext cx="609600" cy="838200"/>
          </a:xfrm>
          <a:prstGeom prst="arc">
            <a:avLst>
              <a:gd name="adj1" fmla="val 16200000"/>
              <a:gd name="adj2" fmla="val 553854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6477000" y="50292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Now you can write the coordinates of A and B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5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5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3" grpId="2" animBg="1"/>
      <p:bldP spid="23" grpId="3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657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can use the determinant of a matrix to determine the area scale factor of the transformation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The triangle OAB where A is (2,0), B = (1,3) and O is the origin is transformed by the following matrix: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AutoNum type="alphaLcParenR"/>
            </a:pPr>
            <a:r>
              <a:rPr lang="en-US" sz="1400" dirty="0" smtClean="0">
                <a:latin typeface="Comic Sans MS" panose="030F0702030302020204" pitchFamily="66" charset="0"/>
              </a:rPr>
              <a:t>Find the coordinates of the images of A and B, in terms of p</a:t>
            </a:r>
          </a:p>
          <a:p>
            <a:pPr algn="ctr">
              <a:buAutoNum type="alphaLcParenR"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algn="ctr">
              <a:buAutoNum type="alphaLcParenR"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AutoNum type="alphaLcParenR"/>
            </a:pPr>
            <a:r>
              <a:rPr lang="en-US" sz="1400" dirty="0" smtClean="0">
                <a:latin typeface="Comic Sans MS" panose="030F0702030302020204" pitchFamily="66" charset="0"/>
              </a:rPr>
              <a:t>Given that the area of the image of OAB is 30, find the value of p where p &gt; 0</a:t>
            </a:r>
          </a:p>
          <a:p>
            <a:pPr algn="ctr">
              <a:buAutoNum type="alphaLcParenR"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Find the area of the original triangle, and multiply it by </a:t>
            </a:r>
            <a:r>
              <a:rPr lang="en-US" sz="1400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det</a:t>
            </a:r>
            <a:r>
              <a:rPr lang="en-US" sz="1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(</a:t>
            </a:r>
            <a:r>
              <a:rPr lang="en-US" sz="1400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M</a:t>
            </a:r>
            <a:r>
              <a:rPr lang="en-US" sz="1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), effectively setting up an equation!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4I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371600" cy="1371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62461" y="0"/>
                <a:ext cx="39815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𝑨𝒓𝒆𝒂</m:t>
                      </m:r>
                      <m:r>
                        <a:rPr lang="en-GB" sz="1400" b="1" i="1" smtClean="0">
                          <a:latin typeface="Cambria Math"/>
                        </a:rPr>
                        <m:t> </m:t>
                      </m:r>
                      <m:r>
                        <a:rPr lang="en-GB" sz="1400" b="1" i="1" smtClean="0">
                          <a:latin typeface="Cambria Math"/>
                        </a:rPr>
                        <m:t>𝒐𝒇</m:t>
                      </m:r>
                      <m:r>
                        <a:rPr lang="en-GB" sz="1400" b="1" i="1" smtClean="0">
                          <a:latin typeface="Cambria Math"/>
                        </a:rPr>
                        <m:t> </m:t>
                      </m:r>
                      <m:r>
                        <a:rPr lang="en-GB" sz="1400" b="1" i="1" smtClean="0">
                          <a:latin typeface="Cambria Math"/>
                        </a:rPr>
                        <m:t>𝒊𝒎𝒂𝒈𝒆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1" i="1" smtClean="0">
                          <a:latin typeface="Cambria Math"/>
                        </a:rPr>
                        <m:t>𝑨𝒓𝒆𝒂</m:t>
                      </m:r>
                      <m:r>
                        <a:rPr lang="en-GB" sz="1400" b="1" i="1" smtClean="0">
                          <a:latin typeface="Cambria Math"/>
                        </a:rPr>
                        <m:t> </m:t>
                      </m:r>
                      <m:r>
                        <a:rPr lang="en-GB" sz="1400" b="1" i="1" smtClean="0">
                          <a:latin typeface="Cambria Math"/>
                        </a:rPr>
                        <m:t>𝒐𝒇</m:t>
                      </m:r>
                      <m:r>
                        <a:rPr lang="en-GB" sz="1400" b="1" i="1" smtClean="0">
                          <a:latin typeface="Cambria Math"/>
                        </a:rPr>
                        <m:t> </m:t>
                      </m:r>
                      <m:r>
                        <a:rPr lang="en-GB" sz="1400" b="1" i="1" smtClean="0">
                          <a:latin typeface="Cambria Math"/>
                        </a:rPr>
                        <m:t>𝒐𝒃𝒋𝒆𝒄𝒕</m:t>
                      </m:r>
                      <m:r>
                        <a:rPr lang="en-GB" sz="1400" b="1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𝑑𝑒𝑡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⁡(</m:t>
                          </m:r>
                          <m:r>
                            <a:rPr lang="en-GB" sz="1400" b="1" i="1">
                              <a:latin typeface="Cambria Math"/>
                              <a:ea typeface="Cambria Math"/>
                            </a:rPr>
                            <m:t>𝑴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i="1" dirty="0"/>
                            <m:t> </m:t>
                          </m:r>
                        </m:e>
                      </m:d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461" y="0"/>
                <a:ext cx="3981539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47800" y="3276600"/>
                <a:ext cx="1425710" cy="509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𝑴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276600"/>
                <a:ext cx="1425710" cy="509307"/>
              </a:xfrm>
              <a:prstGeom prst="rect">
                <a:avLst/>
              </a:prstGeom>
              <a:blipFill rotWithShape="1">
                <a:blip r:embed="rId4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85800" y="4572000"/>
                <a:ext cx="12205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=(2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,6)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572000"/>
                <a:ext cx="1220591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133600" y="4572000"/>
                <a:ext cx="14398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𝐵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−6,9)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572000"/>
                <a:ext cx="1439818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>
            <a:off x="4242180" y="2582839"/>
            <a:ext cx="2514600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>
            <a:off x="4242180" y="2582839"/>
            <a:ext cx="2514600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5419300" y="2492991"/>
            <a:ext cx="152400" cy="159224"/>
            <a:chOff x="5181600" y="4800600"/>
            <a:chExt cx="152400" cy="159224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5181600" y="48006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5181600" y="4807424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/>
          <p:cNvCxnSpPr/>
          <p:nvPr/>
        </p:nvCxnSpPr>
        <p:spPr>
          <a:xfrm flipV="1">
            <a:off x="5513697" y="1869743"/>
            <a:ext cx="341193" cy="708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6103963" y="2495265"/>
            <a:ext cx="152400" cy="159224"/>
            <a:chOff x="5181600" y="4800600"/>
            <a:chExt cx="152400" cy="159224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5181600" y="48006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5181600" y="4807424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5765044" y="1787857"/>
            <a:ext cx="152400" cy="159224"/>
            <a:chOff x="5181600" y="4800600"/>
            <a:chExt cx="152400" cy="159224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5181600" y="48006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5181600" y="4807424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Connector 47"/>
          <p:cNvCxnSpPr/>
          <p:nvPr/>
        </p:nvCxnSpPr>
        <p:spPr>
          <a:xfrm flipH="1" flipV="1">
            <a:off x="5829870" y="1858370"/>
            <a:ext cx="341193" cy="708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5513696" y="2579427"/>
            <a:ext cx="686937" cy="341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922294" y="2602174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(0,0)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39219" y="2618097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(2,0)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68289" y="1528550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(1,3)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5478439" y="2803478"/>
            <a:ext cx="762000" cy="0"/>
          </a:xfrm>
          <a:prstGeom prst="line">
            <a:avLst/>
          </a:prstGeom>
          <a:ln w="25400">
            <a:solidFill>
              <a:srgbClr val="0000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482687" y="1801504"/>
            <a:ext cx="0" cy="764275"/>
          </a:xfrm>
          <a:prstGeom prst="line">
            <a:avLst/>
          </a:prstGeom>
          <a:ln w="25400">
            <a:solidFill>
              <a:srgbClr val="0000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722962" y="2844421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0000CC"/>
                </a:solidFill>
                <a:latin typeface="Comic Sans MS" panose="030F0702030302020204" pitchFamily="66" charset="0"/>
              </a:rPr>
              <a:t>2</a:t>
            </a:r>
            <a:endParaRPr lang="en-GB" sz="14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95198" y="198575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00CC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303292" y="1600200"/>
            <a:ext cx="1334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u="sng" dirty="0" smtClean="0">
                <a:latin typeface="Comic Sans MS" panose="030F0702030302020204" pitchFamily="66" charset="0"/>
              </a:rPr>
              <a:t>Area of OAB</a:t>
            </a:r>
            <a:endParaRPr lang="en-GB" sz="1400" b="1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239000" y="1981200"/>
                <a:ext cx="1430135" cy="499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𝐵𝑎𝑠𝑒</m:t>
                          </m:r>
                          <m:r>
                            <a:rPr lang="en-GB" sz="1400" i="1">
                              <a:latin typeface="Cambria Math"/>
                            </a:rPr>
                            <m:t> ×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𝐻𝑒𝑖𝑔h𝑡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1981200"/>
                <a:ext cx="1430135" cy="499945"/>
              </a:xfrm>
              <a:prstGeom prst="rect">
                <a:avLst/>
              </a:prstGeom>
              <a:blipFill rotWithShape="1"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543800" y="2590800"/>
                <a:ext cx="816057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×3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2590800"/>
                <a:ext cx="816057" cy="495649"/>
              </a:xfrm>
              <a:prstGeom prst="rect">
                <a:avLst/>
              </a:prstGeom>
              <a:blipFill rotWithShape="1">
                <a:blip r:embed="rId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543800" y="3200400"/>
                <a:ext cx="5086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=3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3200400"/>
                <a:ext cx="508665" cy="3077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267200" y="4419600"/>
                <a:ext cx="1425710" cy="509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𝑴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4419600"/>
                <a:ext cx="1425710" cy="509307"/>
              </a:xfrm>
              <a:prstGeom prst="rect">
                <a:avLst/>
              </a:prstGeom>
              <a:blipFill rotWithShape="1">
                <a:blip r:embed="rId10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245306" y="5099398"/>
                <a:ext cx="19211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𝑑𝑒𝑡</m:t>
                      </m:r>
                      <m:d>
                        <m:d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𝑴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𝑎𝑑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𝑏𝑐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306" y="5099398"/>
                <a:ext cx="1921103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952999" y="5522844"/>
                <a:ext cx="22641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=(2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)−(−2×3)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99" y="5522844"/>
                <a:ext cx="2264107" cy="338554"/>
              </a:xfrm>
              <a:prstGeom prst="rect">
                <a:avLst/>
              </a:prstGeom>
              <a:blipFill rotWithShape="1">
                <a:blip r:embed="rId12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953000" y="5943600"/>
                <a:ext cx="1143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r>
                        <a:rPr lang="en-GB" sz="1600" b="0" i="1" smtClean="0">
                          <a:latin typeface="Cambria Math"/>
                        </a:rPr>
                        <m:t>𝑝</m:t>
                      </m:r>
                      <m:r>
                        <a:rPr lang="en-GB" sz="1600" b="0" i="1" smtClean="0">
                          <a:latin typeface="Cambria Math"/>
                        </a:rPr>
                        <m:t>+6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5943600"/>
                <a:ext cx="1143000" cy="338554"/>
              </a:xfrm>
              <a:prstGeom prst="rect">
                <a:avLst/>
              </a:prstGeom>
              <a:blipFill rotWithShape="1">
                <a:blip r:embed="rId1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Arc 66"/>
          <p:cNvSpPr/>
          <p:nvPr/>
        </p:nvSpPr>
        <p:spPr>
          <a:xfrm>
            <a:off x="6923478" y="5254022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7075878" y="5330222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Replace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9" name="Arc 68"/>
          <p:cNvSpPr/>
          <p:nvPr/>
        </p:nvSpPr>
        <p:spPr>
          <a:xfrm>
            <a:off x="6923478" y="5711222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7152078" y="5787422"/>
            <a:ext cx="1295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267200" y="3962400"/>
            <a:ext cx="2047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 also need </a:t>
            </a:r>
            <a:r>
              <a:rPr lang="en-GB" sz="1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det</a:t>
            </a:r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(M)…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72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5" grpId="0"/>
      <p:bldP spid="56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67" grpId="0" animBg="1"/>
      <p:bldP spid="68" grpId="0"/>
      <p:bldP spid="69" grpId="0" animBg="1"/>
      <p:bldP spid="70" grpId="0"/>
      <p:bldP spid="7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6576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can use the determinant of a matrix to determine the area scale factor of the transformation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The triangle OAB where A is (2,0), B = (1,3) and O is the origin is transformed by the following matrix: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AutoNum type="alphaLcParenR"/>
            </a:pPr>
            <a:r>
              <a:rPr lang="en-US" sz="1400" dirty="0" smtClean="0">
                <a:latin typeface="Comic Sans MS" panose="030F0702030302020204" pitchFamily="66" charset="0"/>
              </a:rPr>
              <a:t>Find the coordinates of the images of A and B, in terms of p</a:t>
            </a:r>
          </a:p>
          <a:p>
            <a:pPr algn="ctr">
              <a:buAutoNum type="alphaLcParenR"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algn="ctr">
              <a:buAutoNum type="alphaLcParenR"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AutoNum type="alphaLcParenR"/>
            </a:pPr>
            <a:r>
              <a:rPr lang="en-US" sz="1400" dirty="0" smtClean="0">
                <a:latin typeface="Comic Sans MS" panose="030F0702030302020204" pitchFamily="66" charset="0"/>
              </a:rPr>
              <a:t>Given that the area of the image of OAB is 30, find the value of p where p &gt; 0</a:t>
            </a:r>
          </a:p>
          <a:p>
            <a:pPr algn="ctr">
              <a:buAutoNum type="alphaLcParenR"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Find the area of the original triangle, and multiply it by </a:t>
            </a:r>
            <a:r>
              <a:rPr lang="en-US" sz="1400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det</a:t>
            </a:r>
            <a:r>
              <a:rPr lang="en-US" sz="1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(</a:t>
            </a:r>
            <a:r>
              <a:rPr lang="en-US" sz="1400" b="1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M</a:t>
            </a:r>
            <a:r>
              <a:rPr lang="en-US" sz="1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), effectively setting up an equation!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4I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371600" cy="1371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62461" y="0"/>
                <a:ext cx="39815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𝑨𝒓𝒆𝒂</m:t>
                      </m:r>
                      <m:r>
                        <a:rPr lang="en-GB" sz="1400" b="1" i="1" smtClean="0">
                          <a:latin typeface="Cambria Math"/>
                        </a:rPr>
                        <m:t> </m:t>
                      </m:r>
                      <m:r>
                        <a:rPr lang="en-GB" sz="1400" b="1" i="1" smtClean="0">
                          <a:latin typeface="Cambria Math"/>
                        </a:rPr>
                        <m:t>𝒐𝒇</m:t>
                      </m:r>
                      <m:r>
                        <a:rPr lang="en-GB" sz="1400" b="1" i="1" smtClean="0">
                          <a:latin typeface="Cambria Math"/>
                        </a:rPr>
                        <m:t> </m:t>
                      </m:r>
                      <m:r>
                        <a:rPr lang="en-GB" sz="1400" b="1" i="1" smtClean="0">
                          <a:latin typeface="Cambria Math"/>
                        </a:rPr>
                        <m:t>𝒊𝒎𝒂𝒈𝒆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1" i="1" smtClean="0">
                          <a:latin typeface="Cambria Math"/>
                        </a:rPr>
                        <m:t>𝑨𝒓𝒆𝒂</m:t>
                      </m:r>
                      <m:r>
                        <a:rPr lang="en-GB" sz="1400" b="1" i="1" smtClean="0">
                          <a:latin typeface="Cambria Math"/>
                        </a:rPr>
                        <m:t> </m:t>
                      </m:r>
                      <m:r>
                        <a:rPr lang="en-GB" sz="1400" b="1" i="1" smtClean="0">
                          <a:latin typeface="Cambria Math"/>
                        </a:rPr>
                        <m:t>𝒐𝒇</m:t>
                      </m:r>
                      <m:r>
                        <a:rPr lang="en-GB" sz="1400" b="1" i="1" smtClean="0">
                          <a:latin typeface="Cambria Math"/>
                        </a:rPr>
                        <m:t> </m:t>
                      </m:r>
                      <m:r>
                        <a:rPr lang="en-GB" sz="1400" b="1" i="1" smtClean="0">
                          <a:latin typeface="Cambria Math"/>
                        </a:rPr>
                        <m:t>𝒐𝒃𝒋𝒆𝒄𝒕</m:t>
                      </m:r>
                      <m:r>
                        <a:rPr lang="en-GB" sz="1400" b="1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𝑑𝑒𝑡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⁡(</m:t>
                          </m:r>
                          <m:r>
                            <a:rPr lang="en-GB" sz="1400" b="1" i="1">
                              <a:latin typeface="Cambria Math"/>
                              <a:ea typeface="Cambria Math"/>
                            </a:rPr>
                            <m:t>𝑴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i="1" dirty="0"/>
                            <m:t> </m:t>
                          </m:r>
                        </m:e>
                      </m:d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461" y="0"/>
                <a:ext cx="3981539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47800" y="3276600"/>
                <a:ext cx="1425710" cy="509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𝑴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276600"/>
                <a:ext cx="1425710" cy="509307"/>
              </a:xfrm>
              <a:prstGeom prst="rect">
                <a:avLst/>
              </a:prstGeom>
              <a:blipFill rotWithShape="1">
                <a:blip r:embed="rId4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85800" y="4572000"/>
                <a:ext cx="12205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=(2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,6)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572000"/>
                <a:ext cx="1220591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133600" y="4572000"/>
                <a:ext cx="14398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𝐵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−6,9)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572000"/>
                <a:ext cx="1439818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572000" y="1600200"/>
                <a:ext cx="195617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𝐴𝑟𝑒𝑎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𝑜𝑏𝑗𝑒𝑐𝑡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=3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00200"/>
                <a:ext cx="1956177" cy="338554"/>
              </a:xfrm>
              <a:prstGeom prst="rect">
                <a:avLst/>
              </a:prstGeom>
              <a:blipFill rotWithShape="1">
                <a:blip r:embed="rId7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781800" y="1600200"/>
                <a:ext cx="1828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𝑑𝑒𝑡</m:t>
                      </m:r>
                      <m:r>
                        <a:rPr lang="en-GB" sz="1600" b="0" i="1" smtClean="0">
                          <a:latin typeface="Cambria Math"/>
                        </a:rPr>
                        <m:t>⁡(</m:t>
                      </m:r>
                      <m:r>
                        <a:rPr lang="en-GB" sz="1600" b="1" i="1" smtClean="0">
                          <a:latin typeface="Cambria Math"/>
                        </a:rPr>
                        <m:t>𝑴</m:t>
                      </m:r>
                      <m:r>
                        <a:rPr lang="en-GB" sz="1600" b="0" i="1" smtClean="0">
                          <a:latin typeface="Cambria Math"/>
                        </a:rPr>
                        <m:t>)=2</m:t>
                      </m:r>
                      <m:r>
                        <a:rPr lang="en-GB" sz="1600" b="0" i="1" smtClean="0">
                          <a:latin typeface="Cambria Math"/>
                        </a:rPr>
                        <m:t>𝑝</m:t>
                      </m:r>
                      <m:r>
                        <a:rPr lang="en-GB" sz="1600" b="0" i="1" smtClean="0">
                          <a:latin typeface="Cambria Math"/>
                        </a:rPr>
                        <m:t>+6</m:t>
                      </m:r>
                    </m:oMath>
                  </m:oMathPara>
                </a14:m>
                <a:endParaRPr lang="en-GB" sz="1600" i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600200"/>
                <a:ext cx="1828800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038600" y="2362200"/>
                <a:ext cx="38023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𝐴𝑟𝑒𝑎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𝑜𝑓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𝑖𝑚𝑎𝑔𝑒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/>
                        </a:rPr>
                        <m:t>𝐴𝑟𝑒𝑎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𝑜𝑓</m:t>
                      </m:r>
                      <m:r>
                        <a:rPr lang="en-GB" sz="1400" b="0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</a:rPr>
                        <m:t>𝑜𝑏𝑗𝑒𝑐𝑡</m:t>
                      </m:r>
                      <m:r>
                        <a:rPr lang="en-GB" sz="1400" b="0" i="1" smtClean="0">
                          <a:latin typeface="Cambria Math"/>
                        </a:rPr>
                        <m:t> ×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4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b="0" i="1">
                              <a:latin typeface="Cambria Math"/>
                              <a:ea typeface="Cambria Math"/>
                            </a:rPr>
                            <m:t>𝑑𝑒𝑡</m:t>
                          </m:r>
                          <m:r>
                            <a:rPr lang="en-GB" sz="1400" b="0" i="1">
                              <a:latin typeface="Cambria Math"/>
                              <a:ea typeface="Cambria Math"/>
                            </a:rPr>
                            <m:t>⁡(</m:t>
                          </m:r>
                          <m:r>
                            <a:rPr lang="en-GB" sz="1400" b="1" i="1">
                              <a:latin typeface="Cambria Math"/>
                              <a:ea typeface="Cambria Math"/>
                            </a:rPr>
                            <m:t>𝑴</m:t>
                          </m:r>
                          <m:r>
                            <a:rPr lang="en-GB" sz="1400" b="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i="1" dirty="0"/>
                            <m:t> </m:t>
                          </m:r>
                        </m:e>
                      </m:d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362200"/>
                <a:ext cx="3802323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029200" y="2819400"/>
                <a:ext cx="1617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30=3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4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𝑝</m:t>
                          </m:r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+6</m:t>
                          </m:r>
                        </m:e>
                      </m:d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819400"/>
                <a:ext cx="1617751" cy="307777"/>
              </a:xfrm>
              <a:prstGeom prst="rect">
                <a:avLst/>
              </a:prstGeom>
              <a:blipFill rotWithShape="1">
                <a:blip r:embed="rId10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029200" y="3276600"/>
                <a:ext cx="12720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30=6</m:t>
                      </m:r>
                      <m:r>
                        <a:rPr lang="en-GB" sz="1400" b="0" i="1" smtClean="0">
                          <a:latin typeface="Cambria Math"/>
                        </a:rPr>
                        <m:t>𝑝</m:t>
                      </m:r>
                      <m:r>
                        <a:rPr lang="en-GB" sz="1400" b="0" i="1" smtClean="0">
                          <a:latin typeface="Cambria Math"/>
                        </a:rPr>
                        <m:t>+18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276600"/>
                <a:ext cx="1272080" cy="307777"/>
              </a:xfrm>
              <a:prstGeom prst="rect">
                <a:avLst/>
              </a:prstGeom>
              <a:blipFill rotWithShape="1">
                <a:blip r:embed="rId11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029200" y="3657600"/>
                <a:ext cx="8588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12=6</m:t>
                      </m:r>
                      <m:r>
                        <a:rPr lang="en-GB" sz="1400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657600"/>
                <a:ext cx="858889" cy="307777"/>
              </a:xfrm>
              <a:prstGeom prst="rect">
                <a:avLst/>
              </a:prstGeom>
              <a:blipFill rotWithShape="1">
                <a:blip r:embed="rId12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105400" y="4038600"/>
                <a:ext cx="685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2=</m:t>
                      </m:r>
                      <m:r>
                        <a:rPr lang="en-GB" sz="1400" b="0" i="1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038600"/>
                <a:ext cx="685800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Arc 74"/>
          <p:cNvSpPr/>
          <p:nvPr/>
        </p:nvSpPr>
        <p:spPr>
          <a:xfrm>
            <a:off x="6324600" y="2971800"/>
            <a:ext cx="457200" cy="381000"/>
          </a:xfrm>
          <a:prstGeom prst="arc">
            <a:avLst>
              <a:gd name="adj1" fmla="val 16200000"/>
              <a:gd name="adj2" fmla="val 553854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xtBox 75"/>
          <p:cNvSpPr txBox="1"/>
          <p:nvPr/>
        </p:nvSpPr>
        <p:spPr>
          <a:xfrm>
            <a:off x="6705600" y="2895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Multiply the modulus (which is positive as p &gt; 0)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9" name="Arc 78"/>
          <p:cNvSpPr/>
          <p:nvPr/>
        </p:nvSpPr>
        <p:spPr>
          <a:xfrm>
            <a:off x="6324600" y="3429000"/>
            <a:ext cx="457200" cy="381000"/>
          </a:xfrm>
          <a:prstGeom prst="arc">
            <a:avLst>
              <a:gd name="adj1" fmla="val 16200000"/>
              <a:gd name="adj2" fmla="val 553854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Arc 79"/>
          <p:cNvSpPr/>
          <p:nvPr/>
        </p:nvSpPr>
        <p:spPr>
          <a:xfrm>
            <a:off x="6324600" y="3886200"/>
            <a:ext cx="457200" cy="381000"/>
          </a:xfrm>
          <a:prstGeom prst="arc">
            <a:avLst>
              <a:gd name="adj1" fmla="val 16200000"/>
              <a:gd name="adj2" fmla="val 5538542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xtBox 80"/>
          <p:cNvSpPr txBox="1"/>
          <p:nvPr/>
        </p:nvSpPr>
        <p:spPr>
          <a:xfrm>
            <a:off x="6705600" y="34290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Subtract 18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705600" y="39624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Divide by 6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25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6" grpId="0"/>
      <p:bldP spid="57" grpId="0"/>
      <p:bldP spid="62" grpId="0"/>
      <p:bldP spid="72" grpId="0"/>
      <p:bldP spid="73" grpId="0"/>
      <p:bldP spid="74" grpId="0"/>
      <p:bldP spid="75" grpId="0" animBg="1"/>
      <p:bldP spid="76" grpId="0"/>
      <p:bldP spid="79" grpId="0" animBg="1"/>
      <p:bldP spid="80" grpId="0" animBg="1"/>
      <p:bldP spid="81" grpId="0"/>
      <p:bldP spid="8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6576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can use the determinant of a matrix to determine the area scale factor of the transformation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The triangle OAB where A is (2,0), B = (1,3) and O is the origin is transformed by the following matrix: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AutoNum type="alphaLcParenR"/>
            </a:pPr>
            <a:r>
              <a:rPr lang="en-US" sz="1400" dirty="0" smtClean="0">
                <a:latin typeface="Comic Sans MS" panose="030F0702030302020204" pitchFamily="66" charset="0"/>
              </a:rPr>
              <a:t>Find the coordinates of the images of A and B, in terms of p</a:t>
            </a:r>
          </a:p>
          <a:p>
            <a:pPr algn="ctr">
              <a:buAutoNum type="alphaLcParenR"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algn="ctr">
              <a:buAutoNum type="alphaLcParenR"/>
            </a:pP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c) Sketch OAB and its image for the case p = -3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If p = -3, then A’ = (-6,6) and B’ =        (-9,9)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4I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371600" cy="1371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62461" y="0"/>
                <a:ext cx="39815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/>
                        </a:rPr>
                        <m:t>𝑨𝒓𝒆𝒂</m:t>
                      </m:r>
                      <m:r>
                        <a:rPr lang="en-GB" sz="1400" b="1" i="1" smtClean="0">
                          <a:latin typeface="Cambria Math"/>
                        </a:rPr>
                        <m:t> </m:t>
                      </m:r>
                      <m:r>
                        <a:rPr lang="en-GB" sz="1400" b="1" i="1" smtClean="0">
                          <a:latin typeface="Cambria Math"/>
                        </a:rPr>
                        <m:t>𝒐𝒇</m:t>
                      </m:r>
                      <m:r>
                        <a:rPr lang="en-GB" sz="1400" b="1" i="1" smtClean="0">
                          <a:latin typeface="Cambria Math"/>
                        </a:rPr>
                        <m:t> </m:t>
                      </m:r>
                      <m:r>
                        <a:rPr lang="en-GB" sz="1400" b="1" i="1" smtClean="0">
                          <a:latin typeface="Cambria Math"/>
                        </a:rPr>
                        <m:t>𝒊𝒎𝒂𝒈𝒆</m:t>
                      </m:r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1" i="1" smtClean="0">
                          <a:latin typeface="Cambria Math"/>
                        </a:rPr>
                        <m:t>𝑨𝒓𝒆𝒂</m:t>
                      </m:r>
                      <m:r>
                        <a:rPr lang="en-GB" sz="1400" b="1" i="1" smtClean="0">
                          <a:latin typeface="Cambria Math"/>
                        </a:rPr>
                        <m:t> </m:t>
                      </m:r>
                      <m:r>
                        <a:rPr lang="en-GB" sz="1400" b="1" i="1" smtClean="0">
                          <a:latin typeface="Cambria Math"/>
                        </a:rPr>
                        <m:t>𝒐𝒇</m:t>
                      </m:r>
                      <m:r>
                        <a:rPr lang="en-GB" sz="1400" b="1" i="1" smtClean="0">
                          <a:latin typeface="Cambria Math"/>
                        </a:rPr>
                        <m:t> </m:t>
                      </m:r>
                      <m:r>
                        <a:rPr lang="en-GB" sz="1400" b="1" i="1" smtClean="0">
                          <a:latin typeface="Cambria Math"/>
                        </a:rPr>
                        <m:t>𝒐𝒃𝒋𝒆𝒄𝒕</m:t>
                      </m:r>
                      <m:r>
                        <a:rPr lang="en-GB" sz="1400" b="1" i="1" smtClean="0">
                          <a:latin typeface="Cambria Math"/>
                        </a:rPr>
                        <m:t> </m:t>
                      </m:r>
                      <m:r>
                        <a:rPr lang="en-GB" sz="1400" b="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𝑑𝑒𝑡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⁡(</m:t>
                          </m:r>
                          <m:r>
                            <a:rPr lang="en-GB" sz="1400" b="1" i="1">
                              <a:latin typeface="Cambria Math"/>
                              <a:ea typeface="Cambria Math"/>
                            </a:rPr>
                            <m:t>𝑴</m:t>
                          </m:r>
                          <m:r>
                            <a:rPr lang="en-GB" sz="1400" i="1"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sz="1400" i="1" dirty="0"/>
                            <m:t> </m:t>
                          </m:r>
                        </m:e>
                      </m:d>
                    </m:oMath>
                  </m:oMathPara>
                </a14:m>
                <a:endParaRPr lang="en-GB" sz="1400" i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461" y="0"/>
                <a:ext cx="3981539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47800" y="3276600"/>
                <a:ext cx="1425710" cy="509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𝑴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276600"/>
                <a:ext cx="1425710" cy="509307"/>
              </a:xfrm>
              <a:prstGeom prst="rect">
                <a:avLst/>
              </a:prstGeom>
              <a:blipFill rotWithShape="1">
                <a:blip r:embed="rId4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85800" y="4572000"/>
                <a:ext cx="12205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𝐴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=(2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,6)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572000"/>
                <a:ext cx="1220591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133600" y="4572000"/>
                <a:ext cx="14398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𝐵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r>
                        <a:rPr lang="en-GB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−6,9)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572000"/>
                <a:ext cx="1439818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3886200" y="2667000"/>
            <a:ext cx="2514600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>
            <a:off x="3886200" y="2667000"/>
            <a:ext cx="2514600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5063320" y="2577152"/>
            <a:ext cx="152400" cy="159224"/>
            <a:chOff x="5181600" y="4800600"/>
            <a:chExt cx="152400" cy="159224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5181600" y="48006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5181600" y="4807424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/>
          <p:cNvCxnSpPr/>
          <p:nvPr/>
        </p:nvCxnSpPr>
        <p:spPr>
          <a:xfrm flipV="1">
            <a:off x="5157717" y="1953904"/>
            <a:ext cx="341193" cy="708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747983" y="2579426"/>
            <a:ext cx="152400" cy="159224"/>
            <a:chOff x="5181600" y="4800600"/>
            <a:chExt cx="152400" cy="159224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5181600" y="48006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5181600" y="4807424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409064" y="1872018"/>
            <a:ext cx="152400" cy="159224"/>
            <a:chOff x="5181600" y="4800600"/>
            <a:chExt cx="152400" cy="159224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5181600" y="48006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5181600" y="4807424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/>
          <p:cNvCxnSpPr/>
          <p:nvPr/>
        </p:nvCxnSpPr>
        <p:spPr>
          <a:xfrm flipH="1" flipV="1">
            <a:off x="5473890" y="1942531"/>
            <a:ext cx="341193" cy="70854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5157716" y="2663588"/>
            <a:ext cx="686937" cy="341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566314" y="2686335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(0,0)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83239" y="2702258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(2,0)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12309" y="1612711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(1,3)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489510" y="2656765"/>
            <a:ext cx="2514600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6200000">
            <a:off x="6489510" y="2656765"/>
            <a:ext cx="2514600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7666630" y="2566917"/>
            <a:ext cx="152400" cy="159224"/>
            <a:chOff x="5181600" y="4800600"/>
            <a:chExt cx="152400" cy="159224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5181600" y="48006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5181600" y="4807424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7027460" y="1941394"/>
            <a:ext cx="152400" cy="159224"/>
            <a:chOff x="5181600" y="4800600"/>
            <a:chExt cx="152400" cy="159224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5181600" y="48006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5181600" y="4807424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6620303" y="1506942"/>
            <a:ext cx="152400" cy="159224"/>
            <a:chOff x="5181600" y="4800600"/>
            <a:chExt cx="152400" cy="159224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5181600" y="4800600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5181600" y="4807424"/>
              <a:ext cx="152400" cy="1524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Connector 59"/>
          <p:cNvCxnSpPr/>
          <p:nvPr/>
        </p:nvCxnSpPr>
        <p:spPr>
          <a:xfrm>
            <a:off x="6687403" y="1583140"/>
            <a:ext cx="1087271" cy="10838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69624" y="2676100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(0,0)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994478" y="1668441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(-6,6)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519081" y="1193043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(-9,9)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890751" y="1396622"/>
            <a:ext cx="699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Object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301252" y="1330657"/>
            <a:ext cx="641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Image</a:t>
            </a:r>
            <a:endParaRPr lang="en-GB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114800" y="3962400"/>
                <a:ext cx="1577098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𝑴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962400"/>
                <a:ext cx="1577098" cy="502958"/>
              </a:xfrm>
              <a:prstGeom prst="rect">
                <a:avLst/>
              </a:prstGeom>
              <a:blipFill rotWithShape="1">
                <a:blip r:embed="rId7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114800" y="4648200"/>
                <a:ext cx="19211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𝑑𝑒𝑡</m:t>
                      </m:r>
                      <m:d>
                        <m:dPr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𝑴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𝑎𝑑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𝑏𝑐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648200"/>
                <a:ext cx="1921103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4822493" y="5071646"/>
                <a:ext cx="22641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=(2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×−3)</m:t>
                      </m:r>
                      <m:r>
                        <a:rPr lang="en-GB" sz="1600" b="0" i="1" smtClean="0">
                          <a:latin typeface="Cambria Math"/>
                        </a:rPr>
                        <m:t>−(−2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×3)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493" y="5071646"/>
                <a:ext cx="2264107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572000" y="5486400"/>
                <a:ext cx="990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486400"/>
                <a:ext cx="990600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Arc 82"/>
          <p:cNvSpPr/>
          <p:nvPr/>
        </p:nvSpPr>
        <p:spPr>
          <a:xfrm>
            <a:off x="6792972" y="4802824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xtBox 83"/>
          <p:cNvSpPr txBox="1"/>
          <p:nvPr/>
        </p:nvSpPr>
        <p:spPr>
          <a:xfrm>
            <a:off x="6945372" y="4879024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Replace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5" name="Arc 84"/>
          <p:cNvSpPr/>
          <p:nvPr/>
        </p:nvSpPr>
        <p:spPr>
          <a:xfrm>
            <a:off x="6792972" y="5260024"/>
            <a:ext cx="375249" cy="38597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TextBox 85"/>
          <p:cNvSpPr txBox="1"/>
          <p:nvPr/>
        </p:nvSpPr>
        <p:spPr>
          <a:xfrm>
            <a:off x="7021572" y="5336224"/>
            <a:ext cx="1295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886200" y="5867400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As </a:t>
            </a:r>
            <a:r>
              <a:rPr lang="en-GB" sz="1400" dirty="0" err="1" smtClean="0">
                <a:solidFill>
                  <a:srgbClr val="FF0000"/>
                </a:solidFill>
                <a:latin typeface="Comic Sans MS" pitchFamily="66" charset="0"/>
              </a:rPr>
              <a:t>det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(M) is 0, the area of the image will also be 0</a:t>
            </a:r>
          </a:p>
          <a:p>
            <a:pPr marL="285750" indent="-285750" algn="ctr">
              <a:buFont typeface="Wingdings"/>
              <a:buChar char="à"/>
            </a:pP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This also means the matrix is </a:t>
            </a:r>
            <a:r>
              <a:rPr lang="en-GB" sz="1400" b="1" u="sng" dirty="0" smtClean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singular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!</a:t>
            </a:r>
          </a:p>
          <a:p>
            <a:pPr marL="285750" indent="-285750" algn="ctr">
              <a:buFont typeface="Wingdings"/>
              <a:buChar char="à"/>
            </a:pP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Multiplying a set of coordinates by a singular matrix will transform them all onto a straight line!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724400" y="3886200"/>
            <a:ext cx="381000" cy="3810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1981200" y="3200400"/>
            <a:ext cx="381000" cy="3810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60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63" grpId="0"/>
      <p:bldP spid="64" grpId="0"/>
      <p:bldP spid="65" grpId="0"/>
      <p:bldP spid="67" grpId="0"/>
      <p:bldP spid="68" grpId="0"/>
      <p:bldP spid="70" grpId="0"/>
      <p:bldP spid="71" grpId="0"/>
      <p:bldP spid="77" grpId="0"/>
      <p:bldP spid="78" grpId="0"/>
      <p:bldP spid="83" grpId="0" animBg="1"/>
      <p:bldP spid="84" grpId="0"/>
      <p:bldP spid="85" grpId="0" animBg="1"/>
      <p:bldP spid="86" grpId="0"/>
      <p:bldP spid="9" grpId="0" animBg="1"/>
      <p:bldP spid="9" grpId="1" animBg="1"/>
      <p:bldP spid="88" grpId="0" animBg="1"/>
      <p:bldP spid="88" grpId="1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09800"/>
            <a:ext cx="852510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Teachings for </a:t>
            </a:r>
          </a:p>
          <a:p>
            <a:pPr algn="ctr"/>
            <a:r>
              <a:rPr lang="en-US" sz="7200" b="1" cap="all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Exercise 4J</a:t>
            </a:r>
            <a:endParaRPr lang="en-US" sz="7200" b="1" cap="all" spc="0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effectLst>
                <a:reflection blurRad="6350" stA="55000" endA="50" endPos="85000" dir="5400000" sy="-100000" algn="bl" rotWithShape="0"/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53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886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can use matrices and their inverses to solve simultaneous equations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anose="030F0702030302020204" pitchFamily="66" charset="0"/>
              </a:rPr>
              <a:t>Use an inverse matrix to solve the simultaneous equations: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Start by writing these as a Matrix product. Use the x and y terms of the equations as the columns in the matrix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4J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929" y="152400"/>
            <a:ext cx="1371600" cy="129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00200" y="2895600"/>
                <a:ext cx="13197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895600"/>
                <a:ext cx="1319720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47800" y="3276600"/>
                <a:ext cx="16274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−5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+6</m:t>
                      </m:r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=−8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276600"/>
                <a:ext cx="1627497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14800" y="1752600"/>
                <a:ext cx="1239763" cy="554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1752600"/>
                <a:ext cx="1239763" cy="5543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05400" y="1752600"/>
                <a:ext cx="540020" cy="555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1752600"/>
                <a:ext cx="540020" cy="55553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86400" y="1752600"/>
                <a:ext cx="944810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752600"/>
                <a:ext cx="944810" cy="5598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343400" y="1752600"/>
            <a:ext cx="838200" cy="3048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676400" y="2895600"/>
            <a:ext cx="838200" cy="3048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524000" y="3276600"/>
            <a:ext cx="990600" cy="3048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343400" y="2057400"/>
            <a:ext cx="838200" cy="3048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876800" y="2514600"/>
                <a:ext cx="1552669" cy="559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𝑴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2514600"/>
                <a:ext cx="1552669" cy="55983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19600" y="3276600"/>
                <a:ext cx="2590800" cy="559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𝑴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𝑴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𝑴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276600"/>
                <a:ext cx="2590800" cy="55983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800600" y="4038600"/>
                <a:ext cx="2514600" cy="559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𝑴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038600"/>
                <a:ext cx="2514600" cy="55983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>
            <a:off x="6400800" y="2057400"/>
            <a:ext cx="381000" cy="762000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781800" y="2057400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Represent the original x and y values by the matrix ‘</a:t>
            </a:r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’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Arc 19"/>
          <p:cNvSpPr/>
          <p:nvPr/>
        </p:nvSpPr>
        <p:spPr>
          <a:xfrm>
            <a:off x="6705600" y="2819400"/>
            <a:ext cx="381000" cy="762000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6705600" y="3581400"/>
            <a:ext cx="381000" cy="762000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970594" y="2819400"/>
            <a:ext cx="220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Multiply both sides by </a:t>
            </a:r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-1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(remember to put it in the same position)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34200" y="3733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On the left side </a:t>
            </a:r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-1</a:t>
            </a:r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 cancels out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95800" y="48768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itchFamily="66" charset="0"/>
              </a:rPr>
              <a:t>So to solve this simultaneous equation we need to multiply the ‘answer matrix’ by the inverse of the coefficient matrix, </a:t>
            </a:r>
            <a:r>
              <a:rPr lang="en-GB" sz="1600" b="1" dirty="0" smtClean="0">
                <a:solidFill>
                  <a:srgbClr val="FF0000"/>
                </a:solidFill>
                <a:latin typeface="Comic Sans MS" pitchFamily="66" charset="0"/>
              </a:rPr>
              <a:t>M</a:t>
            </a:r>
            <a:endParaRPr lang="en-GB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572000" y="3733800"/>
            <a:ext cx="457200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67400" y="3733800"/>
            <a:ext cx="457200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72000" y="3581400"/>
            <a:ext cx="685800" cy="0"/>
          </a:xfrm>
          <a:prstGeom prst="line">
            <a:avLst/>
          </a:prstGeom>
          <a:ln w="254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82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/>
      <p:bldP spid="16" grpId="0"/>
      <p:bldP spid="17" grpId="0"/>
      <p:bldP spid="18" grpId="0" animBg="1"/>
      <p:bldP spid="19" grpId="0"/>
      <p:bldP spid="20" grpId="0" animBg="1"/>
      <p:bldP spid="21" grpId="0" animBg="1"/>
      <p:bldP spid="22" grpId="0"/>
      <p:bldP spid="23" grpId="0"/>
      <p:bldP spid="2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886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can use matrices and their inverses to solve simultaneous equations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anose="030F0702030302020204" pitchFamily="66" charset="0"/>
              </a:rPr>
              <a:t>Use an inverse matrix to solve the simultaneous equations: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Start by writing these as a Matrix product. Use the x and y terms of the equations as the columns in the matrix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4J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929" y="152400"/>
            <a:ext cx="1371600" cy="129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00200" y="2895600"/>
                <a:ext cx="13197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895600"/>
                <a:ext cx="1319720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47800" y="3276600"/>
                <a:ext cx="16274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−5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+6</m:t>
                      </m:r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=−8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276600"/>
                <a:ext cx="1627497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47800" y="4724400"/>
                <a:ext cx="1828800" cy="507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𝑴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724400"/>
                <a:ext cx="1828800" cy="507960"/>
              </a:xfrm>
              <a:prstGeom prst="rect">
                <a:avLst/>
              </a:prstGeom>
              <a:blipFill rotWithShape="1">
                <a:blip r:embed="rId5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419600" y="1524000"/>
                <a:ext cx="1569276" cy="5029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𝑴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−5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524000"/>
                <a:ext cx="1569276" cy="502958"/>
              </a:xfrm>
              <a:prstGeom prst="rect">
                <a:avLst/>
              </a:prstGeom>
              <a:blipFill rotWithShape="1">
                <a:blip r:embed="rId6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19600" y="2286000"/>
                <a:ext cx="18606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𝑑𝑒𝑡</m:t>
                      </m:r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𝑴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𝑎𝑑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r>
                        <a:rPr lang="en-GB" sz="1600" b="0" i="1" smtClean="0">
                          <a:latin typeface="Cambria Math"/>
                        </a:rPr>
                        <m:t>𝑏𝑐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286000"/>
                <a:ext cx="1860638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105400" y="2667000"/>
                <a:ext cx="2362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=(2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×6)</m:t>
                      </m:r>
                      <m:r>
                        <a:rPr lang="en-GB" sz="1600" b="0" i="1" smtClean="0">
                          <a:latin typeface="Cambria Math"/>
                        </a:rPr>
                        <m:t>−(−3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×−5)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667000"/>
                <a:ext cx="2362200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105400" y="3124200"/>
                <a:ext cx="838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=−3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124200"/>
                <a:ext cx="838200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19600" y="4495800"/>
                <a:ext cx="1963358" cy="557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𝑴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/>
                            </m:mr>
                            <m:mr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495800"/>
                <a:ext cx="1963358" cy="55758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4800600" y="3583625"/>
            <a:ext cx="335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Now we can fill in the parts of </a:t>
            </a:r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US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-1</a:t>
            </a:r>
          </a:p>
          <a:p>
            <a:pPr marL="285750" indent="-285750" algn="ctr">
              <a:buFont typeface="Wingdings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Swap a and d around</a:t>
            </a:r>
          </a:p>
          <a:p>
            <a:pPr marL="285750" indent="-285750" algn="ctr">
              <a:buFont typeface="Wingdings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Reverse the signs of b and c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486400" y="4495800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495800"/>
                <a:ext cx="344966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943600" y="4724400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724400"/>
                <a:ext cx="344966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943600" y="4495800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495800"/>
                <a:ext cx="344966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486400" y="4724400"/>
                <a:ext cx="34496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724400"/>
                <a:ext cx="344966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>
            <a:off x="7239000" y="2438400"/>
            <a:ext cx="381000" cy="381000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7391400" y="24384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" name="Arc 40"/>
          <p:cNvSpPr/>
          <p:nvPr/>
        </p:nvSpPr>
        <p:spPr>
          <a:xfrm>
            <a:off x="7239000" y="2895600"/>
            <a:ext cx="381000" cy="381000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7543800" y="28956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16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 animBg="1"/>
      <p:bldP spid="40" grpId="0"/>
      <p:bldP spid="41" grpId="0" animBg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09800"/>
            <a:ext cx="852510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Teachings for </a:t>
            </a:r>
          </a:p>
          <a:p>
            <a:pPr algn="ctr"/>
            <a:r>
              <a:rPr lang="en-US" sz="7200" b="1" cap="all" dirty="0" smtClean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6350" stA="55000" endA="50" endPos="85000" dir="5400000" sy="-100000" algn="bl" rotWithShape="0"/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Exercise 4B</a:t>
            </a:r>
            <a:endParaRPr lang="en-US" sz="7200" b="1" cap="all" spc="0" dirty="0">
              <a:ln w="38100">
                <a:solidFill>
                  <a:schemeClr val="tx1"/>
                </a:solidFill>
              </a:ln>
              <a:solidFill>
                <a:srgbClr val="FF0000"/>
              </a:solidFill>
              <a:effectLst>
                <a:reflection blurRad="6350" stA="55000" endA="50" endPos="85000" dir="5400000" sy="-100000" algn="bl" rotWithShape="0"/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45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8862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can use matrices and their inverses to solve simultaneous equations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anose="030F0702030302020204" pitchFamily="66" charset="0"/>
              </a:rPr>
              <a:t>Use an inverse matrix to solve the simultaneous equations:</a:t>
            </a: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1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Start by writing these as a Matrix product. Use the x and y terms of the equations as the columns in the matrix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4J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929" y="152400"/>
            <a:ext cx="1371600" cy="129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00200" y="2895600"/>
                <a:ext cx="13197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2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2895600"/>
                <a:ext cx="1319720" cy="338554"/>
              </a:xfrm>
              <a:prstGeom prst="rect">
                <a:avLst/>
              </a:prstGeom>
              <a:blipFill rotWithShape="1">
                <a:blip r:embed="rId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47800" y="3276600"/>
                <a:ext cx="16274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−5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+6</m:t>
                      </m:r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=−8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276600"/>
                <a:ext cx="1627497" cy="338554"/>
              </a:xfrm>
              <a:prstGeom prst="rect">
                <a:avLst/>
              </a:prstGeom>
              <a:blipFill rotWithShape="1">
                <a:blip r:embed="rId4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47800" y="4724400"/>
                <a:ext cx="1828800" cy="507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𝑴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4724400"/>
                <a:ext cx="1828800" cy="507960"/>
              </a:xfrm>
              <a:prstGeom prst="rect">
                <a:avLst/>
              </a:prstGeom>
              <a:blipFill rotWithShape="1">
                <a:blip r:embed="rId5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447800" y="5334000"/>
                <a:ext cx="1812676" cy="554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𝑴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334000"/>
                <a:ext cx="1812676" cy="5549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43400" y="1524000"/>
                <a:ext cx="1828800" cy="507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𝑴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524000"/>
                <a:ext cx="1828800" cy="507960"/>
              </a:xfrm>
              <a:prstGeom prst="rect">
                <a:avLst/>
              </a:prstGeom>
              <a:blipFill rotWithShape="1">
                <a:blip r:embed="rId5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343400" y="2057400"/>
                <a:ext cx="236220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i="1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GB" sz="16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GB" sz="16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2057400"/>
                <a:ext cx="2362200" cy="55496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572000" y="27432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Multiply the matrices together – we will deal with the fraction last!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19600" y="3429000"/>
                <a:ext cx="175260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i="1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GB" sz="16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GB" sz="16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429000"/>
                <a:ext cx="1752600" cy="55496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/>
          <p:cNvSpPr/>
          <p:nvPr/>
        </p:nvSpPr>
        <p:spPr>
          <a:xfrm flipV="1">
            <a:off x="4916605" y="3432964"/>
            <a:ext cx="3810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 flipV="1">
            <a:off x="5249838" y="3442648"/>
            <a:ext cx="38100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 flipV="1">
            <a:off x="4916605" y="3661564"/>
            <a:ext cx="3810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 flipV="1">
            <a:off x="5249838" y="3671248"/>
            <a:ext cx="38100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/>
          <p:nvPr/>
        </p:nvSpPr>
        <p:spPr>
          <a:xfrm flipV="1">
            <a:off x="5638800" y="3429000"/>
            <a:ext cx="3810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 flipV="1">
            <a:off x="5638800" y="3657600"/>
            <a:ext cx="381000" cy="304800"/>
          </a:xfrm>
          <a:prstGeom prst="ellipse">
            <a:avLst/>
          </a:prstGeom>
          <a:noFill/>
          <a:ln w="317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2000" y="4114800"/>
                <a:ext cx="18996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6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×5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+(3×−8)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114800"/>
                <a:ext cx="1899687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572000" y="4495800"/>
                <a:ext cx="18996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5</m:t>
                          </m:r>
                          <m:r>
                            <a:rPr lang="en-GB" sz="1600" b="0" i="1" smtClean="0">
                              <a:latin typeface="Cambria Math"/>
                              <a:ea typeface="Cambria Math"/>
                            </a:rPr>
                            <m:t>×5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+(2×−8)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495800"/>
                <a:ext cx="1899687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474192" y="5015552"/>
                <a:ext cx="1219200" cy="554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/>
                        </a:rPr>
                        <m:t>=</m:t>
                      </m:r>
                      <m:r>
                        <a:rPr lang="en-GB" sz="160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192" y="5015552"/>
                <a:ext cx="1219200" cy="55496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572000" y="5638800"/>
                <a:ext cx="914400" cy="502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sz="16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638800"/>
                <a:ext cx="914400" cy="502958"/>
              </a:xfrm>
              <a:prstGeom prst="rect">
                <a:avLst/>
              </a:prstGeom>
              <a:blipFill rotWithShape="1">
                <a:blip r:embed="rId12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4343400" y="64008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So x = -2 and y = -3!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3" name="Arc 52"/>
          <p:cNvSpPr/>
          <p:nvPr/>
        </p:nvSpPr>
        <p:spPr>
          <a:xfrm>
            <a:off x="6400800" y="1828800"/>
            <a:ext cx="381000" cy="533400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6858000" y="1905000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Replace </a:t>
            </a:r>
            <a:r>
              <a:rPr lang="en-GB" sz="1400" b="1" dirty="0" smtClean="0">
                <a:solidFill>
                  <a:srgbClr val="FF0000"/>
                </a:solidFill>
                <a:latin typeface="Comic Sans MS" pitchFamily="66" charset="0"/>
              </a:rPr>
              <a:t>M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-1</a:t>
            </a:r>
            <a:endParaRPr lang="en-GB" sz="1400" baseline="30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Arc 54"/>
          <p:cNvSpPr/>
          <p:nvPr/>
        </p:nvSpPr>
        <p:spPr>
          <a:xfrm>
            <a:off x="5486400" y="5334000"/>
            <a:ext cx="381000" cy="533400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5791200" y="54864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Multiply by -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sz="1400" baseline="-25000" dirty="0" smtClean="0">
                <a:solidFill>
                  <a:srgbClr val="FF0000"/>
                </a:solidFill>
                <a:latin typeface="Comic Sans MS" pitchFamily="66" charset="0"/>
              </a:rPr>
              <a:t>3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3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 animBg="1"/>
      <p:bldP spid="27" grpId="1" animBg="1"/>
      <p:bldP spid="28" grpId="0" animBg="1"/>
      <p:bldP spid="28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5" grpId="2" animBg="1"/>
      <p:bldP spid="45" grpId="3" animBg="1"/>
      <p:bldP spid="46" grpId="0" animBg="1"/>
      <p:bldP spid="46" grpId="1" animBg="1"/>
      <p:bldP spid="46" grpId="2" animBg="1"/>
      <p:bldP spid="46" grpId="3" animBg="1"/>
      <p:bldP spid="8" grpId="0"/>
      <p:bldP spid="49" grpId="0"/>
      <p:bldP spid="50" grpId="0"/>
      <p:bldP spid="51" grpId="0"/>
      <p:bldP spid="52" grpId="0"/>
      <p:bldP spid="53" grpId="0" animBg="1"/>
      <p:bldP spid="54" grpId="0"/>
      <p:bldP spid="55" grpId="0" animBg="1"/>
      <p:bldP spid="5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Summary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We have learnt what matrices are and how to use them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We have seen how to perform various mathematical operations using matrices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We have seen how they are used to transform shapes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We have seen how to reverse these operations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We have also see how to use matrices to solve simultaneous equations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4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29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need to know how to multiply a matrix by a scalar value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A scalar value is just a number.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To multiply a matrix by a scalar, you simply multiply each element of the matrix by that number.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4B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152" y="0"/>
            <a:ext cx="1623848" cy="14267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19600" y="1524000"/>
                <a:ext cx="1516121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1524000"/>
                <a:ext cx="1516121" cy="5542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24600" y="1616461"/>
                <a:ext cx="18867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1616461"/>
                <a:ext cx="188673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91891" y="2743200"/>
                <a:ext cx="1824859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891" y="2743200"/>
                <a:ext cx="1824859" cy="5542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34624" y="3429000"/>
                <a:ext cx="1303883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624" y="3429000"/>
                <a:ext cx="1303883" cy="5542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419600" y="2327532"/>
            <a:ext cx="1965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Find the value of 2</a:t>
            </a:r>
            <a:r>
              <a:rPr lang="en-US" sz="1400" b="1" dirty="0" smtClean="0">
                <a:latin typeface="Comic Sans MS" pitchFamily="66" charset="0"/>
              </a:rPr>
              <a:t>A</a:t>
            </a:r>
            <a:r>
              <a:rPr lang="en-US" sz="1400" dirty="0" smtClean="0">
                <a:latin typeface="Comic Sans MS" pitchFamily="66" charset="0"/>
              </a:rPr>
              <a:t>: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4191000"/>
            <a:ext cx="2093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Find the value of </a:t>
            </a:r>
            <a:r>
              <a:rPr lang="en-US" sz="1400" baseline="30000" dirty="0" smtClean="0">
                <a:latin typeface="Comic Sans MS" pitchFamily="66" charset="0"/>
              </a:rPr>
              <a:t>1</a:t>
            </a:r>
            <a:r>
              <a:rPr lang="en-US" sz="1400" dirty="0" smtClean="0">
                <a:latin typeface="Comic Sans MS" pitchFamily="66" charset="0"/>
              </a:rPr>
              <a:t>/</a:t>
            </a:r>
            <a:r>
              <a:rPr lang="en-US" sz="1400" baseline="-25000" dirty="0" smtClean="0">
                <a:latin typeface="Comic Sans MS" pitchFamily="66" charset="0"/>
              </a:rPr>
              <a:t>2</a:t>
            </a:r>
            <a:r>
              <a:rPr lang="en-US" sz="1400" b="1" dirty="0" smtClean="0">
                <a:latin typeface="Comic Sans MS" pitchFamily="66" charset="0"/>
              </a:rPr>
              <a:t>B</a:t>
            </a:r>
            <a:r>
              <a:rPr lang="en-US" sz="1400" dirty="0" smtClean="0">
                <a:latin typeface="Comic Sans MS" pitchFamily="66" charset="0"/>
              </a:rPr>
              <a:t>: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22031" y="4572000"/>
                <a:ext cx="2303516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031" y="4572000"/>
                <a:ext cx="2303516" cy="63478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857539" y="5403535"/>
                <a:ext cx="16559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539" y="5403535"/>
                <a:ext cx="1655903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>
            <a:off x="5985086" y="3051005"/>
            <a:ext cx="551058" cy="666961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c 14"/>
          <p:cNvSpPr/>
          <p:nvPr/>
        </p:nvSpPr>
        <p:spPr>
          <a:xfrm>
            <a:off x="6413015" y="4934141"/>
            <a:ext cx="551058" cy="666961"/>
          </a:xfrm>
          <a:prstGeom prst="arc">
            <a:avLst>
              <a:gd name="adj1" fmla="val 16200000"/>
              <a:gd name="adj2" fmla="val 5466102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536144" y="3122875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Multiply each element by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64073" y="4790567"/>
            <a:ext cx="2034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Halve each element (you can use fractions in matrices if the division isn’t exact!)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57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Matrix Algebra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429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400" b="1" dirty="0" smtClean="0">
                <a:latin typeface="Comic Sans MS" panose="030F0702030302020204" pitchFamily="66" charset="0"/>
              </a:rPr>
              <a:t>You need to know how to multiply a matrix by a scalar value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A scalar value is just a number.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 smtClean="0">
                <a:latin typeface="Comic Sans MS" panose="030F0702030302020204" pitchFamily="66" charset="0"/>
              </a:rPr>
              <a:t>To multiply a matrix by a scalar, you simply multiply each element of the matrix by that number.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76230" y="6507061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4B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152" y="0"/>
            <a:ext cx="1623848" cy="142670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190999" y="2438400"/>
            <a:ext cx="4382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Given that </a:t>
            </a:r>
            <a:r>
              <a:rPr lang="en-US" sz="1400" b="1" dirty="0" smtClean="0">
                <a:latin typeface="Comic Sans MS" pitchFamily="66" charset="0"/>
              </a:rPr>
              <a:t>A</a:t>
            </a:r>
            <a:r>
              <a:rPr lang="en-US" sz="1400" dirty="0" smtClean="0">
                <a:latin typeface="Comic Sans MS" pitchFamily="66" charset="0"/>
              </a:rPr>
              <a:t> + 2</a:t>
            </a:r>
            <a:r>
              <a:rPr lang="en-US" sz="1400" b="1" dirty="0" smtClean="0">
                <a:latin typeface="Comic Sans MS" pitchFamily="66" charset="0"/>
              </a:rPr>
              <a:t>B</a:t>
            </a:r>
            <a:r>
              <a:rPr lang="en-US" sz="1400" dirty="0" smtClean="0">
                <a:latin typeface="Comic Sans MS" pitchFamily="66" charset="0"/>
              </a:rPr>
              <a:t> = </a:t>
            </a:r>
            <a:r>
              <a:rPr lang="en-US" sz="1400" b="1" dirty="0" smtClean="0">
                <a:latin typeface="Comic Sans MS" pitchFamily="66" charset="0"/>
              </a:rPr>
              <a:t>C</a:t>
            </a:r>
            <a:r>
              <a:rPr lang="en-US" sz="1400" dirty="0" smtClean="0">
                <a:latin typeface="Comic Sans MS" pitchFamily="66" charset="0"/>
              </a:rPr>
              <a:t>, find the values of a, b and c</a:t>
            </a:r>
            <a:endParaRPr lang="en-GB" sz="14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042558" y="1670886"/>
                <a:ext cx="1348638" cy="552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𝑨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558" y="1670886"/>
                <a:ext cx="1348638" cy="55245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00739" y="1670886"/>
                <a:ext cx="1363450" cy="5579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𝑩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739" y="1670886"/>
                <a:ext cx="1363450" cy="5579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327832" y="1676400"/>
                <a:ext cx="1363450" cy="5579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𝑪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832" y="1676400"/>
                <a:ext cx="1363450" cy="5579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4605294" y="1676400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6304751" y="1670886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7941740" y="1690678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4937138" y="1670886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6609551" y="1676400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8269130" y="1690678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937138" y="1947115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609551" y="1947115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8246540" y="1955386"/>
            <a:ext cx="304800" cy="3048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144488" y="3022270"/>
                <a:ext cx="12050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+2=6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488" y="3022270"/>
                <a:ext cx="120501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48445" y="3391602"/>
                <a:ext cx="801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445" y="3391602"/>
                <a:ext cx="80105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020031" y="4038600"/>
                <a:ext cx="13294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0+2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031" y="4038600"/>
                <a:ext cx="1329467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548445" y="4407932"/>
                <a:ext cx="801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445" y="4407932"/>
                <a:ext cx="801053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143176" y="5181600"/>
                <a:ext cx="11993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2+6=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176" y="5181600"/>
                <a:ext cx="1199366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548445" y="5550932"/>
                <a:ext cx="8010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445" y="5550932"/>
                <a:ext cx="801053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152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11771</Words>
  <Application>Microsoft Office PowerPoint</Application>
  <PresentationFormat>On-screen Show (4:3)</PresentationFormat>
  <Paragraphs>1715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Office Theme</vt:lpstr>
      <vt:lpstr>PowerPoint Presentation</vt:lpstr>
      <vt:lpstr>Introduction</vt:lpstr>
      <vt:lpstr>PowerPoint Presentation</vt:lpstr>
      <vt:lpstr>Matrix Algebra</vt:lpstr>
      <vt:lpstr>Matrix Algebra</vt:lpstr>
      <vt:lpstr>Matrix Algebra</vt:lpstr>
      <vt:lpstr>PowerPoint Presentation</vt:lpstr>
      <vt:lpstr>Matrix Algebra</vt:lpstr>
      <vt:lpstr>Matrix Algebra</vt:lpstr>
      <vt:lpstr>PowerPoint Presentation</vt:lpstr>
      <vt:lpstr>Matrix Algebra</vt:lpstr>
      <vt:lpstr>Matrix Algebra</vt:lpstr>
      <vt:lpstr>Matrix Algebra</vt:lpstr>
      <vt:lpstr>Matrix Algebra</vt:lpstr>
      <vt:lpstr>Matrix Algebra</vt:lpstr>
      <vt:lpstr>Matrix Algebra</vt:lpstr>
      <vt:lpstr>Matrix Algebra</vt:lpstr>
      <vt:lpstr>Matrix Algebra</vt:lpstr>
      <vt:lpstr>Matrix Algebra</vt:lpstr>
      <vt:lpstr>Matrix Algebra</vt:lpstr>
      <vt:lpstr>Matrix Algebra</vt:lpstr>
      <vt:lpstr>Matrix Algebra</vt:lpstr>
      <vt:lpstr>PowerPoint Presentation</vt:lpstr>
      <vt:lpstr>Matrix Algebra</vt:lpstr>
      <vt:lpstr>Matrix Algebra</vt:lpstr>
      <vt:lpstr>Matrix Algebra</vt:lpstr>
      <vt:lpstr>Matrix Algebra</vt:lpstr>
      <vt:lpstr>Matrix Algebra</vt:lpstr>
      <vt:lpstr>Matrix Algebra</vt:lpstr>
      <vt:lpstr>PowerPoint Presentation</vt:lpstr>
      <vt:lpstr>Matrix Algebra</vt:lpstr>
      <vt:lpstr>Matrix Algebra</vt:lpstr>
      <vt:lpstr>Matrix Algebra</vt:lpstr>
      <vt:lpstr>Matrix Algebra</vt:lpstr>
      <vt:lpstr>Matrix Algebra</vt:lpstr>
      <vt:lpstr>Matrix Algebra</vt:lpstr>
      <vt:lpstr>Matrix Algebra</vt:lpstr>
      <vt:lpstr>Matrix Algebra</vt:lpstr>
      <vt:lpstr>PowerPoint Presentation</vt:lpstr>
      <vt:lpstr>Matrix Algebra</vt:lpstr>
      <vt:lpstr>Matrix Algebra</vt:lpstr>
      <vt:lpstr>Matrix Algebra</vt:lpstr>
      <vt:lpstr>Matrix Algebra</vt:lpstr>
      <vt:lpstr>Matrix Algebra</vt:lpstr>
      <vt:lpstr>Matrix Algebra</vt:lpstr>
      <vt:lpstr>PowerPoint Presentation</vt:lpstr>
      <vt:lpstr>Matrix Algebra</vt:lpstr>
      <vt:lpstr>Matrix Algebra</vt:lpstr>
      <vt:lpstr>Matrix Algebra</vt:lpstr>
      <vt:lpstr>Matrix Algebra</vt:lpstr>
      <vt:lpstr>Matrix Algebra</vt:lpstr>
      <vt:lpstr>Matrix Algebra</vt:lpstr>
      <vt:lpstr>Matrix Algebra</vt:lpstr>
      <vt:lpstr>Matrix Algebra</vt:lpstr>
      <vt:lpstr>Matrix Algebra</vt:lpstr>
      <vt:lpstr>PowerPoint Presentation</vt:lpstr>
      <vt:lpstr>Matrix Algebra</vt:lpstr>
      <vt:lpstr>Matrix Algebra</vt:lpstr>
      <vt:lpstr>Matrix Algebra</vt:lpstr>
      <vt:lpstr>Matrix Algebra</vt:lpstr>
      <vt:lpstr>PowerPoint Presentation</vt:lpstr>
      <vt:lpstr>Matrix Algebra</vt:lpstr>
      <vt:lpstr>Matrix Algebra</vt:lpstr>
      <vt:lpstr>Matrix Algebra</vt:lpstr>
      <vt:lpstr>Matrix Algebra</vt:lpstr>
      <vt:lpstr>Matrix Algebra</vt:lpstr>
      <vt:lpstr>PowerPoint Presentation</vt:lpstr>
      <vt:lpstr>Matrix Algebra</vt:lpstr>
      <vt:lpstr>Matrix Algebra</vt:lpstr>
      <vt:lpstr>Matrix Algebra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</dc:creator>
  <cp:lastModifiedBy>TownerH</cp:lastModifiedBy>
  <cp:revision>268</cp:revision>
  <dcterms:created xsi:type="dcterms:W3CDTF">2006-08-16T00:00:00Z</dcterms:created>
  <dcterms:modified xsi:type="dcterms:W3CDTF">2014-09-05T07:04:11Z</dcterms:modified>
</cp:coreProperties>
</file>