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9" r:id="rId4"/>
    <p:sldId id="275" r:id="rId5"/>
    <p:sldId id="277" r:id="rId6"/>
    <p:sldId id="278" r:id="rId7"/>
    <p:sldId id="279" r:id="rId8"/>
    <p:sldId id="280" r:id="rId9"/>
    <p:sldId id="281" r:id="rId10"/>
    <p:sldId id="260" r:id="rId11"/>
    <p:sldId id="261" r:id="rId12"/>
    <p:sldId id="282" r:id="rId13"/>
    <p:sldId id="283" r:id="rId14"/>
    <p:sldId id="284" r:id="rId15"/>
    <p:sldId id="285" r:id="rId16"/>
    <p:sldId id="262" r:id="rId17"/>
    <p:sldId id="263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64" r:id="rId26"/>
    <p:sldId id="265" r:id="rId27"/>
    <p:sldId id="293" r:id="rId28"/>
    <p:sldId id="294" r:id="rId29"/>
    <p:sldId id="295" r:id="rId30"/>
    <p:sldId id="266" r:id="rId31"/>
    <p:sldId id="267" r:id="rId32"/>
    <p:sldId id="296" r:id="rId33"/>
    <p:sldId id="297" r:id="rId34"/>
    <p:sldId id="298" r:id="rId35"/>
    <p:sldId id="268" r:id="rId36"/>
    <p:sldId id="269" r:id="rId37"/>
    <p:sldId id="299" r:id="rId38"/>
    <p:sldId id="300" r:id="rId39"/>
    <p:sldId id="301" r:id="rId40"/>
    <p:sldId id="302" r:id="rId41"/>
    <p:sldId id="270" r:id="rId42"/>
    <p:sldId id="276" r:id="rId43"/>
    <p:sldId id="305" r:id="rId44"/>
    <p:sldId id="306" r:id="rId45"/>
    <p:sldId id="272" r:id="rId46"/>
    <p:sldId id="318" r:id="rId47"/>
    <p:sldId id="319" r:id="rId48"/>
    <p:sldId id="273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274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139" autoAdjust="0"/>
  </p:normalViewPr>
  <p:slideViewPr>
    <p:cSldViewPr>
      <p:cViewPr>
        <p:scale>
          <a:sx n="80" d="100"/>
          <a:sy n="80" d="100"/>
        </p:scale>
        <p:origin x="-86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E4F43-9719-4E78-8EF3-517EC1BE3F69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5BE56-2E6B-455F-8E8B-023B15FCB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3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BE56-2E6B-455F-8E8B-023B15FCBBD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91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BE56-2E6B-455F-8E8B-023B15FCBBDB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91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BE56-2E6B-455F-8E8B-023B15FCBBD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93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BE56-2E6B-455F-8E8B-023B15FCBBD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9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BE56-2E6B-455F-8E8B-023B15FCBBD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91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BE56-2E6B-455F-8E8B-023B15FCBBD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91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BE56-2E6B-455F-8E8B-023B15FCBBD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91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BE56-2E6B-455F-8E8B-023B15FCBBD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91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BE56-2E6B-455F-8E8B-023B15FCBBD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91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BE56-2E6B-455F-8E8B-023B15FCBBDB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9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alpha val="20000"/>
              </a:srgbClr>
            </a:gs>
            <a:gs pos="25000">
              <a:srgbClr val="21D6E0">
                <a:alpha val="20000"/>
              </a:srgbClr>
            </a:gs>
            <a:gs pos="75000">
              <a:srgbClr val="0087E6">
                <a:alpha val="20000"/>
              </a:srgbClr>
            </a:gs>
            <a:gs pos="100000">
              <a:srgbClr val="005CBF">
                <a:alpha val="2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.gif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4.gif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66.png"/><Relationship Id="rId5" Type="http://schemas.openxmlformats.org/officeDocument/2006/relationships/image" Target="../media/image61.png"/><Relationship Id="rId10" Type="http://schemas.openxmlformats.org/officeDocument/2006/relationships/image" Target="../media/image70.png"/><Relationship Id="rId4" Type="http://schemas.openxmlformats.org/officeDocument/2006/relationships/image" Target="../media/image60.png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4.gif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61.png"/><Relationship Id="rId10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4.gif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61.png"/><Relationship Id="rId10" Type="http://schemas.openxmlformats.org/officeDocument/2006/relationships/image" Target="../media/image84.png"/><Relationship Id="rId4" Type="http://schemas.openxmlformats.org/officeDocument/2006/relationships/image" Target="../media/image60.png"/><Relationship Id="rId9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.gif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88.png"/><Relationship Id="rId5" Type="http://schemas.openxmlformats.org/officeDocument/2006/relationships/image" Target="../media/image61.png"/><Relationship Id="rId10" Type="http://schemas.openxmlformats.org/officeDocument/2006/relationships/image" Target="../media/image92.png"/><Relationship Id="rId4" Type="http://schemas.openxmlformats.org/officeDocument/2006/relationships/image" Target="../media/image60.png"/><Relationship Id="rId9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8.gif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8.gif"/><Relationship Id="rId7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8.gif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8.gif"/><Relationship Id="rId7" Type="http://schemas.openxmlformats.org/officeDocument/2006/relationships/image" Target="../media/image1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8.gif"/><Relationship Id="rId7" Type="http://schemas.openxmlformats.org/officeDocument/2006/relationships/image" Target="../media/image1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8.gif"/><Relationship Id="rId7" Type="http://schemas.openxmlformats.org/officeDocument/2006/relationships/image" Target="../media/image1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8.gif"/><Relationship Id="rId7" Type="http://schemas.openxmlformats.org/officeDocument/2006/relationships/image" Target="../media/image1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3" Type="http://schemas.openxmlformats.org/officeDocument/2006/relationships/image" Target="../media/image8.gif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55.png"/><Relationship Id="rId7" Type="http://schemas.openxmlformats.org/officeDocument/2006/relationships/image" Target="../media/image1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55.png"/><Relationship Id="rId7" Type="http://schemas.openxmlformats.org/officeDocument/2006/relationships/image" Target="../media/image1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7.gif"/><Relationship Id="rId7" Type="http://schemas.openxmlformats.org/officeDocument/2006/relationships/image" Target="../media/image1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7.gif"/><Relationship Id="rId7" Type="http://schemas.openxmlformats.org/officeDocument/2006/relationships/image" Target="../media/image1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183.png"/><Relationship Id="rId11" Type="http://schemas.openxmlformats.org/officeDocument/2006/relationships/image" Target="../media/image187.png"/><Relationship Id="rId5" Type="http://schemas.openxmlformats.org/officeDocument/2006/relationships/image" Target="../media/image182.png"/><Relationship Id="rId10" Type="http://schemas.openxmlformats.org/officeDocument/2006/relationships/image" Target="../media/image186.png"/><Relationship Id="rId4" Type="http://schemas.openxmlformats.org/officeDocument/2006/relationships/image" Target="../media/image181.png"/><Relationship Id="rId9" Type="http://schemas.openxmlformats.org/officeDocument/2006/relationships/image" Target="../media/image18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7.gif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197.png"/><Relationship Id="rId7" Type="http://schemas.openxmlformats.org/officeDocument/2006/relationships/image" Target="../media/image20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5" Type="http://schemas.openxmlformats.org/officeDocument/2006/relationships/image" Target="../media/image199.png"/><Relationship Id="rId10" Type="http://schemas.openxmlformats.org/officeDocument/2006/relationships/image" Target="../media/image204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3" Type="http://schemas.openxmlformats.org/officeDocument/2006/relationships/image" Target="../media/image197.png"/><Relationship Id="rId7" Type="http://schemas.openxmlformats.org/officeDocument/2006/relationships/image" Target="../media/image209.png"/><Relationship Id="rId12" Type="http://schemas.openxmlformats.org/officeDocument/2006/relationships/image" Target="../media/image2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5" Type="http://schemas.openxmlformats.org/officeDocument/2006/relationships/image" Target="../media/image207.png"/><Relationship Id="rId10" Type="http://schemas.openxmlformats.org/officeDocument/2006/relationships/image" Target="../media/image212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15.png"/><Relationship Id="rId3" Type="http://schemas.openxmlformats.org/officeDocument/2006/relationships/image" Target="../media/image197.png"/><Relationship Id="rId7" Type="http://schemas.openxmlformats.org/officeDocument/2006/relationships/image" Target="../media/image216.png"/><Relationship Id="rId12" Type="http://schemas.openxmlformats.org/officeDocument/2006/relationships/image" Target="../media/image2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4.png"/><Relationship Id="rId1" Type="http://schemas.openxmlformats.org/officeDocument/2006/relationships/tags" Target="../tags/tag34.xml"/><Relationship Id="rId6" Type="http://schemas.openxmlformats.org/officeDocument/2006/relationships/image" Target="../media/image208.png"/><Relationship Id="rId11" Type="http://schemas.openxmlformats.org/officeDocument/2006/relationships/image" Target="../media/image220.png"/><Relationship Id="rId5" Type="http://schemas.openxmlformats.org/officeDocument/2006/relationships/image" Target="../media/image207.png"/><Relationship Id="rId15" Type="http://schemas.openxmlformats.org/officeDocument/2006/relationships/image" Target="../media/image223.png"/><Relationship Id="rId10" Type="http://schemas.openxmlformats.org/officeDocument/2006/relationships/image" Target="../media/image219.png"/><Relationship Id="rId4" Type="http://schemas.openxmlformats.org/officeDocument/2006/relationships/image" Target="../media/image206.png"/><Relationship Id="rId9" Type="http://schemas.openxmlformats.org/officeDocument/2006/relationships/image" Target="../media/image218.png"/><Relationship Id="rId14" Type="http://schemas.openxmlformats.org/officeDocument/2006/relationships/image" Target="../media/image22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197.png"/><Relationship Id="rId7" Type="http://schemas.openxmlformats.org/officeDocument/2006/relationships/image" Target="../media/image215.png"/><Relationship Id="rId12" Type="http://schemas.openxmlformats.org/officeDocument/2006/relationships/image" Target="../media/image2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208.png"/><Relationship Id="rId11" Type="http://schemas.openxmlformats.org/officeDocument/2006/relationships/image" Target="../media/image226.png"/><Relationship Id="rId5" Type="http://schemas.openxmlformats.org/officeDocument/2006/relationships/image" Target="../media/image207.png"/><Relationship Id="rId10" Type="http://schemas.openxmlformats.org/officeDocument/2006/relationships/image" Target="../media/image225.png"/><Relationship Id="rId4" Type="http://schemas.openxmlformats.org/officeDocument/2006/relationships/image" Target="../media/image206.png"/><Relationship Id="rId9" Type="http://schemas.openxmlformats.org/officeDocument/2006/relationships/image" Target="../media/image22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36.png"/><Relationship Id="rId3" Type="http://schemas.openxmlformats.org/officeDocument/2006/relationships/image" Target="../media/image197.png"/><Relationship Id="rId7" Type="http://schemas.openxmlformats.org/officeDocument/2006/relationships/image" Target="../media/image230.png"/><Relationship Id="rId12" Type="http://schemas.openxmlformats.org/officeDocument/2006/relationships/image" Target="../media/image2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229.png"/><Relationship Id="rId11" Type="http://schemas.openxmlformats.org/officeDocument/2006/relationships/image" Target="../media/image234.png"/><Relationship Id="rId5" Type="http://schemas.openxmlformats.org/officeDocument/2006/relationships/image" Target="../media/image228.png"/><Relationship Id="rId10" Type="http://schemas.openxmlformats.org/officeDocument/2006/relationships/image" Target="../media/image233.png"/><Relationship Id="rId4" Type="http://schemas.openxmlformats.org/officeDocument/2006/relationships/image" Target="../media/image207.png"/><Relationship Id="rId9" Type="http://schemas.openxmlformats.org/officeDocument/2006/relationships/image" Target="../media/image2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13" Type="http://schemas.openxmlformats.org/officeDocument/2006/relationships/image" Target="../media/image261.png"/><Relationship Id="rId3" Type="http://schemas.openxmlformats.org/officeDocument/2006/relationships/image" Target="../media/image251.png"/><Relationship Id="rId7" Type="http://schemas.openxmlformats.org/officeDocument/2006/relationships/image" Target="../media/image255.png"/><Relationship Id="rId12" Type="http://schemas.openxmlformats.org/officeDocument/2006/relationships/image" Target="../media/image26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4.png"/><Relationship Id="rId11" Type="http://schemas.openxmlformats.org/officeDocument/2006/relationships/image" Target="../media/image259.png"/><Relationship Id="rId5" Type="http://schemas.openxmlformats.org/officeDocument/2006/relationships/image" Target="../media/image253.png"/><Relationship Id="rId10" Type="http://schemas.openxmlformats.org/officeDocument/2006/relationships/image" Target="../media/image258.png"/><Relationship Id="rId4" Type="http://schemas.openxmlformats.org/officeDocument/2006/relationships/image" Target="../media/image252.png"/><Relationship Id="rId9" Type="http://schemas.openxmlformats.org/officeDocument/2006/relationships/image" Target="../media/image257.png"/><Relationship Id="rId14" Type="http://schemas.openxmlformats.org/officeDocument/2006/relationships/image" Target="../media/image26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3" Type="http://schemas.openxmlformats.org/officeDocument/2006/relationships/image" Target="../media/image263.png"/><Relationship Id="rId7" Type="http://schemas.openxmlformats.org/officeDocument/2006/relationships/image" Target="../media/image26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11" Type="http://schemas.openxmlformats.org/officeDocument/2006/relationships/image" Target="../media/image271.png"/><Relationship Id="rId5" Type="http://schemas.openxmlformats.org/officeDocument/2006/relationships/image" Target="../media/image265.png"/><Relationship Id="rId10" Type="http://schemas.openxmlformats.org/officeDocument/2006/relationships/image" Target="../media/image270.png"/><Relationship Id="rId4" Type="http://schemas.openxmlformats.org/officeDocument/2006/relationships/image" Target="../media/image264.png"/><Relationship Id="rId9" Type="http://schemas.openxmlformats.org/officeDocument/2006/relationships/image" Target="../media/image26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13" Type="http://schemas.openxmlformats.org/officeDocument/2006/relationships/image" Target="../media/image280.png"/><Relationship Id="rId3" Type="http://schemas.openxmlformats.org/officeDocument/2006/relationships/image" Target="../media/image5.gif"/><Relationship Id="rId7" Type="http://schemas.openxmlformats.org/officeDocument/2006/relationships/image" Target="../media/image274.png"/><Relationship Id="rId12" Type="http://schemas.openxmlformats.org/officeDocument/2006/relationships/image" Target="../media/image279.png"/><Relationship Id="rId17" Type="http://schemas.openxmlformats.org/officeDocument/2006/relationships/image" Target="../media/image28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3.png"/><Relationship Id="rId1" Type="http://schemas.openxmlformats.org/officeDocument/2006/relationships/tags" Target="../tags/tag38.xml"/><Relationship Id="rId6" Type="http://schemas.openxmlformats.org/officeDocument/2006/relationships/image" Target="../media/image273.png"/><Relationship Id="rId11" Type="http://schemas.openxmlformats.org/officeDocument/2006/relationships/image" Target="../media/image278.png"/><Relationship Id="rId5" Type="http://schemas.openxmlformats.org/officeDocument/2006/relationships/image" Target="../media/image271.png"/><Relationship Id="rId15" Type="http://schemas.openxmlformats.org/officeDocument/2006/relationships/image" Target="../media/image282.png"/><Relationship Id="rId10" Type="http://schemas.openxmlformats.org/officeDocument/2006/relationships/image" Target="../media/image277.png"/><Relationship Id="rId4" Type="http://schemas.openxmlformats.org/officeDocument/2006/relationships/image" Target="../media/image272.png"/><Relationship Id="rId9" Type="http://schemas.openxmlformats.org/officeDocument/2006/relationships/image" Target="../media/image276.png"/><Relationship Id="rId14" Type="http://schemas.openxmlformats.org/officeDocument/2006/relationships/image" Target="../media/image28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8.gif"/><Relationship Id="rId7" Type="http://schemas.openxmlformats.org/officeDocument/2006/relationships/image" Target="../media/image1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3" Type="http://schemas.openxmlformats.org/officeDocument/2006/relationships/image" Target="../media/image8.gif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13" Type="http://schemas.openxmlformats.org/officeDocument/2006/relationships/image" Target="../media/image294.png"/><Relationship Id="rId3" Type="http://schemas.openxmlformats.org/officeDocument/2006/relationships/image" Target="../media/image5.gif"/><Relationship Id="rId7" Type="http://schemas.openxmlformats.org/officeDocument/2006/relationships/image" Target="../media/image288.png"/><Relationship Id="rId12" Type="http://schemas.openxmlformats.org/officeDocument/2006/relationships/image" Target="../media/image29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image" Target="../media/image287.png"/><Relationship Id="rId11" Type="http://schemas.openxmlformats.org/officeDocument/2006/relationships/image" Target="../media/image292.png"/><Relationship Id="rId5" Type="http://schemas.openxmlformats.org/officeDocument/2006/relationships/image" Target="../media/image286.png"/><Relationship Id="rId10" Type="http://schemas.openxmlformats.org/officeDocument/2006/relationships/image" Target="../media/image291.png"/><Relationship Id="rId4" Type="http://schemas.openxmlformats.org/officeDocument/2006/relationships/image" Target="../media/image285.png"/><Relationship Id="rId9" Type="http://schemas.openxmlformats.org/officeDocument/2006/relationships/image" Target="../media/image290.png"/><Relationship Id="rId14" Type="http://schemas.openxmlformats.org/officeDocument/2006/relationships/image" Target="../media/image29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5.gif"/><Relationship Id="rId7" Type="http://schemas.openxmlformats.org/officeDocument/2006/relationships/image" Target="../media/image29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image" Target="../media/image298.png"/><Relationship Id="rId5" Type="http://schemas.openxmlformats.org/officeDocument/2006/relationships/image" Target="../media/image297.png"/><Relationship Id="rId4" Type="http://schemas.openxmlformats.org/officeDocument/2006/relationships/image" Target="../media/image29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13" Type="http://schemas.openxmlformats.org/officeDocument/2006/relationships/image" Target="../media/image309.png"/><Relationship Id="rId18" Type="http://schemas.openxmlformats.org/officeDocument/2006/relationships/image" Target="../media/image314.png"/><Relationship Id="rId3" Type="http://schemas.openxmlformats.org/officeDocument/2006/relationships/image" Target="../media/image5.gif"/><Relationship Id="rId7" Type="http://schemas.openxmlformats.org/officeDocument/2006/relationships/image" Target="../media/image303.png"/><Relationship Id="rId12" Type="http://schemas.openxmlformats.org/officeDocument/2006/relationships/image" Target="../media/image308.png"/><Relationship Id="rId17" Type="http://schemas.openxmlformats.org/officeDocument/2006/relationships/image" Target="../media/image3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2.png"/><Relationship Id="rId1" Type="http://schemas.openxmlformats.org/officeDocument/2006/relationships/tags" Target="../tags/tag43.xml"/><Relationship Id="rId6" Type="http://schemas.openxmlformats.org/officeDocument/2006/relationships/image" Target="../media/image302.png"/><Relationship Id="rId11" Type="http://schemas.openxmlformats.org/officeDocument/2006/relationships/image" Target="../media/image307.png"/><Relationship Id="rId5" Type="http://schemas.openxmlformats.org/officeDocument/2006/relationships/image" Target="../media/image301.png"/><Relationship Id="rId15" Type="http://schemas.openxmlformats.org/officeDocument/2006/relationships/image" Target="../media/image311.png"/><Relationship Id="rId10" Type="http://schemas.openxmlformats.org/officeDocument/2006/relationships/image" Target="../media/image306.png"/><Relationship Id="rId19" Type="http://schemas.openxmlformats.org/officeDocument/2006/relationships/image" Target="../media/image315.png"/><Relationship Id="rId4" Type="http://schemas.openxmlformats.org/officeDocument/2006/relationships/image" Target="../media/image296.png"/><Relationship Id="rId9" Type="http://schemas.openxmlformats.org/officeDocument/2006/relationships/image" Target="../media/image305.png"/><Relationship Id="rId14" Type="http://schemas.openxmlformats.org/officeDocument/2006/relationships/image" Target="../media/image31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png"/><Relationship Id="rId13" Type="http://schemas.openxmlformats.org/officeDocument/2006/relationships/image" Target="../media/image324.png"/><Relationship Id="rId18" Type="http://schemas.openxmlformats.org/officeDocument/2006/relationships/image" Target="../media/image329.png"/><Relationship Id="rId3" Type="http://schemas.openxmlformats.org/officeDocument/2006/relationships/image" Target="../media/image5.gif"/><Relationship Id="rId7" Type="http://schemas.openxmlformats.org/officeDocument/2006/relationships/image" Target="../media/image318.png"/><Relationship Id="rId12" Type="http://schemas.openxmlformats.org/officeDocument/2006/relationships/image" Target="../media/image323.png"/><Relationship Id="rId17" Type="http://schemas.openxmlformats.org/officeDocument/2006/relationships/image" Target="../media/image3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7.png"/><Relationship Id="rId1" Type="http://schemas.openxmlformats.org/officeDocument/2006/relationships/tags" Target="../tags/tag44.xml"/><Relationship Id="rId6" Type="http://schemas.openxmlformats.org/officeDocument/2006/relationships/image" Target="../media/image317.png"/><Relationship Id="rId11" Type="http://schemas.openxmlformats.org/officeDocument/2006/relationships/image" Target="../media/image322.png"/><Relationship Id="rId5" Type="http://schemas.openxmlformats.org/officeDocument/2006/relationships/image" Target="../media/image316.png"/><Relationship Id="rId15" Type="http://schemas.openxmlformats.org/officeDocument/2006/relationships/image" Target="../media/image326.png"/><Relationship Id="rId10" Type="http://schemas.openxmlformats.org/officeDocument/2006/relationships/image" Target="../media/image321.png"/><Relationship Id="rId19" Type="http://schemas.openxmlformats.org/officeDocument/2006/relationships/image" Target="../media/image330.png"/><Relationship Id="rId4" Type="http://schemas.openxmlformats.org/officeDocument/2006/relationships/image" Target="../media/image296.png"/><Relationship Id="rId9" Type="http://schemas.openxmlformats.org/officeDocument/2006/relationships/image" Target="../media/image320.png"/><Relationship Id="rId14" Type="http://schemas.openxmlformats.org/officeDocument/2006/relationships/image" Target="../media/image32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png"/><Relationship Id="rId3" Type="http://schemas.openxmlformats.org/officeDocument/2006/relationships/image" Target="../media/image5.gif"/><Relationship Id="rId7" Type="http://schemas.openxmlformats.org/officeDocument/2006/relationships/image" Target="../media/image3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image" Target="../media/image333.png"/><Relationship Id="rId5" Type="http://schemas.openxmlformats.org/officeDocument/2006/relationships/image" Target="../media/image332.png"/><Relationship Id="rId10" Type="http://schemas.openxmlformats.org/officeDocument/2006/relationships/image" Target="../media/image337.png"/><Relationship Id="rId4" Type="http://schemas.openxmlformats.org/officeDocument/2006/relationships/image" Target="../media/image331.png"/><Relationship Id="rId9" Type="http://schemas.openxmlformats.org/officeDocument/2006/relationships/image" Target="../media/image33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45.png"/><Relationship Id="rId18" Type="http://schemas.openxmlformats.org/officeDocument/2006/relationships/image" Target="../media/image350.png"/><Relationship Id="rId3" Type="http://schemas.openxmlformats.org/officeDocument/2006/relationships/image" Target="../media/image5.gif"/><Relationship Id="rId21" Type="http://schemas.openxmlformats.org/officeDocument/2006/relationships/image" Target="../media/image353.png"/><Relationship Id="rId7" Type="http://schemas.openxmlformats.org/officeDocument/2006/relationships/image" Target="../media/image339.png"/><Relationship Id="rId12" Type="http://schemas.openxmlformats.org/officeDocument/2006/relationships/image" Target="../media/image344.png"/><Relationship Id="rId17" Type="http://schemas.openxmlformats.org/officeDocument/2006/relationships/image" Target="../media/image34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8.png"/><Relationship Id="rId20" Type="http://schemas.openxmlformats.org/officeDocument/2006/relationships/image" Target="../media/image352.png"/><Relationship Id="rId1" Type="http://schemas.openxmlformats.org/officeDocument/2006/relationships/tags" Target="../tags/tag46.xml"/><Relationship Id="rId6" Type="http://schemas.openxmlformats.org/officeDocument/2006/relationships/image" Target="../media/image338.png"/><Relationship Id="rId11" Type="http://schemas.openxmlformats.org/officeDocument/2006/relationships/image" Target="../media/image343.png"/><Relationship Id="rId5" Type="http://schemas.openxmlformats.org/officeDocument/2006/relationships/image" Target="../media/image336.png"/><Relationship Id="rId15" Type="http://schemas.openxmlformats.org/officeDocument/2006/relationships/image" Target="../media/image347.png"/><Relationship Id="rId10" Type="http://schemas.openxmlformats.org/officeDocument/2006/relationships/image" Target="../media/image342.png"/><Relationship Id="rId19" Type="http://schemas.openxmlformats.org/officeDocument/2006/relationships/image" Target="../media/image351.png"/><Relationship Id="rId4" Type="http://schemas.openxmlformats.org/officeDocument/2006/relationships/image" Target="../media/image331.png"/><Relationship Id="rId9" Type="http://schemas.openxmlformats.org/officeDocument/2006/relationships/image" Target="../media/image341.png"/><Relationship Id="rId14" Type="http://schemas.openxmlformats.org/officeDocument/2006/relationships/image" Target="../media/image34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png"/><Relationship Id="rId13" Type="http://schemas.openxmlformats.org/officeDocument/2006/relationships/image" Target="../media/image361.png"/><Relationship Id="rId18" Type="http://schemas.openxmlformats.org/officeDocument/2006/relationships/image" Target="../media/image366.png"/><Relationship Id="rId3" Type="http://schemas.openxmlformats.org/officeDocument/2006/relationships/image" Target="../media/image5.gif"/><Relationship Id="rId21" Type="http://schemas.openxmlformats.org/officeDocument/2006/relationships/image" Target="../media/image369.png"/><Relationship Id="rId7" Type="http://schemas.openxmlformats.org/officeDocument/2006/relationships/image" Target="../media/image355.png"/><Relationship Id="rId12" Type="http://schemas.openxmlformats.org/officeDocument/2006/relationships/image" Target="../media/image360.png"/><Relationship Id="rId17" Type="http://schemas.openxmlformats.org/officeDocument/2006/relationships/image" Target="../media/image36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4.png"/><Relationship Id="rId20" Type="http://schemas.openxmlformats.org/officeDocument/2006/relationships/image" Target="../media/image368.png"/><Relationship Id="rId1" Type="http://schemas.openxmlformats.org/officeDocument/2006/relationships/tags" Target="../tags/tag47.xml"/><Relationship Id="rId6" Type="http://schemas.openxmlformats.org/officeDocument/2006/relationships/image" Target="../media/image354.png"/><Relationship Id="rId11" Type="http://schemas.openxmlformats.org/officeDocument/2006/relationships/image" Target="../media/image359.png"/><Relationship Id="rId5" Type="http://schemas.openxmlformats.org/officeDocument/2006/relationships/image" Target="../media/image336.png"/><Relationship Id="rId15" Type="http://schemas.openxmlformats.org/officeDocument/2006/relationships/image" Target="../media/image363.png"/><Relationship Id="rId10" Type="http://schemas.openxmlformats.org/officeDocument/2006/relationships/image" Target="../media/image358.png"/><Relationship Id="rId19" Type="http://schemas.openxmlformats.org/officeDocument/2006/relationships/image" Target="../media/image367.png"/><Relationship Id="rId4" Type="http://schemas.openxmlformats.org/officeDocument/2006/relationships/image" Target="../media/image331.png"/><Relationship Id="rId9" Type="http://schemas.openxmlformats.org/officeDocument/2006/relationships/image" Target="../media/image357.png"/><Relationship Id="rId14" Type="http://schemas.openxmlformats.org/officeDocument/2006/relationships/image" Target="../media/image36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4.png"/><Relationship Id="rId13" Type="http://schemas.openxmlformats.org/officeDocument/2006/relationships/image" Target="../media/image379.png"/><Relationship Id="rId3" Type="http://schemas.openxmlformats.org/officeDocument/2006/relationships/image" Target="../media/image5.gif"/><Relationship Id="rId7" Type="http://schemas.openxmlformats.org/officeDocument/2006/relationships/image" Target="../media/image373.png"/><Relationship Id="rId12" Type="http://schemas.openxmlformats.org/officeDocument/2006/relationships/image" Target="../media/image3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6" Type="http://schemas.openxmlformats.org/officeDocument/2006/relationships/image" Target="../media/image372.png"/><Relationship Id="rId11" Type="http://schemas.openxmlformats.org/officeDocument/2006/relationships/image" Target="../media/image377.png"/><Relationship Id="rId5" Type="http://schemas.openxmlformats.org/officeDocument/2006/relationships/image" Target="../media/image371.png"/><Relationship Id="rId15" Type="http://schemas.openxmlformats.org/officeDocument/2006/relationships/image" Target="../media/image381.png"/><Relationship Id="rId10" Type="http://schemas.openxmlformats.org/officeDocument/2006/relationships/image" Target="../media/image376.png"/><Relationship Id="rId4" Type="http://schemas.openxmlformats.org/officeDocument/2006/relationships/image" Target="../media/image370.png"/><Relationship Id="rId9" Type="http://schemas.openxmlformats.org/officeDocument/2006/relationships/image" Target="../media/image375.png"/><Relationship Id="rId14" Type="http://schemas.openxmlformats.org/officeDocument/2006/relationships/image" Target="../media/image38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5.png"/><Relationship Id="rId13" Type="http://schemas.openxmlformats.org/officeDocument/2006/relationships/image" Target="../media/image390.png"/><Relationship Id="rId18" Type="http://schemas.openxmlformats.org/officeDocument/2006/relationships/image" Target="../media/image395.png"/><Relationship Id="rId26" Type="http://schemas.openxmlformats.org/officeDocument/2006/relationships/image" Target="../media/image403.png"/><Relationship Id="rId3" Type="http://schemas.openxmlformats.org/officeDocument/2006/relationships/image" Target="../media/image5.gif"/><Relationship Id="rId21" Type="http://schemas.openxmlformats.org/officeDocument/2006/relationships/image" Target="../media/image398.png"/><Relationship Id="rId7" Type="http://schemas.openxmlformats.org/officeDocument/2006/relationships/image" Target="../media/image384.png"/><Relationship Id="rId12" Type="http://schemas.openxmlformats.org/officeDocument/2006/relationships/image" Target="../media/image389.png"/><Relationship Id="rId17" Type="http://schemas.openxmlformats.org/officeDocument/2006/relationships/image" Target="../media/image394.png"/><Relationship Id="rId25" Type="http://schemas.openxmlformats.org/officeDocument/2006/relationships/image" Target="../media/image40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3.png"/><Relationship Id="rId20" Type="http://schemas.openxmlformats.org/officeDocument/2006/relationships/image" Target="../media/image397.png"/><Relationship Id="rId29" Type="http://schemas.openxmlformats.org/officeDocument/2006/relationships/image" Target="../media/image406.png"/><Relationship Id="rId1" Type="http://schemas.openxmlformats.org/officeDocument/2006/relationships/tags" Target="../tags/tag51.xml"/><Relationship Id="rId6" Type="http://schemas.openxmlformats.org/officeDocument/2006/relationships/image" Target="../media/image383.png"/><Relationship Id="rId11" Type="http://schemas.openxmlformats.org/officeDocument/2006/relationships/image" Target="../media/image388.png"/><Relationship Id="rId24" Type="http://schemas.openxmlformats.org/officeDocument/2006/relationships/image" Target="../media/image401.png"/><Relationship Id="rId5" Type="http://schemas.openxmlformats.org/officeDocument/2006/relationships/image" Target="../media/image382.png"/><Relationship Id="rId15" Type="http://schemas.openxmlformats.org/officeDocument/2006/relationships/image" Target="../media/image392.png"/><Relationship Id="rId23" Type="http://schemas.openxmlformats.org/officeDocument/2006/relationships/image" Target="../media/image400.png"/><Relationship Id="rId28" Type="http://schemas.openxmlformats.org/officeDocument/2006/relationships/image" Target="../media/image405.png"/><Relationship Id="rId10" Type="http://schemas.openxmlformats.org/officeDocument/2006/relationships/image" Target="../media/image387.png"/><Relationship Id="rId19" Type="http://schemas.openxmlformats.org/officeDocument/2006/relationships/image" Target="../media/image396.png"/><Relationship Id="rId4" Type="http://schemas.openxmlformats.org/officeDocument/2006/relationships/image" Target="../media/image370.png"/><Relationship Id="rId9" Type="http://schemas.openxmlformats.org/officeDocument/2006/relationships/image" Target="../media/image386.png"/><Relationship Id="rId14" Type="http://schemas.openxmlformats.org/officeDocument/2006/relationships/image" Target="../media/image391.png"/><Relationship Id="rId22" Type="http://schemas.openxmlformats.org/officeDocument/2006/relationships/image" Target="../media/image399.png"/><Relationship Id="rId27" Type="http://schemas.openxmlformats.org/officeDocument/2006/relationships/image" Target="../media/image40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9.png"/><Relationship Id="rId13" Type="http://schemas.openxmlformats.org/officeDocument/2006/relationships/image" Target="../media/image414.png"/><Relationship Id="rId18" Type="http://schemas.openxmlformats.org/officeDocument/2006/relationships/image" Target="../media/image419.png"/><Relationship Id="rId3" Type="http://schemas.openxmlformats.org/officeDocument/2006/relationships/image" Target="../media/image5.gif"/><Relationship Id="rId7" Type="http://schemas.openxmlformats.org/officeDocument/2006/relationships/image" Target="../media/image408.png"/><Relationship Id="rId12" Type="http://schemas.openxmlformats.org/officeDocument/2006/relationships/image" Target="../media/image413.png"/><Relationship Id="rId17" Type="http://schemas.openxmlformats.org/officeDocument/2006/relationships/image" Target="../media/image4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7.png"/><Relationship Id="rId1" Type="http://schemas.openxmlformats.org/officeDocument/2006/relationships/tags" Target="../tags/tag52.xml"/><Relationship Id="rId6" Type="http://schemas.openxmlformats.org/officeDocument/2006/relationships/image" Target="../media/image407.png"/><Relationship Id="rId11" Type="http://schemas.openxmlformats.org/officeDocument/2006/relationships/image" Target="../media/image412.png"/><Relationship Id="rId5" Type="http://schemas.openxmlformats.org/officeDocument/2006/relationships/image" Target="../media/image382.png"/><Relationship Id="rId15" Type="http://schemas.openxmlformats.org/officeDocument/2006/relationships/image" Target="../media/image416.png"/><Relationship Id="rId10" Type="http://schemas.openxmlformats.org/officeDocument/2006/relationships/image" Target="../media/image411.png"/><Relationship Id="rId19" Type="http://schemas.openxmlformats.org/officeDocument/2006/relationships/image" Target="../media/image420.png"/><Relationship Id="rId4" Type="http://schemas.openxmlformats.org/officeDocument/2006/relationships/image" Target="../media/image370.png"/><Relationship Id="rId9" Type="http://schemas.openxmlformats.org/officeDocument/2006/relationships/image" Target="../media/image410.png"/><Relationship Id="rId14" Type="http://schemas.openxmlformats.org/officeDocument/2006/relationships/image" Target="../media/image4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9.jpe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33.png"/><Relationship Id="rId10" Type="http://schemas.openxmlformats.org/officeDocument/2006/relationships/image" Target="../media/image49.png"/><Relationship Id="rId4" Type="http://schemas.openxmlformats.org/officeDocument/2006/relationships/image" Target="../media/image9.jpe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9.jpe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8337" y="2967335"/>
            <a:ext cx="75873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uhaus 93" pitchFamily="82" charset="0"/>
              </a:rPr>
              <a:t>Complex Numbers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auhaus 93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0"/>
            <a:ext cx="2301131" cy="1799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16002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1988011" cy="1458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114800"/>
            <a:ext cx="2371725" cy="2470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267200"/>
            <a:ext cx="2462161" cy="23257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095891" cy="144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2400"/>
            <a:ext cx="1955800" cy="1466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65950"/>
            <a:ext cx="2667000" cy="23969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4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209800"/>
            <a:ext cx="61722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uhaus 93" pitchFamily="82" charset="0"/>
              </a:rPr>
              <a:t>Teachings for Exercise 1B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276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multiply complex numbers and simplify powers of I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Complex numbers can be multiplied using the same techniques as used in algebra.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You can also use the following rule to simplify powers of i: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7068" y="6519446"/>
            <a:ext cx="407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1B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52400"/>
            <a:ext cx="1152525" cy="1200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3886200"/>
                <a:ext cx="973792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886200"/>
                <a:ext cx="973792" cy="3676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5400" y="4343400"/>
                <a:ext cx="9381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343400"/>
                <a:ext cx="938142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886200" y="1600200"/>
            <a:ext cx="3028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Multiply out the following bracket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0000" y="2057400"/>
                <a:ext cx="16609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(2+3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)(4+5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057400"/>
                <a:ext cx="1660903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0000" y="2590800"/>
                <a:ext cx="22898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=8+12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+10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+15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590800"/>
                <a:ext cx="2289858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0000" y="3124200"/>
                <a:ext cx="2011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=8+22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+15(−1)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124200"/>
                <a:ext cx="2011128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10000" y="3657600"/>
                <a:ext cx="12547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=−7+22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657600"/>
                <a:ext cx="1254702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5867400" y="22098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248400" y="2057400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 put like you would algebraically (</a:t>
            </a:r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eg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grid method, FOIL, smiley face </a:t>
            </a:r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etc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) 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5867400" y="27432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>
            <a:off x="5867400" y="32766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248400" y="28194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Group </a:t>
            </a:r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terms, write i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as -1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33528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534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276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multiply complex numbers and simplify powers of I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Complex numbers can be multiplied using the same techniques as used in algebra.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You can also use the following rule to simplify powers of i: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7068" y="6519446"/>
            <a:ext cx="407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1B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52400"/>
            <a:ext cx="1152525" cy="1200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3886200"/>
                <a:ext cx="973792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886200"/>
                <a:ext cx="973792" cy="3676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5400" y="4343400"/>
                <a:ext cx="9381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343400"/>
                <a:ext cx="938142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886200" y="1600200"/>
            <a:ext cx="3488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Express the following in the form a + bi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0000" y="2057400"/>
                <a:ext cx="10411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(7−4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057400"/>
                <a:ext cx="1041119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10000" y="2514600"/>
                <a:ext cx="18717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=(</m:t>
                      </m:r>
                      <m:r>
                        <a:rPr lang="en-GB" sz="1600" i="1">
                          <a:latin typeface="Cambria Math"/>
                        </a:rPr>
                        <m:t>7−4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)(7−4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514600"/>
                <a:ext cx="1871794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10000" y="2971800"/>
                <a:ext cx="24036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=49−28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−28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+16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971800"/>
                <a:ext cx="2403671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10000" y="3429000"/>
                <a:ext cx="21249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=49−56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+16(−1)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429000"/>
                <a:ext cx="2124941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10000" y="3886200"/>
                <a:ext cx="12146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=33−56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886200"/>
                <a:ext cx="1214628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562600" y="2209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943600" y="22860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Write as a double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5943600" y="2667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5943600" y="31242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5791200" y="35814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324600" y="2743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0" y="32004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Group </a:t>
            </a:r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terms, write i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as -1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48400" y="36576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261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9" grpId="0"/>
      <p:bldP spid="20" grpId="0"/>
      <p:bldP spid="21" grpId="0"/>
      <p:bldP spid="22" grpId="0"/>
      <p:bldP spid="23" grpId="0" animBg="1"/>
      <p:bldP spid="24" grpId="0"/>
      <p:bldP spid="26" grpId="0" animBg="1"/>
      <p:bldP spid="27" grpId="0" animBg="1"/>
      <p:bldP spid="28" grpId="0" animBg="1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276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multiply complex numbers and simplify powers of I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Complex numbers can be multiplied using the same techniques as used in algebra.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You can also use the following rule to simplify powers of i: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7068" y="6519446"/>
            <a:ext cx="407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1B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52400"/>
            <a:ext cx="1152525" cy="1200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3886200"/>
                <a:ext cx="973792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886200"/>
                <a:ext cx="973792" cy="3676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5400" y="4343400"/>
                <a:ext cx="9381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343400"/>
                <a:ext cx="938142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886200" y="1600200"/>
            <a:ext cx="2066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Simplify the following: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86200" y="1981200"/>
                <a:ext cx="20921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(2−3</m:t>
                      </m:r>
                      <m:r>
                        <a:rPr lang="en-GB" sz="1400" b="0" i="1" smtClean="0">
                          <a:latin typeface="Cambria Math"/>
                        </a:rPr>
                        <m:t>𝑖</m:t>
                      </m:r>
                      <m:r>
                        <a:rPr lang="en-GB" sz="1400" b="0" i="1" smtClean="0">
                          <a:latin typeface="Cambria Math"/>
                        </a:rPr>
                        <m:t>)(4−5</m:t>
                      </m:r>
                      <m:r>
                        <a:rPr lang="en-GB" sz="1400" b="0" i="1" smtClean="0">
                          <a:latin typeface="Cambria Math"/>
                        </a:rPr>
                        <m:t>𝑖</m:t>
                      </m:r>
                      <m:r>
                        <a:rPr lang="en-GB" sz="1400" b="0" i="1" smtClean="0">
                          <a:latin typeface="Cambria Math"/>
                        </a:rPr>
                        <m:t>)(1+3</m:t>
                      </m:r>
                      <m:r>
                        <a:rPr lang="en-GB" sz="1400" b="0" i="1" smtClean="0">
                          <a:latin typeface="Cambria Math"/>
                        </a:rPr>
                        <m:t>𝑖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981200"/>
                <a:ext cx="2092176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886200" y="2362200"/>
                <a:ext cx="14696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(2−3</m:t>
                      </m:r>
                      <m:r>
                        <a:rPr lang="en-GB" sz="1400" b="0" i="1" smtClean="0">
                          <a:latin typeface="Cambria Math"/>
                        </a:rPr>
                        <m:t>𝑖</m:t>
                      </m:r>
                      <m:r>
                        <a:rPr lang="en-GB" sz="1400" b="0" i="1" smtClean="0">
                          <a:latin typeface="Cambria Math"/>
                        </a:rPr>
                        <m:t>)(4−5</m:t>
                      </m:r>
                      <m:r>
                        <a:rPr lang="en-GB" sz="1400" b="0" i="1" smtClean="0">
                          <a:latin typeface="Cambria Math"/>
                        </a:rPr>
                        <m:t>𝑖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362200"/>
                <a:ext cx="1469697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86200" y="2743200"/>
                <a:ext cx="20199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=8−12</m:t>
                      </m:r>
                      <m:r>
                        <a:rPr lang="en-GB" sz="1400" b="0" i="1" smtClean="0">
                          <a:latin typeface="Cambria Math"/>
                        </a:rPr>
                        <m:t>𝑖</m:t>
                      </m:r>
                      <m:r>
                        <a:rPr lang="en-GB" sz="1400" b="0" i="1" smtClean="0">
                          <a:latin typeface="Cambria Math"/>
                        </a:rPr>
                        <m:t>−10</m:t>
                      </m:r>
                      <m:r>
                        <a:rPr lang="en-GB" sz="1400" b="0" i="1" smtClean="0">
                          <a:latin typeface="Cambria Math"/>
                        </a:rPr>
                        <m:t>𝑖</m:t>
                      </m:r>
                      <m:r>
                        <a:rPr lang="en-GB" sz="1400" b="0" i="1" smtClean="0">
                          <a:latin typeface="Cambria Math"/>
                        </a:rPr>
                        <m:t>+15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743200"/>
                <a:ext cx="2019976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86200" y="3124200"/>
                <a:ext cx="17783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=8−22</m:t>
                      </m:r>
                      <m:r>
                        <a:rPr lang="en-GB" sz="1400" b="0" i="1" smtClean="0">
                          <a:latin typeface="Cambria Math"/>
                        </a:rPr>
                        <m:t>𝑖</m:t>
                      </m:r>
                      <m:r>
                        <a:rPr lang="en-GB" sz="1400" b="0" i="1" smtClean="0">
                          <a:latin typeface="Cambria Math"/>
                        </a:rPr>
                        <m:t>+15(−1)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124200"/>
                <a:ext cx="1778372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86200" y="3505200"/>
                <a:ext cx="11183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=−7−22</m:t>
                      </m:r>
                      <m:r>
                        <a:rPr lang="en-GB" sz="1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505200"/>
                <a:ext cx="1118319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86200" y="4572000"/>
                <a:ext cx="17037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−7−22</m:t>
                      </m:r>
                      <m:r>
                        <a:rPr lang="en-GB" sz="1400" b="0" i="1" smtClean="0">
                          <a:latin typeface="Cambria Math"/>
                        </a:rPr>
                        <m:t>𝑖</m:t>
                      </m:r>
                      <m:r>
                        <a:rPr lang="en-GB" sz="1400" b="0" i="1" smtClean="0">
                          <a:latin typeface="Cambria Math"/>
                        </a:rPr>
                        <m:t>)(1+3</m:t>
                      </m:r>
                      <m:r>
                        <a:rPr lang="en-GB" sz="1400" b="0" i="1" smtClean="0">
                          <a:latin typeface="Cambria Math"/>
                        </a:rPr>
                        <m:t>𝑖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572000"/>
                <a:ext cx="1703736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86200" y="4953000"/>
                <a:ext cx="21546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−7−22</m:t>
                      </m:r>
                      <m:r>
                        <a:rPr lang="en-GB" sz="1400" b="0" i="1" smtClean="0">
                          <a:latin typeface="Cambria Math"/>
                        </a:rPr>
                        <m:t>𝑖</m:t>
                      </m:r>
                      <m:r>
                        <a:rPr lang="en-GB" sz="1400" b="0" i="1" smtClean="0">
                          <a:latin typeface="Cambria Math"/>
                        </a:rPr>
                        <m:t>−21</m:t>
                      </m:r>
                      <m:r>
                        <a:rPr lang="en-GB" sz="1400" b="0" i="1" smtClean="0">
                          <a:latin typeface="Cambria Math"/>
                        </a:rPr>
                        <m:t>𝑖</m:t>
                      </m:r>
                      <m:r>
                        <a:rPr lang="en-GB" sz="1400" b="0" i="1" smtClean="0">
                          <a:latin typeface="Cambria Math"/>
                        </a:rPr>
                        <m:t>−66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953000"/>
                <a:ext cx="2154629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86200" y="5334000"/>
                <a:ext cx="19130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−7−43</m:t>
                      </m:r>
                      <m:r>
                        <a:rPr lang="en-GB" sz="1400" b="0" i="1" smtClean="0">
                          <a:latin typeface="Cambria Math"/>
                        </a:rPr>
                        <m:t>𝑖</m:t>
                      </m:r>
                      <m:r>
                        <a:rPr lang="en-GB" sz="1400" b="0" i="1" smtClean="0">
                          <a:latin typeface="Cambria Math"/>
                        </a:rPr>
                        <m:t>−66(−1)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334000"/>
                <a:ext cx="1913024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86200" y="5715000"/>
                <a:ext cx="10830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59−43</m:t>
                      </m:r>
                      <m:r>
                        <a:rPr lang="en-GB" sz="1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715000"/>
                <a:ext cx="1083053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5867400" y="2133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6324600" y="21336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Start with the first 2 brackets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Arc 41"/>
          <p:cNvSpPr/>
          <p:nvPr/>
        </p:nvSpPr>
        <p:spPr>
          <a:xfrm>
            <a:off x="5867400" y="2514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5867400" y="2895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5867400" y="3276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5791200" y="47244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>
            <a:off x="5791200" y="51054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 46"/>
          <p:cNvSpPr/>
          <p:nvPr/>
        </p:nvSpPr>
        <p:spPr>
          <a:xfrm>
            <a:off x="5791200" y="54864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6324600" y="2514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8400" y="2819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Group </a:t>
            </a:r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terms, replace i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with -1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72200" y="3276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72000" y="40386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Now multiply this by the 3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72200" y="47244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 out the brackets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72200" y="5029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Group </a:t>
            </a:r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terms and replace i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with -1 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72200" y="54864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129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5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276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multiply complex numbers and simplify powers of I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Complex numbers can be multiplied using the same techniques as used in algebra.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You can also use the following rule to simplify powers of i: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7068" y="6519446"/>
            <a:ext cx="407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1B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52400"/>
            <a:ext cx="1152525" cy="1200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3886200"/>
                <a:ext cx="973792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886200"/>
                <a:ext cx="973792" cy="3676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5400" y="4343400"/>
                <a:ext cx="9381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343400"/>
                <a:ext cx="938142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886200" y="1600200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Simplify: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91000" y="1905000"/>
                <a:ext cx="4025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905000"/>
                <a:ext cx="402546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191000" y="2362200"/>
                <a:ext cx="9227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362200"/>
                <a:ext cx="922752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191000" y="2819400"/>
                <a:ext cx="10190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1</m:t>
                      </m:r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819400"/>
                <a:ext cx="1019062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191000" y="3276600"/>
                <a:ext cx="6681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276600"/>
                <a:ext cx="668196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3810000" y="190500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1)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267200" y="3886200"/>
                <a:ext cx="4025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886200"/>
                <a:ext cx="402546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67200" y="4343400"/>
                <a:ext cx="10218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1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43400"/>
                <a:ext cx="1021883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267200" y="4800600"/>
                <a:ext cx="12145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1</m:t>
                      </m:r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800600"/>
                <a:ext cx="121450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267200" y="5257800"/>
                <a:ext cx="5558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257800"/>
                <a:ext cx="555858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3886200" y="38862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3" name="Arc 62"/>
          <p:cNvSpPr/>
          <p:nvPr/>
        </p:nvSpPr>
        <p:spPr>
          <a:xfrm>
            <a:off x="5029200" y="20574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5410200" y="21336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Split up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" name="Arc 64"/>
          <p:cNvSpPr/>
          <p:nvPr/>
        </p:nvSpPr>
        <p:spPr>
          <a:xfrm>
            <a:off x="5029200" y="25146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Arc 65"/>
          <p:cNvSpPr/>
          <p:nvPr/>
        </p:nvSpPr>
        <p:spPr>
          <a:xfrm>
            <a:off x="5029200" y="2971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c 66"/>
          <p:cNvSpPr/>
          <p:nvPr/>
        </p:nvSpPr>
        <p:spPr>
          <a:xfrm>
            <a:off x="5257800" y="40386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>
            <a:off x="5257800" y="4495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>
            <a:off x="5257800" y="4953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5410200" y="25908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Replace i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with -1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486400" y="30480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638800" y="41148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Split up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486400" y="4572000"/>
            <a:ext cx="2918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Replace the i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terms with -1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791200" y="5029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36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6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 animBg="1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276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multiply complex numbers and simplify powers of I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Complex numbers can be multiplied using the same techniques as used in algebra.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You can also use the following rule to simplify powers of i: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7068" y="6519446"/>
            <a:ext cx="407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1B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52400"/>
            <a:ext cx="1152525" cy="1200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3886200"/>
                <a:ext cx="973792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886200"/>
                <a:ext cx="973792" cy="3676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5400" y="4343400"/>
                <a:ext cx="9381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343400"/>
                <a:ext cx="938142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886200" y="1600200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Simplify: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79124" y="1916875"/>
                <a:ext cx="682238" cy="34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124" y="1916875"/>
                <a:ext cx="682238" cy="341376"/>
              </a:xfrm>
              <a:prstGeom prst="rect">
                <a:avLst/>
              </a:prstGeom>
              <a:blipFill rotWithShape="1"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3821876" y="1940626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3)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91000" y="2362200"/>
                <a:ext cx="1059393" cy="34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1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362200"/>
                <a:ext cx="1059393" cy="3413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91000" y="2819400"/>
                <a:ext cx="1777153" cy="34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1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1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819400"/>
                <a:ext cx="1777153" cy="3413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91000" y="3276600"/>
                <a:ext cx="19884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=3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×−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×−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276600"/>
                <a:ext cx="1988493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91000" y="3733800"/>
                <a:ext cx="7419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=3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733800"/>
                <a:ext cx="741933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5105400" y="20574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486400" y="21336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Write both as a power of 5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5791200" y="25146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6019800" y="2971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6019800" y="3429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6172200" y="25908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Split up the </a:t>
            </a:r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terms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00800" y="2895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Work out 2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and replace the i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terms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3505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03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7" grpId="0"/>
      <p:bldP spid="31" grpId="0"/>
      <p:bldP spid="32" grpId="0"/>
      <p:bldP spid="33" grpId="0"/>
      <p:bldP spid="34" grpId="0"/>
      <p:bldP spid="35" grpId="0" animBg="1"/>
      <p:bldP spid="37" grpId="0"/>
      <p:bldP spid="38" grpId="0" animBg="1"/>
      <p:bldP spid="39" grpId="0" animBg="1"/>
      <p:bldP spid="40" grpId="0" animBg="1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209800"/>
            <a:ext cx="61722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uhaus 93" pitchFamily="82" charset="0"/>
              </a:rPr>
              <a:t>Teachings for Exercise 1C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auhaus 93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44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4800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find the complex conjugate of a complex number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You can write down the complex conjugate of a complex number, and it helps you divide one complex number by another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If a complex number is given by: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a</a:t>
            </a: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 + bi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Then the complex conjugate is: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a</a:t>
            </a: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 – bi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(You just reverse the sign of the imaginary part!)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Together, these are known as a </a:t>
            </a:r>
            <a:r>
              <a:rPr lang="en-GB" sz="1400" b="1" u="sng" dirty="0" smtClean="0">
                <a:latin typeface="Comic Sans MS" pitchFamily="66" charset="0"/>
                <a:sym typeface="Wingdings" pitchFamily="2" charset="2"/>
              </a:rPr>
              <a:t>complex conjugate pair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The complex conjugate of z is written as z*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7068" y="6519446"/>
            <a:ext cx="407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1C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" cy="1369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1600200"/>
            <a:ext cx="3390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Write down the complex conjugate of:</a:t>
            </a:r>
            <a:endParaRPr lang="en-GB" sz="1400" u="sng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2925" y="2004951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19600" y="1981200"/>
                <a:ext cx="7761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2+3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981200"/>
                <a:ext cx="77611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05745" y="2359231"/>
                <a:ext cx="987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=2−3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745" y="2359231"/>
                <a:ext cx="987001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100946" y="3190504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b)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17621" y="3166753"/>
                <a:ext cx="7761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5−2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621" y="3166753"/>
                <a:ext cx="776110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03766" y="3544784"/>
                <a:ext cx="987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=5+2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766" y="3544784"/>
                <a:ext cx="987001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122718" y="4281054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c)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39393" y="4221677"/>
                <a:ext cx="910890" cy="372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1−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393" y="4221677"/>
                <a:ext cx="910890" cy="37260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61165" y="4599708"/>
                <a:ext cx="1121782" cy="372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=1+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165" y="4599708"/>
                <a:ext cx="1121782" cy="37260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5212278" y="2110839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664530" y="2080160"/>
            <a:ext cx="222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Reverse the sign of the imaginary term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8"/>
          <p:cNvSpPr/>
          <p:nvPr/>
        </p:nvSpPr>
        <p:spPr>
          <a:xfrm>
            <a:off x="5174673" y="3272642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626925" y="3241963"/>
            <a:ext cx="222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Reverse the sign of the imaginary term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Arc 20"/>
          <p:cNvSpPr/>
          <p:nvPr/>
        </p:nvSpPr>
        <p:spPr>
          <a:xfrm>
            <a:off x="5362699" y="4363193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814951" y="4332514"/>
            <a:ext cx="222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Reverse the sign of the imaginary term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74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find the complex conjugate of a complex number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Find z + z*, and </a:t>
            </a:r>
            <a:r>
              <a:rPr lang="en-GB" sz="1400" dirty="0" err="1">
                <a:latin typeface="Comic Sans MS" pitchFamily="66" charset="0"/>
              </a:rPr>
              <a:t>z</a:t>
            </a:r>
            <a:r>
              <a:rPr lang="en-GB" sz="1400" dirty="0" err="1" smtClean="0">
                <a:latin typeface="Comic Sans MS" pitchFamily="66" charset="0"/>
              </a:rPr>
              <a:t>z</a:t>
            </a:r>
            <a:r>
              <a:rPr lang="en-GB" sz="1400" dirty="0" smtClean="0">
                <a:latin typeface="Comic Sans MS" pitchFamily="66" charset="0"/>
              </a:rPr>
              <a:t>*, given that: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z</a:t>
            </a:r>
            <a:r>
              <a:rPr lang="en-GB" sz="1400" dirty="0" smtClean="0">
                <a:latin typeface="Comic Sans MS" pitchFamily="66" charset="0"/>
              </a:rPr>
              <a:t> = 2 – 7i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400" dirty="0" smtClean="0">
                <a:latin typeface="Comic Sans MS" pitchFamily="66" charset="0"/>
              </a:rPr>
              <a:t>z* = 2 + 7i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7068" y="6519446"/>
            <a:ext cx="407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1C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" cy="1369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67200" y="1600200"/>
                <a:ext cx="7692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𝑧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600200"/>
                <a:ext cx="76925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7200" y="2057400"/>
                <a:ext cx="21172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2−7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+(2+7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057400"/>
                <a:ext cx="2117246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67200" y="2514600"/>
                <a:ext cx="5558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514600"/>
                <a:ext cx="555857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>
            <a:off x="6172200" y="17526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553200" y="1828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Replace z and z*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Arc 10"/>
          <p:cNvSpPr/>
          <p:nvPr/>
        </p:nvSpPr>
        <p:spPr>
          <a:xfrm>
            <a:off x="6172200" y="2209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553200" y="2286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Group terms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3276600"/>
                <a:ext cx="5241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𝑧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276600"/>
                <a:ext cx="524181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67200" y="3733800"/>
                <a:ext cx="18721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2−7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(2+7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733800"/>
                <a:ext cx="1872179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67200" y="4191000"/>
                <a:ext cx="22898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=4+14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−14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−49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191000"/>
                <a:ext cx="2289858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6400800" y="3429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781800" y="35052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Replace z and z*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6400800" y="38862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781800" y="39624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67200" y="4648200"/>
                <a:ext cx="14661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=4−49(−1)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648200"/>
                <a:ext cx="1466171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67200" y="5105400"/>
                <a:ext cx="6696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=53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105400"/>
                <a:ext cx="669671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6400800" y="43434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781800" y="4343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The </a:t>
            </a:r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terms cancel out, replace i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with -1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Arc 23"/>
          <p:cNvSpPr/>
          <p:nvPr/>
        </p:nvSpPr>
        <p:spPr>
          <a:xfrm>
            <a:off x="5715000" y="48006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943600" y="48768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60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find the complex conjugate of a complex number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Find z + z*, and </a:t>
            </a:r>
            <a:r>
              <a:rPr lang="en-GB" sz="1400" dirty="0" err="1">
                <a:latin typeface="Comic Sans MS" pitchFamily="66" charset="0"/>
              </a:rPr>
              <a:t>z</a:t>
            </a:r>
            <a:r>
              <a:rPr lang="en-GB" sz="1400" dirty="0" err="1" smtClean="0">
                <a:latin typeface="Comic Sans MS" pitchFamily="66" charset="0"/>
              </a:rPr>
              <a:t>z</a:t>
            </a:r>
            <a:r>
              <a:rPr lang="en-GB" sz="1400" dirty="0" smtClean="0">
                <a:latin typeface="Comic Sans MS" pitchFamily="66" charset="0"/>
              </a:rPr>
              <a:t>*, given that: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z</a:t>
            </a:r>
            <a:r>
              <a:rPr lang="en-GB" sz="1400" dirty="0" smtClean="0">
                <a:latin typeface="Comic Sans MS" pitchFamily="66" charset="0"/>
              </a:rPr>
              <a:t> = 2√2 </a:t>
            </a:r>
            <a:r>
              <a:rPr lang="en-GB" sz="1400" dirty="0">
                <a:latin typeface="Comic Sans MS" pitchFamily="66" charset="0"/>
              </a:rPr>
              <a:t>+ </a:t>
            </a:r>
            <a:r>
              <a:rPr lang="en-GB" sz="1400" dirty="0" smtClean="0">
                <a:latin typeface="Comic Sans MS" pitchFamily="66" charset="0"/>
              </a:rPr>
              <a:t>i√</a:t>
            </a:r>
            <a:r>
              <a:rPr lang="en-GB" sz="1400" dirty="0">
                <a:latin typeface="Comic Sans MS" pitchFamily="66" charset="0"/>
              </a:rPr>
              <a:t>2 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400" dirty="0" smtClean="0">
                <a:latin typeface="Comic Sans MS" pitchFamily="66" charset="0"/>
              </a:rPr>
              <a:t>z* = </a:t>
            </a:r>
            <a:r>
              <a:rPr lang="en-GB" sz="1400" dirty="0">
                <a:latin typeface="Comic Sans MS" pitchFamily="66" charset="0"/>
              </a:rPr>
              <a:t>2√2 </a:t>
            </a:r>
            <a:r>
              <a:rPr lang="en-GB" sz="1400" dirty="0" smtClean="0">
                <a:latin typeface="Comic Sans MS" pitchFamily="66" charset="0"/>
              </a:rPr>
              <a:t>- </a:t>
            </a:r>
            <a:r>
              <a:rPr lang="en-GB" sz="1400" dirty="0">
                <a:latin typeface="Comic Sans MS" pitchFamily="66" charset="0"/>
              </a:rPr>
              <a:t>i√2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7068" y="6519446"/>
            <a:ext cx="407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1C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" cy="1369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91000" y="1600200"/>
                <a:ext cx="7692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𝑧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600200"/>
                <a:ext cx="76925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91000" y="2057400"/>
                <a:ext cx="2898101" cy="387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+(2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057400"/>
                <a:ext cx="2898101" cy="387350"/>
              </a:xfrm>
              <a:prstGeom prst="rect">
                <a:avLst/>
              </a:prstGeom>
              <a:blipFill rotWithShape="1">
                <a:blip r:embed="rId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91000" y="2514600"/>
                <a:ext cx="804451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514600"/>
                <a:ext cx="804451" cy="36760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6858000" y="17526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7315200" y="1828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Replace z and z*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Arc 30"/>
          <p:cNvSpPr/>
          <p:nvPr/>
        </p:nvSpPr>
        <p:spPr>
          <a:xfrm>
            <a:off x="6858000" y="2209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7315200" y="2286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Group terms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91000" y="3429000"/>
                <a:ext cx="5241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𝑧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429000"/>
                <a:ext cx="524181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91000" y="3886200"/>
                <a:ext cx="2653034" cy="387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(2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886200"/>
                <a:ext cx="2653034" cy="387350"/>
              </a:xfrm>
              <a:prstGeom prst="rect">
                <a:avLst/>
              </a:prstGeom>
              <a:blipFill rotWithShape="1">
                <a:blip r:embed="rId8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91000" y="4343400"/>
                <a:ext cx="2828980" cy="366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e>
                      </m:rad>
                      <m:r>
                        <a:rPr lang="en-GB" sz="1600" b="0" i="1" smtClean="0">
                          <a:latin typeface="Cambria Math"/>
                        </a:rPr>
                        <m:t>+2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e>
                      </m:rad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e>
                      </m:rad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343400"/>
                <a:ext cx="2828980" cy="36670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6858000" y="35814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315200" y="36576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Replace z and z*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6858000" y="40386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7315200" y="41148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191000" y="4800600"/>
                <a:ext cx="15222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=8−(−1)(2)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800600"/>
                <a:ext cx="1522276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191000" y="5257800"/>
                <a:ext cx="6696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257800"/>
                <a:ext cx="669671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/>
          <p:cNvSpPr/>
          <p:nvPr/>
        </p:nvSpPr>
        <p:spPr>
          <a:xfrm>
            <a:off x="6858000" y="4495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239000" y="4495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Some terms cancel out, replace i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with -1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Arc 43"/>
          <p:cNvSpPr/>
          <p:nvPr/>
        </p:nvSpPr>
        <p:spPr>
          <a:xfrm>
            <a:off x="6858000" y="4953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7315200" y="5029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53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  <p:bldP spid="30" grpId="0"/>
      <p:bldP spid="31" grpId="0" animBg="1"/>
      <p:bldP spid="32" grpId="0"/>
      <p:bldP spid="33" grpId="0"/>
      <p:bldP spid="34" grpId="0"/>
      <p:bldP spid="35" grpId="0"/>
      <p:bldP spid="36" grpId="0" animBg="1"/>
      <p:bldP spid="37" grpId="0"/>
      <p:bldP spid="38" grpId="0" animBg="1"/>
      <p:bldP spid="39" grpId="0"/>
      <p:bldP spid="40" grpId="0"/>
      <p:bldP spid="41" grpId="0"/>
      <p:bldP spid="42" grpId="0" animBg="1"/>
      <p:bldP spid="43" grpId="0"/>
      <p:bldP spid="44" grpId="0" animBg="1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Introduction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>
                <a:latin typeface="Comic Sans MS" pitchFamily="66" charset="0"/>
              </a:rPr>
              <a:t>The first chapter of FP1 introduces you to imaginary and complex numbers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You will have seen at GCSE level that some quadratic equations cannot be solved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Imaginary and complex numbers will allow us to actually solve these equations!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We will also see how to represent them on an </a:t>
            </a:r>
            <a:r>
              <a:rPr lang="en-GB" dirty="0" err="1">
                <a:latin typeface="Comic Sans MS" pitchFamily="66" charset="0"/>
              </a:rPr>
              <a:t>A</a:t>
            </a:r>
            <a:r>
              <a:rPr lang="en-GB" dirty="0" err="1" smtClean="0">
                <a:latin typeface="Comic Sans MS" pitchFamily="66" charset="0"/>
              </a:rPr>
              <a:t>rgand</a:t>
            </a:r>
            <a:r>
              <a:rPr lang="en-GB" dirty="0" smtClean="0">
                <a:latin typeface="Comic Sans MS" pitchFamily="66" charset="0"/>
              </a:rPr>
              <a:t> diagram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We will also see how to use complex numbers to solve cubic and quartic equations</a:t>
            </a:r>
            <a:endParaRPr lang="en-GB" dirty="0"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4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find the complex conjugate of a complex number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Simplify: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With divisions you will need to write it as a fraction, then multiply both the numerator and denominator by the complex conjugate of the denominator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(This is effectively the same as rationalising when surds are involved!)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7068" y="6519446"/>
            <a:ext cx="407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1C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" cy="1369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6800" y="2667000"/>
                <a:ext cx="17835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(10+5</m:t>
                      </m:r>
                      <m:r>
                        <a:rPr lang="en-GB" sz="1400" b="0" i="1" smtClean="0">
                          <a:latin typeface="Cambria Math"/>
                        </a:rPr>
                        <m:t>𝑖</m:t>
                      </m:r>
                      <m:r>
                        <a:rPr lang="en-GB" sz="1400" b="0" i="1" smtClean="0">
                          <a:latin typeface="Cambria Math"/>
                        </a:rPr>
                        <m:t>)÷(1+2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667000"/>
                <a:ext cx="1783501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14800" y="1600200"/>
                <a:ext cx="799129" cy="50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10+5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1+2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600200"/>
                <a:ext cx="799129" cy="505010"/>
              </a:xfrm>
              <a:prstGeom prst="rect">
                <a:avLst/>
              </a:prstGeom>
              <a:blipFill rotWithShape="1"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800600" y="1600200"/>
                <a:ext cx="948016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</m:t>
                      </m:r>
                      <m:f>
                        <m:f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1−2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1−2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600200"/>
                <a:ext cx="948016" cy="49705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886200" y="2286000"/>
                <a:ext cx="1753622" cy="540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(10+5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)(1−2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(1+2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)(1−2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286000"/>
                <a:ext cx="1753622" cy="540917"/>
              </a:xfrm>
              <a:prstGeom prst="rect">
                <a:avLst/>
              </a:prstGeom>
              <a:blipFill rotWithShape="1">
                <a:blip r:embed="rId7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86200" y="2971800"/>
                <a:ext cx="2019976" cy="541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10+5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−20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−10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1+2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971800"/>
                <a:ext cx="2019976" cy="54123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86200" y="3657600"/>
                <a:ext cx="1877757" cy="540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10−15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−10(−1)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1−4(−1)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657600"/>
                <a:ext cx="1877757" cy="540917"/>
              </a:xfrm>
              <a:prstGeom prst="rect">
                <a:avLst/>
              </a:prstGeom>
              <a:blipFill rotWithShape="1">
                <a:blip r:embed="rId9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886200" y="4343400"/>
                <a:ext cx="1083053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20−15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343400"/>
                <a:ext cx="1083053" cy="500009"/>
              </a:xfrm>
              <a:prstGeom prst="rect">
                <a:avLst/>
              </a:prstGeom>
              <a:blipFill rotWithShape="1">
                <a:blip r:embed="rId10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86200" y="5029200"/>
                <a:ext cx="8842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i="1" smtClean="0">
                          <a:latin typeface="Cambria Math"/>
                        </a:rPr>
                        <m:t>4</m:t>
                      </m:r>
                      <m:r>
                        <a:rPr lang="en-GB" sz="1400" b="0" i="1" smtClean="0">
                          <a:latin typeface="Cambria Math"/>
                        </a:rPr>
                        <m:t>−3</m:t>
                      </m:r>
                      <m:r>
                        <a:rPr lang="en-GB" sz="1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029200"/>
                <a:ext cx="884281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5715000" y="1905000"/>
            <a:ext cx="4572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6096000" y="1905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 by the complex conjugate of the denominator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Arc 53"/>
          <p:cNvSpPr/>
          <p:nvPr/>
        </p:nvSpPr>
        <p:spPr>
          <a:xfrm>
            <a:off x="5715000" y="2590800"/>
            <a:ext cx="4572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5715000" y="3276600"/>
            <a:ext cx="4572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5715000" y="3962400"/>
            <a:ext cx="4572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>
            <a:off x="5715000" y="4572000"/>
            <a:ext cx="4572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5943600" y="2667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Expand both brackets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72200" y="32004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Group </a:t>
            </a:r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terms, replace the i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terms with -1 (use brackets to avoid mistakes)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72200" y="41148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 terms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96000" y="47244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Divide by 5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017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find the complex conjugate of a complex number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Simplify: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With divisions you will need to write it as a fraction, then multiply both the numerator and denominator by the complex conjugate of the denominator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(This is effectively the same as rationalising when surds are involved!)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7068" y="6519446"/>
            <a:ext cx="407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1C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" cy="1369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6800" y="2667000"/>
                <a:ext cx="16841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(5+4</m:t>
                      </m:r>
                      <m:r>
                        <a:rPr lang="en-GB" sz="1400" b="0" i="1" smtClean="0">
                          <a:latin typeface="Cambria Math"/>
                        </a:rPr>
                        <m:t>𝑖</m:t>
                      </m:r>
                      <m:r>
                        <a:rPr lang="en-GB" sz="1400" b="0" i="1" smtClean="0">
                          <a:latin typeface="Cambria Math"/>
                        </a:rPr>
                        <m:t>)÷(2−3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667000"/>
                <a:ext cx="1684115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91000" y="1600200"/>
                <a:ext cx="699743" cy="50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5+4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2−3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600200"/>
                <a:ext cx="699743" cy="505010"/>
              </a:xfrm>
              <a:prstGeom prst="rect">
                <a:avLst/>
              </a:prstGeom>
              <a:blipFill rotWithShape="1"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800600" y="1600200"/>
                <a:ext cx="948016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</m:t>
                      </m:r>
                      <m:f>
                        <m:f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2+3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2+3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600200"/>
                <a:ext cx="948016" cy="49705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886200" y="2286000"/>
                <a:ext cx="1654234" cy="540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(5+4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)(2+3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(2−3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)(2+3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286000"/>
                <a:ext cx="1654234" cy="540917"/>
              </a:xfrm>
              <a:prstGeom prst="rect">
                <a:avLst/>
              </a:prstGeom>
              <a:blipFill rotWithShape="1">
                <a:blip r:embed="rId7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86200" y="2971800"/>
                <a:ext cx="2019977" cy="528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10+8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+15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4+6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−9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971800"/>
                <a:ext cx="2019977" cy="52815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86200" y="3657600"/>
                <a:ext cx="1877758" cy="540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10+23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+12(−1)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4−9(−1)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657600"/>
                <a:ext cx="1877758" cy="540917"/>
              </a:xfrm>
              <a:prstGeom prst="rect">
                <a:avLst/>
              </a:prstGeom>
              <a:blipFill rotWithShape="1">
                <a:blip r:embed="rId9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886200" y="4343400"/>
                <a:ext cx="1118319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−2+23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343400"/>
                <a:ext cx="1118319" cy="49705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86200" y="5029200"/>
                <a:ext cx="1277594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029200"/>
                <a:ext cx="1277594" cy="49705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5715000" y="1905000"/>
            <a:ext cx="4572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6096000" y="1905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 by the complex conjugate of the denominator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Arc 53"/>
          <p:cNvSpPr/>
          <p:nvPr/>
        </p:nvSpPr>
        <p:spPr>
          <a:xfrm>
            <a:off x="5715000" y="2590800"/>
            <a:ext cx="4572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5715000" y="3276600"/>
            <a:ext cx="4572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5715000" y="3962400"/>
            <a:ext cx="4572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>
            <a:off x="5715000" y="4572000"/>
            <a:ext cx="4572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5943600" y="2667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Expand both brackets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72200" y="32004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Group </a:t>
            </a:r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terms, replace the i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terms with -1 (use brackets to avoid mistakes)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72200" y="41148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 terms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96000" y="4648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Split into two parts (this is useful for later topics!)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44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find the complex conjugate of a complex number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If the roots a and b of a quadratic equation are complex, a and b will always be a complex conjugate pair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You can find what a quadratic equation was by using its roots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Let us start by considering a quadratic equation with real solutions…</a:t>
            </a:r>
            <a:endParaRPr lang="en-GB" sz="14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7068" y="6519446"/>
            <a:ext cx="407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1C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" cy="1369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62400" y="1600200"/>
                <a:ext cx="17749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+7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+10=0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600200"/>
                <a:ext cx="1774973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62400" y="2057400"/>
                <a:ext cx="19009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+5)(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+2)=0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057400"/>
                <a:ext cx="1900905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62400" y="2514600"/>
                <a:ext cx="23331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𝑅𝑜𝑜𝑡𝑠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𝑎𝑟𝑒</m:t>
                      </m:r>
                      <m:r>
                        <a:rPr lang="en-GB" sz="1600" b="0" i="1" smtClean="0">
                          <a:latin typeface="Cambria Math"/>
                        </a:rPr>
                        <m:t> −5 </m:t>
                      </m:r>
                      <m:r>
                        <a:rPr lang="en-GB" sz="1600" b="0" i="1" smtClean="0">
                          <a:latin typeface="Cambria Math"/>
                        </a:rPr>
                        <m:t>𝑎𝑛𝑑</m:t>
                      </m:r>
                      <m:r>
                        <a:rPr lang="en-GB" sz="1600" b="0" i="1" smtClean="0">
                          <a:latin typeface="Cambria Math"/>
                        </a:rPr>
                        <m:t> 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514600"/>
                <a:ext cx="2333139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86200" y="2971800"/>
            <a:ext cx="2167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u="sng" dirty="0" smtClean="0">
                <a:latin typeface="Comic Sans MS" pitchFamily="66" charset="0"/>
              </a:rPr>
              <a:t>Add the roots together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86200" y="3276600"/>
                <a:ext cx="13518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−5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+(−2)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276600"/>
                <a:ext cx="1351845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886200" y="3657600"/>
                <a:ext cx="7097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=−7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657600"/>
                <a:ext cx="709746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629400" y="2971800"/>
            <a:ext cx="1701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u="sng" dirty="0" smtClean="0">
                <a:latin typeface="Comic Sans MS" pitchFamily="66" charset="0"/>
              </a:rPr>
              <a:t>Multiply the roots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629400" y="3276600"/>
                <a:ext cx="13438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−5</m:t>
                          </m:r>
                        </m:e>
                      </m:d>
                      <m:r>
                        <a:rPr lang="en-GB" sz="16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</a:rPr>
                        <m:t>(−2)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276600"/>
                <a:ext cx="1343829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29400" y="3657600"/>
                <a:ext cx="6696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657600"/>
                <a:ext cx="669671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>
            <a:off x="5715000" y="17526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6096000" y="1828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Arc 35"/>
          <p:cNvSpPr/>
          <p:nvPr/>
        </p:nvSpPr>
        <p:spPr>
          <a:xfrm>
            <a:off x="6096000" y="2209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477000" y="2286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Solve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419600" y="4114800"/>
            <a:ext cx="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657600" y="44958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Adding the roots gives the </a:t>
            </a:r>
            <a:r>
              <a:rPr lang="en-GB" sz="1400" u="sng" dirty="0" smtClean="0">
                <a:solidFill>
                  <a:srgbClr val="FF0000"/>
                </a:solidFill>
                <a:latin typeface="Comic Sans MS" pitchFamily="66" charset="0"/>
              </a:rPr>
              <a:t>negative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of the ‘b’ term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7315200" y="4114800"/>
            <a:ext cx="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553200" y="4495800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Multiplying the roots gives the ‘c’ term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114800" y="3657600"/>
            <a:ext cx="457200" cy="381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4343400" y="1600200"/>
            <a:ext cx="457200" cy="381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4800600" y="1600200"/>
            <a:ext cx="457200" cy="381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6858000" y="3657600"/>
            <a:ext cx="457200" cy="381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581400" y="5638800"/>
            <a:ext cx="47051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This will work every time!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If you have the roots of a quadratic equation: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Add them and reverse the sign to find the ‘b’ term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Multiply them to find the ‘c’ term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6" grpId="0"/>
      <p:bldP spid="9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6" grpId="0" animBg="1"/>
      <p:bldP spid="37" grpId="0"/>
      <p:bldP spid="42" grpId="0"/>
      <p:bldP spid="44" grpId="0"/>
      <p:bldP spid="45" grpId="0" animBg="1"/>
      <p:bldP spid="45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find the complex conjugate of a complex number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If the roots a and b of a quadratic equation are complex, a and b will always be a complex conjugate pair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You can find what a quadratic equation was by using its roots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Let us start by considering a quadratic equation with real solutions…</a:t>
            </a:r>
            <a:endParaRPr lang="en-GB" sz="14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7068" y="6519446"/>
            <a:ext cx="407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1C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" cy="1369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62400" y="1600200"/>
                <a:ext cx="17749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+2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−24=0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600200"/>
                <a:ext cx="1774973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62400" y="2057400"/>
                <a:ext cx="19009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+6)(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−4)=0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057400"/>
                <a:ext cx="1900905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62400" y="2514600"/>
                <a:ext cx="20880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𝑅𝑜𝑜𝑡𝑠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𝑎𝑟𝑒</m:t>
                      </m:r>
                      <m:r>
                        <a:rPr lang="en-GB" sz="1600" b="0" i="1" smtClean="0">
                          <a:latin typeface="Cambria Math"/>
                        </a:rPr>
                        <m:t> −6 </m:t>
                      </m:r>
                      <m:r>
                        <a:rPr lang="en-GB" sz="1600" b="0" i="1" smtClean="0">
                          <a:latin typeface="Cambria Math"/>
                        </a:rPr>
                        <m:t>𝑎𝑛𝑑</m:t>
                      </m:r>
                      <m:r>
                        <a:rPr lang="en-GB" sz="1600" b="0" i="1" smtClean="0">
                          <a:latin typeface="Cambria Math"/>
                        </a:rPr>
                        <m:t> 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514600"/>
                <a:ext cx="2088071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86200" y="2971800"/>
            <a:ext cx="2167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u="sng" dirty="0" smtClean="0">
                <a:latin typeface="Comic Sans MS" pitchFamily="66" charset="0"/>
              </a:rPr>
              <a:t>Add the roots together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86200" y="3276600"/>
                <a:ext cx="11979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+(4)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276600"/>
                <a:ext cx="1197956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886200" y="3657600"/>
                <a:ext cx="7097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657600"/>
                <a:ext cx="709746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629400" y="2971800"/>
            <a:ext cx="1701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u="sng" dirty="0" smtClean="0">
                <a:latin typeface="Comic Sans MS" pitchFamily="66" charset="0"/>
              </a:rPr>
              <a:t>Multiply the roots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629400" y="3276600"/>
                <a:ext cx="11899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16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</a:rPr>
                        <m:t>(4)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276600"/>
                <a:ext cx="1189941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29400" y="3657600"/>
                <a:ext cx="8235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=−24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657600"/>
                <a:ext cx="823559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>
            <a:off x="5715000" y="17526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6096000" y="1828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Arc 35"/>
          <p:cNvSpPr/>
          <p:nvPr/>
        </p:nvSpPr>
        <p:spPr>
          <a:xfrm>
            <a:off x="6096000" y="2209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477000" y="2286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Solve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419600" y="4114800"/>
            <a:ext cx="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657600" y="44958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Adding the roots gives the </a:t>
            </a:r>
            <a:r>
              <a:rPr lang="en-GB" sz="1400" u="sng" dirty="0" smtClean="0">
                <a:solidFill>
                  <a:srgbClr val="FF0000"/>
                </a:solidFill>
                <a:latin typeface="Comic Sans MS" pitchFamily="66" charset="0"/>
              </a:rPr>
              <a:t>negative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of the ‘b’ term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7315200" y="4114800"/>
            <a:ext cx="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553200" y="4495800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Multiplying the roots gives the ‘c’ term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114800" y="3657600"/>
            <a:ext cx="457200" cy="381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4343400" y="1600200"/>
            <a:ext cx="457200" cy="381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4800600" y="1600200"/>
            <a:ext cx="457200" cy="381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6858000" y="3657600"/>
            <a:ext cx="533400" cy="381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08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6" grpId="0"/>
      <p:bldP spid="9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6" grpId="0" animBg="1"/>
      <p:bldP spid="37" grpId="0"/>
      <p:bldP spid="42" grpId="0"/>
      <p:bldP spid="44" grpId="0"/>
      <p:bldP spid="45" grpId="0" animBg="1"/>
      <p:bldP spid="45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find the complex conjugate of a complex number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Find the quadratic equation that has roots 3 + 5i and 3 – 5i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7068" y="6519446"/>
            <a:ext cx="407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1C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" cy="1369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1524000"/>
            <a:ext cx="2167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Add the roots together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57600" y="1905000"/>
                <a:ext cx="19063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3+5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+(3−5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905000"/>
                <a:ext cx="1906356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657600" y="2286000"/>
                <a:ext cx="5558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286000"/>
                <a:ext cx="555858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657600" y="2667000"/>
                <a:ext cx="21114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𝑆𝑜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𝑡h𝑒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sPre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𝑡𝑒𝑟𝑚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𝑖𝑠</m:t>
                      </m:r>
                      <m:r>
                        <a:rPr lang="en-GB" sz="1600" b="0" i="1" smtClean="0">
                          <a:latin typeface="Cambria Math"/>
                        </a:rPr>
                        <m:t> −6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667000"/>
                <a:ext cx="2111475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3657600" y="3352800"/>
            <a:ext cx="170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Multiply the roots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657600" y="3733800"/>
                <a:ext cx="16612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3+5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(3−5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733800"/>
                <a:ext cx="1661289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657600" y="4114800"/>
                <a:ext cx="22898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=9+15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−15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−25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114800"/>
                <a:ext cx="2289858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57600" y="5257800"/>
                <a:ext cx="19677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𝑆𝑜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𝑡h𝑒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sPre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𝑡𝑒𝑟𝑚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𝑖𝑠</m:t>
                      </m:r>
                      <m:r>
                        <a:rPr lang="en-GB" sz="1600" b="0" i="1" smtClean="0">
                          <a:latin typeface="Cambria Math"/>
                        </a:rPr>
                        <m:t> 34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257800"/>
                <a:ext cx="1967783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657600" y="4495800"/>
                <a:ext cx="14661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=9−25(−1)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495800"/>
                <a:ext cx="1466171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657600" y="4876800"/>
                <a:ext cx="6696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=34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876800"/>
                <a:ext cx="669671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657600" y="6096000"/>
                <a:ext cx="26732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𝑇h𝑒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𝑒𝑞𝑢𝑎𝑡𝑖𝑜𝑛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𝑖𝑠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𝑡h𝑒𝑟𝑒𝑓𝑜𝑟𝑒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6096000"/>
                <a:ext cx="2673232" cy="338554"/>
              </a:xfrm>
              <a:prstGeom prst="rect">
                <a:avLst/>
              </a:prstGeom>
              <a:blipFill rotWithShape="1">
                <a:blip r:embed="rId1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657600" y="6400800"/>
                <a:ext cx="17749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−6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+34=0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6400800"/>
                <a:ext cx="1774973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5410200" y="20574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5867400" y="20574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Group terms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Arc 53"/>
          <p:cNvSpPr/>
          <p:nvPr/>
        </p:nvSpPr>
        <p:spPr>
          <a:xfrm>
            <a:off x="5715000" y="3886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5715000" y="4267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5715000" y="4648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096000" y="38862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 out brackets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72199" y="4191000"/>
            <a:ext cx="24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Group the ‘</a:t>
            </a:r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’ terms, replace i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with -1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96000" y="47244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88426" y="5715000"/>
            <a:ext cx="5755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Now you have the b and c coefficients, you can write the equation!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877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8" grpId="0"/>
      <p:bldP spid="39" grpId="0"/>
      <p:bldP spid="40" grpId="0"/>
      <p:bldP spid="41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209800"/>
            <a:ext cx="61722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uhaus 93" pitchFamily="82" charset="0"/>
              </a:rPr>
              <a:t>Teachings for Exercise 1D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200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represent complex numbers on an </a:t>
            </a:r>
            <a:r>
              <a:rPr lang="en-GB" sz="1400" b="1" dirty="0" err="1">
                <a:latin typeface="Comic Sans MS" pitchFamily="66" charset="0"/>
              </a:rPr>
              <a:t>A</a:t>
            </a:r>
            <a:r>
              <a:rPr lang="en-GB" sz="1400" b="1" dirty="0" err="1" smtClean="0">
                <a:latin typeface="Comic Sans MS" pitchFamily="66" charset="0"/>
              </a:rPr>
              <a:t>rgand</a:t>
            </a:r>
            <a:r>
              <a:rPr lang="en-GB" sz="1400" b="1" dirty="0" smtClean="0">
                <a:latin typeface="Comic Sans MS" pitchFamily="66" charset="0"/>
              </a:rPr>
              <a:t> diagram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grid where values for x and y can be plotted is known as a Cartesian set of axes (after Rene Descartes)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An </a:t>
            </a:r>
            <a:r>
              <a:rPr lang="en-GB" sz="1400" dirty="0" err="1">
                <a:latin typeface="Comic Sans MS" pitchFamily="66" charset="0"/>
              </a:rPr>
              <a:t>A</a:t>
            </a:r>
            <a:r>
              <a:rPr lang="en-GB" sz="1400" dirty="0" err="1" smtClean="0">
                <a:latin typeface="Comic Sans MS" pitchFamily="66" charset="0"/>
              </a:rPr>
              <a:t>rgand</a:t>
            </a:r>
            <a:r>
              <a:rPr lang="en-GB" sz="1400" dirty="0" smtClean="0">
                <a:latin typeface="Comic Sans MS" pitchFamily="66" charset="0"/>
              </a:rPr>
              <a:t> diagram is very similar, but the x-axis represents real numbers and the y-axis represents imaginary numbers.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Complex numbers can be plotted on an </a:t>
            </a:r>
            <a:r>
              <a:rPr lang="en-GB" sz="1400" dirty="0" err="1" smtClean="0">
                <a:latin typeface="Comic Sans MS" pitchFamily="66" charset="0"/>
              </a:rPr>
              <a:t>Argand</a:t>
            </a:r>
            <a:r>
              <a:rPr lang="en-GB" sz="1400" dirty="0" smtClean="0">
                <a:latin typeface="Comic Sans MS" pitchFamily="66" charset="0"/>
              </a:rPr>
              <a:t> diagram, by considering the real and imaginary parts as coordinates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8252" y="6519446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1D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76200"/>
            <a:ext cx="1462931" cy="11437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533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2004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represent complex numbers on an </a:t>
            </a:r>
            <a:r>
              <a:rPr lang="en-GB" sz="1400" b="1" dirty="0" err="1">
                <a:latin typeface="Comic Sans MS" pitchFamily="66" charset="0"/>
              </a:rPr>
              <a:t>A</a:t>
            </a:r>
            <a:r>
              <a:rPr lang="en-GB" sz="1400" b="1" dirty="0" err="1" smtClean="0">
                <a:latin typeface="Comic Sans MS" pitchFamily="66" charset="0"/>
              </a:rPr>
              <a:t>rgand</a:t>
            </a:r>
            <a:r>
              <a:rPr lang="en-GB" sz="1400" b="1" dirty="0" smtClean="0">
                <a:latin typeface="Comic Sans MS" pitchFamily="66" charset="0"/>
              </a:rPr>
              <a:t> diagram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Represent the following complex numbers on an </a:t>
            </a:r>
            <a:r>
              <a:rPr lang="en-GB" sz="1400" dirty="0" err="1" smtClean="0">
                <a:latin typeface="Comic Sans MS" pitchFamily="66" charset="0"/>
              </a:rPr>
              <a:t>Argand</a:t>
            </a:r>
            <a:r>
              <a:rPr lang="en-GB" sz="1400" dirty="0" smtClean="0">
                <a:latin typeface="Comic Sans MS" pitchFamily="66" charset="0"/>
              </a:rPr>
              <a:t> diagram: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Find the magnitude of |OA|, |OB| and |OC|, where O is the origin of the </a:t>
            </a:r>
            <a:r>
              <a:rPr lang="en-GB" sz="1400" dirty="0" err="1" smtClean="0">
                <a:latin typeface="Comic Sans MS" pitchFamily="66" charset="0"/>
              </a:rPr>
              <a:t>Argand</a:t>
            </a:r>
            <a:r>
              <a:rPr lang="en-GB" sz="1400" dirty="0" smtClean="0">
                <a:latin typeface="Comic Sans MS" pitchFamily="66" charset="0"/>
              </a:rPr>
              <a:t> diagram, and A, B and C are z</a:t>
            </a:r>
            <a:r>
              <a:rPr lang="en-GB" sz="1400" baseline="-25000" dirty="0" smtClean="0">
                <a:latin typeface="Comic Sans MS" pitchFamily="66" charset="0"/>
              </a:rPr>
              <a:t>1</a:t>
            </a:r>
            <a:r>
              <a:rPr lang="en-GB" sz="1400" dirty="0" smtClean="0">
                <a:latin typeface="Comic Sans MS" pitchFamily="66" charset="0"/>
              </a:rPr>
              <a:t>, z</a:t>
            </a:r>
            <a:r>
              <a:rPr lang="en-GB" sz="1400" baseline="-25000" dirty="0" smtClean="0">
                <a:latin typeface="Comic Sans MS" pitchFamily="66" charset="0"/>
              </a:rPr>
              <a:t>2</a:t>
            </a:r>
            <a:r>
              <a:rPr lang="en-GB" sz="1400" dirty="0" smtClean="0">
                <a:latin typeface="Comic Sans MS" pitchFamily="66" charset="0"/>
              </a:rPr>
              <a:t> and z</a:t>
            </a:r>
            <a:r>
              <a:rPr lang="en-GB" sz="1400" baseline="-25000" dirty="0" smtClean="0">
                <a:latin typeface="Comic Sans MS" pitchFamily="66" charset="0"/>
              </a:rPr>
              <a:t>3</a:t>
            </a:r>
            <a:r>
              <a:rPr lang="en-GB" sz="1400" dirty="0" smtClean="0">
                <a:latin typeface="Comic Sans MS" pitchFamily="66" charset="0"/>
              </a:rPr>
              <a:t> respectively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 You can use Pythagoras’ Theorem to find the magnitude of the distances</a:t>
            </a:r>
            <a:endParaRPr lang="en-GB" sz="14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8252" y="6519446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1D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76200"/>
            <a:ext cx="1462931" cy="1143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5400" y="2971800"/>
                <a:ext cx="12287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=2+5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971800"/>
                <a:ext cx="1228733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5400" y="3429000"/>
                <a:ext cx="12334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=3−4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429000"/>
                <a:ext cx="1233479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95400" y="3886200"/>
                <a:ext cx="12735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=−4+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886200"/>
                <a:ext cx="1273554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8" name="Straight Connector 1027"/>
          <p:cNvCxnSpPr/>
          <p:nvPr/>
        </p:nvCxnSpPr>
        <p:spPr>
          <a:xfrm flipV="1">
            <a:off x="5867400" y="1447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172200" y="1447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477000" y="1447800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781800" y="1447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086600" y="1447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391400" y="1447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696200" y="1447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257800" y="1447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562600" y="1447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6477000" y="26670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V="1">
            <a:off x="6477000" y="2362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V="1">
            <a:off x="6477000" y="2057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V="1">
            <a:off x="6477000" y="17526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 flipH="1" flipV="1">
            <a:off x="6477000" y="1447800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V="1">
            <a:off x="6477000" y="11430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V="1">
            <a:off x="6477000" y="838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V="1">
            <a:off x="6477000" y="533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V="1">
            <a:off x="6477000" y="2286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Box 1030"/>
          <p:cNvSpPr txBox="1"/>
          <p:nvPr/>
        </p:nvSpPr>
        <p:spPr>
          <a:xfrm>
            <a:off x="8001000" y="2819400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x (Real)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43600" y="1066800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y (Imaginary)</a:t>
            </a:r>
            <a:endParaRPr lang="en-GB" sz="1400" dirty="0">
              <a:latin typeface="Comic Sans MS" pitchFamily="66" charset="0"/>
            </a:endParaRPr>
          </a:p>
        </p:txBody>
      </p:sp>
      <p:grpSp>
        <p:nvGrpSpPr>
          <p:cNvPr id="1034" name="Group 1033"/>
          <p:cNvGrpSpPr/>
          <p:nvPr/>
        </p:nvGrpSpPr>
        <p:grpSpPr>
          <a:xfrm>
            <a:off x="7013028" y="1374228"/>
            <a:ext cx="152400" cy="152400"/>
            <a:chOff x="5791200" y="5334000"/>
            <a:chExt cx="152400" cy="152400"/>
          </a:xfrm>
        </p:grpSpPr>
        <p:cxnSp>
          <p:nvCxnSpPr>
            <p:cNvPr id="1033" name="Straight Connector 1032"/>
            <p:cNvCxnSpPr/>
            <p:nvPr/>
          </p:nvCxnSpPr>
          <p:spPr>
            <a:xfrm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5189429" y="2585364"/>
            <a:ext cx="152400" cy="152400"/>
            <a:chOff x="5791200" y="5334000"/>
            <a:chExt cx="152400" cy="1524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7309807" y="4101456"/>
            <a:ext cx="152400" cy="152400"/>
            <a:chOff x="5791200" y="5334000"/>
            <a:chExt cx="152400" cy="152400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5" name="TextBox 1034"/>
          <p:cNvSpPr txBox="1"/>
          <p:nvPr/>
        </p:nvSpPr>
        <p:spPr>
          <a:xfrm>
            <a:off x="7096836" y="1187356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GB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391400" y="4191000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GB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876800" y="2362200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GB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39" name="Straight Connector 1038"/>
          <p:cNvCxnSpPr/>
          <p:nvPr/>
        </p:nvCxnSpPr>
        <p:spPr>
          <a:xfrm>
            <a:off x="6477000" y="2971800"/>
            <a:ext cx="6096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086600" y="1447800"/>
            <a:ext cx="0" cy="15240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6477000" y="1447800"/>
            <a:ext cx="609600" cy="15240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257800" y="2667000"/>
            <a:ext cx="0" cy="3048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257800" y="2971800"/>
            <a:ext cx="12192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257800" y="2667000"/>
            <a:ext cx="1219200" cy="3048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6477000" y="2971800"/>
            <a:ext cx="914400" cy="12192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6477000" y="2971800"/>
            <a:ext cx="9144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391400" y="2971800"/>
            <a:ext cx="0" cy="12192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TextBox 1048"/>
          <p:cNvSpPr txBox="1"/>
          <p:nvPr/>
        </p:nvSpPr>
        <p:spPr>
          <a:xfrm>
            <a:off x="6705600" y="2743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86600" y="21336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391400" y="32766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781800" y="29718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638800" y="29718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953000" y="2667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50" name="TextBox 1049"/>
          <p:cNvSpPr txBox="1"/>
          <p:nvPr/>
        </p:nvSpPr>
        <p:spPr>
          <a:xfrm>
            <a:off x="7848600" y="29718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5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724400" y="29718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-5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400800" y="4343400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-5i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477000" y="129540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5i</a:t>
            </a:r>
            <a:endParaRPr lang="en-GB" sz="14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1" name="TextBox 1050"/>
              <p:cNvSpPr txBox="1"/>
              <p:nvPr/>
            </p:nvSpPr>
            <p:spPr>
              <a:xfrm>
                <a:off x="4648200" y="4800600"/>
                <a:ext cx="1522212" cy="3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𝑂𝐴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1" name="TextBox 10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800600"/>
                <a:ext cx="1522212" cy="35920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648200" y="5181600"/>
                <a:ext cx="1126847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𝑂𝐴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181600"/>
                <a:ext cx="1126847" cy="3331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4648200" y="5715000"/>
                <a:ext cx="1522212" cy="3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𝑂𝐵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715000"/>
                <a:ext cx="1522212" cy="35920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648200" y="6096000"/>
                <a:ext cx="9174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𝑂𝐵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6096000"/>
                <a:ext cx="917431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6553200" y="5257800"/>
                <a:ext cx="1522212" cy="3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𝑂𝐶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257800"/>
                <a:ext cx="1522212" cy="35920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6553200" y="5638800"/>
                <a:ext cx="1126590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𝑂𝐶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17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638800"/>
                <a:ext cx="1126590" cy="3331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/>
          <p:cNvSpPr txBox="1"/>
          <p:nvPr/>
        </p:nvSpPr>
        <p:spPr>
          <a:xfrm>
            <a:off x="6400800" y="1752600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√29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05600" y="3581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486400" y="2438400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√17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91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31" grpId="0"/>
      <p:bldP spid="61" grpId="0"/>
      <p:bldP spid="1035" grpId="0"/>
      <p:bldP spid="73" grpId="0"/>
      <p:bldP spid="74" grpId="0"/>
      <p:bldP spid="1049" grpId="0"/>
      <p:bldP spid="1049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50" grpId="0"/>
      <p:bldP spid="103" grpId="0"/>
      <p:bldP spid="104" grpId="0"/>
      <p:bldP spid="105" grpId="0"/>
      <p:bldP spid="1051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2004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represent complex numbers on an </a:t>
            </a:r>
            <a:r>
              <a:rPr lang="en-GB" sz="1400" b="1" dirty="0" err="1">
                <a:latin typeface="Comic Sans MS" pitchFamily="66" charset="0"/>
              </a:rPr>
              <a:t>A</a:t>
            </a:r>
            <a:r>
              <a:rPr lang="en-GB" sz="1400" b="1" dirty="0" err="1" smtClean="0">
                <a:latin typeface="Comic Sans MS" pitchFamily="66" charset="0"/>
              </a:rPr>
              <a:t>rgand</a:t>
            </a:r>
            <a:r>
              <a:rPr lang="en-GB" sz="1400" b="1" dirty="0" smtClean="0">
                <a:latin typeface="Comic Sans MS" pitchFamily="66" charset="0"/>
              </a:rPr>
              <a:t> diagram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Show z</a:t>
            </a:r>
            <a:r>
              <a:rPr lang="en-GB" sz="1400" baseline="-25000" dirty="0" smtClean="0">
                <a:latin typeface="Comic Sans MS" pitchFamily="66" charset="0"/>
              </a:rPr>
              <a:t>1</a:t>
            </a:r>
            <a:r>
              <a:rPr lang="en-GB" sz="1400" dirty="0" smtClean="0">
                <a:latin typeface="Comic Sans MS" pitchFamily="66" charset="0"/>
              </a:rPr>
              <a:t>, z</a:t>
            </a:r>
            <a:r>
              <a:rPr lang="en-GB" sz="1400" baseline="-25000" dirty="0" smtClean="0">
                <a:latin typeface="Comic Sans MS" pitchFamily="66" charset="0"/>
              </a:rPr>
              <a:t>2</a:t>
            </a:r>
            <a:r>
              <a:rPr lang="en-GB" sz="1400" dirty="0" smtClean="0">
                <a:latin typeface="Comic Sans MS" pitchFamily="66" charset="0"/>
              </a:rPr>
              <a:t> and z</a:t>
            </a:r>
            <a:r>
              <a:rPr lang="en-GB" sz="1400" baseline="-25000" dirty="0" smtClean="0">
                <a:latin typeface="Comic Sans MS" pitchFamily="66" charset="0"/>
              </a:rPr>
              <a:t>1</a:t>
            </a:r>
            <a:r>
              <a:rPr lang="en-GB" sz="1400" dirty="0" smtClean="0">
                <a:latin typeface="Comic Sans MS" pitchFamily="66" charset="0"/>
              </a:rPr>
              <a:t> + z</a:t>
            </a:r>
            <a:r>
              <a:rPr lang="en-GB" sz="1400" baseline="-25000" dirty="0" smtClean="0">
                <a:latin typeface="Comic Sans MS" pitchFamily="66" charset="0"/>
              </a:rPr>
              <a:t>2</a:t>
            </a:r>
            <a:r>
              <a:rPr lang="en-GB" sz="1400" dirty="0" smtClean="0">
                <a:latin typeface="Comic Sans MS" pitchFamily="66" charset="0"/>
              </a:rPr>
              <a:t> on an </a:t>
            </a:r>
            <a:r>
              <a:rPr lang="en-GB" sz="1400" dirty="0" err="1" smtClean="0">
                <a:latin typeface="Comic Sans MS" pitchFamily="66" charset="0"/>
              </a:rPr>
              <a:t>Argand</a:t>
            </a:r>
            <a:r>
              <a:rPr lang="en-GB" sz="1400" dirty="0" smtClean="0">
                <a:latin typeface="Comic Sans MS" pitchFamily="66" charset="0"/>
              </a:rPr>
              <a:t> diagram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8252" y="6519446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1D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76200"/>
            <a:ext cx="1462931" cy="1143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2286000"/>
                <a:ext cx="11149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=4+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86000"/>
                <a:ext cx="1114921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81200" y="2286000"/>
                <a:ext cx="12334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=3+3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286000"/>
                <a:ext cx="1233479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447800" y="3429000"/>
                <a:ext cx="8504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429000"/>
                <a:ext cx="850426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990600" y="3886200"/>
                <a:ext cx="18687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4+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+(3+3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886200"/>
                <a:ext cx="1868742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219200" y="4343400"/>
                <a:ext cx="1143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=7+4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343400"/>
                <a:ext cx="1143000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/>
          <p:cNvCxnSpPr/>
          <p:nvPr/>
        </p:nvCxnSpPr>
        <p:spPr>
          <a:xfrm flipV="1">
            <a:off x="5867400" y="1447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6172200" y="1447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6477000" y="1447800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6781800" y="1447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086600" y="1447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7391400" y="1447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7696200" y="1447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5257800" y="1447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5562600" y="1447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6200000" flipV="1">
            <a:off x="6477000" y="26670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6200000" flipV="1">
            <a:off x="6477000" y="2362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6200000" flipV="1">
            <a:off x="6477000" y="2057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 flipV="1">
            <a:off x="6477000" y="17526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 flipH="1" flipV="1">
            <a:off x="6477000" y="1447800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V="1">
            <a:off x="6477000" y="11430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6200000" flipV="1">
            <a:off x="6477000" y="838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6200000" flipV="1">
            <a:off x="6477000" y="533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6200000" flipV="1">
            <a:off x="6477000" y="2286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001000" y="2819400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x (Real)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943600" y="1066800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y (Imaginary)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772400" y="29718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10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648200" y="2971800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-10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324600" y="4379026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-10i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6400800" y="1295400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10i</a:t>
            </a:r>
            <a:endParaRPr lang="en-GB" sz="1400" b="1" dirty="0">
              <a:latin typeface="Comic Sans MS" pitchFamily="66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7012102" y="2739438"/>
            <a:ext cx="152400" cy="152400"/>
            <a:chOff x="5791200" y="5334000"/>
            <a:chExt cx="152400" cy="152400"/>
          </a:xfrm>
        </p:grpSpPr>
        <p:cxnSp>
          <p:nvCxnSpPr>
            <p:cNvPr id="156" name="Straight Connector 155"/>
            <p:cNvCxnSpPr/>
            <p:nvPr/>
          </p:nvCxnSpPr>
          <p:spPr>
            <a:xfrm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6857264" y="2430980"/>
            <a:ext cx="152400" cy="152400"/>
            <a:chOff x="5791200" y="5334000"/>
            <a:chExt cx="152400" cy="152400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7455891" y="2276141"/>
            <a:ext cx="152400" cy="152400"/>
            <a:chOff x="5791200" y="5334000"/>
            <a:chExt cx="152400" cy="152400"/>
          </a:xfrm>
        </p:grpSpPr>
        <p:cxnSp>
          <p:nvCxnSpPr>
            <p:cNvPr id="162" name="Straight Connector 161"/>
            <p:cNvCxnSpPr/>
            <p:nvPr/>
          </p:nvCxnSpPr>
          <p:spPr>
            <a:xfrm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4" name="Straight Connector 163"/>
          <p:cNvCxnSpPr/>
          <p:nvPr/>
        </p:nvCxnSpPr>
        <p:spPr>
          <a:xfrm flipH="1">
            <a:off x="6488875" y="2505694"/>
            <a:ext cx="446315" cy="45423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>
            <a:off x="6486897" y="2826327"/>
            <a:ext cx="602672" cy="13161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6483927" y="2351314"/>
            <a:ext cx="1056905" cy="61751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>
            <a:off x="7116289" y="2337460"/>
            <a:ext cx="446315" cy="45423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6948056" y="2349335"/>
            <a:ext cx="602672" cy="13161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7094518" y="2694709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GB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475023" y="2312720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GB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7672451" y="2049484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GB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+z</a:t>
            </a:r>
            <a:r>
              <a:rPr lang="en-GB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8580" y="4903076"/>
            <a:ext cx="424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Notice that vector z</a:t>
            </a:r>
            <a:r>
              <a:rPr lang="en-GB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 + z</a:t>
            </a:r>
            <a:r>
              <a:rPr lang="en-GB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 is effectively the diagonal of a parallelogram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66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5" grpId="0"/>
      <p:bldP spid="76" grpId="0"/>
      <p:bldP spid="119" grpId="0"/>
      <p:bldP spid="120" grpId="0"/>
      <p:bldP spid="148" grpId="0"/>
      <p:bldP spid="149" grpId="0"/>
      <p:bldP spid="150" grpId="0"/>
      <p:bldP spid="151" grpId="0"/>
      <p:bldP spid="169" grpId="0"/>
      <p:bldP spid="170" grpId="0"/>
      <p:bldP spid="171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2004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represent complex numbers on an </a:t>
            </a:r>
            <a:r>
              <a:rPr lang="en-GB" sz="1400" b="1" dirty="0" err="1">
                <a:latin typeface="Comic Sans MS" pitchFamily="66" charset="0"/>
              </a:rPr>
              <a:t>A</a:t>
            </a:r>
            <a:r>
              <a:rPr lang="en-GB" sz="1400" b="1" dirty="0" err="1" smtClean="0">
                <a:latin typeface="Comic Sans MS" pitchFamily="66" charset="0"/>
              </a:rPr>
              <a:t>rgand</a:t>
            </a:r>
            <a:r>
              <a:rPr lang="en-GB" sz="1400" b="1" dirty="0" smtClean="0">
                <a:latin typeface="Comic Sans MS" pitchFamily="66" charset="0"/>
              </a:rPr>
              <a:t> diagram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Show z</a:t>
            </a:r>
            <a:r>
              <a:rPr lang="en-GB" sz="1400" baseline="-25000" dirty="0" smtClean="0">
                <a:latin typeface="Comic Sans MS" pitchFamily="66" charset="0"/>
              </a:rPr>
              <a:t>1</a:t>
            </a:r>
            <a:r>
              <a:rPr lang="en-GB" sz="1400" dirty="0" smtClean="0">
                <a:latin typeface="Comic Sans MS" pitchFamily="66" charset="0"/>
              </a:rPr>
              <a:t>, z</a:t>
            </a:r>
            <a:r>
              <a:rPr lang="en-GB" sz="1400" baseline="-25000" dirty="0" smtClean="0">
                <a:latin typeface="Comic Sans MS" pitchFamily="66" charset="0"/>
              </a:rPr>
              <a:t>2</a:t>
            </a:r>
            <a:r>
              <a:rPr lang="en-GB" sz="1400" dirty="0" smtClean="0">
                <a:latin typeface="Comic Sans MS" pitchFamily="66" charset="0"/>
              </a:rPr>
              <a:t> and z</a:t>
            </a:r>
            <a:r>
              <a:rPr lang="en-GB" sz="1400" baseline="-25000" dirty="0" smtClean="0">
                <a:latin typeface="Comic Sans MS" pitchFamily="66" charset="0"/>
              </a:rPr>
              <a:t>1</a:t>
            </a:r>
            <a:r>
              <a:rPr lang="en-GB" sz="1400" dirty="0" smtClean="0">
                <a:latin typeface="Comic Sans MS" pitchFamily="66" charset="0"/>
              </a:rPr>
              <a:t> - z</a:t>
            </a:r>
            <a:r>
              <a:rPr lang="en-GB" sz="1400" baseline="-25000" dirty="0" smtClean="0">
                <a:latin typeface="Comic Sans MS" pitchFamily="66" charset="0"/>
              </a:rPr>
              <a:t>2</a:t>
            </a:r>
            <a:r>
              <a:rPr lang="en-GB" sz="1400" dirty="0" smtClean="0">
                <a:latin typeface="Comic Sans MS" pitchFamily="66" charset="0"/>
              </a:rPr>
              <a:t> on an </a:t>
            </a:r>
            <a:r>
              <a:rPr lang="en-GB" sz="1400" dirty="0" err="1" smtClean="0">
                <a:latin typeface="Comic Sans MS" pitchFamily="66" charset="0"/>
              </a:rPr>
              <a:t>Argand</a:t>
            </a:r>
            <a:r>
              <a:rPr lang="en-GB" sz="1400" dirty="0" smtClean="0">
                <a:latin typeface="Comic Sans MS" pitchFamily="66" charset="0"/>
              </a:rPr>
              <a:t> diagram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8252" y="6519446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1D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76200"/>
            <a:ext cx="1462931" cy="1143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2286000"/>
                <a:ext cx="12287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=2+5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86000"/>
                <a:ext cx="1228734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81200" y="2286000"/>
                <a:ext cx="12334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=4+2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286000"/>
                <a:ext cx="1233479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447800" y="3429000"/>
                <a:ext cx="8504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429000"/>
                <a:ext cx="850426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990600" y="3886200"/>
                <a:ext cx="18687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2+5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−(4+2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886200"/>
                <a:ext cx="1868742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219200" y="4343400"/>
                <a:ext cx="1143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=−2+3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343400"/>
                <a:ext cx="1143000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/>
          <p:cNvCxnSpPr/>
          <p:nvPr/>
        </p:nvCxnSpPr>
        <p:spPr>
          <a:xfrm flipV="1">
            <a:off x="5867400" y="1447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6172200" y="1447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6477000" y="1447800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6781800" y="1447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086600" y="1447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7391400" y="1447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7696200" y="1447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5257800" y="1447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5562600" y="1447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6200000" flipV="1">
            <a:off x="6477000" y="26670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6200000" flipV="1">
            <a:off x="6477000" y="2362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6200000" flipV="1">
            <a:off x="6477000" y="2057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 flipV="1">
            <a:off x="6477000" y="17526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 flipH="1" flipV="1">
            <a:off x="6477000" y="1447800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V="1">
            <a:off x="6477000" y="11430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6200000" flipV="1">
            <a:off x="6477000" y="838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6200000" flipV="1">
            <a:off x="6477000" y="533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6200000" flipV="1">
            <a:off x="6477000" y="2286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001000" y="2819400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x (Real)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943600" y="1066800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y (Imaginary)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854287" y="29718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5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648200" y="29718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-5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420135" y="4343400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-5i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6455391" y="129540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5i</a:t>
            </a:r>
            <a:endParaRPr lang="en-GB" sz="1400" b="1" dirty="0">
              <a:latin typeface="Comic Sans MS" pitchFamily="66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7012102" y="1374661"/>
            <a:ext cx="152400" cy="152400"/>
            <a:chOff x="5791200" y="5334000"/>
            <a:chExt cx="152400" cy="152400"/>
          </a:xfrm>
        </p:grpSpPr>
        <p:cxnSp>
          <p:nvCxnSpPr>
            <p:cNvPr id="156" name="Straight Connector 155"/>
            <p:cNvCxnSpPr/>
            <p:nvPr/>
          </p:nvCxnSpPr>
          <p:spPr>
            <a:xfrm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7621539" y="2287679"/>
            <a:ext cx="152400" cy="152400"/>
            <a:chOff x="5791200" y="5334000"/>
            <a:chExt cx="152400" cy="152400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5782239" y="1980911"/>
            <a:ext cx="152400" cy="152400"/>
            <a:chOff x="5791200" y="5334000"/>
            <a:chExt cx="152400" cy="152400"/>
          </a:xfrm>
        </p:grpSpPr>
        <p:cxnSp>
          <p:nvCxnSpPr>
            <p:cNvPr id="162" name="Straight Connector 161"/>
            <p:cNvCxnSpPr/>
            <p:nvPr/>
          </p:nvCxnSpPr>
          <p:spPr>
            <a:xfrm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4" name="Straight Connector 163"/>
          <p:cNvCxnSpPr/>
          <p:nvPr/>
        </p:nvCxnSpPr>
        <p:spPr>
          <a:xfrm flipH="1">
            <a:off x="6464772" y="1448790"/>
            <a:ext cx="624797" cy="152371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5866410" y="2054431"/>
            <a:ext cx="596383" cy="916099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6471698" y="2363190"/>
            <a:ext cx="1235388" cy="60635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7089467" y="1180073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GB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7691446" y="2046854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GB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16106" y="1658308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GB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-z</a:t>
            </a:r>
            <a:r>
              <a:rPr lang="en-GB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8580" y="4903076"/>
            <a:ext cx="424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Vector z</a:t>
            </a:r>
            <a:r>
              <a:rPr lang="en-GB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 – z</a:t>
            </a:r>
            <a:r>
              <a:rPr lang="en-GB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 is still the diagram of a parallelogram</a:t>
            </a:r>
          </a:p>
          <a:p>
            <a:pPr algn="ctr"/>
            <a:endParaRPr lang="en-GB" sz="1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One side is z</a:t>
            </a:r>
            <a:r>
              <a:rPr lang="en-GB" sz="16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1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and the other side is –z</a:t>
            </a:r>
            <a:r>
              <a:rPr lang="en-GB" sz="16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(shown on the diagram)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5234686" y="2966851"/>
            <a:ext cx="1235388" cy="60635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239634" y="2028701"/>
            <a:ext cx="624797" cy="152371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838348" y="1456706"/>
            <a:ext cx="1235388" cy="60635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862521" y="3551804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-z</a:t>
            </a:r>
            <a:r>
              <a:rPr lang="en-GB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00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5" grpId="0"/>
      <p:bldP spid="76" grpId="0"/>
      <p:bldP spid="119" grpId="0"/>
      <p:bldP spid="120" grpId="0"/>
      <p:bldP spid="148" grpId="0"/>
      <p:bldP spid="149" grpId="0"/>
      <p:bldP spid="150" grpId="0"/>
      <p:bldP spid="151" grpId="0"/>
      <p:bldP spid="169" grpId="0"/>
      <p:bldP spid="170" grpId="0"/>
      <p:bldP spid="171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209800"/>
            <a:ext cx="61722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uhaus 93" pitchFamily="82" charset="0"/>
              </a:rPr>
              <a:t>Teachings for Exercise 1A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auhaus 93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6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209800"/>
            <a:ext cx="61722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uhaus 93" pitchFamily="82" charset="0"/>
              </a:rPr>
              <a:t>Teachings for Exercise 1E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auhaus 93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3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600200"/>
            <a:ext cx="3714750" cy="4743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find the value of r, the modulus of a complex number z, and the value of </a:t>
            </a:r>
            <a:r>
              <a:rPr lang="el-GR" sz="1400" b="1" dirty="0" smtClean="0">
                <a:latin typeface="Comic Sans MS" pitchFamily="66" charset="0"/>
              </a:rPr>
              <a:t>θ</a:t>
            </a:r>
            <a:r>
              <a:rPr lang="en-GB" sz="1400" b="1" dirty="0" smtClean="0">
                <a:latin typeface="Comic Sans MS" pitchFamily="66" charset="0"/>
              </a:rPr>
              <a:t>, which is the argument of z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The modulus of a complex number is its magnitude – you have already seen how to calculate it by using Pythagoras’ Theorem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It is usually represented by the letter r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The argument of a complex number is the angle it makes with the positive real axis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The argument is usually measured in radians</a:t>
            </a: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It will be negative if the complex number is plotted below the horizontal axis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7870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1E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20800" cy="99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029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600200"/>
            <a:ext cx="3714750" cy="4743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find the value of r, the modulus of a complex number z, and the value of </a:t>
            </a:r>
            <a:r>
              <a:rPr lang="el-GR" sz="1400" b="1" dirty="0" smtClean="0">
                <a:latin typeface="Comic Sans MS" pitchFamily="66" charset="0"/>
              </a:rPr>
              <a:t>θ</a:t>
            </a:r>
            <a:r>
              <a:rPr lang="en-GB" sz="1400" b="1" dirty="0" smtClean="0">
                <a:latin typeface="Comic Sans MS" pitchFamily="66" charset="0"/>
              </a:rPr>
              <a:t>, which is the argument of z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Find, to two decimal places, the modulus and argument of z = </a:t>
            </a:r>
            <a:r>
              <a:rPr lang="en-GB" sz="1400" dirty="0" smtClean="0">
                <a:latin typeface="Comic Sans MS" pitchFamily="66" charset="0"/>
              </a:rPr>
              <a:t>4 </a:t>
            </a:r>
            <a:r>
              <a:rPr lang="en-GB" sz="1400" dirty="0">
                <a:latin typeface="Comic Sans MS" pitchFamily="66" charset="0"/>
              </a:rPr>
              <a:t>+ </a:t>
            </a:r>
            <a:r>
              <a:rPr lang="en-GB" sz="1400" dirty="0" smtClean="0">
                <a:latin typeface="Comic Sans MS" pitchFamily="66" charset="0"/>
              </a:rPr>
              <a:t>5i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7870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1E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20800" cy="990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447800" y="3505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52600" y="3505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057400" y="3505200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62200" y="3505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667000" y="3505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971800" y="3505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276600" y="3505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38200" y="3505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43000" y="3505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2057400" y="4724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V="1">
            <a:off x="2057400" y="44196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2057400" y="4114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2057400" y="38100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2057400" y="3505200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2057400" y="3200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2057400" y="28956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2057400" y="2590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2057400" y="22860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81400" y="4876800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x (Real)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0" y="3124200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y (Imaginary)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0" y="5029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5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50292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-5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81200" y="6400800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-5i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7400" y="335280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5i</a:t>
            </a:r>
            <a:endParaRPr lang="en-GB" sz="1400" b="1" dirty="0">
              <a:latin typeface="Comic Sans MS" pitchFamily="66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200400" y="3429000"/>
            <a:ext cx="152400" cy="152400"/>
            <a:chOff x="5791200" y="5334000"/>
            <a:chExt cx="152400" cy="1524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200400" y="3124200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z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2040672" y="3505200"/>
            <a:ext cx="1235928" cy="153395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057400" y="5029200"/>
            <a:ext cx="12192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76600" y="3505200"/>
            <a:ext cx="0" cy="15240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90800" y="5029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76600" y="41148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95800" y="1981200"/>
                <a:ext cx="1416606" cy="397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981200"/>
                <a:ext cx="1416606" cy="3973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495800" y="1600200"/>
            <a:ext cx="307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Use Pythagoras’ Theorem to find r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95800" y="2438400"/>
                <a:ext cx="963725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41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438400"/>
                <a:ext cx="963725" cy="3676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95800" y="2895600"/>
                <a:ext cx="15479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=6.40 (2</m:t>
                      </m:r>
                      <m:r>
                        <a:rPr lang="en-GB" sz="1600" b="0" i="1" smtClean="0">
                          <a:latin typeface="Cambria Math"/>
                        </a:rPr>
                        <m:t>𝑑𝑝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895600"/>
                <a:ext cx="1547988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4495800" y="3657600"/>
            <a:ext cx="2795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Use Trigonometry to find </a:t>
            </a:r>
            <a:r>
              <a:rPr lang="en-GB" sz="1400" u="sng" dirty="0" err="1" smtClean="0">
                <a:latin typeface="Comic Sans MS" pitchFamily="66" charset="0"/>
              </a:rPr>
              <a:t>arg</a:t>
            </a:r>
            <a:r>
              <a:rPr lang="en-GB" sz="1400" u="sng" dirty="0" smtClean="0">
                <a:latin typeface="Comic Sans MS" pitchFamily="66" charset="0"/>
              </a:rPr>
              <a:t> z</a:t>
            </a:r>
            <a:endParaRPr lang="en-GB" sz="1400" u="sng" dirty="0">
              <a:latin typeface="Comic Sans MS" pitchFamily="66" charset="0"/>
            </a:endParaRPr>
          </a:p>
        </p:txBody>
      </p:sp>
      <p:sp>
        <p:nvSpPr>
          <p:cNvPr id="58" name="Arc 57"/>
          <p:cNvSpPr/>
          <p:nvPr/>
        </p:nvSpPr>
        <p:spPr>
          <a:xfrm>
            <a:off x="1447800" y="4495800"/>
            <a:ext cx="914400" cy="914400"/>
          </a:xfrm>
          <a:prstGeom prst="arc">
            <a:avLst>
              <a:gd name="adj1" fmla="val 19755867"/>
              <a:gd name="adj2" fmla="val 686976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2362200" y="4724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495800" y="4038600"/>
                <a:ext cx="1117614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𝑇𝑎𝑛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038600"/>
                <a:ext cx="1117614" cy="5533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495800" y="4648200"/>
                <a:ext cx="1117614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𝑇𝑎𝑛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648200"/>
                <a:ext cx="1117614" cy="5533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495800" y="5334000"/>
                <a:ext cx="23376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=0.90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𝑟𝑎𝑑𝑖𝑎𝑛𝑠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 (2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𝑑𝑝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334000"/>
                <a:ext cx="2337628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62"/>
          <p:cNvSpPr/>
          <p:nvPr/>
        </p:nvSpPr>
        <p:spPr>
          <a:xfrm>
            <a:off x="5867400" y="2209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6248400" y="22860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" name="Arc 64"/>
          <p:cNvSpPr/>
          <p:nvPr/>
        </p:nvSpPr>
        <p:spPr>
          <a:xfrm>
            <a:off x="5867400" y="2667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Arc 65"/>
          <p:cNvSpPr/>
          <p:nvPr/>
        </p:nvSpPr>
        <p:spPr>
          <a:xfrm>
            <a:off x="5486400" y="44196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c 66"/>
          <p:cNvSpPr/>
          <p:nvPr/>
        </p:nvSpPr>
        <p:spPr>
          <a:xfrm>
            <a:off x="6553200" y="50292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6248400" y="2667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Work out as a decimal (if needed)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867400" y="44958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34200" y="5029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Calculate in radians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69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4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8" grpId="0" animBg="1"/>
      <p:bldP spid="59" grpId="0"/>
      <p:bldP spid="60" grpId="0"/>
      <p:bldP spid="61" grpId="0"/>
      <p:bldP spid="62" grpId="0"/>
      <p:bldP spid="63" grpId="0" animBg="1"/>
      <p:bldP spid="64" grpId="0"/>
      <p:bldP spid="65" grpId="0" animBg="1"/>
      <p:bldP spid="66" grpId="0" animBg="1"/>
      <p:bldP spid="67" grpId="0" animBg="1"/>
      <p:bldP spid="68" grpId="0"/>
      <p:bldP spid="69" grpId="0"/>
      <p:bldP spid="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600200"/>
            <a:ext cx="3714750" cy="4743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find the value of r, the modulus of a complex number z, and the value of </a:t>
            </a:r>
            <a:r>
              <a:rPr lang="el-GR" sz="1400" b="1" dirty="0" smtClean="0">
                <a:latin typeface="Comic Sans MS" pitchFamily="66" charset="0"/>
              </a:rPr>
              <a:t>θ</a:t>
            </a:r>
            <a:r>
              <a:rPr lang="en-GB" sz="1400" b="1" dirty="0" smtClean="0">
                <a:latin typeface="Comic Sans MS" pitchFamily="66" charset="0"/>
              </a:rPr>
              <a:t>, which is the argument of z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Find, to two decimal places, the modulus and argument of z = </a:t>
            </a:r>
            <a:r>
              <a:rPr lang="en-GB" sz="1400" dirty="0" smtClean="0">
                <a:latin typeface="Comic Sans MS" pitchFamily="66" charset="0"/>
              </a:rPr>
              <a:t>-2 </a:t>
            </a:r>
            <a:r>
              <a:rPr lang="en-GB" sz="1400" dirty="0">
                <a:latin typeface="Comic Sans MS" pitchFamily="66" charset="0"/>
              </a:rPr>
              <a:t>+ 4</a:t>
            </a:r>
            <a:r>
              <a:rPr lang="en-GB" sz="1400" dirty="0" smtClean="0">
                <a:latin typeface="Comic Sans MS" pitchFamily="66" charset="0"/>
              </a:rPr>
              <a:t>i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7870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1E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20800" cy="990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447800" y="3505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52600" y="3505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057400" y="3505200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62200" y="3505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667000" y="3505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971800" y="3505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276600" y="3505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38200" y="3505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43000" y="3505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2057400" y="4724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V="1">
            <a:off x="2057400" y="44196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2057400" y="4114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2057400" y="38100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2057400" y="3505200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2057400" y="3200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2057400" y="28956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2057400" y="2590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2057400" y="22860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81400" y="4876800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x (Real)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0" y="3124200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y (Imaginary)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0" y="5029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5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50292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-5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81200" y="6400800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-5i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7400" y="335280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5i</a:t>
            </a:r>
            <a:endParaRPr lang="en-GB" sz="1400" b="1" dirty="0">
              <a:latin typeface="Comic Sans MS" pitchFamily="66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371600" y="3733800"/>
            <a:ext cx="152400" cy="152400"/>
            <a:chOff x="5791200" y="5334000"/>
            <a:chExt cx="152400" cy="1524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1143000" y="3505200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z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447800" y="5029200"/>
            <a:ext cx="6096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447800" y="3810000"/>
            <a:ext cx="0" cy="12192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524000" y="5029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43000" y="4191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95800" y="1981200"/>
                <a:ext cx="1416606" cy="397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981200"/>
                <a:ext cx="1416606" cy="3973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495800" y="1600200"/>
            <a:ext cx="307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Use Pythagoras’ Theorem to find r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95800" y="2438400"/>
                <a:ext cx="963725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20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438400"/>
                <a:ext cx="963725" cy="3676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95800" y="2895600"/>
                <a:ext cx="15479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=4.47 (2</m:t>
                      </m:r>
                      <m:r>
                        <a:rPr lang="en-GB" sz="1600" b="0" i="1" smtClean="0">
                          <a:latin typeface="Cambria Math"/>
                        </a:rPr>
                        <m:t>𝑑𝑝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895600"/>
                <a:ext cx="1547988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4495800" y="3657600"/>
            <a:ext cx="2795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Use Trigonometry to find </a:t>
            </a:r>
            <a:r>
              <a:rPr lang="en-GB" sz="1400" u="sng" dirty="0" err="1" smtClean="0">
                <a:latin typeface="Comic Sans MS" pitchFamily="66" charset="0"/>
              </a:rPr>
              <a:t>arg</a:t>
            </a:r>
            <a:r>
              <a:rPr lang="en-GB" sz="1400" u="sng" dirty="0" smtClean="0">
                <a:latin typeface="Comic Sans MS" pitchFamily="66" charset="0"/>
              </a:rPr>
              <a:t> z</a:t>
            </a:r>
            <a:endParaRPr lang="en-GB" sz="1400" u="sng" dirty="0">
              <a:latin typeface="Comic Sans MS" pitchFamily="66" charset="0"/>
            </a:endParaRPr>
          </a:p>
        </p:txBody>
      </p:sp>
      <p:sp>
        <p:nvSpPr>
          <p:cNvPr id="58" name="Arc 57"/>
          <p:cNvSpPr/>
          <p:nvPr/>
        </p:nvSpPr>
        <p:spPr>
          <a:xfrm>
            <a:off x="1752600" y="4572000"/>
            <a:ext cx="914400" cy="914400"/>
          </a:xfrm>
          <a:prstGeom prst="arc">
            <a:avLst>
              <a:gd name="adj1" fmla="val 10753655"/>
              <a:gd name="adj2" fmla="val 13475351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1524000" y="4724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495800" y="4038600"/>
                <a:ext cx="1117614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𝑇𝑎𝑛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038600"/>
                <a:ext cx="1117614" cy="5533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495800" y="4648200"/>
                <a:ext cx="1117614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𝑇𝑎𝑛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648200"/>
                <a:ext cx="1117614" cy="5533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495800" y="5334000"/>
                <a:ext cx="23376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=1.11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𝑟𝑎𝑑𝑖𝑎𝑛𝑠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 (2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𝑑𝑝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334000"/>
                <a:ext cx="2337628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62"/>
          <p:cNvSpPr/>
          <p:nvPr/>
        </p:nvSpPr>
        <p:spPr>
          <a:xfrm>
            <a:off x="5867400" y="2209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6248400" y="22860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" name="Arc 64"/>
          <p:cNvSpPr/>
          <p:nvPr/>
        </p:nvSpPr>
        <p:spPr>
          <a:xfrm>
            <a:off x="5867400" y="2667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Arc 65"/>
          <p:cNvSpPr/>
          <p:nvPr/>
        </p:nvSpPr>
        <p:spPr>
          <a:xfrm>
            <a:off x="5486400" y="44196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c 66"/>
          <p:cNvSpPr/>
          <p:nvPr/>
        </p:nvSpPr>
        <p:spPr>
          <a:xfrm>
            <a:off x="6553200" y="50292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6248400" y="2667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Work out as a decimal (if needed)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867400" y="44958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34200" y="50292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Calculate in radians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Arc 70"/>
          <p:cNvSpPr/>
          <p:nvPr/>
        </p:nvSpPr>
        <p:spPr>
          <a:xfrm>
            <a:off x="1447800" y="4724400"/>
            <a:ext cx="914400" cy="914400"/>
          </a:xfrm>
          <a:prstGeom prst="arc">
            <a:avLst>
              <a:gd name="adj1" fmla="val 16027809"/>
              <a:gd name="adj2" fmla="val 20509898"/>
            </a:avLst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47800" y="3810000"/>
            <a:ext cx="592872" cy="122915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495800" y="5791200"/>
                <a:ext cx="24070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−1.11=2.03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𝑟𝑎𝑑𝑖𝑎𝑛𝑠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791200"/>
                <a:ext cx="2407069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495800" y="6172200"/>
                <a:ext cx="13061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/>
                              <a:ea typeface="Cambria Math"/>
                            </a:rPr>
                            <m:t>arg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func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=2.03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6172200"/>
                <a:ext cx="1306191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2286000" y="47244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00CC"/>
                </a:solidFill>
                <a:latin typeface="Comic Sans MS" pitchFamily="66" charset="0"/>
              </a:rPr>
              <a:t>2.03</a:t>
            </a:r>
            <a:endParaRPr lang="en-GB" sz="1400" b="1" baseline="-250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76" name="Arc 75"/>
          <p:cNvSpPr/>
          <p:nvPr/>
        </p:nvSpPr>
        <p:spPr>
          <a:xfrm>
            <a:off x="6629400" y="54864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7010400" y="5410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CC"/>
                </a:solidFill>
                <a:latin typeface="Comic Sans MS" pitchFamily="66" charset="0"/>
              </a:rPr>
              <a:t>Subtract from </a:t>
            </a:r>
            <a:r>
              <a:rPr lang="el-GR" sz="1200" dirty="0" smtClean="0">
                <a:solidFill>
                  <a:srgbClr val="0000CC"/>
                </a:solidFill>
                <a:latin typeface="Comic Sans MS" pitchFamily="66" charset="0"/>
              </a:rPr>
              <a:t>π</a:t>
            </a:r>
            <a:r>
              <a:rPr lang="en-GB" sz="1200" dirty="0" smtClean="0">
                <a:solidFill>
                  <a:srgbClr val="0000CC"/>
                </a:solidFill>
                <a:latin typeface="Comic Sans MS" pitchFamily="66" charset="0"/>
              </a:rPr>
              <a:t> to find the required angle (remember </a:t>
            </a:r>
            <a:r>
              <a:rPr lang="el-GR" sz="1200" dirty="0" smtClean="0">
                <a:solidFill>
                  <a:srgbClr val="0000CC"/>
                </a:solidFill>
                <a:latin typeface="Comic Sans MS" pitchFamily="66" charset="0"/>
              </a:rPr>
              <a:t>π</a:t>
            </a:r>
            <a:r>
              <a:rPr lang="en-GB" sz="1200" dirty="0" smtClean="0">
                <a:solidFill>
                  <a:srgbClr val="0000CC"/>
                </a:solidFill>
                <a:latin typeface="Comic Sans MS" pitchFamily="66" charset="0"/>
              </a:rPr>
              <a:t> radians = 180°)</a:t>
            </a:r>
            <a:endParaRPr lang="en-GB" sz="12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7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4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8" grpId="0" animBg="1"/>
      <p:bldP spid="59" grpId="0"/>
      <p:bldP spid="60" grpId="0"/>
      <p:bldP spid="61" grpId="0"/>
      <p:bldP spid="62" grpId="0"/>
      <p:bldP spid="63" grpId="0" animBg="1"/>
      <p:bldP spid="64" grpId="0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 animBg="1"/>
      <p:bldP spid="72" grpId="0"/>
      <p:bldP spid="73" grpId="0"/>
      <p:bldP spid="75" grpId="0"/>
      <p:bldP spid="76" grpId="0" animBg="1"/>
      <p:bldP spid="7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600200"/>
            <a:ext cx="3714750" cy="4743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find the value of r, the modulus of a complex number z, and the value of </a:t>
            </a:r>
            <a:r>
              <a:rPr lang="el-GR" sz="1400" b="1" dirty="0" smtClean="0">
                <a:latin typeface="Comic Sans MS" pitchFamily="66" charset="0"/>
              </a:rPr>
              <a:t>θ</a:t>
            </a:r>
            <a:r>
              <a:rPr lang="en-GB" sz="1400" b="1" dirty="0" smtClean="0">
                <a:latin typeface="Comic Sans MS" pitchFamily="66" charset="0"/>
              </a:rPr>
              <a:t>, which is the argument of z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Find, to two decimal places, the modulus and argument of z = </a:t>
            </a:r>
            <a:r>
              <a:rPr lang="en-GB" sz="1400" dirty="0" smtClean="0">
                <a:latin typeface="Comic Sans MS" pitchFamily="66" charset="0"/>
              </a:rPr>
              <a:t>-3 - 3i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7870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1E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20800" cy="990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447800" y="3505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52600" y="3505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057400" y="3505200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62200" y="3505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667000" y="3505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971800" y="3505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276600" y="3505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38200" y="3505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43000" y="3505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2057400" y="4724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V="1">
            <a:off x="2057400" y="44196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2057400" y="4114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2057400" y="38100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2057400" y="3505200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2057400" y="3200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2057400" y="28956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2057400" y="2590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2057400" y="22860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81400" y="4876800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x (Real)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0" y="3124200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y (Imaginary)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0" y="5029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5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50292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-5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81200" y="6400800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-5i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7400" y="335280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5i</a:t>
            </a:r>
            <a:endParaRPr lang="en-GB" sz="1400" b="1" dirty="0">
              <a:latin typeface="Comic Sans MS" pitchFamily="66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84521" y="5870945"/>
            <a:ext cx="152400" cy="152400"/>
            <a:chOff x="5791200" y="5334000"/>
            <a:chExt cx="152400" cy="1524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866554" y="5940055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z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143000" y="5029200"/>
            <a:ext cx="9144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43000" y="5029200"/>
            <a:ext cx="0" cy="9144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38200" y="5334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47800" y="4724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Arc 57"/>
          <p:cNvSpPr/>
          <p:nvPr/>
        </p:nvSpPr>
        <p:spPr>
          <a:xfrm>
            <a:off x="1676400" y="4572000"/>
            <a:ext cx="914400" cy="914400"/>
          </a:xfrm>
          <a:prstGeom prst="arc">
            <a:avLst>
              <a:gd name="adj1" fmla="val 8439430"/>
              <a:gd name="adj2" fmla="val 1090294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1371600" y="5029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Arc 73"/>
          <p:cNvSpPr/>
          <p:nvPr/>
        </p:nvSpPr>
        <p:spPr>
          <a:xfrm>
            <a:off x="1524000" y="4419600"/>
            <a:ext cx="914400" cy="914400"/>
          </a:xfrm>
          <a:prstGeom prst="arc">
            <a:avLst>
              <a:gd name="adj1" fmla="val 1169839"/>
              <a:gd name="adj2" fmla="val 6811252"/>
            </a:avLst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158949" y="5039158"/>
            <a:ext cx="881723" cy="91507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495800" y="1828800"/>
                <a:ext cx="1416606" cy="397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828800"/>
                <a:ext cx="1416606" cy="3973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4495800" y="1447800"/>
            <a:ext cx="307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Use Pythagoras’ Theorem to find r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495800" y="2286000"/>
                <a:ext cx="963725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18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286000"/>
                <a:ext cx="963725" cy="3676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495800" y="2743200"/>
                <a:ext cx="15479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=4.24 (2</m:t>
                      </m:r>
                      <m:r>
                        <a:rPr lang="en-GB" sz="1600" b="0" i="1" smtClean="0">
                          <a:latin typeface="Cambria Math"/>
                        </a:rPr>
                        <m:t>𝑑𝑝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743200"/>
                <a:ext cx="1547988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4469524" y="3352800"/>
            <a:ext cx="2795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Use Trigonometry to find </a:t>
            </a:r>
            <a:r>
              <a:rPr lang="en-GB" sz="1400" u="sng" dirty="0" err="1" smtClean="0">
                <a:latin typeface="Comic Sans MS" pitchFamily="66" charset="0"/>
              </a:rPr>
              <a:t>arg</a:t>
            </a:r>
            <a:r>
              <a:rPr lang="en-GB" sz="1400" u="sng" dirty="0" smtClean="0">
                <a:latin typeface="Comic Sans MS" pitchFamily="66" charset="0"/>
              </a:rPr>
              <a:t> z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469524" y="3733800"/>
                <a:ext cx="1117614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𝑇𝑎𝑛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524" y="3733800"/>
                <a:ext cx="1117614" cy="5533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469524" y="4343400"/>
                <a:ext cx="1117614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𝑇𝑎𝑛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524" y="4343400"/>
                <a:ext cx="1117614" cy="5533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469524" y="5029200"/>
                <a:ext cx="2177840" cy="5107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𝑟𝑎𝑑𝑖𝑎𝑛𝑠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 (2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𝑑𝑝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524" y="5029200"/>
                <a:ext cx="2177840" cy="510781"/>
              </a:xfrm>
              <a:prstGeom prst="rect">
                <a:avLst/>
              </a:prstGeom>
              <a:blipFill rotWithShape="1"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rc 85"/>
          <p:cNvSpPr/>
          <p:nvPr/>
        </p:nvSpPr>
        <p:spPr>
          <a:xfrm>
            <a:off x="5867400" y="20574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6248400" y="21336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8" name="Arc 87"/>
          <p:cNvSpPr/>
          <p:nvPr/>
        </p:nvSpPr>
        <p:spPr>
          <a:xfrm>
            <a:off x="5867400" y="25146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Arc 88"/>
          <p:cNvSpPr/>
          <p:nvPr/>
        </p:nvSpPr>
        <p:spPr>
          <a:xfrm>
            <a:off x="5460124" y="41148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Arc 89"/>
          <p:cNvSpPr/>
          <p:nvPr/>
        </p:nvSpPr>
        <p:spPr>
          <a:xfrm>
            <a:off x="6374524" y="47244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/>
          <p:cNvSpPr txBox="1"/>
          <p:nvPr/>
        </p:nvSpPr>
        <p:spPr>
          <a:xfrm>
            <a:off x="6248400" y="2514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Work out as a decimal (if needed)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841124" y="4191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755524" y="4724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Calculate in radians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4" name="Arc 93"/>
          <p:cNvSpPr/>
          <p:nvPr/>
        </p:nvSpPr>
        <p:spPr>
          <a:xfrm>
            <a:off x="6374524" y="5257800"/>
            <a:ext cx="483476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94"/>
          <p:cNvSpPr txBox="1"/>
          <p:nvPr/>
        </p:nvSpPr>
        <p:spPr>
          <a:xfrm>
            <a:off x="6858000" y="5181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CC"/>
                </a:solidFill>
                <a:latin typeface="Comic Sans MS" pitchFamily="66" charset="0"/>
              </a:rPr>
              <a:t>Subtract from </a:t>
            </a:r>
            <a:r>
              <a:rPr lang="el-GR" sz="1200" dirty="0" smtClean="0">
                <a:solidFill>
                  <a:srgbClr val="0000CC"/>
                </a:solidFill>
                <a:latin typeface="Comic Sans MS" pitchFamily="66" charset="0"/>
              </a:rPr>
              <a:t>π</a:t>
            </a:r>
            <a:r>
              <a:rPr lang="en-GB" sz="1200" dirty="0" smtClean="0">
                <a:solidFill>
                  <a:srgbClr val="0000CC"/>
                </a:solidFill>
                <a:latin typeface="Comic Sans MS" pitchFamily="66" charset="0"/>
              </a:rPr>
              <a:t> to find the required angle (remember </a:t>
            </a:r>
            <a:r>
              <a:rPr lang="el-GR" sz="1200" dirty="0" smtClean="0">
                <a:solidFill>
                  <a:srgbClr val="0000CC"/>
                </a:solidFill>
                <a:latin typeface="Comic Sans MS" pitchFamily="66" charset="0"/>
              </a:rPr>
              <a:t>π</a:t>
            </a:r>
            <a:r>
              <a:rPr lang="en-GB" sz="1200" dirty="0" smtClean="0">
                <a:solidFill>
                  <a:srgbClr val="0000CC"/>
                </a:solidFill>
                <a:latin typeface="Comic Sans MS" pitchFamily="66" charset="0"/>
              </a:rPr>
              <a:t> radians = 180°)</a:t>
            </a:r>
            <a:endParaRPr lang="en-GB" sz="1200" dirty="0">
              <a:solidFill>
                <a:srgbClr val="0000CC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4393324" y="5562600"/>
                <a:ext cx="1996444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𝑟𝑎𝑑𝑖𝑎𝑛𝑠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324" y="5562600"/>
                <a:ext cx="1996444" cy="55335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419600" y="6172200"/>
                <a:ext cx="1427403" cy="55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/>
                              <a:ea typeface="Cambria Math"/>
                            </a:rPr>
                            <m:t>arg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func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6172200"/>
                <a:ext cx="1427403" cy="55335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Arc 97"/>
          <p:cNvSpPr/>
          <p:nvPr/>
        </p:nvSpPr>
        <p:spPr>
          <a:xfrm>
            <a:off x="6400800" y="5867400"/>
            <a:ext cx="483476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/>
          <p:cNvSpPr txBox="1"/>
          <p:nvPr/>
        </p:nvSpPr>
        <p:spPr>
          <a:xfrm>
            <a:off x="6781800" y="5867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CC"/>
                </a:solidFill>
                <a:latin typeface="Comic Sans MS" pitchFamily="66" charset="0"/>
              </a:rPr>
              <a:t>As the angle is below the x-axis, its written as </a:t>
            </a:r>
            <a:r>
              <a:rPr lang="en-GB" sz="1200" u="sng" dirty="0" smtClean="0">
                <a:solidFill>
                  <a:srgbClr val="0000CC"/>
                </a:solidFill>
                <a:latin typeface="Comic Sans MS" pitchFamily="66" charset="0"/>
              </a:rPr>
              <a:t>negative</a:t>
            </a:r>
            <a:endParaRPr lang="en-GB" sz="1200" u="sng" dirty="0">
              <a:solidFill>
                <a:srgbClr val="0000CC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209800" y="5029200"/>
                <a:ext cx="685800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2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GB" sz="12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GB" sz="12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12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029200"/>
                <a:ext cx="685800" cy="43800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7747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4" grpId="0"/>
      <p:bldP spid="44" grpId="0"/>
      <p:bldP spid="45" grpId="0"/>
      <p:bldP spid="58" grpId="0" animBg="1"/>
      <p:bldP spid="59" grpId="0"/>
      <p:bldP spid="74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 animBg="1"/>
      <p:bldP spid="87" grpId="0"/>
      <p:bldP spid="88" grpId="0" animBg="1"/>
      <p:bldP spid="89" grpId="0" animBg="1"/>
      <p:bldP spid="90" grpId="0" animBg="1"/>
      <p:bldP spid="91" grpId="0"/>
      <p:bldP spid="92" grpId="0"/>
      <p:bldP spid="93" grpId="0"/>
      <p:bldP spid="94" grpId="0" animBg="1"/>
      <p:bldP spid="95" grpId="0"/>
      <p:bldP spid="96" grpId="0"/>
      <p:bldP spid="97" grpId="0"/>
      <p:bldP spid="98" grpId="0" animBg="1"/>
      <p:bldP spid="99" grpId="0"/>
      <p:bldP spid="10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209800"/>
            <a:ext cx="61722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uhaus 93" pitchFamily="82" charset="0"/>
              </a:rPr>
              <a:t>Teachings for Exercise 1F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auhaus 93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4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find the modulus-argument form of the complex number z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You have seen up to this point that a complex number z will usually be written in the form:</a:t>
            </a: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The modulus-argument form is an alternative way of writing a complex number, and it includes the modulus of the number as well as its argument.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The modulus-argument form looks like this: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r is the modulus of the number</a:t>
            </a:r>
          </a:p>
          <a:p>
            <a:pPr marL="0" indent="0" algn="ctr">
              <a:buNone/>
            </a:pP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is the argument of the number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7870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1F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2400"/>
            <a:ext cx="1454611" cy="1067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0" y="3124200"/>
                <a:ext cx="11469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𝑧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𝑖𝑦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124200"/>
                <a:ext cx="1146916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66800" y="5181600"/>
                <a:ext cx="20033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𝑧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181600"/>
                <a:ext cx="2003304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V="1">
            <a:off x="5638800" y="1676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943600" y="1676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248400" y="1676400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553200" y="1676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858000" y="1676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162800" y="1676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467600" y="1676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029200" y="1676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334000" y="1676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V="1">
            <a:off x="6248400" y="28956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6248400" y="2590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6248400" y="22860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6248400" y="1981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6248400" y="1676400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6248400" y="13716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6248400" y="1066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6248400" y="7620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6248400" y="457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72400" y="3048000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x (Real)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5000" y="1295400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y (Imaginary)</a:t>
            </a:r>
            <a:endParaRPr lang="en-GB" sz="1400" dirty="0">
              <a:latin typeface="Comic Sans MS" pitchFamily="66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093688" y="1907447"/>
            <a:ext cx="152400" cy="152400"/>
            <a:chOff x="5791200" y="5334000"/>
            <a:chExt cx="152400" cy="1524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7162800" y="1676400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z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248400" y="3200400"/>
            <a:ext cx="9144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162800" y="1981200"/>
            <a:ext cx="0" cy="12192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53200" y="2286000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77000" y="3200400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err="1" smtClean="0">
                <a:solidFill>
                  <a:srgbClr val="FF0000"/>
                </a:solidFill>
                <a:latin typeface="Comic Sans MS" pitchFamily="66" charset="0"/>
              </a:rPr>
              <a:t>rcos</a:t>
            </a:r>
            <a:r>
              <a:rPr lang="el-GR" sz="1400" b="1" dirty="0" smtClean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7000" y="28956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6243084" y="1974112"/>
            <a:ext cx="933893" cy="1239369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>
            <a:off x="5638800" y="2743200"/>
            <a:ext cx="914400" cy="914400"/>
          </a:xfrm>
          <a:prstGeom prst="arc">
            <a:avLst>
              <a:gd name="adj1" fmla="val 19384994"/>
              <a:gd name="adj2" fmla="val 21522203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7162800" y="228600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err="1" smtClean="0">
                <a:solidFill>
                  <a:srgbClr val="FF0000"/>
                </a:solidFill>
                <a:latin typeface="Comic Sans MS" pitchFamily="66" charset="0"/>
              </a:rPr>
              <a:t>rsin</a:t>
            </a:r>
            <a:r>
              <a:rPr lang="el-GR" sz="1400" b="1" dirty="0" smtClean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91000" y="4800600"/>
            <a:ext cx="2154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By GCSE Trigonometry: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67200" y="5334000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S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95800" y="51054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O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24400" y="53340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H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67200" y="5867400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C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95800" y="56388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A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24400" y="58674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H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105400" y="5334000"/>
            <a:ext cx="838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105400" y="5867400"/>
            <a:ext cx="838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943600" y="5181600"/>
                <a:ext cx="16834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𝑂𝑝𝑝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𝐻𝑦𝑝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181600"/>
                <a:ext cx="1683473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943600" y="5715000"/>
                <a:ext cx="16795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𝐴𝑑𝑗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𝐻𝑦𝑝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715000"/>
                <a:ext cx="1679562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7848600" y="2209800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 smtClean="0">
                <a:solidFill>
                  <a:srgbClr val="0000CC"/>
                </a:solidFill>
                <a:latin typeface="Comic Sans MS" pitchFamily="66" charset="0"/>
              </a:rPr>
              <a:t>Opp</a:t>
            </a:r>
            <a:endParaRPr lang="en-GB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53200" y="3505200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 smtClean="0">
                <a:solidFill>
                  <a:srgbClr val="0000CC"/>
                </a:solidFill>
                <a:latin typeface="Comic Sans MS" pitchFamily="66" charset="0"/>
              </a:rPr>
              <a:t>Adj</a:t>
            </a:r>
            <a:endParaRPr lang="en-GB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48400" y="1981200"/>
            <a:ext cx="511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 smtClean="0">
                <a:solidFill>
                  <a:srgbClr val="0000CC"/>
                </a:solidFill>
                <a:latin typeface="Comic Sans MS" pitchFamily="66" charset="0"/>
              </a:rPr>
              <a:t>Hyp</a:t>
            </a:r>
            <a:endParaRPr lang="en-GB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620000" y="5181600"/>
                <a:ext cx="8537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5181600"/>
                <a:ext cx="853760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620000" y="5715000"/>
                <a:ext cx="9299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5715000"/>
                <a:ext cx="929960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91000" y="6172200"/>
                <a:ext cx="17066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𝑖𝑟𝑠𝑖𝑛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172200"/>
                <a:ext cx="1706685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191000" y="6527186"/>
                <a:ext cx="17731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527186"/>
                <a:ext cx="1773178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60"/>
          <p:cNvSpPr/>
          <p:nvPr/>
        </p:nvSpPr>
        <p:spPr>
          <a:xfrm>
            <a:off x="5715000" y="6324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5943600" y="64008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25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6" grpId="0"/>
      <p:bldP spid="27" grpId="0"/>
      <p:bldP spid="31" grpId="0"/>
      <p:bldP spid="34" grpId="0"/>
      <p:bldP spid="35" grpId="0"/>
      <p:bldP spid="36" grpId="0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 animBg="1"/>
      <p:bldP spid="6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/>
          <p:cNvSpPr txBox="1"/>
          <p:nvPr/>
        </p:nvSpPr>
        <p:spPr>
          <a:xfrm>
            <a:off x="5715000" y="3124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248400" y="28956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find the modulus-argument form of the complex number z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Express the numbers following numbers in the modulus argument form: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7870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1F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2400"/>
            <a:ext cx="1454611" cy="1067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5400" y="2895600"/>
                <a:ext cx="1363514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=1+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895600"/>
                <a:ext cx="1363514" cy="3676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" y="27709"/>
                <a:ext cx="20033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𝑧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7709"/>
                <a:ext cx="2003304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295400" y="3352800"/>
                <a:ext cx="13873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=−3−3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352800"/>
                <a:ext cx="1387367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/>
          <p:cNvCxnSpPr/>
          <p:nvPr/>
        </p:nvCxnSpPr>
        <p:spPr>
          <a:xfrm flipV="1">
            <a:off x="56388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9436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6248400" y="1600200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65532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8580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1628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74676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0292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3340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6200000" flipV="1">
            <a:off x="6248400" y="2819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V="1">
            <a:off x="6248400" y="25146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V="1">
            <a:off x="6248400" y="2209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 flipV="1">
            <a:off x="6248400" y="19050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 flipH="1" flipV="1">
            <a:off x="6248400" y="1600200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V="1">
            <a:off x="6248400" y="1295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V="1">
            <a:off x="6248400" y="9906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V="1">
            <a:off x="6248400" y="685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V="1">
            <a:off x="6248400" y="3810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72400" y="2971800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x (Real)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15000" y="1219200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y (Imaginary)</a:t>
            </a:r>
            <a:endParaRPr lang="en-GB" sz="1400" dirty="0">
              <a:latin typeface="Comic Sans MS" pitchFamily="66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484917" y="2559132"/>
            <a:ext cx="152400" cy="152400"/>
            <a:chOff x="5791200" y="5334000"/>
            <a:chExt cx="152400" cy="152400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5259780" y="3970316"/>
            <a:ext cx="152400" cy="152400"/>
            <a:chOff x="5791200" y="5334000"/>
            <a:chExt cx="152400" cy="152400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/>
          <p:cNvCxnSpPr/>
          <p:nvPr/>
        </p:nvCxnSpPr>
        <p:spPr>
          <a:xfrm flipV="1">
            <a:off x="5320145" y="3118263"/>
            <a:ext cx="938151" cy="95002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6246421" y="2605646"/>
            <a:ext cx="318654" cy="53636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5334000" y="3124200"/>
            <a:ext cx="9144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334000" y="3124200"/>
            <a:ext cx="0" cy="9144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248400" y="3124200"/>
            <a:ext cx="3048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6553200" y="2590800"/>
            <a:ext cx="0" cy="4572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Arc 115"/>
          <p:cNvSpPr/>
          <p:nvPr/>
        </p:nvSpPr>
        <p:spPr>
          <a:xfrm>
            <a:off x="5486400" y="2819400"/>
            <a:ext cx="914400" cy="914400"/>
          </a:xfrm>
          <a:prstGeom prst="arc">
            <a:avLst>
              <a:gd name="adj1" fmla="val 19507598"/>
              <a:gd name="adj2" fmla="val 20515468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Arc 116"/>
          <p:cNvSpPr/>
          <p:nvPr/>
        </p:nvSpPr>
        <p:spPr>
          <a:xfrm>
            <a:off x="5943600" y="2743200"/>
            <a:ext cx="914400" cy="914400"/>
          </a:xfrm>
          <a:prstGeom prst="arc">
            <a:avLst>
              <a:gd name="adj1" fmla="val 9291940"/>
              <a:gd name="adj2" fmla="val 11432033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TextBox 117"/>
          <p:cNvSpPr txBox="1"/>
          <p:nvPr/>
        </p:nvSpPr>
        <p:spPr>
          <a:xfrm>
            <a:off x="5562600" y="2819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029200" y="3429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248400" y="3124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477000" y="2743200"/>
            <a:ext cx="402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/>
              </a:rPr>
              <a:t>√3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553200" y="2209800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GB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29200" y="4038600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GB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572000" y="4724400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Modulus for z</a:t>
            </a:r>
            <a:r>
              <a:rPr lang="en-GB" sz="1400" baseline="-25000" dirty="0" smtClean="0">
                <a:latin typeface="Comic Sans MS" pitchFamily="66" charset="0"/>
              </a:rPr>
              <a:t>1</a:t>
            </a:r>
            <a:endParaRPr lang="en-GB" sz="1400" baseline="-25000" dirty="0">
              <a:latin typeface="Comic Sans MS" pitchFamily="66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477000" y="4724400"/>
            <a:ext cx="1535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Argument for z</a:t>
            </a:r>
            <a:r>
              <a:rPr lang="en-GB" sz="1400" baseline="-25000" dirty="0" smtClean="0">
                <a:latin typeface="Comic Sans MS" pitchFamily="66" charset="0"/>
              </a:rPr>
              <a:t>1</a:t>
            </a:r>
            <a:endParaRPr lang="en-GB" sz="1400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4572000" y="5029200"/>
                <a:ext cx="1056122" cy="530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029200"/>
                <a:ext cx="1056122" cy="53072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4876800" y="5715000"/>
                <a:ext cx="5086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715000"/>
                <a:ext cx="508664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6629400" y="5029200"/>
                <a:ext cx="1172116" cy="601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029200"/>
                <a:ext cx="1172116" cy="6016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6934200" y="5638800"/>
                <a:ext cx="518924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638800"/>
                <a:ext cx="518924" cy="459806"/>
              </a:xfrm>
              <a:prstGeom prst="rect">
                <a:avLst/>
              </a:prstGeom>
              <a:blipFill rotWithShape="1">
                <a:blip r:embed="rId1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5334000" y="6096000"/>
                <a:ext cx="18977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6096000"/>
                <a:ext cx="1897764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5334000" y="6398194"/>
                <a:ext cx="2057400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6398194"/>
                <a:ext cx="2057400" cy="459806"/>
              </a:xfrm>
              <a:prstGeom prst="rect">
                <a:avLst/>
              </a:prstGeom>
              <a:blipFill rotWithShape="1">
                <a:blip r:embed="rId1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990600" y="3886200"/>
                <a:ext cx="2057400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886200"/>
                <a:ext cx="2057400" cy="45980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280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6" grpId="0"/>
      <p:bldP spid="63" grpId="0"/>
      <p:bldP spid="82" grpId="0"/>
      <p:bldP spid="83" grpId="0"/>
      <p:bldP spid="116" grpId="0" animBg="1"/>
      <p:bldP spid="117" grpId="0" animBg="1"/>
      <p:bldP spid="118" grpId="0"/>
      <p:bldP spid="119" grpId="0"/>
      <p:bldP spid="120" grpId="0"/>
      <p:bldP spid="121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/>
          <p:cNvSpPr txBox="1"/>
          <p:nvPr/>
        </p:nvSpPr>
        <p:spPr>
          <a:xfrm>
            <a:off x="5715000" y="3124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248400" y="28956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find the modulus-argument form of the complex number z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Express the numbers following numbers in the modulus argument form: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7870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1F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2400"/>
            <a:ext cx="1454611" cy="1067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5400" y="2895600"/>
                <a:ext cx="1363514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=1+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895600"/>
                <a:ext cx="1363514" cy="3676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" y="27709"/>
                <a:ext cx="20033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𝑧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7709"/>
                <a:ext cx="2003304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295400" y="3352800"/>
                <a:ext cx="13873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=−3−3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352800"/>
                <a:ext cx="1387367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/>
          <p:cNvCxnSpPr/>
          <p:nvPr/>
        </p:nvCxnSpPr>
        <p:spPr>
          <a:xfrm flipV="1">
            <a:off x="56388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9436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6248400" y="1600200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65532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8580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1628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74676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0292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3340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6200000" flipV="1">
            <a:off x="6248400" y="2819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V="1">
            <a:off x="6248400" y="25146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V="1">
            <a:off x="6248400" y="2209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 flipV="1">
            <a:off x="6248400" y="19050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 flipH="1" flipV="1">
            <a:off x="6248400" y="1600200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V="1">
            <a:off x="6248400" y="1295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V="1">
            <a:off x="6248400" y="9906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V="1">
            <a:off x="6248400" y="685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V="1">
            <a:off x="6248400" y="3810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72400" y="2971800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x (Real)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15000" y="1219200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y (Imaginary)</a:t>
            </a:r>
            <a:endParaRPr lang="en-GB" sz="1400" dirty="0">
              <a:latin typeface="Comic Sans MS" pitchFamily="66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484917" y="2559132"/>
            <a:ext cx="152400" cy="152400"/>
            <a:chOff x="5791200" y="5334000"/>
            <a:chExt cx="152400" cy="152400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5259780" y="3970316"/>
            <a:ext cx="152400" cy="152400"/>
            <a:chOff x="5791200" y="5334000"/>
            <a:chExt cx="152400" cy="152400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/>
          <p:cNvCxnSpPr/>
          <p:nvPr/>
        </p:nvCxnSpPr>
        <p:spPr>
          <a:xfrm flipV="1">
            <a:off x="5320145" y="3118263"/>
            <a:ext cx="938151" cy="95002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6246421" y="2605646"/>
            <a:ext cx="318654" cy="53636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5334000" y="3124200"/>
            <a:ext cx="9144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334000" y="3124200"/>
            <a:ext cx="0" cy="9144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248400" y="3124200"/>
            <a:ext cx="3048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6553200" y="2590800"/>
            <a:ext cx="0" cy="4572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Arc 115"/>
          <p:cNvSpPr/>
          <p:nvPr/>
        </p:nvSpPr>
        <p:spPr>
          <a:xfrm>
            <a:off x="5486400" y="2819400"/>
            <a:ext cx="914400" cy="914400"/>
          </a:xfrm>
          <a:prstGeom prst="arc">
            <a:avLst>
              <a:gd name="adj1" fmla="val 19507598"/>
              <a:gd name="adj2" fmla="val 20515468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Arc 116"/>
          <p:cNvSpPr/>
          <p:nvPr/>
        </p:nvSpPr>
        <p:spPr>
          <a:xfrm>
            <a:off x="5943600" y="2743200"/>
            <a:ext cx="914400" cy="914400"/>
          </a:xfrm>
          <a:prstGeom prst="arc">
            <a:avLst>
              <a:gd name="adj1" fmla="val 9291940"/>
              <a:gd name="adj2" fmla="val 11432033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TextBox 117"/>
          <p:cNvSpPr txBox="1"/>
          <p:nvPr/>
        </p:nvSpPr>
        <p:spPr>
          <a:xfrm>
            <a:off x="5562600" y="2819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029200" y="3429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248400" y="3124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477000" y="2743200"/>
            <a:ext cx="402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/>
              </a:rPr>
              <a:t>√3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553200" y="2209800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GB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29200" y="4038600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GB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572000" y="4648200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Modulus for z</a:t>
            </a:r>
            <a:r>
              <a:rPr lang="en-GB" sz="1400" baseline="-25000" dirty="0" smtClean="0">
                <a:latin typeface="Comic Sans MS" pitchFamily="66" charset="0"/>
              </a:rPr>
              <a:t>2</a:t>
            </a:r>
            <a:endParaRPr lang="en-GB" sz="1400" baseline="-25000" dirty="0">
              <a:latin typeface="Comic Sans MS" pitchFamily="66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477000" y="4648200"/>
            <a:ext cx="1555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Argument for z</a:t>
            </a:r>
            <a:r>
              <a:rPr lang="en-GB" sz="1400" baseline="-25000" dirty="0" smtClean="0">
                <a:latin typeface="Comic Sans MS" pitchFamily="66" charset="0"/>
              </a:rPr>
              <a:t>2</a:t>
            </a:r>
            <a:endParaRPr lang="en-GB" sz="1400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4724400" y="4953000"/>
                <a:ext cx="936795" cy="3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953000"/>
                <a:ext cx="936795" cy="35920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4876800" y="5334000"/>
                <a:ext cx="725968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18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334000"/>
                <a:ext cx="725968" cy="3331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6629400" y="4953000"/>
                <a:ext cx="1054199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953000"/>
                <a:ext cx="1054199" cy="57637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6705600" y="5562600"/>
                <a:ext cx="518924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562600"/>
                <a:ext cx="518924" cy="45980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5334000" y="6019800"/>
                <a:ext cx="18977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𝑟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6019800"/>
                <a:ext cx="1897764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5181600" y="6281624"/>
                <a:ext cx="3124200" cy="649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6281624"/>
                <a:ext cx="3124200" cy="64915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990600" y="3886200"/>
                <a:ext cx="2057400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886200"/>
                <a:ext cx="2057400" cy="45980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876800" y="5715000"/>
                <a:ext cx="725968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715000"/>
                <a:ext cx="725968" cy="33316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57200" y="4419600"/>
                <a:ext cx="3276600" cy="649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  <m: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19600"/>
                <a:ext cx="3276600" cy="64915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924800" y="5562600"/>
                <a:ext cx="782907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562600"/>
                <a:ext cx="782907" cy="49564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>
            <a:off x="7239000" y="5791200"/>
            <a:ext cx="685800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0" y="4953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Remember the angle you actually want!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504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60" grpId="0"/>
      <p:bldP spid="61" grpId="0"/>
      <p:bldP spid="62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/>
          <p:cNvSpPr txBox="1"/>
          <p:nvPr/>
        </p:nvSpPr>
        <p:spPr>
          <a:xfrm>
            <a:off x="5715000" y="3124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248400" y="28956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find the modulus-argument form of the complex number z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Express the numbers following numbers in the modulus argument form: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Write down the value of |z</a:t>
            </a:r>
            <a:r>
              <a:rPr lang="en-GB" sz="1400" baseline="-25000" dirty="0" smtClean="0">
                <a:latin typeface="Comic Sans MS" pitchFamily="66" charset="0"/>
              </a:rPr>
              <a:t>1</a:t>
            </a:r>
            <a:r>
              <a:rPr lang="en-GB" sz="1400" dirty="0" smtClean="0">
                <a:latin typeface="Comic Sans MS" pitchFamily="66" charset="0"/>
              </a:rPr>
              <a:t>z</a:t>
            </a:r>
            <a:r>
              <a:rPr lang="en-GB" sz="1400" baseline="-25000" dirty="0" smtClean="0">
                <a:latin typeface="Comic Sans MS" pitchFamily="66" charset="0"/>
              </a:rPr>
              <a:t>2</a:t>
            </a:r>
            <a:r>
              <a:rPr lang="en-GB" sz="1400" dirty="0" smtClean="0">
                <a:latin typeface="Comic Sans MS" pitchFamily="66" charset="0"/>
              </a:rPr>
              <a:t>|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7870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1F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2400"/>
            <a:ext cx="1454611" cy="1067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5400" y="2895600"/>
                <a:ext cx="1363514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=1+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895600"/>
                <a:ext cx="1363514" cy="3676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" y="27709"/>
                <a:ext cx="20033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𝑧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7709"/>
                <a:ext cx="2003304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295400" y="3352800"/>
                <a:ext cx="13873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=−3−3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352800"/>
                <a:ext cx="1387367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/>
          <p:cNvCxnSpPr/>
          <p:nvPr/>
        </p:nvCxnSpPr>
        <p:spPr>
          <a:xfrm flipV="1">
            <a:off x="56388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9436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6248400" y="1600200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65532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8580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1628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74676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0292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334000" y="16002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6200000" flipV="1">
            <a:off x="6248400" y="2819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V="1">
            <a:off x="6248400" y="25146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V="1">
            <a:off x="6248400" y="2209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 flipV="1">
            <a:off x="6248400" y="19050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 flipH="1" flipV="1">
            <a:off x="6248400" y="1600200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V="1">
            <a:off x="6248400" y="12954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V="1">
            <a:off x="6248400" y="9906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V="1">
            <a:off x="6248400" y="6858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V="1">
            <a:off x="6248400" y="381000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72400" y="2971800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x (Real)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15000" y="1219200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y (Imaginary)</a:t>
            </a:r>
            <a:endParaRPr lang="en-GB" sz="1400" dirty="0">
              <a:latin typeface="Comic Sans MS" pitchFamily="66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484917" y="2559132"/>
            <a:ext cx="152400" cy="152400"/>
            <a:chOff x="5791200" y="5334000"/>
            <a:chExt cx="152400" cy="152400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5259780" y="3970316"/>
            <a:ext cx="152400" cy="152400"/>
            <a:chOff x="5791200" y="5334000"/>
            <a:chExt cx="152400" cy="152400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/>
          <p:cNvCxnSpPr/>
          <p:nvPr/>
        </p:nvCxnSpPr>
        <p:spPr>
          <a:xfrm flipV="1">
            <a:off x="5320145" y="3118263"/>
            <a:ext cx="938151" cy="95002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6246421" y="2605646"/>
            <a:ext cx="318654" cy="53636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5334000" y="3124200"/>
            <a:ext cx="9144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334000" y="3124200"/>
            <a:ext cx="0" cy="9144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248400" y="3124200"/>
            <a:ext cx="3048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6553200" y="2590800"/>
            <a:ext cx="0" cy="4572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Arc 115"/>
          <p:cNvSpPr/>
          <p:nvPr/>
        </p:nvSpPr>
        <p:spPr>
          <a:xfrm>
            <a:off x="5486400" y="2819400"/>
            <a:ext cx="914400" cy="914400"/>
          </a:xfrm>
          <a:prstGeom prst="arc">
            <a:avLst>
              <a:gd name="adj1" fmla="val 19507598"/>
              <a:gd name="adj2" fmla="val 20515468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Arc 116"/>
          <p:cNvSpPr/>
          <p:nvPr/>
        </p:nvSpPr>
        <p:spPr>
          <a:xfrm>
            <a:off x="5943600" y="2743200"/>
            <a:ext cx="914400" cy="914400"/>
          </a:xfrm>
          <a:prstGeom prst="arc">
            <a:avLst>
              <a:gd name="adj1" fmla="val 9291940"/>
              <a:gd name="adj2" fmla="val 11432033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TextBox 117"/>
          <p:cNvSpPr txBox="1"/>
          <p:nvPr/>
        </p:nvSpPr>
        <p:spPr>
          <a:xfrm>
            <a:off x="5562600" y="2819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029200" y="3429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248400" y="3124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477000" y="2743200"/>
            <a:ext cx="402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/>
              </a:rPr>
              <a:t>√3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553200" y="2209800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GB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29200" y="4038600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GB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990600" y="3886200"/>
                <a:ext cx="2057400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886200"/>
                <a:ext cx="2057400" cy="45980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57200" y="4419600"/>
                <a:ext cx="3276600" cy="649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GB" sz="1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1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  <m: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19600"/>
                <a:ext cx="3276600" cy="6491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800" y="5486400"/>
                <a:ext cx="7352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486400"/>
                <a:ext cx="735265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676400" y="5486400"/>
                <a:ext cx="10776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||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486400"/>
                <a:ext cx="1077603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76400" y="5867400"/>
                <a:ext cx="1155316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×3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867400"/>
                <a:ext cx="1155316" cy="36760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676400" y="6248400"/>
                <a:ext cx="804451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248400"/>
                <a:ext cx="804451" cy="36760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1914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4" grpId="0"/>
      <p:bldP spid="85" grpId="0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use both real and imaginary numbers to solve equations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At GCSE level you met the Quadratic formula: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The part under the square root sign is known as the ‘discriminant’, and can be used to determine how many solutions the equation has: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The problem is that we cannot square root a negative number, hence the lack of real roots in the 3</a:t>
            </a:r>
            <a:r>
              <a:rPr lang="en-GB" sz="1400" baseline="30000" dirty="0" smtClean="0">
                <a:latin typeface="Comic Sans MS" pitchFamily="66" charset="0"/>
              </a:rPr>
              <a:t>rd</a:t>
            </a:r>
            <a:r>
              <a:rPr lang="en-GB" sz="1400" dirty="0" smtClean="0">
                <a:latin typeface="Comic Sans MS" pitchFamily="66" charset="0"/>
              </a:rPr>
              <a:t> case above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649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1A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323721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2895600"/>
                <a:ext cx="1814856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895600"/>
                <a:ext cx="1814856" cy="5533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4648200"/>
                <a:ext cx="12454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−4</m:t>
                      </m:r>
                      <m:r>
                        <a:rPr lang="en-GB" sz="1400" b="0" i="1" smtClean="0">
                          <a:latin typeface="Cambria Math"/>
                        </a:rPr>
                        <m:t>𝑎𝑐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648200"/>
                <a:ext cx="1245469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" y="4953000"/>
                <a:ext cx="12454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−4</m:t>
                      </m:r>
                      <m:r>
                        <a:rPr lang="en-GB" sz="1400" b="0" i="1" smtClean="0">
                          <a:latin typeface="Cambria Math"/>
                        </a:rPr>
                        <m:t>𝑎𝑐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953000"/>
                <a:ext cx="124546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400" y="5257800"/>
                <a:ext cx="12454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−4</m:t>
                      </m:r>
                      <m:r>
                        <a:rPr lang="en-GB" sz="1400" b="0" i="1" smtClean="0">
                          <a:latin typeface="Cambria Math"/>
                        </a:rPr>
                        <m:t>𝑎𝑐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&lt;0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257800"/>
                <a:ext cx="124546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52600" y="4648200"/>
                <a:ext cx="15503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−→ </m:t>
                      </m:r>
                      <m:r>
                        <a:rPr lang="en-GB" sz="140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𝑟𝑒𝑎𝑙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𝑟𝑜𝑜𝑡𝑠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648200"/>
                <a:ext cx="1550360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52600" y="4953000"/>
                <a:ext cx="14276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−→1 </m:t>
                      </m:r>
                      <m:r>
                        <a:rPr lang="en-GB" sz="1400" b="0" i="1" smtClean="0">
                          <a:latin typeface="Cambria Math"/>
                        </a:rPr>
                        <m:t>𝑟𝑒𝑎𝑙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𝑟𝑜𝑜𝑡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953000"/>
                <a:ext cx="1427635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52600" y="5257800"/>
                <a:ext cx="15102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−→0 </m:t>
                      </m:r>
                      <m:r>
                        <a:rPr lang="en-GB" sz="1400" b="0" i="1" smtClean="0">
                          <a:latin typeface="Cambria Math"/>
                        </a:rPr>
                        <m:t>𝑟𝑒𝑎𝑙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𝑟𝑜𝑜𝑡𝑠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257800"/>
                <a:ext cx="1510285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>
          <a:xfrm>
            <a:off x="4724400" y="1600200"/>
            <a:ext cx="3352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400" dirty="0" smtClean="0">
                <a:latin typeface="Comic Sans MS" pitchFamily="66" charset="0"/>
              </a:rPr>
              <a:t>To solve these equations, we can use the imaginary number ‘</a:t>
            </a:r>
            <a:r>
              <a:rPr lang="en-GB" sz="1400" dirty="0" err="1" smtClean="0">
                <a:latin typeface="Comic Sans MS" pitchFamily="66" charset="0"/>
              </a:rPr>
              <a:t>i</a:t>
            </a:r>
            <a:r>
              <a:rPr lang="en-GB" sz="1400" dirty="0" smtClean="0">
                <a:latin typeface="Comic Sans MS" pitchFamily="66" charset="0"/>
              </a:rPr>
              <a:t>’</a:t>
            </a:r>
          </a:p>
          <a:p>
            <a:pPr marL="0" indent="0" algn="ctr">
              <a:buFont typeface="Arial" pitchFamily="34" charset="0"/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GB" sz="1400" dirty="0" smtClean="0">
                <a:latin typeface="Comic Sans MS" pitchFamily="66" charset="0"/>
              </a:rPr>
              <a:t>The imaginary number ‘</a:t>
            </a:r>
            <a:r>
              <a:rPr lang="en-GB" sz="1400" dirty="0" err="1" smtClean="0">
                <a:latin typeface="Comic Sans MS" pitchFamily="66" charset="0"/>
              </a:rPr>
              <a:t>i</a:t>
            </a:r>
            <a:r>
              <a:rPr lang="en-GB" sz="1400" dirty="0" smtClean="0">
                <a:latin typeface="Comic Sans MS" pitchFamily="66" charset="0"/>
              </a:rPr>
              <a:t>’ can be combined with real numbers to create ‘complex numbers’</a:t>
            </a:r>
          </a:p>
          <a:p>
            <a:pPr marL="0" indent="0" algn="ctr">
              <a:buFont typeface="Arial" pitchFamily="34" charset="0"/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GB" sz="1400" dirty="0" smtClean="0">
                <a:latin typeface="Comic Sans MS" pitchFamily="66" charset="0"/>
              </a:rPr>
              <a:t>An example of a complex number would be:</a:t>
            </a:r>
          </a:p>
          <a:p>
            <a:pPr marL="0" indent="0" algn="ctr">
              <a:buFont typeface="Arial" pitchFamily="34" charset="0"/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GB" sz="1400" dirty="0" smtClean="0">
                <a:latin typeface="Comic Sans MS" pitchFamily="66" charset="0"/>
              </a:rPr>
              <a:t>Complex numbers can be added, subtracted, multiplied and divided in the same way you would with an algebraic expression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43600" y="2286000"/>
                <a:ext cx="872931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𝑖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286000"/>
                <a:ext cx="872931" cy="3331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96000" y="4343400"/>
                <a:ext cx="6997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5+2</m:t>
                      </m:r>
                      <m:r>
                        <a:rPr lang="en-GB" sz="1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343400"/>
                <a:ext cx="699743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1560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find the modulus-argument form of the complex number z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 complex number is represented in the modulus-argument form as:</a:t>
            </a: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Write the number in the form: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Start by sketching the number on an </a:t>
            </a:r>
            <a:r>
              <a:rPr lang="en-GB" sz="1400" dirty="0" err="1" smtClean="0">
                <a:latin typeface="Comic Sans MS" pitchFamily="66" charset="0"/>
              </a:rPr>
              <a:t>Argand</a:t>
            </a:r>
            <a:r>
              <a:rPr lang="en-GB" sz="1400" dirty="0" smtClean="0">
                <a:latin typeface="Comic Sans MS" pitchFamily="66" charset="0"/>
              </a:rPr>
              <a:t> diagram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The modulus is 4</a:t>
            </a: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The angle is positive and less than </a:t>
            </a:r>
            <a:r>
              <a:rPr lang="el-GR" sz="1400" baseline="30000" dirty="0" smtClean="0">
                <a:latin typeface="Comic Sans MS" pitchFamily="66" charset="0"/>
                <a:sym typeface="Wingdings" pitchFamily="2" charset="2"/>
              </a:rPr>
              <a:t>π</a:t>
            </a: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/</a:t>
            </a:r>
            <a:r>
              <a:rPr lang="en-GB" sz="1400" baseline="-25000" dirty="0" smtClean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, so the point is somewhere in the top right section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Work out x and y using Trigonometry…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7870" y="651944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1F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2400"/>
            <a:ext cx="1454611" cy="1067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" y="27709"/>
                <a:ext cx="20033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𝑧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𝑟</m:t>
                      </m:r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7709"/>
                <a:ext cx="2003304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/>
          <p:cNvCxnSpPr/>
          <p:nvPr/>
        </p:nvCxnSpPr>
        <p:spPr>
          <a:xfrm flipV="1">
            <a:off x="5638800" y="1596554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943600" y="1596554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6248400" y="1596554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6553200" y="1596554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858000" y="1596554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162800" y="1596554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7467600" y="1596554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029200" y="1596554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334000" y="1596554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6200000" flipV="1">
            <a:off x="6248400" y="2815754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V="1">
            <a:off x="6248400" y="2510954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V="1">
            <a:off x="6248400" y="2206154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 flipV="1">
            <a:off x="6248400" y="1901354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 flipH="1" flipV="1">
            <a:off x="6248400" y="1596554"/>
            <a:ext cx="0" cy="3048000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V="1">
            <a:off x="6248400" y="1291754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V="1">
            <a:off x="6248400" y="986954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V="1">
            <a:off x="6248400" y="682154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V="1">
            <a:off x="6248400" y="377354"/>
            <a:ext cx="0" cy="304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72400" y="2968154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x (Real)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15000" y="1215554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y (Imaginary)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66800" y="2819400"/>
                <a:ext cx="1915588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=4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GB" sz="1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𝑖𝑠𝑖𝑛</m:t>
                          </m:r>
                          <m:f>
                            <m:fPr>
                              <m:ctrlPr>
                                <a:rPr lang="en-GB" sz="1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819400"/>
                <a:ext cx="1915588" cy="4598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6995556" y="1967658"/>
            <a:ext cx="152400" cy="152400"/>
            <a:chOff x="5791200" y="5334000"/>
            <a:chExt cx="152400" cy="1524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791200" y="53340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6934200" y="1672754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z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6258296" y="2050785"/>
            <a:ext cx="807522" cy="1063833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248400" y="3120554"/>
            <a:ext cx="8382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86600" y="2053754"/>
            <a:ext cx="0" cy="10668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77000" y="228235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3200" y="312055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24000" y="3581400"/>
                <a:ext cx="10250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𝑧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𝑖𝑦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581400"/>
                <a:ext cx="1025024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7086600" y="251095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Arc 41"/>
          <p:cNvSpPr/>
          <p:nvPr/>
        </p:nvSpPr>
        <p:spPr>
          <a:xfrm>
            <a:off x="5638800" y="2663354"/>
            <a:ext cx="914400" cy="914400"/>
          </a:xfrm>
          <a:prstGeom prst="arc">
            <a:avLst>
              <a:gd name="adj1" fmla="val 19318768"/>
              <a:gd name="adj2" fmla="val 21589198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6477000" y="266335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u="sng" dirty="0" smtClean="0">
                <a:solidFill>
                  <a:srgbClr val="FF0000"/>
                </a:solidFill>
                <a:latin typeface="Comic Sans MS" pitchFamily="66" charset="0"/>
              </a:rPr>
              <a:t>π</a:t>
            </a:r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 6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35847" y="4811154"/>
                <a:ext cx="10148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𝑟𝑐𝑜𝑠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847" y="4811154"/>
                <a:ext cx="1014893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828932" y="4812142"/>
                <a:ext cx="9964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𝑟𝑠𝑖𝑛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932" y="4812142"/>
                <a:ext cx="996490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506224" y="5135401"/>
                <a:ext cx="1132576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=4</m:t>
                      </m:r>
                      <m:r>
                        <a:rPr lang="en-US" sz="1400" b="0" i="1" smtClean="0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224" y="5135401"/>
                <a:ext cx="1132576" cy="45980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817182" y="5156426"/>
                <a:ext cx="1047338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=4</m:t>
                      </m:r>
                      <m:r>
                        <a:rPr lang="en-US" sz="1400" b="0" i="1" smtClean="0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182" y="5156426"/>
                <a:ext cx="1047338" cy="459806"/>
              </a:xfrm>
              <a:prstGeom prst="rect">
                <a:avLst/>
              </a:prstGeom>
              <a:blipFill rotWithShape="1">
                <a:blip r:embed="rId1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418164" y="5591421"/>
                <a:ext cx="1132576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64" y="5591421"/>
                <a:ext cx="1132576" cy="3331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717962" y="5618087"/>
                <a:ext cx="859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962" y="5618087"/>
                <a:ext cx="859987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439170" y="6019694"/>
                <a:ext cx="1677836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𝑆𝑜</m:t>
                      </m:r>
                      <m:r>
                        <a:rPr lang="en-US" sz="1400" b="0" i="1" smtClean="0">
                          <a:latin typeface="Cambria Math"/>
                        </a:rPr>
                        <m:t>:  </m:t>
                      </m:r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1400" b="0" i="1" smtClean="0">
                          <a:latin typeface="Cambria Math"/>
                        </a:rPr>
                        <m:t>+2</m:t>
                      </m:r>
                      <m:r>
                        <a:rPr lang="en-US" sz="1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170" y="6019694"/>
                <a:ext cx="1677836" cy="3331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375561" y="6352862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Your sketch will help you decide whether answers are negative or positive!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 will also help you confirm what angle you should use…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050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10" grpId="0"/>
      <p:bldP spid="31" grpId="0"/>
      <p:bldP spid="11" grpId="0"/>
      <p:bldP spid="39" grpId="0"/>
      <p:bldP spid="40" grpId="0"/>
      <p:bldP spid="41" grpId="0"/>
      <p:bldP spid="42" grpId="0" animBg="1"/>
      <p:bldP spid="43" grpId="0"/>
      <p:bldP spid="6" grpId="0"/>
      <p:bldP spid="52" grpId="0"/>
      <p:bldP spid="53" grpId="0"/>
      <p:bldP spid="54" grpId="0"/>
      <p:bldP spid="55" grpId="0"/>
      <p:bldP spid="56" grpId="0"/>
      <p:bldP spid="5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209800"/>
            <a:ext cx="61722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uhaus 93" pitchFamily="82" charset="0"/>
              </a:rPr>
              <a:t>Teachings for Exercise 1G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auhaus 93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6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complex numbers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Problems can be solved by equating the real and imaginary parts of a complex equation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This technique can also be used to square root a number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Given that: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Find the real values of a and b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2259" y="6519446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1G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1600" cy="1295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4343400"/>
                <a:ext cx="23596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3+5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=(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𝑖𝑏</m:t>
                      </m:r>
                      <m:r>
                        <a:rPr lang="en-GB" sz="1600" b="0" i="1" smtClean="0">
                          <a:latin typeface="Cambria Math"/>
                        </a:rPr>
                        <m:t>)(1+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43400"/>
                <a:ext cx="2359685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2400" y="1600200"/>
                <a:ext cx="23596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3+5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=(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𝑖𝑏</m:t>
                      </m:r>
                      <m:r>
                        <a:rPr lang="en-GB" sz="1600" b="0" i="1" smtClean="0">
                          <a:latin typeface="Cambria Math"/>
                        </a:rPr>
                        <m:t>)(1+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600200"/>
                <a:ext cx="2359685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62400" y="2057400"/>
                <a:ext cx="25534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3+5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𝑎𝑖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𝑏𝑖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057400"/>
                <a:ext cx="2553456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62400" y="2514600"/>
                <a:ext cx="28196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3+5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𝑎𝑖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𝑏𝑖</m:t>
                      </m:r>
                      <m:r>
                        <a:rPr lang="en-GB" sz="1600" b="0" i="1" smtClean="0">
                          <a:latin typeface="Cambria Math"/>
                        </a:rPr>
                        <m:t>+(−1)</m:t>
                      </m:r>
                      <m:r>
                        <a:rPr lang="en-GB" sz="16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514600"/>
                <a:ext cx="2819683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62400" y="2971800"/>
                <a:ext cx="25359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3+5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𝑎𝑖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𝑏𝑖</m:t>
                      </m:r>
                      <m:r>
                        <a:rPr lang="en-GB" sz="1600" b="0" i="1" smtClean="0">
                          <a:latin typeface="Cambria Math"/>
                        </a:rPr>
                        <m:t>+−</m:t>
                      </m:r>
                      <m:r>
                        <a:rPr lang="en-GB" sz="16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971800"/>
                <a:ext cx="2535951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62400" y="3429000"/>
                <a:ext cx="23820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3+5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𝑏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𝑎𝑖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𝑏𝑖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429000"/>
                <a:ext cx="2382062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86200" y="3886200"/>
                <a:ext cx="26376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3+5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𝑏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𝑏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886200"/>
                <a:ext cx="2637670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038600" y="3886200"/>
            <a:ext cx="228600" cy="304800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876800" y="3886200"/>
            <a:ext cx="533400" cy="304800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419600" y="3886200"/>
            <a:ext cx="114300" cy="304800"/>
          </a:xfrm>
          <a:prstGeom prst="rect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715000" y="3886200"/>
            <a:ext cx="609600" cy="304800"/>
          </a:xfrm>
          <a:prstGeom prst="rect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6400800" y="17526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781800" y="1676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 out the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8"/>
          <p:cNvSpPr/>
          <p:nvPr/>
        </p:nvSpPr>
        <p:spPr>
          <a:xfrm>
            <a:off x="6553200" y="2209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>
            <a:off x="6553200" y="2667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6324600" y="31242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6324600" y="35814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858000" y="2286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Replace i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10400" y="2743200"/>
            <a:ext cx="1859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Remove the bracket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51122" y="3124200"/>
            <a:ext cx="2392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Move the real and imaginary terms together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5600" y="3581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Factorise the imaginary terms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3800" y="4267200"/>
            <a:ext cx="510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As the equations balance, the real and imaginary parts will be the same on each side</a:t>
            </a:r>
          </a:p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Compare them and form equations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962400" y="5029200"/>
                <a:ext cx="10918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𝑏</m:t>
                      </m:r>
                      <m:r>
                        <a:rPr lang="en-GB" sz="16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029200"/>
                <a:ext cx="1091837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62400" y="5410200"/>
                <a:ext cx="10918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𝑏</m:t>
                      </m:r>
                      <m:r>
                        <a:rPr lang="en-GB" sz="16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410200"/>
                <a:ext cx="1091837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710050" y="5041076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10050" y="5422076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2)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91000" y="5791200"/>
                <a:ext cx="8454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791200"/>
                <a:ext cx="845488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67200" y="6172200"/>
                <a:ext cx="838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6172200"/>
                <a:ext cx="838200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267200" y="6519446"/>
                <a:ext cx="838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𝑏</m:t>
                      </m:r>
                      <m:r>
                        <a:rPr lang="en-GB" sz="16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6519446"/>
                <a:ext cx="838200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5181600" y="54102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5638800" y="55626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Add the equations together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5181600" y="5943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5638800" y="5943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Solve for a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Arc 38"/>
          <p:cNvSpPr/>
          <p:nvPr/>
        </p:nvSpPr>
        <p:spPr>
          <a:xfrm>
            <a:off x="5181600" y="6324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5638800" y="6400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Use a to find b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55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complex numbers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Problems can be solved by equating the real and imaginary parts of a complex equation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This technique can also be used to square root a number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Find the square roots of 3 + 4i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 Let the square root of 3 + 4i be given by a + </a:t>
            </a:r>
            <a:r>
              <a:rPr lang="en-GB" sz="1400" dirty="0" err="1" smtClean="0">
                <a:latin typeface="Comic Sans MS" pitchFamily="66" charset="0"/>
                <a:sym typeface="Wingdings" pitchFamily="2" charset="2"/>
              </a:rPr>
              <a:t>ib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2259" y="6519446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1G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1600" cy="1295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10000" y="1600200"/>
                <a:ext cx="1676400" cy="36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3+4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</m:ra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𝑖𝑏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600200"/>
                <a:ext cx="1676400" cy="3676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886199" y="2133600"/>
                <a:ext cx="1905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3</m:t>
                      </m:r>
                      <m:r>
                        <a:rPr lang="en-GB" sz="1600" b="0" i="1" smtClean="0">
                          <a:latin typeface="Cambria Math"/>
                        </a:rPr>
                        <m:t>+4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𝑖𝑏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199" y="2133600"/>
                <a:ext cx="190500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86199" y="2590800"/>
                <a:ext cx="2514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3</m:t>
                      </m:r>
                      <m:r>
                        <a:rPr lang="en-GB" sz="1600" b="0" i="1" smtClean="0">
                          <a:latin typeface="Cambria Math"/>
                        </a:rPr>
                        <m:t>+4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=(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𝑖𝑏</m:t>
                      </m:r>
                      <m:r>
                        <a:rPr lang="en-GB" sz="1600" b="0" i="1" smtClean="0">
                          <a:latin typeface="Cambria Math"/>
                        </a:rPr>
                        <m:t>)(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𝑖𝑏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199" y="2590800"/>
                <a:ext cx="2514600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86199" y="3048000"/>
                <a:ext cx="2971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3</m:t>
                      </m:r>
                      <m:r>
                        <a:rPr lang="en-GB" sz="1600" b="0" i="1" smtClean="0">
                          <a:latin typeface="Cambria Math"/>
                        </a:rPr>
                        <m:t>+4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𝑎𝑏𝑖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𝑎𝑏𝑖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199" y="3048000"/>
                <a:ext cx="2971800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886199" y="3505200"/>
                <a:ext cx="2362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3</m:t>
                      </m:r>
                      <m:r>
                        <a:rPr lang="en-GB" sz="1600" b="0" i="1" smtClean="0">
                          <a:latin typeface="Cambria Math"/>
                        </a:rPr>
                        <m:t>+4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+2</m:t>
                      </m:r>
                      <m:r>
                        <a:rPr lang="en-GB" sz="1600" b="0" i="1" smtClean="0">
                          <a:latin typeface="Cambria Math"/>
                        </a:rPr>
                        <m:t>𝑎𝑏𝑖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199" y="3505200"/>
                <a:ext cx="2362200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5714999" y="1828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095999" y="19050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Square both sides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Arc 47"/>
          <p:cNvSpPr/>
          <p:nvPr/>
        </p:nvSpPr>
        <p:spPr>
          <a:xfrm>
            <a:off x="6172199" y="2286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>
            <a:off x="6629399" y="27432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>
            <a:off x="6629399" y="32004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6827321" y="2667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 out the bracket 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76999" y="2209800"/>
            <a:ext cx="1886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Write as a double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58000" y="3124200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Move real terms and imaginary terms together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62400" y="3505200"/>
            <a:ext cx="228600" cy="304800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800600" y="3505200"/>
            <a:ext cx="685800" cy="304800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4343400" y="3505200"/>
            <a:ext cx="228600" cy="304800"/>
          </a:xfrm>
          <a:prstGeom prst="rect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5715000" y="3505200"/>
            <a:ext cx="457200" cy="304800"/>
          </a:xfrm>
          <a:prstGeom prst="rect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3733800" y="3962400"/>
            <a:ext cx="525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As the equations balance, the real and imaginary parts will be the same on each side</a:t>
            </a:r>
          </a:p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Compare them and form equations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962400" y="4724400"/>
                <a:ext cx="12840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724400"/>
                <a:ext cx="1284006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962400" y="5105400"/>
                <a:ext cx="9555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𝑎𝑏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105400"/>
                <a:ext cx="955583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3710050" y="4736276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10050" y="5117276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2)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038600" y="5562600"/>
                <a:ext cx="9143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𝑎𝑏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562600"/>
                <a:ext cx="914399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191000" y="5867400"/>
                <a:ext cx="732958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𝑏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867400"/>
                <a:ext cx="732958" cy="55496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rc 64"/>
          <p:cNvSpPr/>
          <p:nvPr/>
        </p:nvSpPr>
        <p:spPr>
          <a:xfrm>
            <a:off x="4724400" y="5257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Arc 65"/>
          <p:cNvSpPr/>
          <p:nvPr/>
        </p:nvSpPr>
        <p:spPr>
          <a:xfrm>
            <a:off x="4724400" y="5715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5105400" y="53340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05400" y="57912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Divide by a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 animBg="1"/>
      <p:bldP spid="47" grpId="0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59" grpId="0"/>
      <p:bldP spid="60" grpId="0"/>
      <p:bldP spid="61" grpId="0"/>
      <p:bldP spid="62" grpId="0"/>
      <p:bldP spid="63" grpId="0"/>
      <p:bldP spid="64" grpId="0"/>
      <p:bldP spid="65" grpId="0" animBg="1"/>
      <p:bldP spid="66" grpId="0" animBg="1"/>
      <p:bldP spid="67" grpId="0"/>
      <p:bldP spid="6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problems involving complex numbers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Problems can be solved by equating the real and imaginary parts of a complex equation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This technique can also be used to square root a number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Find the square roots of 3 + 4i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 Let the square root of 3 + 4i be given by a + </a:t>
            </a:r>
            <a:r>
              <a:rPr lang="en-GB" sz="1400" dirty="0" err="1" smtClean="0">
                <a:latin typeface="Comic Sans MS" pitchFamily="66" charset="0"/>
                <a:sym typeface="Wingdings" pitchFamily="2" charset="2"/>
              </a:rPr>
              <a:t>ib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2259" y="6519446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1G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1600" cy="1295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67200" y="1600200"/>
                <a:ext cx="12840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600200"/>
                <a:ext cx="1284006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4014850" y="1612076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96000" y="16002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2)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477000" y="1447800"/>
                <a:ext cx="732958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𝑏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447800"/>
                <a:ext cx="732958" cy="5549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37216" y="2209800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216" y="2209800"/>
                <a:ext cx="1371600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608616" y="2590800"/>
                <a:ext cx="1524000" cy="69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616" y="2590800"/>
                <a:ext cx="1524000" cy="6941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37216" y="3352800"/>
                <a:ext cx="1285737" cy="554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216" y="3352800"/>
                <a:ext cx="1285737" cy="55406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913416" y="4038600"/>
                <a:ext cx="1447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−4=3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416" y="4038600"/>
                <a:ext cx="1447800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80016" y="4495800"/>
                <a:ext cx="1752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−4=0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016" y="4495800"/>
                <a:ext cx="1752600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075216" y="4953000"/>
                <a:ext cx="2057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−4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216" y="4953000"/>
                <a:ext cx="2057400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075216" y="5486400"/>
                <a:ext cx="2057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=4 </m:t>
                      </m:r>
                      <m:r>
                        <a:rPr lang="en-GB" sz="1600" b="0" i="1" smtClean="0">
                          <a:latin typeface="Cambria Math"/>
                        </a:rPr>
                        <m:t>𝑜𝑟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216" y="5486400"/>
                <a:ext cx="205740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303816" y="5943600"/>
                <a:ext cx="1600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=2 </m:t>
                      </m:r>
                      <m:r>
                        <a:rPr lang="en-GB" sz="1600" b="0" i="1" smtClean="0">
                          <a:latin typeface="Cambria Math"/>
                        </a:rPr>
                        <m:t>𝑜𝑟</m:t>
                      </m:r>
                      <m:r>
                        <a:rPr lang="en-GB" sz="1600" b="0" i="1" smtClean="0">
                          <a:latin typeface="Cambria Math"/>
                        </a:rPr>
                        <m:t> −2</m:t>
                      </m:r>
                    </m:oMath>
                  </m:oMathPara>
                </a14:m>
                <a:endParaRPr lang="en-GB" sz="1600" b="0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816" y="5943600"/>
                <a:ext cx="1600200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303816" y="6324600"/>
                <a:ext cx="1600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𝑏</m:t>
                      </m:r>
                      <m:r>
                        <a:rPr lang="en-GB" sz="1600" b="0" i="1" smtClean="0">
                          <a:latin typeface="Cambria Math"/>
                        </a:rPr>
                        <m:t>=1 </m:t>
                      </m:r>
                      <m:r>
                        <a:rPr lang="en-GB" sz="1600" b="0" i="1" smtClean="0">
                          <a:latin typeface="Cambria Math"/>
                        </a:rPr>
                        <m:t>𝑜𝑟</m:t>
                      </m:r>
                      <m:r>
                        <a:rPr lang="en-GB" sz="1600" b="0" i="1" smtClean="0">
                          <a:latin typeface="Cambria Math"/>
                        </a:rPr>
                        <m:t> −</m:t>
                      </m:r>
                      <m:r>
                        <a:rPr lang="en-GB" sz="1600" b="0" i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1600" b="0" dirty="0" smtClean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816" y="6324600"/>
                <a:ext cx="1600200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0" y="5105400"/>
                <a:ext cx="7758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𝑖𝑏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105400"/>
                <a:ext cx="775853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838200" y="6019800"/>
                <a:ext cx="6622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2+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019800"/>
                <a:ext cx="662297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057400" y="6019800"/>
                <a:ext cx="8161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−2−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019800"/>
                <a:ext cx="816185" cy="3385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72"/>
          <p:cNvSpPr/>
          <p:nvPr/>
        </p:nvSpPr>
        <p:spPr>
          <a:xfrm>
            <a:off x="6056416" y="2362200"/>
            <a:ext cx="4572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6513616" y="2362200"/>
            <a:ext cx="186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Replace b from the second equation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" name="Arc 74"/>
          <p:cNvSpPr/>
          <p:nvPr/>
        </p:nvSpPr>
        <p:spPr>
          <a:xfrm>
            <a:off x="6056416" y="2971800"/>
            <a:ext cx="4572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Arc 75"/>
          <p:cNvSpPr/>
          <p:nvPr/>
        </p:nvSpPr>
        <p:spPr>
          <a:xfrm>
            <a:off x="6361216" y="36576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Arc 76"/>
          <p:cNvSpPr/>
          <p:nvPr/>
        </p:nvSpPr>
        <p:spPr>
          <a:xfrm>
            <a:off x="6132616" y="4191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Arc 77"/>
          <p:cNvSpPr/>
          <p:nvPr/>
        </p:nvSpPr>
        <p:spPr>
          <a:xfrm>
            <a:off x="6132616" y="46482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Arc 78"/>
          <p:cNvSpPr/>
          <p:nvPr/>
        </p:nvSpPr>
        <p:spPr>
          <a:xfrm>
            <a:off x="6132616" y="51054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Arc 79"/>
          <p:cNvSpPr/>
          <p:nvPr/>
        </p:nvSpPr>
        <p:spPr>
          <a:xfrm>
            <a:off x="6132616" y="5638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c 80"/>
          <p:cNvSpPr/>
          <p:nvPr/>
        </p:nvSpPr>
        <p:spPr>
          <a:xfrm>
            <a:off x="6132616" y="6096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6513616" y="3124200"/>
            <a:ext cx="1868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Square the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81800" y="38100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 each term by a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589816" y="4267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Subtract 3a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513616" y="4572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You can factorise this like you would a quadratic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526481" y="5105400"/>
            <a:ext cx="204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Each bracket can give solutions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589816" y="5638800"/>
            <a:ext cx="204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But we want the real one so ignore x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= -1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37416" y="6096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Use these to find their corresponding b values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04800" y="5486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Use each pair of a and b to find the square roots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553200" y="1447800"/>
            <a:ext cx="609600" cy="533400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5410200" y="2209800"/>
            <a:ext cx="304800" cy="304800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5181600" y="2590800"/>
            <a:ext cx="457200" cy="609600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5181600" y="5486400"/>
            <a:ext cx="685800" cy="304800"/>
            <a:chOff x="7924800" y="1524000"/>
            <a:chExt cx="685800" cy="30480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7924800" y="1524000"/>
              <a:ext cx="6858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7924800" y="1524000"/>
              <a:ext cx="6858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989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69" grpId="0"/>
      <p:bldP spid="70" grpId="0"/>
      <p:bldP spid="6" grpId="0"/>
      <p:bldP spid="71" grpId="0"/>
      <p:bldP spid="72" grpId="0"/>
      <p:bldP spid="73" grpId="0" animBg="1"/>
      <p:bldP spid="74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209800"/>
            <a:ext cx="61722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uhaus 93" pitchFamily="82" charset="0"/>
              </a:rPr>
              <a:t>Teachings for Exercise 1H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find the complex conjugate of a complex number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If the roots a and b of a quadratic equation are complex, a and b will always be a complex conjugate pair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You can find what a quadratic equation was by using its roots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Let us start by considering a quadratic equation with real solutions…</a:t>
            </a:r>
            <a:endParaRPr lang="en-GB" sz="14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3442" y="6519446"/>
            <a:ext cx="434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1H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" cy="1369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62400" y="1600200"/>
                <a:ext cx="17749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+7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+10=0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600200"/>
                <a:ext cx="1774973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62400" y="2057400"/>
                <a:ext cx="19009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+5)(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+2)=0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057400"/>
                <a:ext cx="1900905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62400" y="2514600"/>
                <a:ext cx="23331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𝑅𝑜𝑜𝑡𝑠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𝑎𝑟𝑒</m:t>
                      </m:r>
                      <m:r>
                        <a:rPr lang="en-GB" sz="1600" b="0" i="1" smtClean="0">
                          <a:latin typeface="Cambria Math"/>
                        </a:rPr>
                        <m:t> −5 </m:t>
                      </m:r>
                      <m:r>
                        <a:rPr lang="en-GB" sz="1600" b="0" i="1" smtClean="0">
                          <a:latin typeface="Cambria Math"/>
                        </a:rPr>
                        <m:t>𝑎𝑛𝑑</m:t>
                      </m:r>
                      <m:r>
                        <a:rPr lang="en-GB" sz="1600" b="0" i="1" smtClean="0">
                          <a:latin typeface="Cambria Math"/>
                        </a:rPr>
                        <m:t> 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514600"/>
                <a:ext cx="2333139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86200" y="2971800"/>
            <a:ext cx="2167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u="sng" dirty="0" smtClean="0">
                <a:latin typeface="Comic Sans MS" pitchFamily="66" charset="0"/>
              </a:rPr>
              <a:t>Add the roots together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86200" y="3276600"/>
                <a:ext cx="13518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−5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+(−2)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276600"/>
                <a:ext cx="1351845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886200" y="3657600"/>
                <a:ext cx="7097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=−7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657600"/>
                <a:ext cx="709746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629400" y="2971800"/>
            <a:ext cx="1701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u="sng" dirty="0" smtClean="0">
                <a:latin typeface="Comic Sans MS" pitchFamily="66" charset="0"/>
              </a:rPr>
              <a:t>Multiply the roots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629400" y="3276600"/>
                <a:ext cx="13438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−5</m:t>
                          </m:r>
                        </m:e>
                      </m:d>
                      <m:r>
                        <a:rPr lang="en-GB" sz="16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</a:rPr>
                        <m:t>(−2)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276600"/>
                <a:ext cx="1343829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29400" y="3657600"/>
                <a:ext cx="6696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657600"/>
                <a:ext cx="669671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>
            <a:off x="5715000" y="17526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6096000" y="1828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Arc 35"/>
          <p:cNvSpPr/>
          <p:nvPr/>
        </p:nvSpPr>
        <p:spPr>
          <a:xfrm>
            <a:off x="6096000" y="2209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477000" y="2286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Solve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419600" y="4114800"/>
            <a:ext cx="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657600" y="44958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Adding the roots gives the </a:t>
            </a:r>
            <a:r>
              <a:rPr lang="en-GB" sz="1400" u="sng" dirty="0" smtClean="0">
                <a:solidFill>
                  <a:srgbClr val="FF0000"/>
                </a:solidFill>
                <a:latin typeface="Comic Sans MS" pitchFamily="66" charset="0"/>
              </a:rPr>
              <a:t>negative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of the ‘b’ term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7315200" y="4114800"/>
            <a:ext cx="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553200" y="4495800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Multiplying the roots gives the ‘c’ term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114800" y="3657600"/>
            <a:ext cx="457200" cy="381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4343400" y="1600200"/>
            <a:ext cx="457200" cy="381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4800600" y="1600200"/>
            <a:ext cx="457200" cy="381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6858000" y="3657600"/>
            <a:ext cx="457200" cy="381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581400" y="5638800"/>
            <a:ext cx="47051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This will work every time!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If you have the roots of a quadratic equation: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Add them and reverse the sign to find the ‘b’ term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Multiply them to find the ‘c’ term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0"/>
            <a:ext cx="350083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REMINDER FROM BEFORE</a:t>
            </a:r>
            <a:endParaRPr lang="en-GB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54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6" grpId="0"/>
      <p:bldP spid="9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6" grpId="0" animBg="1"/>
      <p:bldP spid="37" grpId="0"/>
      <p:bldP spid="42" grpId="0"/>
      <p:bldP spid="44" grpId="0"/>
      <p:bldP spid="45" grpId="0" animBg="1"/>
      <p:bldP spid="45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find the complex conjugate of a complex number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Find the quadratic equation that has roots 3 + 5i and 3 – 5i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3442" y="6519446"/>
            <a:ext cx="434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1H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" cy="1369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1524000"/>
            <a:ext cx="2167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Add the roots together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57600" y="1905000"/>
                <a:ext cx="19063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3+5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+(3−5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905000"/>
                <a:ext cx="1906356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657600" y="2286000"/>
                <a:ext cx="5558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286000"/>
                <a:ext cx="555858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657600" y="2667000"/>
                <a:ext cx="21114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𝑆𝑜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𝑡h𝑒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sPre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𝑡𝑒𝑟𝑚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𝑖𝑠</m:t>
                      </m:r>
                      <m:r>
                        <a:rPr lang="en-GB" sz="1600" b="0" i="1" smtClean="0">
                          <a:latin typeface="Cambria Math"/>
                        </a:rPr>
                        <m:t> −6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667000"/>
                <a:ext cx="2111475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3657600" y="3352800"/>
            <a:ext cx="170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Multiply the roots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657600" y="3733800"/>
                <a:ext cx="16612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3+5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(3−5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733800"/>
                <a:ext cx="1661289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657600" y="4114800"/>
                <a:ext cx="22898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=9+15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−15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−25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114800"/>
                <a:ext cx="2289858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57600" y="5257800"/>
                <a:ext cx="19677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𝑆𝑜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𝑡h𝑒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sPre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𝑡𝑒𝑟𝑚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𝑖𝑠</m:t>
                      </m:r>
                      <m:r>
                        <a:rPr lang="en-GB" sz="1600" b="0" i="1" smtClean="0">
                          <a:latin typeface="Cambria Math"/>
                        </a:rPr>
                        <m:t> 34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257800"/>
                <a:ext cx="1967783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657600" y="4495800"/>
                <a:ext cx="14661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=9−25(−1)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495800"/>
                <a:ext cx="1466171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657600" y="4876800"/>
                <a:ext cx="6696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=34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876800"/>
                <a:ext cx="669671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657600" y="6096000"/>
                <a:ext cx="26732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𝑇h𝑒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𝑒𝑞𝑢𝑎𝑡𝑖𝑜𝑛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𝑖𝑠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𝑡h𝑒𝑟𝑒𝑓𝑜𝑟𝑒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6096000"/>
                <a:ext cx="2673232" cy="338554"/>
              </a:xfrm>
              <a:prstGeom prst="rect">
                <a:avLst/>
              </a:prstGeom>
              <a:blipFill rotWithShape="1">
                <a:blip r:embed="rId1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657600" y="6400800"/>
                <a:ext cx="17749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−6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+34=0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6400800"/>
                <a:ext cx="1774973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5410200" y="20574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5867400" y="20574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Group terms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Arc 53"/>
          <p:cNvSpPr/>
          <p:nvPr/>
        </p:nvSpPr>
        <p:spPr>
          <a:xfrm>
            <a:off x="5715000" y="3886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5715000" y="4267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5715000" y="4648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096000" y="38862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 out brackets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72199" y="4191000"/>
            <a:ext cx="24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Group the ‘</a:t>
            </a:r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’ terms, replace i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with -1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96000" y="47244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88426" y="5715000"/>
            <a:ext cx="5755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Now you have the b and c coefficients, you can write the equation!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5600" y="0"/>
            <a:ext cx="350083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REMINDER FROM BEFORE</a:t>
            </a:r>
            <a:endParaRPr lang="en-GB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729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8" grpId="0"/>
      <p:bldP spid="39" grpId="0"/>
      <p:bldP spid="40" grpId="0"/>
      <p:bldP spid="41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276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some types of polynomial equation with real coefficients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You have seen that if the roots of an equation are complex, they occur as a complex conjugate pair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If you know one complex root of a quadratic equation, you can find the whole equation itself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7 + 2i is one of the roots of a quadratic equation with real coefficients. Find the equation.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You can use a method from earlier in the chapter for this type of question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If 7 + 2i is one root, the other must be 7 – 2i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3443" y="651944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1H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371600" cy="1295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81600" y="1676400"/>
                <a:ext cx="7761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7+2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676400"/>
                <a:ext cx="77611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0" y="1676400"/>
                <a:ext cx="7761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7−2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76400"/>
                <a:ext cx="776110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886200" y="2209800"/>
            <a:ext cx="1805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Add them together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0000" y="2514600"/>
                <a:ext cx="19063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7+2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+(7−2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514600"/>
                <a:ext cx="1906356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0000" y="2895600"/>
                <a:ext cx="6696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=14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895600"/>
                <a:ext cx="669671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10000" y="3276600"/>
                <a:ext cx="22252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𝑆𝑜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𝑡h𝑒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sPre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𝑡𝑒𝑟𝑚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𝑖𝑠</m:t>
                      </m:r>
                      <m:r>
                        <a:rPr lang="en-GB" sz="1600" b="0" i="1" smtClean="0">
                          <a:latin typeface="Cambria Math"/>
                        </a:rPr>
                        <m:t> −14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276600"/>
                <a:ext cx="2225289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477000" y="2209800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Multiply them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00800" y="2514600"/>
                <a:ext cx="16612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7+2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(7−2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514600"/>
                <a:ext cx="1661289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00800" y="2895600"/>
                <a:ext cx="22898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=49+14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−14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−4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895600"/>
                <a:ext cx="2289858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00800" y="3276600"/>
                <a:ext cx="14661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=49−4(−1)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276600"/>
                <a:ext cx="1466171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00800" y="3657600"/>
                <a:ext cx="6696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=53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657600"/>
                <a:ext cx="669671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00800" y="4038600"/>
                <a:ext cx="19677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𝑆𝑜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𝑡h𝑒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sPre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𝑡𝑒𝑟𝑚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𝑖𝑠</m:t>
                      </m:r>
                      <m:r>
                        <a:rPr lang="en-GB" sz="1600" b="0" i="1" smtClean="0">
                          <a:latin typeface="Cambria Math"/>
                        </a:rPr>
                        <m:t> 53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038600"/>
                <a:ext cx="1967783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038600" y="4572000"/>
            <a:ext cx="4241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Now you know b and c you can write the equation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29200" y="5029200"/>
                <a:ext cx="2105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−14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+53=0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029200"/>
                <a:ext cx="2105385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3994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276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some types of polynomial equation with real coefficients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Show that x = 2 is a solution of the cubic equation: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Hence, solve the equation completely.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3443" y="651944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1H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371600" cy="1295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09600" y="3124200"/>
                <a:ext cx="246298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−6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+21</m:t>
                      </m:r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−26=0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124200"/>
                <a:ext cx="2462982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419600" y="1676400"/>
                <a:ext cx="25146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−6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+21</m:t>
                      </m:r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−26=0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676400"/>
                <a:ext cx="2514600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038600" y="2209800"/>
                <a:ext cx="28677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(2)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−6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+21(2)−26=0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209800"/>
                <a:ext cx="2867708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24400" y="2743200"/>
                <a:ext cx="22098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8</m:t>
                      </m:r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−24+42−26=0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743200"/>
                <a:ext cx="2209800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172200" y="3276600"/>
                <a:ext cx="72667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0=0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3276600"/>
                <a:ext cx="726674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6705600" y="18288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086600" y="1905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Sub in x =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6705600" y="23622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6705600" y="28956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086600" y="2362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Calculate terms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86600" y="2895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The equation balances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62400" y="3886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As subbing in a value of 2 makes the equation balance, x = 2 must be a solution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03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use both real and imaginary numbers to solve equations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algn="ctr">
              <a:buAutoNum type="arabicParenR"/>
            </a:pPr>
            <a:r>
              <a:rPr lang="en-GB" sz="1400" dirty="0" smtClean="0">
                <a:latin typeface="Comic Sans MS" pitchFamily="66" charset="0"/>
              </a:rPr>
              <a:t>Write √-36 in terms of </a:t>
            </a:r>
            <a:r>
              <a:rPr lang="en-GB" sz="1400" dirty="0" err="1" smtClean="0">
                <a:latin typeface="Comic Sans MS" pitchFamily="66" charset="0"/>
              </a:rPr>
              <a:t>i</a:t>
            </a:r>
            <a:endParaRPr lang="en-GB" sz="1400" dirty="0" smtClean="0">
              <a:latin typeface="Comic Sans MS" pitchFamily="66" charset="0"/>
            </a:endParaRPr>
          </a:p>
          <a:p>
            <a:pPr algn="ctr"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rabicParenR"/>
            </a:pPr>
            <a:endParaRPr lang="en-GB" sz="1400" dirty="0" smtClean="0">
              <a:latin typeface="Comic Sans MS" pitchFamily="66" charset="0"/>
            </a:endParaRPr>
          </a:p>
          <a:p>
            <a:pPr algn="ctr"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rabicParenR"/>
            </a:pPr>
            <a:endParaRPr lang="en-GB" sz="1400" dirty="0" smtClean="0">
              <a:latin typeface="Comic Sans MS" pitchFamily="66" charset="0"/>
            </a:endParaRPr>
          </a:p>
          <a:p>
            <a:pPr algn="ctr">
              <a:buAutoNum type="arabicParenR"/>
            </a:pPr>
            <a:r>
              <a:rPr lang="en-GB" sz="1400" dirty="0" smtClean="0">
                <a:latin typeface="Comic Sans MS" pitchFamily="66" charset="0"/>
              </a:rPr>
              <a:t>Write √-28 in terms of </a:t>
            </a:r>
            <a:r>
              <a:rPr lang="en-GB" sz="1400" dirty="0" err="1" smtClean="0">
                <a:latin typeface="Comic Sans MS" pitchFamily="66" charset="0"/>
              </a:rPr>
              <a:t>i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649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323721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15000" y="1600200"/>
                <a:ext cx="747449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−36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600200"/>
                <a:ext cx="747449" cy="3676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15000" y="2057400"/>
                <a:ext cx="996042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36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057400"/>
                <a:ext cx="996042" cy="3676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91200" y="2514600"/>
                <a:ext cx="6281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i="1" smtClean="0">
                          <a:latin typeface="Cambria Math"/>
                        </a:rPr>
                        <m:t>6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514600"/>
                <a:ext cx="628121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6553200" y="17526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6553200" y="2209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257800" y="17526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0" y="13716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This sign means the </a:t>
            </a:r>
            <a:r>
              <a:rPr lang="en-GB" sz="1400" b="1" u="sng" dirty="0" smtClean="0">
                <a:solidFill>
                  <a:srgbClr val="FF0000"/>
                </a:solidFill>
                <a:latin typeface="Comic Sans MS" pitchFamily="66" charset="0"/>
              </a:rPr>
              <a:t>positive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square root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1676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Split up using surd manipulation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400" y="2209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 each part</a:t>
            </a:r>
          </a:p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√-1 = </a:t>
            </a:r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638800" y="3505200"/>
                <a:ext cx="747449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−28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505200"/>
                <a:ext cx="747449" cy="36760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638800" y="3962400"/>
                <a:ext cx="996042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28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962400"/>
                <a:ext cx="996042" cy="36760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38800" y="4419600"/>
                <a:ext cx="1130822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7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19600"/>
                <a:ext cx="1130822" cy="36760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6629400" y="36576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6629400" y="4114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7010400" y="3581400"/>
            <a:ext cx="211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Split up into a positive and negative part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10400" y="4114800"/>
            <a:ext cx="173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Split up the 28 further…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38800" y="4876800"/>
                <a:ext cx="876715" cy="365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7</m:t>
                          </m:r>
                        </m:e>
                      </m:rad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876800"/>
                <a:ext cx="876715" cy="3659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38800" y="5257800"/>
                <a:ext cx="876714" cy="365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257800"/>
                <a:ext cx="876714" cy="36599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629400" y="4572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086600" y="4648200"/>
            <a:ext cx="1734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 each part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Arc 40"/>
          <p:cNvSpPr/>
          <p:nvPr/>
        </p:nvSpPr>
        <p:spPr>
          <a:xfrm>
            <a:off x="6629400" y="50292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7086600" y="5029200"/>
            <a:ext cx="173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This is usually written in this way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32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 animBg="1"/>
      <p:bldP spid="21" grpId="0" animBg="1"/>
      <p:bldP spid="25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/>
      <p:bldP spid="36" grpId="0"/>
      <p:bldP spid="37" grpId="0"/>
      <p:bldP spid="38" grpId="0"/>
      <p:bldP spid="39" grpId="0" animBg="1"/>
      <p:bldP spid="40" grpId="0"/>
      <p:bldP spid="41" grpId="0" animBg="1"/>
      <p:bldP spid="4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276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some types of polynomial equation with real coefficients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Show that x = 2 is a solution of the cubic equation: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Hence, solve the equation completely.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As x = 2 is a solution, the equation must have (x – 2) as a factor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Divide the expression by (x – 2) in order to help factorise it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3443" y="651944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1H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371600" cy="1295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09600" y="3124200"/>
                <a:ext cx="246298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−6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+21</m:t>
                      </m:r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−26=0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124200"/>
                <a:ext cx="2462982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34000" y="2057400"/>
                <a:ext cx="2514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−6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+21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−26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057400"/>
                <a:ext cx="25146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5410200" y="1981200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410200" y="1981200"/>
            <a:ext cx="2362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572000" y="2057400"/>
                <a:ext cx="838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057400"/>
                <a:ext cx="8382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334000" y="1600200"/>
                <a:ext cx="609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600200"/>
                <a:ext cx="6096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334000" y="2514600"/>
                <a:ext cx="1295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514600"/>
                <a:ext cx="12954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 flipH="1">
            <a:off x="5867400" y="2895600"/>
            <a:ext cx="190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715000" y="3048000"/>
                <a:ext cx="838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− 4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048000"/>
                <a:ext cx="83820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324600" y="3048000"/>
                <a:ext cx="1447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+ 21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−26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048000"/>
                <a:ext cx="144780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715000" y="1600200"/>
                <a:ext cx="762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− 4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600200"/>
                <a:ext cx="76200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715000" y="3505200"/>
                <a:ext cx="1371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− 4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+8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505200"/>
                <a:ext cx="137160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 flipH="1">
            <a:off x="6400800" y="39624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553200" y="4038600"/>
                <a:ext cx="609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13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038600"/>
                <a:ext cx="60960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6934200" y="4038600"/>
                <a:ext cx="838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− 26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4038600"/>
                <a:ext cx="83820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324600" y="1600200"/>
                <a:ext cx="762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  13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600200"/>
                <a:ext cx="76200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553200" y="4419600"/>
                <a:ext cx="609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13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419600"/>
                <a:ext cx="609600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934200" y="4419600"/>
                <a:ext cx="838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− 26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4419600"/>
                <a:ext cx="83820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 flipH="1">
            <a:off x="7239000" y="4876800"/>
            <a:ext cx="533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315200" y="4953000"/>
                <a:ext cx="457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4953000"/>
                <a:ext cx="45720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791200" y="5562600"/>
                <a:ext cx="2514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−6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+21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−26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562600"/>
                <a:ext cx="25146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562600" y="6019800"/>
                <a:ext cx="2895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−2)(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−4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+13)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6019800"/>
                <a:ext cx="2895600" cy="369332"/>
              </a:xfrm>
              <a:prstGeom prst="rect">
                <a:avLst/>
              </a:prstGeom>
              <a:blipFill rotWithShape="1">
                <a:blip r:embed="rId19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505200" y="2590800"/>
            <a:ext cx="13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Divide x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by x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05200" y="2971800"/>
            <a:ext cx="1828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 the divisor by the answer and write it beneath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05200" y="3810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Subtract this from the original equation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05200" y="4419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Now divide -4x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by x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05200" y="4876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 the divisor by this and continue these steps until you’re finished!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4648200" y="2057400"/>
            <a:ext cx="6858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5410200" y="1600200"/>
            <a:ext cx="4572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5867400" y="1600200"/>
            <a:ext cx="4572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7772400" y="2514600"/>
            <a:ext cx="292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-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772400" y="3505200"/>
            <a:ext cx="292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-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772400" y="4419600"/>
            <a:ext cx="292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-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410200" y="2057400"/>
            <a:ext cx="4572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4572000" y="2057400"/>
            <a:ext cx="381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5791200" y="3048000"/>
            <a:ext cx="6858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6629400" y="4038600"/>
            <a:ext cx="4572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5410200" y="1600200"/>
            <a:ext cx="16764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6400800" y="1600200"/>
            <a:ext cx="6858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355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xit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xit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4" grpId="0"/>
      <p:bldP spid="35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7" grpId="0" animBg="1"/>
      <p:bldP spid="57" grpId="1" animBg="1"/>
      <p:bldP spid="57" grpId="2" animBg="1"/>
      <p:bldP spid="57" grpId="3" animBg="1"/>
      <p:bldP spid="57" grpId="6" animBg="1"/>
      <p:bldP spid="57" grpId="7" animBg="1"/>
      <p:bldP spid="57" grpId="8" animBg="1"/>
      <p:bldP spid="58" grpId="0" animBg="1"/>
      <p:bldP spid="58" grpId="1" animBg="1"/>
      <p:bldP spid="59" grpId="0" animBg="1"/>
      <p:bldP spid="59" grpId="1" animBg="1"/>
      <p:bldP spid="60" grpId="0"/>
      <p:bldP spid="61" grpId="0"/>
      <p:bldP spid="62" grpId="0"/>
      <p:bldP spid="63" grpId="0" animBg="1"/>
      <p:bldP spid="63" grpId="1" animBg="1"/>
      <p:bldP spid="64" grpId="0" animBg="1"/>
      <p:bldP spid="64" grpId="1" animBg="1"/>
      <p:bldP spid="64" grpId="2" animBg="1"/>
      <p:bldP spid="64" grpId="3" animBg="1"/>
      <p:bldP spid="64" grpId="4" animBg="1"/>
      <p:bldP spid="64" grpId="5" animBg="1"/>
      <p:bldP spid="65" grpId="0" animBg="1"/>
      <p:bldP spid="65" grpId="1" animBg="1"/>
      <p:bldP spid="66" grpId="0" animBg="1"/>
      <p:bldP spid="66" grpId="1" animBg="1"/>
      <p:bldP spid="67" grpId="0" animBg="1"/>
      <p:bldP spid="68" grpId="0" animBg="1"/>
      <p:bldP spid="68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276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some types of polynomial equation with real coefficients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Show that x = 2 is a solution of the cubic equation: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Hence, solve the equation completely.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As x = 2 is a solution, the equation must have (x – 2) as a factor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Divide the expression by (x – 2) in order to help factorise it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3443" y="651944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1H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371600" cy="1295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09600" y="3124200"/>
                <a:ext cx="246298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−6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+21</m:t>
                      </m:r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−26=0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124200"/>
                <a:ext cx="2462982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419600" y="1600200"/>
                <a:ext cx="2971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−6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+21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−26=0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600200"/>
                <a:ext cx="29718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267200" y="2133600"/>
                <a:ext cx="3124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−4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+13</m:t>
                          </m:r>
                        </m:e>
                      </m:d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133600"/>
                <a:ext cx="31242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4038600" y="3352800"/>
                <a:ext cx="1143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−2=0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352800"/>
                <a:ext cx="11430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4343400" y="3810000"/>
                <a:ext cx="914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810000"/>
                <a:ext cx="9144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4648200" y="2514600"/>
            <a:ext cx="15240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05200" y="2590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Either this bracket is 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10000" y="4267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We already knew this solution!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6172200" y="2514600"/>
            <a:ext cx="30480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400800" y="2514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Or this bracket is 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5638800" y="3352800"/>
                <a:ext cx="2057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prstClr val="black"/>
                          </a:solidFill>
                          <a:latin typeface="Cambria Math"/>
                        </a:rPr>
                        <m:t>−4</m:t>
                      </m:r>
                      <m:r>
                        <a:rPr lang="en-GB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i="1">
                          <a:solidFill>
                            <a:prstClr val="black"/>
                          </a:solidFill>
                          <a:latin typeface="Cambria Math"/>
                        </a:rPr>
                        <m:t>+13=0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352800"/>
                <a:ext cx="205740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5638800" y="3810000"/>
                <a:ext cx="1066800" cy="381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810000"/>
                <a:ext cx="1066800" cy="3810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6553200" y="3810000"/>
                <a:ext cx="685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  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810000"/>
                <a:ext cx="68580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7010400" y="3810000"/>
                <a:ext cx="685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810000"/>
                <a:ext cx="68580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172200" y="4267200"/>
                <a:ext cx="1676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=−9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267200"/>
                <a:ext cx="167640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6477000" y="4724400"/>
                <a:ext cx="1447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−2=±3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724400"/>
                <a:ext cx="144780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6781800" y="5181600"/>
                <a:ext cx="1447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=2±3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5181600"/>
                <a:ext cx="144780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81"/>
          <p:cNvSpPr/>
          <p:nvPr/>
        </p:nvSpPr>
        <p:spPr>
          <a:xfrm>
            <a:off x="7467600" y="35814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7777655" y="3429000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Use completing the square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4" name="Arc 83"/>
          <p:cNvSpPr/>
          <p:nvPr/>
        </p:nvSpPr>
        <p:spPr>
          <a:xfrm>
            <a:off x="7543800" y="40386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Arc 84"/>
          <p:cNvSpPr/>
          <p:nvPr/>
        </p:nvSpPr>
        <p:spPr>
          <a:xfrm>
            <a:off x="7696200" y="4495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Arc 85"/>
          <p:cNvSpPr/>
          <p:nvPr/>
        </p:nvSpPr>
        <p:spPr>
          <a:xfrm>
            <a:off x="7848600" y="4953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8001000" y="4114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Subtract 9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979979" y="4419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Square root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208579" y="5029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Add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9649" y="5791200"/>
            <a:ext cx="5601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 solutions of the equation x</a:t>
            </a:r>
            <a:r>
              <a:rPr lang="en-GB" sz="1600" baseline="30000" dirty="0" smtClean="0">
                <a:latin typeface="Comic Sans MS" pitchFamily="66" charset="0"/>
              </a:rPr>
              <a:t>3</a:t>
            </a:r>
            <a:r>
              <a:rPr lang="en-GB" sz="1600" dirty="0" smtClean="0">
                <a:latin typeface="Comic Sans MS" pitchFamily="66" charset="0"/>
              </a:rPr>
              <a:t> – 6x</a:t>
            </a:r>
            <a:r>
              <a:rPr lang="en-GB" sz="1600" baseline="30000" dirty="0" smtClean="0">
                <a:latin typeface="Comic Sans MS" pitchFamily="66" charset="0"/>
              </a:rPr>
              <a:t>2</a:t>
            </a:r>
            <a:r>
              <a:rPr lang="en-GB" sz="1600" dirty="0" smtClean="0">
                <a:latin typeface="Comic Sans MS" pitchFamily="66" charset="0"/>
              </a:rPr>
              <a:t> + 21x – 26 = 0 are:</a:t>
            </a: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20249" y="6172200"/>
                <a:ext cx="7280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249" y="6172200"/>
                <a:ext cx="728084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2249" y="6172200"/>
                <a:ext cx="11592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=2+3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249" y="6172200"/>
                <a:ext cx="1159228" cy="3385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034849" y="6172200"/>
                <a:ext cx="11592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=2−3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849" y="6172200"/>
                <a:ext cx="1159228" cy="33855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425249" y="6172200"/>
                <a:ext cx="5871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𝑎𝑛𝑑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249" y="6172200"/>
                <a:ext cx="587148" cy="33855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1886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70" grpId="0"/>
      <p:bldP spid="71" grpId="0"/>
      <p:bldP spid="9" grpId="0"/>
      <p:bldP spid="72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 animBg="1"/>
      <p:bldP spid="83" grpId="0"/>
      <p:bldP spid="84" grpId="0" animBg="1"/>
      <p:bldP spid="85" grpId="0" animBg="1"/>
      <p:bldP spid="86" grpId="0" animBg="1"/>
      <p:bldP spid="87" grpId="0"/>
      <p:bldP spid="88" grpId="0"/>
      <p:bldP spid="89" grpId="0"/>
      <p:bldP spid="14" grpId="0"/>
      <p:bldP spid="15" grpId="0"/>
      <p:bldP spid="90" grpId="0"/>
      <p:bldP spid="91" grpId="0"/>
      <p:bldP spid="9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276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some types of polynomial equation with real coefficients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Given that -1 is a root of the equation: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Find the other two roots of the equation.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 If we substitute -1 in, the equation will balance…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3443" y="651944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1H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371600" cy="1295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3124200"/>
                <a:ext cx="21275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𝑘</m:t>
                      </m:r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212757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24400" y="1676400"/>
                <a:ext cx="2286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𝑘</m:t>
                      </m:r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676400"/>
                <a:ext cx="2286000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86200" y="2133600"/>
                <a:ext cx="30388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+ 3(−1)+</m:t>
                      </m:r>
                      <m:r>
                        <a:rPr lang="en-GB" sz="1600" b="0" i="1" smtClean="0">
                          <a:latin typeface="Cambria Math"/>
                        </a:rPr>
                        <m:t>𝑘</m:t>
                      </m:r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133600"/>
                <a:ext cx="3038845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53000" y="2590800"/>
                <a:ext cx="19632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1−1−3+</m:t>
                      </m:r>
                      <m:r>
                        <a:rPr lang="en-GB" sz="1600" b="0" i="1" smtClean="0">
                          <a:latin typeface="Cambria Math"/>
                        </a:rPr>
                        <m:t>𝑘</m:t>
                      </m:r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590800"/>
                <a:ext cx="1963230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72200" y="3048000"/>
                <a:ext cx="7327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𝑘</m:t>
                      </m:r>
                      <m:r>
                        <a:rPr lang="en-GB" sz="16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3048000"/>
                <a:ext cx="732701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6705600" y="1828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086600" y="1905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Sub in x = -1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6705600" y="2286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/>
          <p:cNvSpPr/>
          <p:nvPr/>
        </p:nvSpPr>
        <p:spPr>
          <a:xfrm>
            <a:off x="6705600" y="27432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162800" y="2286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Calculate each part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2819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Rearrange to fin d k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81600" y="4114800"/>
                <a:ext cx="2286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+5=0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114800"/>
                <a:ext cx="2286000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495800" y="36576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We now know the actual equation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4800600"/>
                <a:ext cx="2286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+5=0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800600"/>
                <a:ext cx="2286000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426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276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some types of polynomial equation with real coefficients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Given that -1 is a root of the equation: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Find the other two roots of the equation.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We can now solve the equation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As -1 is a root, (x + 1) will be a factor of the equation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3443" y="651944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1H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371600" cy="1295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3124200"/>
                <a:ext cx="21275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𝑘</m:t>
                      </m:r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212757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62000" y="4572000"/>
                <a:ext cx="2286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+5=0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572000"/>
                <a:ext cx="2286000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34000" y="2057400"/>
                <a:ext cx="2514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 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+ 3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+ 5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057400"/>
                <a:ext cx="25146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V="1">
            <a:off x="5562600" y="1981200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562600" y="1981200"/>
            <a:ext cx="2362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24400" y="2057400"/>
                <a:ext cx="838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057400"/>
                <a:ext cx="8382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486400" y="1600200"/>
                <a:ext cx="609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600200"/>
                <a:ext cx="6096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410200" y="2514600"/>
                <a:ext cx="1295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514600"/>
                <a:ext cx="129540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H="1">
            <a:off x="6019800" y="2895600"/>
            <a:ext cx="190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867400" y="3048000"/>
                <a:ext cx="838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− 2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048000"/>
                <a:ext cx="83820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324600" y="3048000"/>
                <a:ext cx="1447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+ 3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+5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048000"/>
                <a:ext cx="144780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867400" y="1600200"/>
                <a:ext cx="762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− 2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600200"/>
                <a:ext cx="76200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867400" y="3505200"/>
                <a:ext cx="1371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− 2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−2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505200"/>
                <a:ext cx="137160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 flipH="1">
            <a:off x="6553200" y="39624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705600" y="4038600"/>
                <a:ext cx="609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5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038600"/>
                <a:ext cx="60960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010400" y="4038600"/>
                <a:ext cx="838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038600"/>
                <a:ext cx="83820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400800" y="1600200"/>
                <a:ext cx="762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  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600200"/>
                <a:ext cx="762000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705600" y="4419600"/>
                <a:ext cx="609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5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419600"/>
                <a:ext cx="60960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010400" y="4419600"/>
                <a:ext cx="838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+ 5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419600"/>
                <a:ext cx="83820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 flipH="1">
            <a:off x="7391400" y="4876800"/>
            <a:ext cx="533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315200" y="4953000"/>
                <a:ext cx="457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4953000"/>
                <a:ext cx="457200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943600" y="5562600"/>
                <a:ext cx="2514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+3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562600"/>
                <a:ext cx="2514600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715000" y="6019800"/>
                <a:ext cx="2895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+1)(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−2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+5)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6019800"/>
                <a:ext cx="2895600" cy="369332"/>
              </a:xfrm>
              <a:prstGeom prst="rect">
                <a:avLst/>
              </a:prstGeom>
              <a:blipFill rotWithShape="1">
                <a:blip r:embed="rId21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3657600" y="2590800"/>
            <a:ext cx="13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Divide x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by x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57600" y="2971800"/>
            <a:ext cx="1828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 the divisor by the answer and write it beneath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57600" y="3810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Subtract this from the original equation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57600" y="4419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Now divide -2x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by x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57600" y="4876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 the divisor by this and continue these steps until you’re finished!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800600" y="2057400"/>
            <a:ext cx="6858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5562600" y="1600200"/>
            <a:ext cx="4572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6019800" y="1600200"/>
            <a:ext cx="4572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7924800" y="2514600"/>
            <a:ext cx="292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-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924800" y="3505200"/>
            <a:ext cx="292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-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24800" y="4419600"/>
            <a:ext cx="292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-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562600" y="2057400"/>
            <a:ext cx="4572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4724400" y="2057400"/>
            <a:ext cx="381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5943600" y="3048000"/>
            <a:ext cx="6858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6781800" y="4038600"/>
            <a:ext cx="4572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5562600" y="1600200"/>
            <a:ext cx="16764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6553200" y="1600200"/>
            <a:ext cx="6858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894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xit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xit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7" grpId="0" animBg="1"/>
      <p:bldP spid="47" grpId="1" animBg="1"/>
      <p:bldP spid="47" grpId="2" animBg="1"/>
      <p:bldP spid="47" grpId="3" animBg="1"/>
      <p:bldP spid="47" grpId="4" animBg="1"/>
      <p:bldP spid="47" grpId="5" animBg="1"/>
      <p:bldP spid="47" grpId="6" animBg="1"/>
      <p:bldP spid="48" grpId="0" animBg="1"/>
      <p:bldP spid="48" grpId="1" animBg="1"/>
      <p:bldP spid="49" grpId="0" animBg="1"/>
      <p:bldP spid="49" grpId="1" animBg="1"/>
      <p:bldP spid="50" grpId="0"/>
      <p:bldP spid="51" grpId="0"/>
      <p:bldP spid="52" grpId="0"/>
      <p:bldP spid="53" grpId="0" animBg="1"/>
      <p:bldP spid="53" grpId="1" animBg="1"/>
      <p:bldP spid="54" grpId="0" animBg="1"/>
      <p:bldP spid="54" grpId="1" animBg="1"/>
      <p:bldP spid="54" grpId="2" animBg="1"/>
      <p:bldP spid="54" grpId="3" animBg="1"/>
      <p:bldP spid="54" grpId="4" animBg="1"/>
      <p:bldP spid="54" grpId="5" animBg="1"/>
      <p:bldP spid="55" grpId="0" animBg="1"/>
      <p:bldP spid="55" grpId="1" animBg="1"/>
      <p:bldP spid="56" grpId="0" animBg="1"/>
      <p:bldP spid="56" grpId="1" animBg="1"/>
      <p:bldP spid="57" grpId="0" animBg="1"/>
      <p:bldP spid="58" grpId="0" animBg="1"/>
      <p:bldP spid="58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276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some types of polynomial equation with real coefficients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Given that -1 is a root of the equation: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Find the other two roots of the equation.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We can now solve the equation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As -1 is a root, (x + 1) will be a factor of the equation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3443" y="651944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1H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371600" cy="1295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3124200"/>
                <a:ext cx="21275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𝑘</m:t>
                      </m:r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212757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62000" y="4572000"/>
                <a:ext cx="2286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+5=0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572000"/>
                <a:ext cx="2286000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57200" y="5562600"/>
                <a:ext cx="28956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+5</m:t>
                          </m:r>
                        </m:e>
                      </m:d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562600"/>
                <a:ext cx="2895600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419600" y="1600200"/>
                <a:ext cx="2971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+3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+5=0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600200"/>
                <a:ext cx="29718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4267200" y="2133600"/>
                <a:ext cx="3124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+5</m:t>
                          </m:r>
                        </m:e>
                      </m:d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133600"/>
                <a:ext cx="31242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038600" y="3352800"/>
                <a:ext cx="1143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+1=0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352800"/>
                <a:ext cx="114300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419600" y="3810000"/>
                <a:ext cx="990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810000"/>
                <a:ext cx="99060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/>
          <p:nvPr/>
        </p:nvCxnSpPr>
        <p:spPr>
          <a:xfrm flipH="1">
            <a:off x="4648200" y="2514600"/>
            <a:ext cx="15240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505200" y="2590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Either this bracket is 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10000" y="4267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We already knew this solution!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6172200" y="2514600"/>
            <a:ext cx="30480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400800" y="2514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Or this bracket is 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5715000" y="3352800"/>
                <a:ext cx="2057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en-GB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i="1">
                          <a:solidFill>
                            <a:prstClr val="black"/>
                          </a:solidFill>
                          <a:latin typeface="Cambria Math"/>
                        </a:rPr>
                        <m:t>+5=0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352800"/>
                <a:ext cx="205740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5638800" y="3810000"/>
                <a:ext cx="1066800" cy="381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810000"/>
                <a:ext cx="1066800" cy="3810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6553200" y="3810000"/>
                <a:ext cx="685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  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810000"/>
                <a:ext cx="68580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7010400" y="3810000"/>
                <a:ext cx="685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810000"/>
                <a:ext cx="68580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6172200" y="4267200"/>
                <a:ext cx="1676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267200"/>
                <a:ext cx="167640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6477000" y="4724400"/>
                <a:ext cx="1447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−1=±2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724400"/>
                <a:ext cx="1447800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6781800" y="5181600"/>
                <a:ext cx="1447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=1±2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5181600"/>
                <a:ext cx="144780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Arc 75"/>
          <p:cNvSpPr/>
          <p:nvPr/>
        </p:nvSpPr>
        <p:spPr>
          <a:xfrm>
            <a:off x="7467600" y="35814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7777655" y="3429000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Use completing the square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8" name="Arc 77"/>
          <p:cNvSpPr/>
          <p:nvPr/>
        </p:nvSpPr>
        <p:spPr>
          <a:xfrm>
            <a:off x="7543800" y="40386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Arc 78"/>
          <p:cNvSpPr/>
          <p:nvPr/>
        </p:nvSpPr>
        <p:spPr>
          <a:xfrm>
            <a:off x="7696200" y="4495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Arc 79"/>
          <p:cNvSpPr/>
          <p:nvPr/>
        </p:nvSpPr>
        <p:spPr>
          <a:xfrm>
            <a:off x="7848600" y="4953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8001000" y="4114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Subtract 4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979979" y="4419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Square root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08579" y="5029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Add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529649" y="5791200"/>
            <a:ext cx="5266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 solutions of the equation x</a:t>
            </a:r>
            <a:r>
              <a:rPr lang="en-GB" sz="1600" baseline="30000" dirty="0" smtClean="0">
                <a:latin typeface="Comic Sans MS" pitchFamily="66" charset="0"/>
              </a:rPr>
              <a:t>3</a:t>
            </a:r>
            <a:r>
              <a:rPr lang="en-GB" sz="1600" dirty="0" smtClean="0">
                <a:latin typeface="Comic Sans MS" pitchFamily="66" charset="0"/>
              </a:rPr>
              <a:t> – x</a:t>
            </a:r>
            <a:r>
              <a:rPr lang="en-GB" sz="1600" baseline="30000" dirty="0" smtClean="0">
                <a:latin typeface="Comic Sans MS" pitchFamily="66" charset="0"/>
              </a:rPr>
              <a:t>2</a:t>
            </a:r>
            <a:r>
              <a:rPr lang="en-GB" sz="1600" dirty="0" smtClean="0">
                <a:latin typeface="Comic Sans MS" pitchFamily="66" charset="0"/>
              </a:rPr>
              <a:t> + 3x + 5 = 0 are:</a:t>
            </a: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419600" y="6172200"/>
                <a:ext cx="8819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6172200"/>
                <a:ext cx="881973" cy="33855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282249" y="6172200"/>
                <a:ext cx="11592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=1+2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249" y="6172200"/>
                <a:ext cx="1159228" cy="33855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034849" y="6172200"/>
                <a:ext cx="11592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=1−2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849" y="6172200"/>
                <a:ext cx="1159228" cy="33855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425249" y="6172200"/>
                <a:ext cx="5871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𝑎𝑛𝑑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249" y="6172200"/>
                <a:ext cx="587148" cy="338554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531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5" grpId="0"/>
      <p:bldP spid="66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 animBg="1"/>
      <p:bldP spid="77" grpId="0"/>
      <p:bldP spid="78" grpId="0" animBg="1"/>
      <p:bldP spid="79" grpId="0" animBg="1"/>
      <p:bldP spid="80" grpId="0" animBg="1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276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some types of polynomial equation with real coefficients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3443" y="651944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1H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371600" cy="12956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124200"/>
            <a:ext cx="8430513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In a cubic equation, either:</a:t>
            </a:r>
          </a:p>
          <a:p>
            <a:pPr marL="285750" indent="-285750" algn="ctr">
              <a:buFont typeface="Wingdings"/>
              <a:buChar char="à"/>
            </a:pP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All 3 solutions are real</a:t>
            </a:r>
          </a:p>
          <a:p>
            <a:pPr marL="285750" indent="-285750" algn="ctr">
              <a:buFont typeface="Wingdings"/>
              <a:buChar char="à"/>
            </a:pP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One solution is real and the other 2 form a complex conjugate pair</a:t>
            </a:r>
            <a:endParaRPr lang="en-GB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276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some types of polynomial equation with real coefficients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You can also solve a quartic equation using this method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A quartic equation has an x power of 4, and will have a total of 4 roots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For a quartic equation, either:</a:t>
            </a: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All 4 roots are real</a:t>
            </a:r>
          </a:p>
          <a:p>
            <a:pPr algn="ctr">
              <a:buFont typeface="Wingdings"/>
              <a:buChar char="à"/>
            </a:pPr>
            <a:endParaRPr lang="en-GB" sz="1400" dirty="0" smtClean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2 roots are real and 2 are complex, forming a complex conjugate pair</a:t>
            </a:r>
          </a:p>
          <a:p>
            <a:pPr algn="ctr">
              <a:buFont typeface="Wingdings"/>
              <a:buChar char="à"/>
            </a:pPr>
            <a:endParaRPr lang="en-GB" sz="1400" dirty="0" smtClean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All 4 roots are complex and form 2 complex conjugate pairs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3443" y="651944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1H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371600" cy="12956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522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276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some types of polynomial equation with real coefficients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Given that 3 + </a:t>
            </a:r>
            <a:r>
              <a:rPr lang="en-GB" sz="1400" dirty="0" err="1" smtClean="0">
                <a:latin typeface="Comic Sans MS" pitchFamily="66" charset="0"/>
              </a:rPr>
              <a:t>i</a:t>
            </a:r>
            <a:r>
              <a:rPr lang="en-GB" sz="1400" dirty="0" smtClean="0">
                <a:latin typeface="Comic Sans MS" pitchFamily="66" charset="0"/>
              </a:rPr>
              <a:t> is a root of the quartic equation: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Solve the equation completely.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As one root is 3 + </a:t>
            </a:r>
            <a:r>
              <a:rPr lang="en-GB" sz="1400" dirty="0" err="1" smtClean="0">
                <a:latin typeface="Comic Sans MS" pitchFamily="66" charset="0"/>
              </a:rPr>
              <a:t>i</a:t>
            </a:r>
            <a:r>
              <a:rPr lang="en-GB" sz="1400" dirty="0" smtClean="0">
                <a:latin typeface="Comic Sans MS" pitchFamily="66" charset="0"/>
              </a:rPr>
              <a:t>, we know that another root will be 3 – </a:t>
            </a:r>
            <a:r>
              <a:rPr lang="en-GB" sz="1400" dirty="0" err="1" smtClean="0">
                <a:latin typeface="Comic Sans MS" pitchFamily="66" charset="0"/>
              </a:rPr>
              <a:t>i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 We can use these to find an expression which will factorise into the original equation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3443" y="651944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1H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371600" cy="1295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3124200"/>
                <a:ext cx="33786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−39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+120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−50=0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124200"/>
                <a:ext cx="3378617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0" y="1676400"/>
                <a:ext cx="6622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3+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676400"/>
                <a:ext cx="662297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48400" y="1676400"/>
                <a:ext cx="6622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3−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676400"/>
                <a:ext cx="662297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86200" y="2209800"/>
            <a:ext cx="1805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Add them together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0000" y="2514600"/>
                <a:ext cx="16787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3+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+(3−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514600"/>
                <a:ext cx="1678729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0000" y="2895600"/>
                <a:ext cx="5558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895600"/>
                <a:ext cx="555857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10000" y="3276600"/>
                <a:ext cx="21114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𝑆𝑜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𝑡h𝑒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sPre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𝑡𝑒𝑟𝑚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𝑖𝑠</m:t>
                      </m:r>
                      <m:r>
                        <a:rPr lang="en-GB" sz="1600" b="0" i="1" smtClean="0">
                          <a:latin typeface="Cambria Math"/>
                        </a:rPr>
                        <m:t> 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276600"/>
                <a:ext cx="2111475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477000" y="2209800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Multiply them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00800" y="2514600"/>
                <a:ext cx="14336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3+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(3−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514600"/>
                <a:ext cx="1433662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00800" y="2895600"/>
                <a:ext cx="18346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=9+3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895600"/>
                <a:ext cx="1834605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00800" y="3276600"/>
                <a:ext cx="12385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=9−(−1)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276600"/>
                <a:ext cx="1238544" cy="338554"/>
              </a:xfrm>
              <a:prstGeom prst="rect">
                <a:avLst/>
              </a:prstGeom>
              <a:blipFill rotWithShape="1">
                <a:blip r:embed="rId1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00800" y="3657600"/>
                <a:ext cx="6696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657600"/>
                <a:ext cx="669671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00800" y="4038600"/>
                <a:ext cx="19677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𝑆𝑜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𝑡h𝑒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sPre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𝑡𝑒𝑟𝑚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𝑖𝑠</m:t>
                      </m:r>
                      <m:r>
                        <a:rPr lang="en-GB" sz="1600" b="0" i="1" smtClean="0">
                          <a:latin typeface="Cambria Math"/>
                        </a:rPr>
                        <m:t> 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038600"/>
                <a:ext cx="1967783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038601" y="4572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Now you know b and c you can write an expression that will divide into the original equation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10200" y="5105400"/>
                <a:ext cx="1547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−6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105400"/>
                <a:ext cx="1547539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512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276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some types of polynomial equation with real coefficients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Given that 3 + </a:t>
            </a:r>
            <a:r>
              <a:rPr lang="en-GB" sz="1400" dirty="0" err="1" smtClean="0">
                <a:latin typeface="Comic Sans MS" pitchFamily="66" charset="0"/>
              </a:rPr>
              <a:t>i</a:t>
            </a:r>
            <a:r>
              <a:rPr lang="en-GB" sz="1400" dirty="0" smtClean="0">
                <a:latin typeface="Comic Sans MS" pitchFamily="66" charset="0"/>
              </a:rPr>
              <a:t> is a root of the quartic equation: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Solve the equation completely.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As one root is 3 + </a:t>
            </a:r>
            <a:r>
              <a:rPr lang="en-GB" sz="1400" dirty="0" err="1" smtClean="0">
                <a:latin typeface="Comic Sans MS" pitchFamily="66" charset="0"/>
              </a:rPr>
              <a:t>i</a:t>
            </a:r>
            <a:r>
              <a:rPr lang="en-GB" sz="1400" dirty="0" smtClean="0">
                <a:latin typeface="Comic Sans MS" pitchFamily="66" charset="0"/>
              </a:rPr>
              <a:t>, we know that another root will be 3 – </a:t>
            </a:r>
            <a:r>
              <a:rPr lang="en-GB" sz="1400" dirty="0" err="1" smtClean="0">
                <a:latin typeface="Comic Sans MS" pitchFamily="66" charset="0"/>
              </a:rPr>
              <a:t>i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We can use these to find an expression which will factorise into the original equation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 smtClean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Divide the original equation by this!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3443" y="651944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1H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371600" cy="1295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3124200"/>
                <a:ext cx="33786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−39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+120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−50=0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124200"/>
                <a:ext cx="3378617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5800" y="5562600"/>
                <a:ext cx="24248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−6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+10 </m:t>
                      </m:r>
                      <m:r>
                        <a:rPr lang="en-GB" sz="1600" b="0" i="1" smtClean="0">
                          <a:latin typeface="Cambria Math"/>
                        </a:rPr>
                        <m:t>𝑖𝑠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𝑓𝑎𝑐𝑡𝑜𝑟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562600"/>
                <a:ext cx="2424895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34000" y="2057400"/>
                <a:ext cx="3733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− 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− 39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+ 120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− 50</m:t>
                      </m:r>
                    </m:oMath>
                  </m:oMathPara>
                </a14:m>
                <a:endParaRPr lang="en-GB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057400"/>
                <a:ext cx="37338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V="1">
            <a:off x="5334000" y="1981200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334000" y="1981200"/>
            <a:ext cx="3581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733800" y="2057400"/>
                <a:ext cx="1676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−6</m:t>
                      </m:r>
                      <m:r>
                        <a:rPr lang="en-GB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057400"/>
                <a:ext cx="16764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334000" y="1600200"/>
                <a:ext cx="609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600200"/>
                <a:ext cx="6096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629400" y="2438400"/>
                <a:ext cx="762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+ 20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438400"/>
                <a:ext cx="762000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334000" y="2438400"/>
                <a:ext cx="609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438400"/>
                <a:ext cx="60960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 flipH="1">
            <a:off x="5867400" y="2895600"/>
            <a:ext cx="3124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867400" y="2438400"/>
                <a:ext cx="609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− 12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38400"/>
                <a:ext cx="609600" cy="369332"/>
              </a:xfrm>
              <a:prstGeom prst="rect">
                <a:avLst/>
              </a:prstGeom>
              <a:blipFill rotWithShape="1">
                <a:blip r:embed="rId11"/>
                <a:stretch>
                  <a:fillRect r="-4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096000" y="2971800"/>
                <a:ext cx="609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9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71800"/>
                <a:ext cx="60960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6553200" y="2971800"/>
                <a:ext cx="762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  59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971800"/>
                <a:ext cx="762000" cy="369332"/>
              </a:xfrm>
              <a:prstGeom prst="rect">
                <a:avLst/>
              </a:prstGeom>
              <a:blipFill rotWithShape="1">
                <a:blip r:embed="rId13"/>
                <a:stretch>
                  <a:fillRect r="-19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467600" y="2971800"/>
                <a:ext cx="914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120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971800"/>
                <a:ext cx="91440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229600" y="2971800"/>
                <a:ext cx="914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50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971800"/>
                <a:ext cx="91440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791200" y="1600200"/>
                <a:ext cx="609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+  </m:t>
                      </m:r>
                      <m:r>
                        <a:rPr lang="en-GB" i="1" smtClean="0">
                          <a:solidFill>
                            <a:prstClr val="black"/>
                          </a:solidFill>
                          <a:latin typeface="Cambria Math"/>
                        </a:rPr>
                        <m:t>9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600200"/>
                <a:ext cx="609600" cy="369332"/>
              </a:xfrm>
              <a:prstGeom prst="rect">
                <a:avLst/>
              </a:prstGeom>
              <a:blipFill rotWithShape="1">
                <a:blip r:embed="rId16"/>
                <a:stretch>
                  <a:fillRect r="-19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096000" y="3352800"/>
                <a:ext cx="609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9</m:t>
                          </m:r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352800"/>
                <a:ext cx="60960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553200" y="3352800"/>
                <a:ext cx="8223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54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352800"/>
                <a:ext cx="822366" cy="369332"/>
              </a:xfrm>
              <a:prstGeom prst="rect">
                <a:avLst/>
              </a:prstGeom>
              <a:blipFill rotWithShape="1">
                <a:blip r:embed="rId18"/>
                <a:stretch>
                  <a:fillRect r="-10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7467600" y="3352800"/>
                <a:ext cx="8223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90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352800"/>
                <a:ext cx="822366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>
            <a:off x="6781800" y="3810000"/>
            <a:ext cx="2209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705600" y="3886200"/>
                <a:ext cx="8223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5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886200"/>
                <a:ext cx="822366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467600" y="3886200"/>
                <a:ext cx="8223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30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886200"/>
                <a:ext cx="822366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8229600" y="3886200"/>
                <a:ext cx="8223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50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3886200"/>
                <a:ext cx="822366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6477000" y="1600200"/>
                <a:ext cx="762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600200"/>
                <a:ext cx="762000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6705600" y="4267200"/>
                <a:ext cx="8223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5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267200"/>
                <a:ext cx="822366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7467600" y="4267200"/>
                <a:ext cx="8223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30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4267200"/>
                <a:ext cx="822366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8229600" y="4267200"/>
                <a:ext cx="8223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50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4267200"/>
                <a:ext cx="822366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/>
          <p:cNvCxnSpPr/>
          <p:nvPr/>
        </p:nvCxnSpPr>
        <p:spPr>
          <a:xfrm flipH="1">
            <a:off x="6781800" y="4724400"/>
            <a:ext cx="2209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8686800" y="4800600"/>
                <a:ext cx="381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4800600"/>
                <a:ext cx="381000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/>
          <p:cNvSpPr/>
          <p:nvPr/>
        </p:nvSpPr>
        <p:spPr>
          <a:xfrm>
            <a:off x="3810000" y="2057400"/>
            <a:ext cx="1524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3810000" y="2057400"/>
            <a:ext cx="4572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5410200" y="2057400"/>
            <a:ext cx="4572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5410200" y="1600200"/>
            <a:ext cx="4572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6172200" y="2971800"/>
            <a:ext cx="4572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6019800" y="1600200"/>
            <a:ext cx="5334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6629400" y="1600200"/>
            <a:ext cx="5334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6781800" y="3886200"/>
            <a:ext cx="762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953000" y="5638800"/>
                <a:ext cx="29969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−39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+120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−50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638800"/>
                <a:ext cx="2996910" cy="338554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>
          <a:xfrm>
            <a:off x="5334000" y="1600200"/>
            <a:ext cx="1905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876800" y="6019800"/>
                <a:ext cx="31061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−6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+10)(2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+9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−5)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6019800"/>
                <a:ext cx="3106107" cy="338554"/>
              </a:xfrm>
              <a:prstGeom prst="rect">
                <a:avLst/>
              </a:prstGeom>
              <a:blipFill rotWithShape="1">
                <a:blip r:embed="rId2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4038600" y="5105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We have now factorised the original equation into 2 quadratics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67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xit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xit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  <p:bldP spid="26" grpId="0"/>
      <p:bldP spid="36" grpId="0"/>
      <p:bldP spid="38" grpId="0"/>
      <p:bldP spid="40" grpId="0"/>
      <p:bldP spid="41" grpId="0"/>
      <p:bldP spid="42" grpId="0"/>
      <p:bldP spid="43" grpId="0"/>
      <p:bldP spid="45" grpId="0"/>
      <p:bldP spid="47" grpId="0"/>
      <p:bldP spid="48" grpId="0"/>
      <p:bldP spid="49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 animBg="1"/>
      <p:bldP spid="61" grpId="1" animBg="1"/>
      <p:bldP spid="61" grpId="2" animBg="1"/>
      <p:bldP spid="61" grpId="3" animBg="1"/>
      <p:bldP spid="61" grpId="4" animBg="1"/>
      <p:bldP spid="61" grpId="5" animBg="1"/>
      <p:bldP spid="61" grpId="6" animBg="1"/>
      <p:bldP spid="62" grpId="0" animBg="1"/>
      <p:bldP spid="62" grpId="1" animBg="1"/>
      <p:bldP spid="62" grpId="2" animBg="1"/>
      <p:bldP spid="62" grpId="3" animBg="1"/>
      <p:bldP spid="62" grpId="4" animBg="1"/>
      <p:bldP spid="62" grpId="5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/>
      <p:bldP spid="70" grpId="0" animBg="1"/>
      <p:bldP spid="71" grpId="0"/>
      <p:bldP spid="7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276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solve some types of polynomial equation with real coefficients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Given that 3 + </a:t>
            </a:r>
            <a:r>
              <a:rPr lang="en-GB" sz="1400" dirty="0" err="1" smtClean="0">
                <a:latin typeface="Comic Sans MS" pitchFamily="66" charset="0"/>
              </a:rPr>
              <a:t>i</a:t>
            </a:r>
            <a:r>
              <a:rPr lang="en-GB" sz="1400" dirty="0" smtClean="0">
                <a:latin typeface="Comic Sans MS" pitchFamily="66" charset="0"/>
              </a:rPr>
              <a:t> is a root of the quartic equation: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Solve the equation completely.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As one root is 3 + </a:t>
            </a:r>
            <a:r>
              <a:rPr lang="en-GB" sz="1400" dirty="0" err="1" smtClean="0">
                <a:latin typeface="Comic Sans MS" pitchFamily="66" charset="0"/>
              </a:rPr>
              <a:t>i</a:t>
            </a:r>
            <a:r>
              <a:rPr lang="en-GB" sz="1400" dirty="0" smtClean="0">
                <a:latin typeface="Comic Sans MS" pitchFamily="66" charset="0"/>
              </a:rPr>
              <a:t>, we know that another root will be 3 – </a:t>
            </a:r>
            <a:r>
              <a:rPr lang="en-GB" sz="1400" dirty="0" err="1" smtClean="0">
                <a:latin typeface="Comic Sans MS" pitchFamily="66" charset="0"/>
              </a:rPr>
              <a:t>i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We can use these to find an expression which will factorise into the original equation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 smtClean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Divide the original equation by this!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3443" y="651944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1H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371600" cy="1295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3124200"/>
                <a:ext cx="33786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−39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+120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−50=0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124200"/>
                <a:ext cx="3378617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5800" y="5562600"/>
                <a:ext cx="24248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−6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+10 </m:t>
                      </m:r>
                      <m:r>
                        <a:rPr lang="en-GB" sz="1600" b="0" i="1" smtClean="0">
                          <a:latin typeface="Cambria Math"/>
                        </a:rPr>
                        <m:t>𝑖𝑠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𝑓𝑎𝑐𝑡𝑜𝑟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562600"/>
                <a:ext cx="2424895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800600" y="1676400"/>
                <a:ext cx="32776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+10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+9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−5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676400"/>
                <a:ext cx="3277692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191000" y="2971800"/>
                <a:ext cx="1143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3+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971800"/>
                <a:ext cx="11430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4267200" y="3276600"/>
                <a:ext cx="990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3−</m:t>
                      </m:r>
                      <m:r>
                        <a:rPr lang="en-GB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276600"/>
                <a:ext cx="9906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/>
          <p:nvPr/>
        </p:nvCxnSpPr>
        <p:spPr>
          <a:xfrm flipH="1">
            <a:off x="4876800" y="2133600"/>
            <a:ext cx="53340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429000" y="205740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We already have the solutions for this bracket!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6934200" y="2133600"/>
            <a:ext cx="5334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239000" y="205740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We need to find the solutions for this one!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248400" y="2971800"/>
                <a:ext cx="18288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9</m:t>
                      </m:r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/>
                        </a:rPr>
                        <m:t>5=0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971800"/>
                <a:ext cx="1828800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6019800" y="3429000"/>
                <a:ext cx="21336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(2</m:t>
                      </m:r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+1)(</m:t>
                      </m:r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−5)=0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429000"/>
                <a:ext cx="2133600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6019800" y="3962400"/>
                <a:ext cx="1066800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962400"/>
                <a:ext cx="1066800" cy="55335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7162800" y="4114800"/>
                <a:ext cx="10668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114800"/>
                <a:ext cx="106680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6934200" y="4114800"/>
                <a:ext cx="533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𝑜𝑟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4114800"/>
                <a:ext cx="533400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Arc 105"/>
          <p:cNvSpPr/>
          <p:nvPr/>
        </p:nvSpPr>
        <p:spPr>
          <a:xfrm>
            <a:off x="7848600" y="31242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extBox 106"/>
          <p:cNvSpPr txBox="1"/>
          <p:nvPr/>
        </p:nvSpPr>
        <p:spPr>
          <a:xfrm>
            <a:off x="8229600" y="3200400"/>
            <a:ext cx="1011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648200" y="4724400"/>
                <a:ext cx="33786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−39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+120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−50=0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724400"/>
                <a:ext cx="3378617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4648200" y="5181600"/>
                <a:ext cx="15206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𝑆</m:t>
                      </m:r>
                      <m:r>
                        <a:rPr lang="en-GB" sz="1600" b="0" i="1" smtClean="0">
                          <a:latin typeface="Cambria Math"/>
                        </a:rPr>
                        <m:t>𝑜𝑙𝑢𝑡𝑖𝑜𝑛𝑠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𝑎𝑟𝑒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181600"/>
                <a:ext cx="1520673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6096000" y="5181600"/>
                <a:ext cx="10454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=3+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181600"/>
                <a:ext cx="1045414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6096000" y="5562600"/>
                <a:ext cx="10454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=3−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562600"/>
                <a:ext cx="1045414" cy="3385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6096000" y="5867400"/>
                <a:ext cx="916148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67400"/>
                <a:ext cx="916148" cy="55335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6096000" y="6410589"/>
                <a:ext cx="7280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410589"/>
                <a:ext cx="728084" cy="33855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886200" y="5715000"/>
            <a:ext cx="2012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All these will give the answer 0 when substituted in!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14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51" grpId="0"/>
      <p:bldP spid="73" grpId="0"/>
      <p:bldP spid="75" grpId="0"/>
      <p:bldP spid="78" grpId="0"/>
      <p:bldP spid="79" grpId="0"/>
      <p:bldP spid="102" grpId="0"/>
      <p:bldP spid="103" grpId="0"/>
      <p:bldP spid="104" grpId="0"/>
      <p:bldP spid="105" grpId="0"/>
      <p:bldP spid="106" grpId="0" animBg="1"/>
      <p:bldP spid="107" grpId="0"/>
      <p:bldP spid="109" grpId="0"/>
      <p:bldP spid="110" grpId="0"/>
      <p:bldP spid="111" grpId="0"/>
      <p:bldP spid="113" grpId="0"/>
      <p:bldP spid="114" grpId="0"/>
      <p:bldP spid="11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use both real and imaginary numbers to solve equations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Solve the equation: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649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323721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9200" y="2667000"/>
                <a:ext cx="13145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+9=0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667000"/>
                <a:ext cx="131452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10000" y="1524000"/>
                <a:ext cx="13145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+9=0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524000"/>
                <a:ext cx="131452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91000" y="2057400"/>
                <a:ext cx="11598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=−9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057400"/>
                <a:ext cx="115989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343400" y="2590800"/>
                <a:ext cx="129540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−9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590800"/>
                <a:ext cx="1295400" cy="4019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43400" y="3124200"/>
                <a:ext cx="152400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9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124200"/>
                <a:ext cx="1524000" cy="4019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267200" y="3733800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=±3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733800"/>
                <a:ext cx="11430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5257800" y="17526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5867400" y="1828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Subtract 9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Arc 49"/>
          <p:cNvSpPr/>
          <p:nvPr/>
        </p:nvSpPr>
        <p:spPr>
          <a:xfrm>
            <a:off x="5562600" y="2286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5791200" y="28194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5791200" y="3429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5943600" y="2133600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Square root – we need to consider both positive and negative as we are solving an equation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6000" y="2895600"/>
            <a:ext cx="1219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Split up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72200" y="35052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Write in terms of </a:t>
            </a:r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48200" y="4724400"/>
            <a:ext cx="39624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You should ensure you write full workings – once you have had a lot of practice you can do more in your head!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1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Summary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>
                <a:latin typeface="Comic Sans MS" pitchFamily="66" charset="0"/>
              </a:rPr>
              <a:t>You have been introduced to imaginary and complex numbers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You have seen how these finally allow all quadratic equations to be solved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You have learnt how to show complex numbers on an </a:t>
            </a:r>
            <a:r>
              <a:rPr lang="en-GB" dirty="0" err="1" smtClean="0">
                <a:latin typeface="Comic Sans MS" pitchFamily="66" charset="0"/>
              </a:rPr>
              <a:t>Argand</a:t>
            </a:r>
            <a:r>
              <a:rPr lang="en-GB" dirty="0" smtClean="0">
                <a:latin typeface="Comic Sans MS" pitchFamily="66" charset="0"/>
              </a:rPr>
              <a:t> diagram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You have seen how to write the modulus-argument form of a complex number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You have also seen how to solve cubic and quartic equations using complex numbers</a:t>
            </a:r>
            <a:endParaRPr lang="en-GB" dirty="0"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06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use both real and imaginary numbers to solve equations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Solve the equation: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You can use one of two methods for this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Either ‘Completing the square’ or the Quadratic formula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649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323721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2667000"/>
                <a:ext cx="17749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+6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+25=0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667000"/>
                <a:ext cx="1774973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38600" y="1905000"/>
                <a:ext cx="17749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+6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+25=0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905000"/>
                <a:ext cx="1774973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86200" y="2438400"/>
                <a:ext cx="9706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438400"/>
                <a:ext cx="970650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7200" y="4572000"/>
                <a:ext cx="9706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72000"/>
                <a:ext cx="970650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7200" y="5029200"/>
                <a:ext cx="15191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+3)(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+3)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29200"/>
                <a:ext cx="1519198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7200" y="5562600"/>
                <a:ext cx="12794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+6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562600"/>
                <a:ext cx="1279453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24400" y="2438400"/>
                <a:ext cx="6575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+ 16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438400"/>
                <a:ext cx="657552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57800" y="2438400"/>
                <a:ext cx="6007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438400"/>
                <a:ext cx="600741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95800" y="2971800"/>
                <a:ext cx="16200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=−16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971800"/>
                <a:ext cx="1620059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24400" y="3429000"/>
                <a:ext cx="1752600" cy="36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+3=±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−16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429000"/>
                <a:ext cx="1752600" cy="36760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05400" y="3886200"/>
                <a:ext cx="1752600" cy="36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=−3±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−16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886200"/>
                <a:ext cx="1752600" cy="36760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05400" y="4343400"/>
                <a:ext cx="1981200" cy="36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=−3±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16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343400"/>
                <a:ext cx="1981200" cy="36760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05400" y="4800600"/>
                <a:ext cx="1447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=−3±4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800600"/>
                <a:ext cx="1447800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>
            <a:off x="5715000" y="21336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6096000" y="1981200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Write a squared bracket, with the number inside being half the x-coefficient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Arc 35"/>
          <p:cNvSpPr/>
          <p:nvPr/>
        </p:nvSpPr>
        <p:spPr>
          <a:xfrm>
            <a:off x="5943600" y="2667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6400800" y="32004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6858000" y="36576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6858000" y="4114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6858000" y="4572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2057400" y="4724400"/>
            <a:ext cx="1694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Imagine squaring the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Arc 41"/>
          <p:cNvSpPr/>
          <p:nvPr/>
        </p:nvSpPr>
        <p:spPr>
          <a:xfrm>
            <a:off x="1676400" y="47244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>
            <a:off x="1676400" y="5257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1981200" y="5181600"/>
            <a:ext cx="1694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This is the answer we get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4800" y="5903893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The squared bracket gives us both the x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term and the 6x term</a:t>
            </a:r>
          </a:p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It only gives us a number of 9, whereas we need 25 – add 16 on!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3400" y="5562600"/>
            <a:ext cx="381000" cy="381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4038600" y="1905000"/>
            <a:ext cx="381000" cy="381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914400" y="5562600"/>
            <a:ext cx="381000" cy="381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4495800" y="1905000"/>
            <a:ext cx="381000" cy="381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5029200" y="1905000"/>
            <a:ext cx="381000" cy="381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1295400" y="5562600"/>
            <a:ext cx="381000" cy="381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886200" y="1524000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Completing the square</a:t>
            </a:r>
            <a:endParaRPr lang="en-GB" sz="1400" u="sng" dirty="0"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19600" y="5562600"/>
            <a:ext cx="41148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If the x term is even, and there is only a single x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, then completing the square will probably be the quickest method!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00800" y="2743200"/>
            <a:ext cx="1447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Subtract 16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781800" y="3200400"/>
            <a:ext cx="1447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Square root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239000" y="3733800"/>
            <a:ext cx="1447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Subtract 3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315200" y="4191000"/>
            <a:ext cx="1652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Split the root up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239000" y="4648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781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57" grpId="0" animBg="1"/>
      <p:bldP spid="59" grpId="0"/>
      <p:bldP spid="8" grpId="0" animBg="1"/>
      <p:bldP spid="8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9" grpId="0"/>
      <p:bldP spid="66" grpId="0" animBg="1"/>
      <p:bldP spid="67" grpId="0"/>
      <p:bldP spid="68" grpId="0"/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use both real and imaginary numbers to solve equations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Solve the equation: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You can use one of two methods for this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itchFamily="66" charset="0"/>
                <a:sym typeface="Wingdings" pitchFamily="2" charset="2"/>
              </a:rPr>
              <a:t>Either ‘Completing the square’ or the Quadratic formula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649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323721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2667000"/>
                <a:ext cx="17749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+6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+25=0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667000"/>
                <a:ext cx="1774973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86200" y="1524000"/>
            <a:ext cx="2113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latin typeface="Comic Sans MS" pitchFamily="66" charset="0"/>
              </a:rPr>
              <a:t>The Quadratic formula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86200" y="1905000"/>
                <a:ext cx="2049087" cy="619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905000"/>
                <a:ext cx="2049087" cy="6193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886200" y="2667000"/>
                <a:ext cx="2911438" cy="669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(6)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−(4×1×25)</m:t>
                              </m:r>
                            </m:e>
                          </m:rad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2(1)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667000"/>
                <a:ext cx="2911438" cy="6697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600200" y="4419600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a = 1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00200" y="4800600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b = 6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00200" y="5181600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c = 25</a:t>
            </a: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86200" y="3352800"/>
                <a:ext cx="1643334" cy="608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−64</m:t>
                              </m:r>
                            </m:e>
                          </m:rad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352800"/>
                <a:ext cx="1643334" cy="60875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886200" y="4038600"/>
                <a:ext cx="1968128" cy="609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64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rad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038600"/>
                <a:ext cx="1968128" cy="60959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86200" y="4800600"/>
                <a:ext cx="1371600" cy="55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±8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800600"/>
                <a:ext cx="1371600" cy="55335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86200" y="5486400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=−3±4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486400"/>
                <a:ext cx="1371600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/>
          <p:cNvSpPr/>
          <p:nvPr/>
        </p:nvSpPr>
        <p:spPr>
          <a:xfrm>
            <a:off x="6781800" y="2286000"/>
            <a:ext cx="4572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239000" y="24384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Arc 54"/>
          <p:cNvSpPr/>
          <p:nvPr/>
        </p:nvSpPr>
        <p:spPr>
          <a:xfrm>
            <a:off x="6781800" y="2971800"/>
            <a:ext cx="4572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5791200" y="3733800"/>
            <a:ext cx="4572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5791200" y="4419600"/>
            <a:ext cx="4572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c 71"/>
          <p:cNvSpPr/>
          <p:nvPr/>
        </p:nvSpPr>
        <p:spPr>
          <a:xfrm>
            <a:off x="5791200" y="51054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7162800" y="3048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Calculate the part under the root sign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248400" y="3886200"/>
            <a:ext cx="1066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Split it up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48400" y="4495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 the roots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248400" y="5105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Divide all by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962400" y="5943600"/>
            <a:ext cx="44196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If the x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itchFamily="66" charset="0"/>
              </a:rPr>
              <a:t>2 </a:t>
            </a:r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coefficient is greater than 1, or the x term is odd, the Quadratic formula will probably be the easiest method!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03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4" grpId="0"/>
      <p:bldP spid="45" grpId="0"/>
      <p:bldP spid="10" grpId="0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4" grpId="0"/>
      <p:bldP spid="55" grpId="0" animBg="1"/>
      <p:bldP spid="56" grpId="0" animBg="1"/>
      <p:bldP spid="58" grpId="0" animBg="1"/>
      <p:bldP spid="72" grpId="0" animBg="1"/>
      <p:bldP spid="73" grpId="0"/>
      <p:bldP spid="74" grpId="0"/>
      <p:bldP spid="75" grpId="0"/>
      <p:bldP spid="76" grpId="0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Complex Numbers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can use both real and imaginary numbers to solve equations</a:t>
            </a: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itchFamily="66" charset="0"/>
              </a:rPr>
              <a:t>Simplify each of the following, giving your answers in the form: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w</a:t>
            </a:r>
            <a:r>
              <a:rPr lang="en-GB" sz="1400" dirty="0" smtClean="0">
                <a:latin typeface="Comic Sans MS" pitchFamily="66" charset="0"/>
              </a:rPr>
              <a:t>here: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649" y="65194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1A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323721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0" y="2895600"/>
                <a:ext cx="7779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𝑏𝑖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895600"/>
                <a:ext cx="777905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0600" y="3581400"/>
                <a:ext cx="1859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581400"/>
                <a:ext cx="185922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66800" y="4419600"/>
            <a:ext cx="190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This means a and b are real numbers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981200" y="4038600"/>
            <a:ext cx="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91000" y="1524000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1)</a:t>
            </a: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95800" y="1524000"/>
                <a:ext cx="19063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2+5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+(7+3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524000"/>
                <a:ext cx="1906356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495800" y="1981200"/>
                <a:ext cx="987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=9+8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981200"/>
                <a:ext cx="987001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191000" y="2819400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2</a:t>
            </a:r>
            <a:r>
              <a:rPr lang="en-GB" sz="1600" dirty="0" smtClean="0">
                <a:latin typeface="Comic Sans MS" pitchFamily="66" charset="0"/>
              </a:rPr>
              <a:t>)</a:t>
            </a: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95800" y="2819400"/>
                <a:ext cx="20201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2−5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−(5−11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819400"/>
                <a:ext cx="2020168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72000" y="3733800"/>
                <a:ext cx="11408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=−3+6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33800"/>
                <a:ext cx="1140890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95800" y="3276600"/>
                <a:ext cx="18908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=2−5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  <m:r>
                        <a:rPr lang="en-GB" sz="1600" b="0" i="1" smtClean="0">
                          <a:latin typeface="Cambria Math"/>
                        </a:rPr>
                        <m:t>−5+11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276600"/>
                <a:ext cx="1890839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267200" y="4572000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3)</a:t>
            </a: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72000" y="4572000"/>
                <a:ext cx="10602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6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1+3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72000"/>
                <a:ext cx="1060227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72000" y="5029200"/>
                <a:ext cx="11008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=6+18</m:t>
                      </m:r>
                      <m:r>
                        <a:rPr lang="en-GB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029200"/>
                <a:ext cx="1100814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6248400" y="16764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6629400" y="1600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Group terms together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Arc 59"/>
          <p:cNvSpPr/>
          <p:nvPr/>
        </p:nvSpPr>
        <p:spPr>
          <a:xfrm>
            <a:off x="6324600" y="2971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6324600" y="3429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c 61"/>
          <p:cNvSpPr/>
          <p:nvPr/>
        </p:nvSpPr>
        <p:spPr>
          <a:xfrm>
            <a:off x="5562600" y="47244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6781800" y="2895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‘Multiply out’ the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705600" y="35052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Group terms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43600" y="4724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 out the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968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5" grpId="0"/>
      <p:bldP spid="16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57" grpId="0" animBg="1"/>
      <p:bldP spid="59" grpId="0"/>
      <p:bldP spid="60" grpId="0" animBg="1"/>
      <p:bldP spid="61" grpId="0" animBg="1"/>
      <p:bldP spid="62" grpId="0" animBg="1"/>
      <p:bldP spid="63" grpId="0"/>
      <p:bldP spid="64" grpId="0"/>
      <p:bldP spid="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8178</Words>
  <Application>Microsoft Office PowerPoint</Application>
  <PresentationFormat>On-screen Show (4:3)</PresentationFormat>
  <Paragraphs>1382</Paragraphs>
  <Slides>60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PowerPoint Presentation</vt:lpstr>
      <vt:lpstr>Introduction</vt:lpstr>
      <vt:lpstr>PowerPoint Presentation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PowerPoint Presentation</vt:lpstr>
      <vt:lpstr>Complex Numbers</vt:lpstr>
      <vt:lpstr>Complex Numbers</vt:lpstr>
      <vt:lpstr>Complex Numbers</vt:lpstr>
      <vt:lpstr>Complex Numbers</vt:lpstr>
      <vt:lpstr>Complex Numbers</vt:lpstr>
      <vt:lpstr>PowerPoint Presentation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PowerPoint Presentation</vt:lpstr>
      <vt:lpstr>Complex Numbers</vt:lpstr>
      <vt:lpstr>Complex Numbers</vt:lpstr>
      <vt:lpstr>Complex Numbers</vt:lpstr>
      <vt:lpstr>Complex Numbers</vt:lpstr>
      <vt:lpstr>PowerPoint Presentation</vt:lpstr>
      <vt:lpstr>Complex Numbers</vt:lpstr>
      <vt:lpstr>Complex Numbers</vt:lpstr>
      <vt:lpstr>Complex Numbers</vt:lpstr>
      <vt:lpstr>Complex Numbers</vt:lpstr>
      <vt:lpstr>PowerPoint Presentation</vt:lpstr>
      <vt:lpstr>Complex Numbers</vt:lpstr>
      <vt:lpstr>Complex Numbers</vt:lpstr>
      <vt:lpstr>Complex Numbers</vt:lpstr>
      <vt:lpstr>Complex Numbers</vt:lpstr>
      <vt:lpstr>Complex Numbers</vt:lpstr>
      <vt:lpstr>PowerPoint Presentation</vt:lpstr>
      <vt:lpstr>Complex Numbers</vt:lpstr>
      <vt:lpstr>Complex Numbers</vt:lpstr>
      <vt:lpstr>Complex Numbers</vt:lpstr>
      <vt:lpstr>PowerPoint Presentation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TownerH</cp:lastModifiedBy>
  <cp:revision>133</cp:revision>
  <dcterms:created xsi:type="dcterms:W3CDTF">2006-08-16T00:00:00Z</dcterms:created>
  <dcterms:modified xsi:type="dcterms:W3CDTF">2015-09-17T08:43:47Z</dcterms:modified>
</cp:coreProperties>
</file>