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5/11/2020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5/11/2020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Open your mind to A level English language.</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92500"/>
          </a:bodyPr>
          <a:lstStyle/>
          <a:p>
            <a:r>
              <a:rPr lang="en-US" sz="2400" dirty="0">
                <a:solidFill>
                  <a:schemeClr val="tx1">
                    <a:lumMod val="85000"/>
                    <a:lumOff val="15000"/>
                  </a:schemeClr>
                </a:solidFill>
              </a:rPr>
              <a:t>The digital world is not the only one where there are new horizons</a:t>
            </a:r>
            <a:r>
              <a:rPr lang="en-US" sz="900" dirty="0">
                <a:solidFill>
                  <a:schemeClr val="tx1">
                    <a:lumMod val="85000"/>
                    <a:lumOff val="15000"/>
                  </a:schemeClr>
                </a:solidFill>
              </a:rPr>
              <a:t>. David Crystal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2">
            <a:extLst>
              <a:ext uri="{FF2B5EF4-FFF2-40B4-BE49-F238E27FC236}">
                <a16:creationId xmlns:a16="http://schemas.microsoft.com/office/drawing/2014/main" id="{07112553-9DEB-4ABE-988D-C0C7BE1FD84E}"/>
              </a:ext>
            </a:extLst>
          </p:cNvPr>
          <p:cNvSpPr>
            <a:spLocks noGrp="1"/>
          </p:cNvSpPr>
          <p:nvPr>
            <p:ph type="ctrTitle"/>
          </p:nvPr>
        </p:nvSpPr>
        <p:spPr>
          <a:xfrm>
            <a:off x="1096963" y="758825"/>
            <a:ext cx="10058400" cy="3846731"/>
          </a:xfrm>
          <a:prstGeom prst="roundRect">
            <a:avLst/>
          </a:prstGeom>
        </p:spPr>
        <p:style>
          <a:lnRef idx="2">
            <a:schemeClr val="accent2"/>
          </a:lnRef>
          <a:fillRef idx="1">
            <a:schemeClr val="lt1"/>
          </a:fillRef>
          <a:effectRef idx="0">
            <a:schemeClr val="accent2"/>
          </a:effectRef>
          <a:fontRef idx="minor">
            <a:schemeClr val="dk1"/>
          </a:fontRef>
        </p:style>
        <p:txBody>
          <a:bodyPr anchor="ctr">
            <a:normAutofit fontScale="90000"/>
          </a:bodyPr>
          <a:lstStyle/>
          <a:p>
            <a:pPr marL="0" indent="0">
              <a:buNone/>
            </a:pPr>
            <a:r>
              <a:rPr lang="en-GB" sz="2900" dirty="0">
                <a:latin typeface="+mj-lt"/>
              </a:rPr>
              <a:t>For each of the following slide statements, discuss the main issues and ideas. </a:t>
            </a:r>
            <a:r>
              <a:rPr lang="en-GB" sz="2200" dirty="0">
                <a:latin typeface="+mj-lt"/>
              </a:rPr>
              <a:t>(if you want to add your thoughts to each slide)</a:t>
            </a:r>
          </a:p>
          <a:p>
            <a:pPr marL="0" indent="0">
              <a:buNone/>
            </a:pPr>
            <a:endParaRPr lang="en-GB" sz="2900" dirty="0">
              <a:latin typeface="+mj-lt"/>
            </a:endParaRPr>
          </a:p>
          <a:p>
            <a:pPr>
              <a:spcAft>
                <a:spcPts val="1800"/>
              </a:spcAft>
            </a:pPr>
            <a:r>
              <a:rPr lang="en-GB" sz="2900" dirty="0">
                <a:latin typeface="+mj-lt"/>
              </a:rPr>
              <a:t>Consider what experience of this you have from your ‘world’</a:t>
            </a:r>
          </a:p>
          <a:p>
            <a:pPr>
              <a:spcAft>
                <a:spcPts val="1800"/>
              </a:spcAft>
            </a:pPr>
            <a:r>
              <a:rPr lang="en-GB" sz="2900" dirty="0">
                <a:latin typeface="+mj-lt"/>
              </a:rPr>
              <a:t>Consider why someone would think this.</a:t>
            </a:r>
          </a:p>
          <a:p>
            <a:pPr>
              <a:spcAft>
                <a:spcPts val="1800"/>
              </a:spcAft>
            </a:pPr>
            <a:r>
              <a:rPr lang="en-GB" sz="2900" dirty="0">
                <a:latin typeface="+mj-lt"/>
              </a:rPr>
              <a:t>Consider what examples you might use. </a:t>
            </a:r>
          </a:p>
          <a:p>
            <a:pPr>
              <a:spcAft>
                <a:spcPts val="1800"/>
              </a:spcAft>
            </a:pPr>
            <a:r>
              <a:rPr lang="en-GB" sz="2900" dirty="0">
                <a:latin typeface="+mj-lt"/>
              </a:rPr>
              <a:t>How would you argue for/against this?</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C632D-1837-4C32-B2F7-E03C3CDB6578}"/>
              </a:ext>
            </a:extLst>
          </p:cNvPr>
          <p:cNvSpPr>
            <a:spLocks noGrp="1"/>
          </p:cNvSpPr>
          <p:nvPr>
            <p:ph idx="1"/>
          </p:nvPr>
        </p:nvSpPr>
        <p:spPr>
          <a:xfrm>
            <a:off x="5458984" y="812799"/>
            <a:ext cx="5928344" cy="5873227"/>
          </a:xfrm>
        </p:spPr>
        <p:txBody>
          <a:bodyPr/>
          <a:lstStyle/>
          <a:p>
            <a:pPr>
              <a:spcAft>
                <a:spcPts val="1800"/>
              </a:spcAft>
            </a:pPr>
            <a:r>
              <a:rPr lang="en-GB" sz="2000" dirty="0"/>
              <a:t>Consider what experience of this you have from your ‘world’:</a:t>
            </a:r>
          </a:p>
          <a:p>
            <a:pPr>
              <a:spcAft>
                <a:spcPts val="1800"/>
              </a:spcAft>
            </a:pPr>
            <a:endParaRPr lang="en-GB" sz="2000" dirty="0"/>
          </a:p>
          <a:p>
            <a:pPr>
              <a:spcAft>
                <a:spcPts val="1800"/>
              </a:spcAft>
            </a:pPr>
            <a:r>
              <a:rPr lang="en-GB" sz="2000" dirty="0"/>
              <a:t>Consider why someone would think this:</a:t>
            </a:r>
          </a:p>
          <a:p>
            <a:pPr>
              <a:spcAft>
                <a:spcPts val="1800"/>
              </a:spcAft>
            </a:pPr>
            <a:endParaRPr lang="en-GB" sz="2000" dirty="0"/>
          </a:p>
          <a:p>
            <a:pPr>
              <a:spcAft>
                <a:spcPts val="1800"/>
              </a:spcAft>
            </a:pPr>
            <a:r>
              <a:rPr lang="en-GB" sz="2000" dirty="0"/>
              <a:t>Consider what examples you might use:</a:t>
            </a:r>
          </a:p>
          <a:p>
            <a:pPr>
              <a:spcAft>
                <a:spcPts val="1800"/>
              </a:spcAft>
            </a:pPr>
            <a:endParaRPr lang="en-GB" sz="2000" dirty="0"/>
          </a:p>
          <a:p>
            <a:pPr>
              <a:spcAft>
                <a:spcPts val="1800"/>
              </a:spcAft>
            </a:pPr>
            <a:r>
              <a:rPr lang="en-GB" sz="2000" dirty="0"/>
              <a:t>How would you argue for/against this:</a:t>
            </a:r>
            <a:endParaRPr lang="en-GB" dirty="0"/>
          </a:p>
        </p:txBody>
      </p:sp>
      <p:sp>
        <p:nvSpPr>
          <p:cNvPr id="5" name="Rounded Rectangular Callout 2">
            <a:extLst>
              <a:ext uri="{FF2B5EF4-FFF2-40B4-BE49-F238E27FC236}">
                <a16:creationId xmlns:a16="http://schemas.microsoft.com/office/drawing/2014/main" id="{597E032C-F576-4126-BFF0-3CE193D244F1}"/>
              </a:ext>
            </a:extLst>
          </p:cNvPr>
          <p:cNvSpPr>
            <a:spLocks noGrp="1"/>
          </p:cNvSpPr>
          <p:nvPr>
            <p:ph type="title"/>
          </p:nvPr>
        </p:nvSpPr>
        <p:spPr>
          <a:xfrm>
            <a:off x="542271" y="492198"/>
            <a:ext cx="3517900" cy="2093912"/>
          </a:xfrm>
          <a:prstGeom prst="wedgeRoundRectCallout">
            <a:avLst>
              <a:gd name="adj1" fmla="val -3656"/>
              <a:gd name="adj2" fmla="val 7907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3600" dirty="0">
                <a:solidFill>
                  <a:schemeClr val="bg1"/>
                </a:solidFill>
                <a:latin typeface="+mj-lt"/>
              </a:rPr>
              <a:t>1. Men and women speak differently.</a:t>
            </a:r>
          </a:p>
        </p:txBody>
      </p:sp>
    </p:spTree>
    <p:extLst>
      <p:ext uri="{BB962C8B-B14F-4D97-AF65-F5344CB8AC3E}">
        <p14:creationId xmlns:p14="http://schemas.microsoft.com/office/powerpoint/2010/main" val="18464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C632D-1837-4C32-B2F7-E03C3CDB6578}"/>
              </a:ext>
            </a:extLst>
          </p:cNvPr>
          <p:cNvSpPr>
            <a:spLocks noGrp="1"/>
          </p:cNvSpPr>
          <p:nvPr>
            <p:ph idx="1"/>
          </p:nvPr>
        </p:nvSpPr>
        <p:spPr>
          <a:xfrm>
            <a:off x="5458984" y="812799"/>
            <a:ext cx="5928344" cy="5873227"/>
          </a:xfrm>
        </p:spPr>
        <p:txBody>
          <a:bodyPr/>
          <a:lstStyle/>
          <a:p>
            <a:pPr>
              <a:spcAft>
                <a:spcPts val="1800"/>
              </a:spcAft>
            </a:pPr>
            <a:r>
              <a:rPr lang="en-GB" sz="2000" dirty="0"/>
              <a:t>Consider what experience of this you have from your ‘world’ – who are the powerful and the less powerful?</a:t>
            </a:r>
          </a:p>
          <a:p>
            <a:pPr>
              <a:spcAft>
                <a:spcPts val="1800"/>
              </a:spcAft>
            </a:pPr>
            <a:endParaRPr lang="en-GB" sz="2000" dirty="0"/>
          </a:p>
          <a:p>
            <a:pPr>
              <a:spcAft>
                <a:spcPts val="1800"/>
              </a:spcAft>
            </a:pPr>
            <a:r>
              <a:rPr lang="en-GB" sz="2000" dirty="0"/>
              <a:t>Consider why someone would think this:</a:t>
            </a:r>
          </a:p>
          <a:p>
            <a:pPr>
              <a:spcAft>
                <a:spcPts val="1800"/>
              </a:spcAft>
            </a:pPr>
            <a:endParaRPr lang="en-GB" sz="2000" dirty="0"/>
          </a:p>
          <a:p>
            <a:pPr>
              <a:spcAft>
                <a:spcPts val="1800"/>
              </a:spcAft>
            </a:pPr>
            <a:r>
              <a:rPr lang="en-GB" sz="2000" dirty="0"/>
              <a:t>Consider what examples you might use:</a:t>
            </a:r>
          </a:p>
          <a:p>
            <a:pPr>
              <a:spcAft>
                <a:spcPts val="1800"/>
              </a:spcAft>
            </a:pPr>
            <a:endParaRPr lang="en-GB" sz="2000" dirty="0"/>
          </a:p>
          <a:p>
            <a:pPr>
              <a:spcAft>
                <a:spcPts val="1800"/>
              </a:spcAft>
            </a:pPr>
            <a:r>
              <a:rPr lang="en-GB" sz="2000" dirty="0"/>
              <a:t>How would you argue for/against this:</a:t>
            </a:r>
            <a:endParaRPr lang="en-GB" dirty="0"/>
          </a:p>
        </p:txBody>
      </p:sp>
      <p:sp>
        <p:nvSpPr>
          <p:cNvPr id="6" name="Rounded Rectangular Callout 2">
            <a:extLst>
              <a:ext uri="{FF2B5EF4-FFF2-40B4-BE49-F238E27FC236}">
                <a16:creationId xmlns:a16="http://schemas.microsoft.com/office/drawing/2014/main" id="{E5939F8C-BB2C-4D98-A52C-D290CF728A25}"/>
              </a:ext>
            </a:extLst>
          </p:cNvPr>
          <p:cNvSpPr>
            <a:spLocks noGrp="1"/>
          </p:cNvSpPr>
          <p:nvPr>
            <p:ph type="title"/>
          </p:nvPr>
        </p:nvSpPr>
        <p:spPr>
          <a:xfrm>
            <a:off x="536895" y="785812"/>
            <a:ext cx="3623943" cy="3417071"/>
          </a:xfrm>
          <a:prstGeom prst="wedgeRoundRectCallout">
            <a:avLst>
              <a:gd name="adj1" fmla="val -3656"/>
              <a:gd name="adj2" fmla="val 7907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r>
              <a:rPr lang="en-GB" sz="3600" dirty="0">
                <a:solidFill>
                  <a:schemeClr val="bg1"/>
                </a:solidFill>
                <a:latin typeface="+mj-lt"/>
              </a:rPr>
              <a:t>2. The powerful and the less powerful use language differently.</a:t>
            </a:r>
          </a:p>
        </p:txBody>
      </p:sp>
    </p:spTree>
    <p:extLst>
      <p:ext uri="{BB962C8B-B14F-4D97-AF65-F5344CB8AC3E}">
        <p14:creationId xmlns:p14="http://schemas.microsoft.com/office/powerpoint/2010/main" val="214935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C632D-1837-4C32-B2F7-E03C3CDB6578}"/>
              </a:ext>
            </a:extLst>
          </p:cNvPr>
          <p:cNvSpPr>
            <a:spLocks noGrp="1"/>
          </p:cNvSpPr>
          <p:nvPr>
            <p:ph idx="1"/>
          </p:nvPr>
        </p:nvSpPr>
        <p:spPr>
          <a:xfrm>
            <a:off x="5458984" y="812799"/>
            <a:ext cx="5928344" cy="5873227"/>
          </a:xfrm>
        </p:spPr>
        <p:txBody>
          <a:bodyPr/>
          <a:lstStyle/>
          <a:p>
            <a:pPr>
              <a:spcAft>
                <a:spcPts val="1800"/>
              </a:spcAft>
            </a:pPr>
            <a:r>
              <a:rPr lang="en-GB" sz="2000" dirty="0"/>
              <a:t>Consider what experience of this you have from your ‘world’ – where do you </a:t>
            </a:r>
            <a:r>
              <a:rPr lang="en-GB" sz="2000" i="1" dirty="0"/>
              <a:t>come</a:t>
            </a:r>
            <a:r>
              <a:rPr lang="en-GB" sz="2000" dirty="0"/>
              <a:t> from?</a:t>
            </a:r>
          </a:p>
          <a:p>
            <a:pPr>
              <a:spcAft>
                <a:spcPts val="1800"/>
              </a:spcAft>
            </a:pPr>
            <a:endParaRPr lang="en-GB" sz="2000" dirty="0"/>
          </a:p>
          <a:p>
            <a:pPr>
              <a:spcAft>
                <a:spcPts val="1800"/>
              </a:spcAft>
            </a:pPr>
            <a:r>
              <a:rPr lang="en-GB" sz="2000" dirty="0"/>
              <a:t>Consider why someone would think this:</a:t>
            </a:r>
          </a:p>
          <a:p>
            <a:pPr>
              <a:spcAft>
                <a:spcPts val="1800"/>
              </a:spcAft>
            </a:pPr>
            <a:endParaRPr lang="en-GB" sz="2000" dirty="0"/>
          </a:p>
          <a:p>
            <a:pPr>
              <a:spcAft>
                <a:spcPts val="1800"/>
              </a:spcAft>
            </a:pPr>
            <a:r>
              <a:rPr lang="en-GB" sz="2000" dirty="0"/>
              <a:t>Consider what examples you might use:</a:t>
            </a:r>
          </a:p>
          <a:p>
            <a:pPr>
              <a:spcAft>
                <a:spcPts val="1800"/>
              </a:spcAft>
            </a:pPr>
            <a:endParaRPr lang="en-GB" sz="2000" dirty="0"/>
          </a:p>
          <a:p>
            <a:pPr>
              <a:spcAft>
                <a:spcPts val="1800"/>
              </a:spcAft>
            </a:pPr>
            <a:r>
              <a:rPr lang="en-GB" sz="2000" dirty="0"/>
              <a:t>How would you argue for/against this:</a:t>
            </a:r>
            <a:endParaRPr lang="en-GB" dirty="0"/>
          </a:p>
        </p:txBody>
      </p:sp>
      <p:sp>
        <p:nvSpPr>
          <p:cNvPr id="7" name="Rounded Rectangular Callout 2">
            <a:extLst>
              <a:ext uri="{FF2B5EF4-FFF2-40B4-BE49-F238E27FC236}">
                <a16:creationId xmlns:a16="http://schemas.microsoft.com/office/drawing/2014/main" id="{40A33CBD-3F88-4066-B527-44C93BD68AD8}"/>
              </a:ext>
            </a:extLst>
          </p:cNvPr>
          <p:cNvSpPr>
            <a:spLocks noGrp="1"/>
          </p:cNvSpPr>
          <p:nvPr>
            <p:ph type="title"/>
          </p:nvPr>
        </p:nvSpPr>
        <p:spPr>
          <a:xfrm>
            <a:off x="654340" y="785812"/>
            <a:ext cx="3506497" cy="3366737"/>
          </a:xfrm>
          <a:prstGeom prst="wedgeRoundRectCallout">
            <a:avLst>
              <a:gd name="adj1" fmla="val -3656"/>
              <a:gd name="adj2" fmla="val 7907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90000"/>
          </a:bodyPr>
          <a:lstStyle/>
          <a:p>
            <a:r>
              <a:rPr lang="en-GB" sz="3600" dirty="0">
                <a:solidFill>
                  <a:schemeClr val="bg1"/>
                </a:solidFill>
                <a:latin typeface="+mj-lt"/>
              </a:rPr>
              <a:t>3. Where you come from and who you know changes your language use.</a:t>
            </a:r>
          </a:p>
        </p:txBody>
      </p:sp>
    </p:spTree>
    <p:extLst>
      <p:ext uri="{BB962C8B-B14F-4D97-AF65-F5344CB8AC3E}">
        <p14:creationId xmlns:p14="http://schemas.microsoft.com/office/powerpoint/2010/main" val="115340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C632D-1837-4C32-B2F7-E03C3CDB6578}"/>
              </a:ext>
            </a:extLst>
          </p:cNvPr>
          <p:cNvSpPr>
            <a:spLocks noGrp="1"/>
          </p:cNvSpPr>
          <p:nvPr>
            <p:ph idx="1"/>
          </p:nvPr>
        </p:nvSpPr>
        <p:spPr>
          <a:xfrm>
            <a:off x="5458984" y="812799"/>
            <a:ext cx="5928344" cy="5873227"/>
          </a:xfrm>
        </p:spPr>
        <p:txBody>
          <a:bodyPr/>
          <a:lstStyle/>
          <a:p>
            <a:pPr>
              <a:spcAft>
                <a:spcPts val="1800"/>
              </a:spcAft>
            </a:pPr>
            <a:r>
              <a:rPr lang="en-GB" sz="2000" dirty="0"/>
              <a:t>Consider what experience of this you have from your ‘world’ – which groups?</a:t>
            </a:r>
          </a:p>
          <a:p>
            <a:pPr>
              <a:spcAft>
                <a:spcPts val="1800"/>
              </a:spcAft>
            </a:pPr>
            <a:endParaRPr lang="en-GB" sz="2000" dirty="0"/>
          </a:p>
          <a:p>
            <a:pPr>
              <a:spcAft>
                <a:spcPts val="1800"/>
              </a:spcAft>
            </a:pPr>
            <a:r>
              <a:rPr lang="en-GB" sz="2000" dirty="0"/>
              <a:t>Consider why someone would think this:</a:t>
            </a:r>
          </a:p>
          <a:p>
            <a:pPr>
              <a:spcAft>
                <a:spcPts val="1800"/>
              </a:spcAft>
            </a:pPr>
            <a:endParaRPr lang="en-GB" sz="2000" dirty="0"/>
          </a:p>
          <a:p>
            <a:pPr>
              <a:spcAft>
                <a:spcPts val="1800"/>
              </a:spcAft>
            </a:pPr>
            <a:r>
              <a:rPr lang="en-GB" sz="2000" dirty="0"/>
              <a:t>Consider what examples you might use:</a:t>
            </a:r>
          </a:p>
          <a:p>
            <a:pPr>
              <a:spcAft>
                <a:spcPts val="1800"/>
              </a:spcAft>
            </a:pPr>
            <a:endParaRPr lang="en-GB" sz="2000" dirty="0"/>
          </a:p>
          <a:p>
            <a:pPr>
              <a:spcAft>
                <a:spcPts val="1800"/>
              </a:spcAft>
            </a:pPr>
            <a:r>
              <a:rPr lang="en-GB" sz="2000" dirty="0"/>
              <a:t>How would you argue for/against this:</a:t>
            </a:r>
            <a:endParaRPr lang="en-GB" dirty="0"/>
          </a:p>
        </p:txBody>
      </p:sp>
      <p:sp>
        <p:nvSpPr>
          <p:cNvPr id="6" name="Rounded Rectangular Callout 3">
            <a:extLst>
              <a:ext uri="{FF2B5EF4-FFF2-40B4-BE49-F238E27FC236}">
                <a16:creationId xmlns:a16="http://schemas.microsoft.com/office/drawing/2014/main" id="{DA5FDDA3-EC2B-4F06-A8DD-8A86CDD0EB73}"/>
              </a:ext>
            </a:extLst>
          </p:cNvPr>
          <p:cNvSpPr>
            <a:spLocks noGrp="1"/>
          </p:cNvSpPr>
          <p:nvPr>
            <p:ph type="title"/>
          </p:nvPr>
        </p:nvSpPr>
        <p:spPr>
          <a:xfrm>
            <a:off x="427839" y="785813"/>
            <a:ext cx="3732999" cy="3098290"/>
          </a:xfrm>
          <a:prstGeom prst="wedgeRoundRectCallout">
            <a:avLst>
              <a:gd name="adj1" fmla="val -3656"/>
              <a:gd name="adj2" fmla="val 79079"/>
              <a:gd name="adj3" fmla="val 16667"/>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r>
              <a:rPr lang="en-GB" sz="3200" dirty="0">
                <a:solidFill>
                  <a:schemeClr val="bg1"/>
                </a:solidFill>
                <a:latin typeface="+mj-lt"/>
              </a:rPr>
              <a:t>4. The way language is used to represent can put some groups at a disadvantage, and others at an advantage.</a:t>
            </a:r>
          </a:p>
        </p:txBody>
      </p:sp>
    </p:spTree>
    <p:extLst>
      <p:ext uri="{BB962C8B-B14F-4D97-AF65-F5344CB8AC3E}">
        <p14:creationId xmlns:p14="http://schemas.microsoft.com/office/powerpoint/2010/main" val="75405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C632D-1837-4C32-B2F7-E03C3CDB6578}"/>
              </a:ext>
            </a:extLst>
          </p:cNvPr>
          <p:cNvSpPr>
            <a:spLocks noGrp="1"/>
          </p:cNvSpPr>
          <p:nvPr>
            <p:ph idx="1"/>
          </p:nvPr>
        </p:nvSpPr>
        <p:spPr>
          <a:xfrm>
            <a:off x="5458984" y="812799"/>
            <a:ext cx="5928344" cy="5873227"/>
          </a:xfrm>
        </p:spPr>
        <p:txBody>
          <a:bodyPr/>
          <a:lstStyle/>
          <a:p>
            <a:pPr>
              <a:spcAft>
                <a:spcPts val="1800"/>
              </a:spcAft>
            </a:pPr>
            <a:r>
              <a:rPr lang="en-GB" sz="2000" dirty="0"/>
              <a:t>Consider what experience of this you have from your ‘world’  - do you speak </a:t>
            </a:r>
            <a:r>
              <a:rPr lang="en-GB" sz="2000" i="1" dirty="0"/>
              <a:t>correctly</a:t>
            </a:r>
            <a:r>
              <a:rPr lang="en-GB" sz="2000" dirty="0"/>
              <a:t>?</a:t>
            </a:r>
          </a:p>
          <a:p>
            <a:pPr>
              <a:spcAft>
                <a:spcPts val="1800"/>
              </a:spcAft>
            </a:pPr>
            <a:endParaRPr lang="en-GB" sz="2000" dirty="0"/>
          </a:p>
          <a:p>
            <a:pPr>
              <a:spcAft>
                <a:spcPts val="1800"/>
              </a:spcAft>
            </a:pPr>
            <a:r>
              <a:rPr lang="en-GB" sz="2000" dirty="0"/>
              <a:t>Consider why someone would think this:</a:t>
            </a:r>
          </a:p>
          <a:p>
            <a:pPr>
              <a:spcAft>
                <a:spcPts val="1800"/>
              </a:spcAft>
            </a:pPr>
            <a:endParaRPr lang="en-GB" sz="2000" dirty="0"/>
          </a:p>
          <a:p>
            <a:pPr>
              <a:spcAft>
                <a:spcPts val="1800"/>
              </a:spcAft>
            </a:pPr>
            <a:r>
              <a:rPr lang="en-GB" sz="2000" dirty="0"/>
              <a:t>Consider what examples you might use:</a:t>
            </a:r>
          </a:p>
          <a:p>
            <a:pPr>
              <a:spcAft>
                <a:spcPts val="1800"/>
              </a:spcAft>
            </a:pPr>
            <a:endParaRPr lang="en-GB" sz="2000" dirty="0"/>
          </a:p>
          <a:p>
            <a:pPr>
              <a:spcAft>
                <a:spcPts val="1800"/>
              </a:spcAft>
            </a:pPr>
            <a:r>
              <a:rPr lang="en-GB" sz="2000" dirty="0"/>
              <a:t>How would you argue for/against this:</a:t>
            </a:r>
            <a:endParaRPr lang="en-GB" dirty="0"/>
          </a:p>
        </p:txBody>
      </p:sp>
      <p:sp>
        <p:nvSpPr>
          <p:cNvPr id="7" name="Rounded Rectangular Callout 2">
            <a:extLst>
              <a:ext uri="{FF2B5EF4-FFF2-40B4-BE49-F238E27FC236}">
                <a16:creationId xmlns:a16="http://schemas.microsoft.com/office/drawing/2014/main" id="{1129C3B9-DAD7-479E-AF94-9A5C37ED0530}"/>
              </a:ext>
            </a:extLst>
          </p:cNvPr>
          <p:cNvSpPr>
            <a:spLocks noGrp="1"/>
          </p:cNvSpPr>
          <p:nvPr>
            <p:ph type="title"/>
          </p:nvPr>
        </p:nvSpPr>
        <p:spPr>
          <a:xfrm>
            <a:off x="687896" y="785813"/>
            <a:ext cx="3472941" cy="2997622"/>
          </a:xfrm>
          <a:prstGeom prst="wedgeRoundRectCallout">
            <a:avLst>
              <a:gd name="adj1" fmla="val -3656"/>
              <a:gd name="adj2" fmla="val 790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dirty="0">
                <a:solidFill>
                  <a:schemeClr val="bg1"/>
                </a:solidFill>
                <a:latin typeface="+mj-lt"/>
              </a:rPr>
              <a:t>5</a:t>
            </a:r>
            <a:r>
              <a:rPr lang="en-GB" sz="3600" dirty="0">
                <a:solidFill>
                  <a:schemeClr val="bg1"/>
                </a:solidFill>
                <a:latin typeface="+mj-lt"/>
              </a:rPr>
              <a:t>. There is a correct way to write and speak. </a:t>
            </a:r>
          </a:p>
        </p:txBody>
      </p:sp>
    </p:spTree>
    <p:extLst>
      <p:ext uri="{BB962C8B-B14F-4D97-AF65-F5344CB8AC3E}">
        <p14:creationId xmlns:p14="http://schemas.microsoft.com/office/powerpoint/2010/main" val="376331030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{37F091E2-21A2-4011-897C-D738921AE06B}tf56160789</Template>
  <TotalTime>0</TotalTime>
  <Words>359</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Bookman Old Style</vt:lpstr>
      <vt:lpstr>Calibri</vt:lpstr>
      <vt:lpstr>Franklin Gothic Book</vt:lpstr>
      <vt:lpstr>1_RetrospectVTI</vt:lpstr>
      <vt:lpstr>Open your mind to A level English language.</vt:lpstr>
      <vt:lpstr>For each of the following slide statements, discuss the main issues and ideas. (if you want to add your thoughts to each slide)  Consider what experience of this you have from your ‘world’ Consider why someone would think this. Consider what examples you might use.  How would you argue for/against this?</vt:lpstr>
      <vt:lpstr>1. Men and women speak differently.</vt:lpstr>
      <vt:lpstr>2. The powerful and the less powerful use language differently.</vt:lpstr>
      <vt:lpstr>3. Where you come from and who you know changes your language use.</vt:lpstr>
      <vt:lpstr>4. The way language is used to represent can put some groups at a disadvantage, and others at an advantage.</vt:lpstr>
      <vt:lpstr>5. There is a correct way to write and speak.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2020-05-11T06:55:26Z</dcterms:created>
  <dcterms:modified xsi:type="dcterms:W3CDTF">2020-05-11T07:10:35Z</dcterms:modified>
</cp:coreProperties>
</file>