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256" r:id="rId2"/>
    <p:sldId id="258" r:id="rId3"/>
    <p:sldId id="257" r:id="rId4"/>
    <p:sldId id="259" r:id="rId5"/>
    <p:sldId id="269" r:id="rId6"/>
    <p:sldId id="270" r:id="rId7"/>
    <p:sldId id="271" r:id="rId8"/>
    <p:sldId id="272" r:id="rId9"/>
    <p:sldId id="273" r:id="rId10"/>
    <p:sldId id="274" r:id="rId11"/>
    <p:sldId id="275" r:id="rId12"/>
    <p:sldId id="260" r:id="rId13"/>
    <p:sldId id="261" r:id="rId14"/>
    <p:sldId id="276" r:id="rId15"/>
    <p:sldId id="277" r:id="rId16"/>
    <p:sldId id="278" r:id="rId17"/>
    <p:sldId id="279" r:id="rId18"/>
    <p:sldId id="280" r:id="rId19"/>
    <p:sldId id="286" r:id="rId20"/>
    <p:sldId id="281" r:id="rId21"/>
    <p:sldId id="282" r:id="rId22"/>
    <p:sldId id="283" r:id="rId23"/>
    <p:sldId id="284" r:id="rId24"/>
    <p:sldId id="285" r:id="rId25"/>
    <p:sldId id="287" r:id="rId26"/>
    <p:sldId id="262" r:id="rId27"/>
    <p:sldId id="263" r:id="rId28"/>
    <p:sldId id="288" r:id="rId29"/>
    <p:sldId id="289" r:id="rId30"/>
    <p:sldId id="290" r:id="rId31"/>
    <p:sldId id="291" r:id="rId32"/>
    <p:sldId id="292" r:id="rId33"/>
    <p:sldId id="293" r:id="rId34"/>
    <p:sldId id="294" r:id="rId35"/>
    <p:sldId id="296" r:id="rId36"/>
    <p:sldId id="297" r:id="rId37"/>
    <p:sldId id="298" r:id="rId38"/>
    <p:sldId id="299" r:id="rId39"/>
    <p:sldId id="300" r:id="rId40"/>
    <p:sldId id="301" r:id="rId41"/>
    <p:sldId id="302" r:id="rId42"/>
    <p:sldId id="303" r:id="rId43"/>
    <p:sldId id="304" r:id="rId44"/>
    <p:sldId id="305" r:id="rId45"/>
    <p:sldId id="264" r:id="rId46"/>
    <p:sldId id="265" r:id="rId47"/>
    <p:sldId id="306" r:id="rId48"/>
    <p:sldId id="307" r:id="rId49"/>
    <p:sldId id="308" r:id="rId50"/>
    <p:sldId id="309" r:id="rId51"/>
    <p:sldId id="314" r:id="rId52"/>
    <p:sldId id="310" r:id="rId53"/>
    <p:sldId id="315" r:id="rId54"/>
    <p:sldId id="316" r:id="rId55"/>
    <p:sldId id="317" r:id="rId56"/>
    <p:sldId id="311" r:id="rId57"/>
    <p:sldId id="319" r:id="rId58"/>
    <p:sldId id="320" r:id="rId59"/>
    <p:sldId id="321" r:id="rId60"/>
    <p:sldId id="322" r:id="rId61"/>
    <p:sldId id="323" r:id="rId62"/>
    <p:sldId id="324" r:id="rId63"/>
    <p:sldId id="325" r:id="rId64"/>
    <p:sldId id="326" r:id="rId65"/>
    <p:sldId id="327" r:id="rId66"/>
    <p:sldId id="328" r:id="rId67"/>
    <p:sldId id="266" r:id="rId68"/>
    <p:sldId id="329" r:id="rId69"/>
    <p:sldId id="330" r:id="rId70"/>
    <p:sldId id="267" r:id="rId71"/>
    <p:sldId id="331" r:id="rId72"/>
    <p:sldId id="332" r:id="rId73"/>
    <p:sldId id="312" r:id="rId74"/>
    <p:sldId id="333" r:id="rId75"/>
    <p:sldId id="334" r:id="rId76"/>
    <p:sldId id="335" r:id="rId77"/>
    <p:sldId id="336" r:id="rId78"/>
    <p:sldId id="337" r:id="rId79"/>
    <p:sldId id="338" r:id="rId80"/>
    <p:sldId id="339" r:id="rId81"/>
    <p:sldId id="340" r:id="rId82"/>
    <p:sldId id="341" r:id="rId83"/>
    <p:sldId id="342" r:id="rId84"/>
    <p:sldId id="343" r:id="rId85"/>
    <p:sldId id="313" r:id="rId86"/>
    <p:sldId id="344" r:id="rId87"/>
    <p:sldId id="345" r:id="rId88"/>
    <p:sldId id="346" r:id="rId89"/>
    <p:sldId id="268"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84" autoAdjust="0"/>
  </p:normalViewPr>
  <p:slideViewPr>
    <p:cSldViewPr snapToGrid="0">
      <p:cViewPr>
        <p:scale>
          <a:sx n="100" d="100"/>
          <a:sy n="100" d="100"/>
        </p:scale>
        <p:origin x="-294"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A6B91E-2394-4A6B-A1C3-B9B53826D4A4}" type="datetimeFigureOut">
              <a:rPr lang="en-GB" smtClean="0"/>
              <a:t>11/03/2017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7D4B84-B461-41D9-95E5-123F16919912}" type="slidenum">
              <a:rPr lang="en-GB" smtClean="0"/>
              <a:t>‹#›</a:t>
            </a:fld>
            <a:endParaRPr lang="en-GB"/>
          </a:p>
        </p:txBody>
      </p:sp>
    </p:spTree>
    <p:extLst>
      <p:ext uri="{BB962C8B-B14F-4D97-AF65-F5344CB8AC3E}">
        <p14:creationId xmlns:p14="http://schemas.microsoft.com/office/powerpoint/2010/main" val="3792701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D4B84-B461-41D9-95E5-123F16919912}" type="slidenum">
              <a:rPr lang="en-GB" smtClean="0"/>
              <a:t>16</a:t>
            </a:fld>
            <a:endParaRPr lang="en-GB"/>
          </a:p>
        </p:txBody>
      </p:sp>
    </p:spTree>
    <p:extLst>
      <p:ext uri="{BB962C8B-B14F-4D97-AF65-F5344CB8AC3E}">
        <p14:creationId xmlns:p14="http://schemas.microsoft.com/office/powerpoint/2010/main" val="2172978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D4B84-B461-41D9-95E5-123F16919912}" type="slidenum">
              <a:rPr lang="en-GB" smtClean="0"/>
              <a:t>25</a:t>
            </a:fld>
            <a:endParaRPr lang="en-GB"/>
          </a:p>
        </p:txBody>
      </p:sp>
    </p:spTree>
    <p:extLst>
      <p:ext uri="{BB962C8B-B14F-4D97-AF65-F5344CB8AC3E}">
        <p14:creationId xmlns:p14="http://schemas.microsoft.com/office/powerpoint/2010/main" val="2172978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D4B84-B461-41D9-95E5-123F16919912}" type="slidenum">
              <a:rPr lang="en-GB" smtClean="0"/>
              <a:t>71</a:t>
            </a:fld>
            <a:endParaRPr lang="en-GB"/>
          </a:p>
        </p:txBody>
      </p:sp>
    </p:spTree>
    <p:extLst>
      <p:ext uri="{BB962C8B-B14F-4D97-AF65-F5344CB8AC3E}">
        <p14:creationId xmlns:p14="http://schemas.microsoft.com/office/powerpoint/2010/main" val="3159539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D4B84-B461-41D9-95E5-123F16919912}" type="slidenum">
              <a:rPr lang="en-GB" smtClean="0"/>
              <a:t>72</a:t>
            </a:fld>
            <a:endParaRPr lang="en-GB"/>
          </a:p>
        </p:txBody>
      </p:sp>
    </p:spTree>
    <p:extLst>
      <p:ext uri="{BB962C8B-B14F-4D97-AF65-F5344CB8AC3E}">
        <p14:creationId xmlns:p14="http://schemas.microsoft.com/office/powerpoint/2010/main" val="3159539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D4B84-B461-41D9-95E5-123F16919912}" type="slidenum">
              <a:rPr lang="en-GB" smtClean="0"/>
              <a:t>17</a:t>
            </a:fld>
            <a:endParaRPr lang="en-GB"/>
          </a:p>
        </p:txBody>
      </p:sp>
    </p:spTree>
    <p:extLst>
      <p:ext uri="{BB962C8B-B14F-4D97-AF65-F5344CB8AC3E}">
        <p14:creationId xmlns:p14="http://schemas.microsoft.com/office/powerpoint/2010/main" val="2172978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D4B84-B461-41D9-95E5-123F16919912}" type="slidenum">
              <a:rPr lang="en-GB" smtClean="0"/>
              <a:t>18</a:t>
            </a:fld>
            <a:endParaRPr lang="en-GB"/>
          </a:p>
        </p:txBody>
      </p:sp>
    </p:spTree>
    <p:extLst>
      <p:ext uri="{BB962C8B-B14F-4D97-AF65-F5344CB8AC3E}">
        <p14:creationId xmlns:p14="http://schemas.microsoft.com/office/powerpoint/2010/main" val="2172978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D4B84-B461-41D9-95E5-123F16919912}" type="slidenum">
              <a:rPr lang="en-GB" smtClean="0"/>
              <a:t>19</a:t>
            </a:fld>
            <a:endParaRPr lang="en-GB"/>
          </a:p>
        </p:txBody>
      </p:sp>
    </p:spTree>
    <p:extLst>
      <p:ext uri="{BB962C8B-B14F-4D97-AF65-F5344CB8AC3E}">
        <p14:creationId xmlns:p14="http://schemas.microsoft.com/office/powerpoint/2010/main" val="2172978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D4B84-B461-41D9-95E5-123F16919912}" type="slidenum">
              <a:rPr lang="en-GB" smtClean="0"/>
              <a:t>20</a:t>
            </a:fld>
            <a:endParaRPr lang="en-GB"/>
          </a:p>
        </p:txBody>
      </p:sp>
    </p:spTree>
    <p:extLst>
      <p:ext uri="{BB962C8B-B14F-4D97-AF65-F5344CB8AC3E}">
        <p14:creationId xmlns:p14="http://schemas.microsoft.com/office/powerpoint/2010/main" val="2172978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D4B84-B461-41D9-95E5-123F16919912}" type="slidenum">
              <a:rPr lang="en-GB" smtClean="0"/>
              <a:t>21</a:t>
            </a:fld>
            <a:endParaRPr lang="en-GB"/>
          </a:p>
        </p:txBody>
      </p:sp>
    </p:spTree>
    <p:extLst>
      <p:ext uri="{BB962C8B-B14F-4D97-AF65-F5344CB8AC3E}">
        <p14:creationId xmlns:p14="http://schemas.microsoft.com/office/powerpoint/2010/main" val="2172978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D4B84-B461-41D9-95E5-123F16919912}" type="slidenum">
              <a:rPr lang="en-GB" smtClean="0"/>
              <a:t>22</a:t>
            </a:fld>
            <a:endParaRPr lang="en-GB"/>
          </a:p>
        </p:txBody>
      </p:sp>
    </p:spTree>
    <p:extLst>
      <p:ext uri="{BB962C8B-B14F-4D97-AF65-F5344CB8AC3E}">
        <p14:creationId xmlns:p14="http://schemas.microsoft.com/office/powerpoint/2010/main" val="2172978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D4B84-B461-41D9-95E5-123F16919912}" type="slidenum">
              <a:rPr lang="en-GB" smtClean="0"/>
              <a:t>23</a:t>
            </a:fld>
            <a:endParaRPr lang="en-GB"/>
          </a:p>
        </p:txBody>
      </p:sp>
    </p:spTree>
    <p:extLst>
      <p:ext uri="{BB962C8B-B14F-4D97-AF65-F5344CB8AC3E}">
        <p14:creationId xmlns:p14="http://schemas.microsoft.com/office/powerpoint/2010/main" val="2172978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D4B84-B461-41D9-95E5-123F16919912}" type="slidenum">
              <a:rPr lang="en-GB" smtClean="0"/>
              <a:t>24</a:t>
            </a:fld>
            <a:endParaRPr lang="en-GB"/>
          </a:p>
        </p:txBody>
      </p:sp>
    </p:spTree>
    <p:extLst>
      <p:ext uri="{BB962C8B-B14F-4D97-AF65-F5344CB8AC3E}">
        <p14:creationId xmlns:p14="http://schemas.microsoft.com/office/powerpoint/2010/main" val="2172978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
              <a:schemeClr val="bg1"/>
            </a:gs>
            <a:gs pos="94000">
              <a:schemeClr val="bg2"/>
            </a:gs>
            <a:gs pos="0">
              <a:schemeClr val="tx2">
                <a:lumMod val="60000"/>
                <a:lumOff val="40000"/>
              </a:schemeClr>
            </a:gs>
            <a:gs pos="100000">
              <a:schemeClr val="tx2">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16.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51.png"/><Relationship Id="rId5" Type="http://schemas.openxmlformats.org/officeDocument/2006/relationships/image" Target="../media/image18.png"/><Relationship Id="rId10" Type="http://schemas.openxmlformats.org/officeDocument/2006/relationships/image" Target="../media/image50.png"/><Relationship Id="rId4" Type="http://schemas.openxmlformats.org/officeDocument/2006/relationships/image" Target="../media/image17.png"/><Relationship Id="rId9"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16.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58.png"/><Relationship Id="rId5" Type="http://schemas.openxmlformats.org/officeDocument/2006/relationships/image" Target="../media/image18.png"/><Relationship Id="rId10" Type="http://schemas.openxmlformats.org/officeDocument/2006/relationships/image" Target="../media/image57.png"/><Relationship Id="rId4" Type="http://schemas.openxmlformats.org/officeDocument/2006/relationships/image" Target="../media/image17.png"/><Relationship Id="rId9" Type="http://schemas.openxmlformats.org/officeDocument/2006/relationships/image" Target="../media/image5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1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1.png"/><Relationship Id="rId7" Type="http://schemas.openxmlformats.org/officeDocument/2006/relationships/image" Target="../media/image69.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72.png"/><Relationship Id="rId4" Type="http://schemas.openxmlformats.org/officeDocument/2006/relationships/image" Target="../media/image62.png"/><Relationship Id="rId9" Type="http://schemas.openxmlformats.org/officeDocument/2006/relationships/image" Target="../media/image71.png"/></Relationships>
</file>

<file path=ppt/slides/_rels/slide16.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3" Type="http://schemas.openxmlformats.org/officeDocument/2006/relationships/image" Target="../media/image2.gif"/><Relationship Id="rId7" Type="http://schemas.openxmlformats.org/officeDocument/2006/relationships/image" Target="../media/image64.png"/><Relationship Id="rId12" Type="http://schemas.openxmlformats.org/officeDocument/2006/relationships/image" Target="../media/image77.png"/><Relationship Id="rId2" Type="http://schemas.openxmlformats.org/officeDocument/2006/relationships/notesSlide" Target="../notesSlides/notesSlide1.xml"/><Relationship Id="rId16"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76.png"/><Relationship Id="rId5" Type="http://schemas.openxmlformats.org/officeDocument/2006/relationships/image" Target="../media/image62.png"/><Relationship Id="rId15" Type="http://schemas.openxmlformats.org/officeDocument/2006/relationships/image" Target="../media/image80.png"/><Relationship Id="rId10" Type="http://schemas.openxmlformats.org/officeDocument/2006/relationships/image" Target="../media/image75.png"/><Relationship Id="rId4" Type="http://schemas.openxmlformats.org/officeDocument/2006/relationships/image" Target="../media/image61.png"/><Relationship Id="rId9" Type="http://schemas.openxmlformats.org/officeDocument/2006/relationships/image" Target="../media/image74.png"/><Relationship Id="rId14" Type="http://schemas.openxmlformats.org/officeDocument/2006/relationships/image" Target="../media/image79.png"/></Relationships>
</file>

<file path=ppt/slides/_rels/slide17.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85.png"/><Relationship Id="rId18" Type="http://schemas.openxmlformats.org/officeDocument/2006/relationships/image" Target="../media/image90.png"/><Relationship Id="rId3" Type="http://schemas.openxmlformats.org/officeDocument/2006/relationships/image" Target="../media/image2.gif"/><Relationship Id="rId7" Type="http://schemas.openxmlformats.org/officeDocument/2006/relationships/image" Target="../media/image64.png"/><Relationship Id="rId12" Type="http://schemas.openxmlformats.org/officeDocument/2006/relationships/image" Target="../media/image84.png"/><Relationship Id="rId17" Type="http://schemas.openxmlformats.org/officeDocument/2006/relationships/image" Target="../media/image89.png"/><Relationship Id="rId2" Type="http://schemas.openxmlformats.org/officeDocument/2006/relationships/notesSlide" Target="../notesSlides/notesSlide2.xml"/><Relationship Id="rId16" Type="http://schemas.openxmlformats.org/officeDocument/2006/relationships/image" Target="../media/image88.png"/><Relationship Id="rId20"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83.png"/><Relationship Id="rId5" Type="http://schemas.openxmlformats.org/officeDocument/2006/relationships/image" Target="../media/image62.png"/><Relationship Id="rId15" Type="http://schemas.openxmlformats.org/officeDocument/2006/relationships/image" Target="../media/image87.png"/><Relationship Id="rId10" Type="http://schemas.openxmlformats.org/officeDocument/2006/relationships/image" Target="../media/image82.png"/><Relationship Id="rId19" Type="http://schemas.openxmlformats.org/officeDocument/2006/relationships/image" Target="../media/image91.png"/><Relationship Id="rId4" Type="http://schemas.openxmlformats.org/officeDocument/2006/relationships/image" Target="../media/image61.png"/><Relationship Id="rId9" Type="http://schemas.openxmlformats.org/officeDocument/2006/relationships/image" Target="../media/image81.png"/><Relationship Id="rId14" Type="http://schemas.openxmlformats.org/officeDocument/2006/relationships/image" Target="../media/image86.png"/></Relationships>
</file>

<file path=ppt/slides/_rels/slide18.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3" Type="http://schemas.openxmlformats.org/officeDocument/2006/relationships/image" Target="../media/image2.gif"/><Relationship Id="rId7" Type="http://schemas.openxmlformats.org/officeDocument/2006/relationships/image" Target="../media/image64.png"/><Relationship Id="rId12" Type="http://schemas.openxmlformats.org/officeDocument/2006/relationships/image" Target="../media/image9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96.png"/><Relationship Id="rId5" Type="http://schemas.openxmlformats.org/officeDocument/2006/relationships/image" Target="../media/image62.png"/><Relationship Id="rId15" Type="http://schemas.openxmlformats.org/officeDocument/2006/relationships/image" Target="../media/image100.png"/><Relationship Id="rId10" Type="http://schemas.openxmlformats.org/officeDocument/2006/relationships/image" Target="../media/image95.png"/><Relationship Id="rId4" Type="http://schemas.openxmlformats.org/officeDocument/2006/relationships/image" Target="../media/image61.png"/><Relationship Id="rId9" Type="http://schemas.openxmlformats.org/officeDocument/2006/relationships/image" Target="../media/image94.png"/><Relationship Id="rId14" Type="http://schemas.openxmlformats.org/officeDocument/2006/relationships/image" Target="../media/image99.png"/></Relationships>
</file>

<file path=ppt/slides/_rels/slide19.xml.rels><?xml version="1.0" encoding="UTF-8" standalone="yes"?>
<Relationships xmlns="http://schemas.openxmlformats.org/package/2006/relationships"><Relationship Id="rId13" Type="http://schemas.openxmlformats.org/officeDocument/2006/relationships/image" Target="../media/image104.png"/><Relationship Id="rId3" Type="http://schemas.openxmlformats.org/officeDocument/2006/relationships/image" Target="../media/image2.gif"/><Relationship Id="rId7" Type="http://schemas.openxmlformats.org/officeDocument/2006/relationships/image" Target="../media/image64.png"/><Relationship Id="rId12" Type="http://schemas.openxmlformats.org/officeDocument/2006/relationships/image" Target="../media/image10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102.png"/><Relationship Id="rId5" Type="http://schemas.openxmlformats.org/officeDocument/2006/relationships/image" Target="../media/image62.png"/><Relationship Id="rId10" Type="http://schemas.openxmlformats.org/officeDocument/2006/relationships/image" Target="../media/image101.png"/><Relationship Id="rId4" Type="http://schemas.openxmlformats.org/officeDocument/2006/relationships/image" Target="../media/image61.png"/><Relationship Id="rId9" Type="http://schemas.openxmlformats.org/officeDocument/2006/relationships/image" Target="../media/image94.png"/><Relationship Id="rId14" Type="http://schemas.openxmlformats.org/officeDocument/2006/relationships/image" Target="../media/image10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10.png"/><Relationship Id="rId13" Type="http://schemas.openxmlformats.org/officeDocument/2006/relationships/image" Target="../media/image106.png"/><Relationship Id="rId3" Type="http://schemas.openxmlformats.org/officeDocument/2006/relationships/image" Target="../media/image2.gif"/><Relationship Id="rId7" Type="http://schemas.openxmlformats.org/officeDocument/2006/relationships/image" Target="../media/image64.png"/><Relationship Id="rId12" Type="http://schemas.openxmlformats.org/officeDocument/2006/relationships/image" Target="../media/image105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1040.png"/><Relationship Id="rId5" Type="http://schemas.openxmlformats.org/officeDocument/2006/relationships/image" Target="../media/image62.png"/><Relationship Id="rId10" Type="http://schemas.openxmlformats.org/officeDocument/2006/relationships/image" Target="../media/image1030.png"/><Relationship Id="rId4" Type="http://schemas.openxmlformats.org/officeDocument/2006/relationships/image" Target="../media/image61.png"/><Relationship Id="rId9" Type="http://schemas.openxmlformats.org/officeDocument/2006/relationships/image" Target="../media/image1020.png"/><Relationship Id="rId14" Type="http://schemas.openxmlformats.org/officeDocument/2006/relationships/image" Target="../media/image107.png"/></Relationships>
</file>

<file path=ppt/slides/_rels/slide21.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13.png"/><Relationship Id="rId3" Type="http://schemas.openxmlformats.org/officeDocument/2006/relationships/image" Target="../media/image2.gif"/><Relationship Id="rId7" Type="http://schemas.openxmlformats.org/officeDocument/2006/relationships/image" Target="../media/image64.png"/><Relationship Id="rId12" Type="http://schemas.openxmlformats.org/officeDocument/2006/relationships/image" Target="../media/image1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111.png"/><Relationship Id="rId5" Type="http://schemas.openxmlformats.org/officeDocument/2006/relationships/image" Target="../media/image62.png"/><Relationship Id="rId15" Type="http://schemas.openxmlformats.org/officeDocument/2006/relationships/image" Target="../media/image115.png"/><Relationship Id="rId10" Type="http://schemas.openxmlformats.org/officeDocument/2006/relationships/image" Target="../media/image110.png"/><Relationship Id="rId4" Type="http://schemas.openxmlformats.org/officeDocument/2006/relationships/image" Target="../media/image61.png"/><Relationship Id="rId9" Type="http://schemas.openxmlformats.org/officeDocument/2006/relationships/image" Target="../media/image109.png"/><Relationship Id="rId14" Type="http://schemas.openxmlformats.org/officeDocument/2006/relationships/image" Target="../media/image114.png"/></Relationships>
</file>

<file path=ppt/slides/_rels/slide22.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3" Type="http://schemas.openxmlformats.org/officeDocument/2006/relationships/image" Target="../media/image2.gif"/><Relationship Id="rId7" Type="http://schemas.openxmlformats.org/officeDocument/2006/relationships/image" Target="../media/image64.png"/><Relationship Id="rId12" Type="http://schemas.openxmlformats.org/officeDocument/2006/relationships/image" Target="../media/image120.png"/><Relationship Id="rId17" Type="http://schemas.openxmlformats.org/officeDocument/2006/relationships/image" Target="../media/image125.png"/><Relationship Id="rId2" Type="http://schemas.openxmlformats.org/officeDocument/2006/relationships/notesSlide" Target="../notesSlides/notesSlide7.xml"/><Relationship Id="rId16"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119.png"/><Relationship Id="rId5" Type="http://schemas.openxmlformats.org/officeDocument/2006/relationships/image" Target="../media/image62.png"/><Relationship Id="rId15" Type="http://schemas.openxmlformats.org/officeDocument/2006/relationships/image" Target="../media/image123.png"/><Relationship Id="rId10" Type="http://schemas.openxmlformats.org/officeDocument/2006/relationships/image" Target="../media/image118.png"/><Relationship Id="rId4" Type="http://schemas.openxmlformats.org/officeDocument/2006/relationships/image" Target="../media/image61.png"/><Relationship Id="rId9" Type="http://schemas.openxmlformats.org/officeDocument/2006/relationships/image" Target="../media/image117.png"/><Relationship Id="rId14" Type="http://schemas.openxmlformats.org/officeDocument/2006/relationships/image" Target="../media/image122.png"/></Relationships>
</file>

<file path=ppt/slides/_rels/slide23.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3" Type="http://schemas.openxmlformats.org/officeDocument/2006/relationships/image" Target="../media/image2.gif"/><Relationship Id="rId7" Type="http://schemas.openxmlformats.org/officeDocument/2006/relationships/image" Target="../media/image64.png"/><Relationship Id="rId12" Type="http://schemas.openxmlformats.org/officeDocument/2006/relationships/image" Target="../media/image120.png"/><Relationship Id="rId2" Type="http://schemas.openxmlformats.org/officeDocument/2006/relationships/notesSlide" Target="../notesSlides/notesSlide8.xml"/><Relationship Id="rId16" Type="http://schemas.openxmlformats.org/officeDocument/2006/relationships/image" Target="../media/image127.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119.png"/><Relationship Id="rId5" Type="http://schemas.openxmlformats.org/officeDocument/2006/relationships/image" Target="../media/image62.png"/><Relationship Id="rId15" Type="http://schemas.openxmlformats.org/officeDocument/2006/relationships/image" Target="../media/image126.png"/><Relationship Id="rId10" Type="http://schemas.openxmlformats.org/officeDocument/2006/relationships/image" Target="../media/image118.png"/><Relationship Id="rId4" Type="http://schemas.openxmlformats.org/officeDocument/2006/relationships/image" Target="../media/image61.png"/><Relationship Id="rId9" Type="http://schemas.openxmlformats.org/officeDocument/2006/relationships/image" Target="../media/image117.png"/><Relationship Id="rId14" Type="http://schemas.openxmlformats.org/officeDocument/2006/relationships/image" Target="../media/image125.png"/></Relationships>
</file>

<file path=ppt/slides/_rels/slide24.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2.gif"/><Relationship Id="rId7"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134.png"/><Relationship Id="rId3" Type="http://schemas.openxmlformats.org/officeDocument/2006/relationships/image" Target="../media/image129.png"/><Relationship Id="rId7" Type="http://schemas.openxmlformats.org/officeDocument/2006/relationships/image" Target="../media/image63.png"/><Relationship Id="rId12" Type="http://schemas.openxmlformats.org/officeDocument/2006/relationships/image" Target="../media/image13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132.png"/><Relationship Id="rId5" Type="http://schemas.openxmlformats.org/officeDocument/2006/relationships/image" Target="../media/image61.png"/><Relationship Id="rId10" Type="http://schemas.openxmlformats.org/officeDocument/2006/relationships/image" Target="../media/image131.png"/><Relationship Id="rId4" Type="http://schemas.openxmlformats.org/officeDocument/2006/relationships/image" Target="../media/image2.gif"/><Relationship Id="rId9" Type="http://schemas.openxmlformats.org/officeDocument/2006/relationships/image" Target="../media/image1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139.png"/><Relationship Id="rId4" Type="http://schemas.openxmlformats.org/officeDocument/2006/relationships/image" Target="../media/image138.png"/></Relationships>
</file>

<file path=ppt/slides/_rels/slide3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41.png"/></Relationships>
</file>

<file path=ppt/slides/_rels/slide33.xml.rels><?xml version="1.0" encoding="UTF-8" standalone="yes"?>
<Relationships xmlns="http://schemas.openxmlformats.org/package/2006/relationships"><Relationship Id="rId3" Type="http://schemas.openxmlformats.org/officeDocument/2006/relationships/image" Target="../media/image142.png"/><Relationship Id="rId7" Type="http://schemas.openxmlformats.org/officeDocument/2006/relationships/image" Target="../media/image146.pn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image" Target="../media/image143.png"/></Relationships>
</file>

<file path=ppt/slides/_rels/slide34.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48.png"/></Relationships>
</file>

<file path=ppt/slides/_rels/slide37.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39.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52.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54.png"/></Relationships>
</file>

<file path=ppt/slides/_rels/slide41.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158.png"/><Relationship Id="rId5" Type="http://schemas.openxmlformats.org/officeDocument/2006/relationships/image" Target="../media/image157.png"/><Relationship Id="rId4" Type="http://schemas.openxmlformats.org/officeDocument/2006/relationships/image" Target="../media/image156.png"/></Relationships>
</file>

<file path=ppt/slides/_rels/slide42.xml.rels><?xml version="1.0" encoding="UTF-8" standalone="yes"?>
<Relationships xmlns="http://schemas.openxmlformats.org/package/2006/relationships"><Relationship Id="rId8" Type="http://schemas.openxmlformats.org/officeDocument/2006/relationships/image" Target="../media/image164.png"/><Relationship Id="rId13" Type="http://schemas.openxmlformats.org/officeDocument/2006/relationships/image" Target="../media/image169.png"/><Relationship Id="rId3" Type="http://schemas.openxmlformats.org/officeDocument/2006/relationships/image" Target="../media/image160.png"/><Relationship Id="rId7" Type="http://schemas.openxmlformats.org/officeDocument/2006/relationships/image" Target="../media/image163.png"/><Relationship Id="rId12" Type="http://schemas.openxmlformats.org/officeDocument/2006/relationships/image" Target="../media/image168.png"/><Relationship Id="rId2" Type="http://schemas.openxmlformats.org/officeDocument/2006/relationships/image" Target="../media/image159.png"/><Relationship Id="rId1" Type="http://schemas.openxmlformats.org/officeDocument/2006/relationships/slideLayout" Target="../slideLayouts/slideLayout2.xml"/><Relationship Id="rId6" Type="http://schemas.openxmlformats.org/officeDocument/2006/relationships/image" Target="../media/image162.png"/><Relationship Id="rId11" Type="http://schemas.openxmlformats.org/officeDocument/2006/relationships/image" Target="../media/image167.png"/><Relationship Id="rId5" Type="http://schemas.openxmlformats.org/officeDocument/2006/relationships/image" Target="../media/image4.gif"/><Relationship Id="rId10" Type="http://schemas.openxmlformats.org/officeDocument/2006/relationships/image" Target="../media/image166.png"/><Relationship Id="rId4" Type="http://schemas.openxmlformats.org/officeDocument/2006/relationships/image" Target="../media/image161.png"/><Relationship Id="rId9" Type="http://schemas.openxmlformats.org/officeDocument/2006/relationships/image" Target="../media/image165.png"/><Relationship Id="rId14" Type="http://schemas.openxmlformats.org/officeDocument/2006/relationships/image" Target="../media/image170.png"/></Relationships>
</file>

<file path=ppt/slides/_rels/slide43.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181.png"/><Relationship Id="rId3" Type="http://schemas.openxmlformats.org/officeDocument/2006/relationships/image" Target="../media/image172.png"/><Relationship Id="rId7" Type="http://schemas.openxmlformats.org/officeDocument/2006/relationships/image" Target="../media/image175.png"/><Relationship Id="rId12" Type="http://schemas.openxmlformats.org/officeDocument/2006/relationships/image" Target="../media/image180.png"/><Relationship Id="rId2" Type="http://schemas.openxmlformats.org/officeDocument/2006/relationships/image" Target="../media/image171.png"/><Relationship Id="rId1" Type="http://schemas.openxmlformats.org/officeDocument/2006/relationships/slideLayout" Target="../slideLayouts/slideLayout2.xml"/><Relationship Id="rId6" Type="http://schemas.openxmlformats.org/officeDocument/2006/relationships/image" Target="../media/image174.png"/><Relationship Id="rId11" Type="http://schemas.openxmlformats.org/officeDocument/2006/relationships/image" Target="../media/image179.png"/><Relationship Id="rId5" Type="http://schemas.openxmlformats.org/officeDocument/2006/relationships/image" Target="../media/image4.gif"/><Relationship Id="rId10" Type="http://schemas.openxmlformats.org/officeDocument/2006/relationships/image" Target="../media/image178.png"/><Relationship Id="rId4" Type="http://schemas.openxmlformats.org/officeDocument/2006/relationships/image" Target="../media/image173.png"/><Relationship Id="rId9" Type="http://schemas.openxmlformats.org/officeDocument/2006/relationships/image" Target="../media/image177.png"/><Relationship Id="rId14" Type="http://schemas.openxmlformats.org/officeDocument/2006/relationships/image" Target="../media/image182.png"/></Relationships>
</file>

<file path=ppt/slides/_rels/slide44.xml.rels><?xml version="1.0" encoding="UTF-8" standalone="yes"?>
<Relationships xmlns="http://schemas.openxmlformats.org/package/2006/relationships"><Relationship Id="rId8" Type="http://schemas.openxmlformats.org/officeDocument/2006/relationships/image" Target="../media/image188.png"/><Relationship Id="rId13" Type="http://schemas.openxmlformats.org/officeDocument/2006/relationships/image" Target="../media/image192.png"/><Relationship Id="rId3" Type="http://schemas.openxmlformats.org/officeDocument/2006/relationships/image" Target="../media/image183.png"/><Relationship Id="rId7" Type="http://schemas.openxmlformats.org/officeDocument/2006/relationships/image" Target="../media/image187.png"/><Relationship Id="rId12" Type="http://schemas.openxmlformats.org/officeDocument/2006/relationships/image" Target="../media/image168.pn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186.png"/><Relationship Id="rId11" Type="http://schemas.openxmlformats.org/officeDocument/2006/relationships/image" Target="../media/image191.png"/><Relationship Id="rId5" Type="http://schemas.openxmlformats.org/officeDocument/2006/relationships/image" Target="../media/image185.png"/><Relationship Id="rId10" Type="http://schemas.openxmlformats.org/officeDocument/2006/relationships/image" Target="../media/image190.png"/><Relationship Id="rId4" Type="http://schemas.openxmlformats.org/officeDocument/2006/relationships/image" Target="../media/image184.png"/><Relationship Id="rId9" Type="http://schemas.openxmlformats.org/officeDocument/2006/relationships/image" Target="../media/image189.png"/><Relationship Id="rId14" Type="http://schemas.openxmlformats.org/officeDocument/2006/relationships/image" Target="../media/image19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94.png"/><Relationship Id="rId7" Type="http://schemas.openxmlformats.org/officeDocument/2006/relationships/image" Target="../media/image197.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96.png"/><Relationship Id="rId5" Type="http://schemas.openxmlformats.org/officeDocument/2006/relationships/image" Target="../media/image195.png"/><Relationship Id="rId4" Type="http://schemas.openxmlformats.org/officeDocument/2006/relationships/image" Target="../media/image141.png"/></Relationships>
</file>

<file path=ppt/slides/_rels/slide47.xml.rels><?xml version="1.0" encoding="UTF-8" standalone="yes"?>
<Relationships xmlns="http://schemas.openxmlformats.org/package/2006/relationships"><Relationship Id="rId8" Type="http://schemas.openxmlformats.org/officeDocument/2006/relationships/image" Target="../media/image202.png"/><Relationship Id="rId3" Type="http://schemas.openxmlformats.org/officeDocument/2006/relationships/image" Target="../media/image197.png"/><Relationship Id="rId7" Type="http://schemas.openxmlformats.org/officeDocument/2006/relationships/image" Target="../media/image201.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200.png"/><Relationship Id="rId5" Type="http://schemas.openxmlformats.org/officeDocument/2006/relationships/image" Target="../media/image199.png"/><Relationship Id="rId4" Type="http://schemas.openxmlformats.org/officeDocument/2006/relationships/image" Target="../media/image198.png"/></Relationships>
</file>

<file path=ppt/slides/_rels/slide48.xml.rels><?xml version="1.0" encoding="UTF-8" standalone="yes"?>
<Relationships xmlns="http://schemas.openxmlformats.org/package/2006/relationships"><Relationship Id="rId8" Type="http://schemas.openxmlformats.org/officeDocument/2006/relationships/image" Target="../media/image205.png"/><Relationship Id="rId3" Type="http://schemas.openxmlformats.org/officeDocument/2006/relationships/image" Target="../media/image197.png"/><Relationship Id="rId7" Type="http://schemas.openxmlformats.org/officeDocument/2006/relationships/image" Target="../media/image204.png"/><Relationship Id="rId12" Type="http://schemas.openxmlformats.org/officeDocument/2006/relationships/image" Target="../media/image209.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203.png"/><Relationship Id="rId11" Type="http://schemas.openxmlformats.org/officeDocument/2006/relationships/image" Target="../media/image208.png"/><Relationship Id="rId5" Type="http://schemas.openxmlformats.org/officeDocument/2006/relationships/image" Target="../media/image200.png"/><Relationship Id="rId10" Type="http://schemas.openxmlformats.org/officeDocument/2006/relationships/image" Target="../media/image207.png"/><Relationship Id="rId4" Type="http://schemas.openxmlformats.org/officeDocument/2006/relationships/image" Target="../media/image199.png"/><Relationship Id="rId9" Type="http://schemas.openxmlformats.org/officeDocument/2006/relationships/image" Target="../media/image206.png"/></Relationships>
</file>

<file path=ppt/slides/_rels/slide49.xml.rels><?xml version="1.0" encoding="UTF-8" standalone="yes"?>
<Relationships xmlns="http://schemas.openxmlformats.org/package/2006/relationships"><Relationship Id="rId8" Type="http://schemas.openxmlformats.org/officeDocument/2006/relationships/image" Target="../media/image211.png"/><Relationship Id="rId13" Type="http://schemas.openxmlformats.org/officeDocument/2006/relationships/image" Target="../media/image216.png"/><Relationship Id="rId3" Type="http://schemas.openxmlformats.org/officeDocument/2006/relationships/image" Target="../media/image197.png"/><Relationship Id="rId7" Type="http://schemas.openxmlformats.org/officeDocument/2006/relationships/image" Target="../media/image210.png"/><Relationship Id="rId12" Type="http://schemas.openxmlformats.org/officeDocument/2006/relationships/image" Target="../media/image215.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203.png"/><Relationship Id="rId11" Type="http://schemas.openxmlformats.org/officeDocument/2006/relationships/image" Target="../media/image214.png"/><Relationship Id="rId5" Type="http://schemas.openxmlformats.org/officeDocument/2006/relationships/image" Target="../media/image200.png"/><Relationship Id="rId10" Type="http://schemas.openxmlformats.org/officeDocument/2006/relationships/image" Target="../media/image213.png"/><Relationship Id="rId4" Type="http://schemas.openxmlformats.org/officeDocument/2006/relationships/image" Target="../media/image199.png"/><Relationship Id="rId9" Type="http://schemas.openxmlformats.org/officeDocument/2006/relationships/image" Target="../media/image21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03.png"/><Relationship Id="rId13" Type="http://schemas.openxmlformats.org/officeDocument/2006/relationships/image" Target="../media/image219.png"/><Relationship Id="rId18" Type="http://schemas.openxmlformats.org/officeDocument/2006/relationships/image" Target="../media/image224.png"/><Relationship Id="rId3" Type="http://schemas.openxmlformats.org/officeDocument/2006/relationships/image" Target="../media/image218.png"/><Relationship Id="rId21" Type="http://schemas.openxmlformats.org/officeDocument/2006/relationships/image" Target="../media/image227.png"/><Relationship Id="rId7" Type="http://schemas.openxmlformats.org/officeDocument/2006/relationships/image" Target="../media/image200.png"/><Relationship Id="rId12" Type="http://schemas.openxmlformats.org/officeDocument/2006/relationships/image" Target="../media/image216.png"/><Relationship Id="rId17" Type="http://schemas.openxmlformats.org/officeDocument/2006/relationships/image" Target="../media/image223.png"/><Relationship Id="rId2" Type="http://schemas.openxmlformats.org/officeDocument/2006/relationships/image" Target="../media/image217.png"/><Relationship Id="rId16" Type="http://schemas.openxmlformats.org/officeDocument/2006/relationships/image" Target="../media/image222.png"/><Relationship Id="rId20" Type="http://schemas.openxmlformats.org/officeDocument/2006/relationships/image" Target="../media/image226.png"/><Relationship Id="rId1" Type="http://schemas.openxmlformats.org/officeDocument/2006/relationships/slideLayout" Target="../slideLayouts/slideLayout2.xml"/><Relationship Id="rId6" Type="http://schemas.openxmlformats.org/officeDocument/2006/relationships/image" Target="../media/image199.png"/><Relationship Id="rId11" Type="http://schemas.openxmlformats.org/officeDocument/2006/relationships/image" Target="../media/image215.png"/><Relationship Id="rId5" Type="http://schemas.openxmlformats.org/officeDocument/2006/relationships/image" Target="../media/image197.png"/><Relationship Id="rId15" Type="http://schemas.openxmlformats.org/officeDocument/2006/relationships/image" Target="../media/image221.png"/><Relationship Id="rId10" Type="http://schemas.openxmlformats.org/officeDocument/2006/relationships/image" Target="../media/image211.png"/><Relationship Id="rId19" Type="http://schemas.openxmlformats.org/officeDocument/2006/relationships/image" Target="../media/image225.png"/><Relationship Id="rId4" Type="http://schemas.openxmlformats.org/officeDocument/2006/relationships/image" Target="../media/image1.gif"/><Relationship Id="rId9" Type="http://schemas.openxmlformats.org/officeDocument/2006/relationships/image" Target="../media/image210.png"/><Relationship Id="rId14" Type="http://schemas.openxmlformats.org/officeDocument/2006/relationships/image" Target="../media/image220.png"/><Relationship Id="rId22" Type="http://schemas.openxmlformats.org/officeDocument/2006/relationships/image" Target="../media/image228.png"/></Relationships>
</file>

<file path=ppt/slides/_rels/slide51.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229.png"/></Relationships>
</file>

<file path=ppt/slides/_rels/slide52.xml.rels><?xml version="1.0" encoding="UTF-8" standalone="yes"?>
<Relationships xmlns="http://schemas.openxmlformats.org/package/2006/relationships"><Relationship Id="rId8" Type="http://schemas.openxmlformats.org/officeDocument/2006/relationships/image" Target="../media/image233.png"/><Relationship Id="rId3" Type="http://schemas.openxmlformats.org/officeDocument/2006/relationships/image" Target="../media/image1.gif"/><Relationship Id="rId7" Type="http://schemas.openxmlformats.org/officeDocument/2006/relationships/image" Target="../media/image232.png"/><Relationship Id="rId2" Type="http://schemas.openxmlformats.org/officeDocument/2006/relationships/image" Target="../media/image230.png"/><Relationship Id="rId1" Type="http://schemas.openxmlformats.org/officeDocument/2006/relationships/slideLayout" Target="../slideLayouts/slideLayout2.xml"/><Relationship Id="rId6" Type="http://schemas.openxmlformats.org/officeDocument/2006/relationships/image" Target="../media/image231.png"/><Relationship Id="rId5" Type="http://schemas.openxmlformats.org/officeDocument/2006/relationships/image" Target="../media/image229.png"/><Relationship Id="rId4" Type="http://schemas.openxmlformats.org/officeDocument/2006/relationships/image" Target="../media/image197.png"/><Relationship Id="rId9" Type="http://schemas.openxmlformats.org/officeDocument/2006/relationships/image" Target="../media/image234.png"/></Relationships>
</file>

<file path=ppt/slides/_rels/slide53.xml.rels><?xml version="1.0" encoding="UTF-8" standalone="yes"?>
<Relationships xmlns="http://schemas.openxmlformats.org/package/2006/relationships"><Relationship Id="rId8" Type="http://schemas.openxmlformats.org/officeDocument/2006/relationships/image" Target="../media/image238.png"/><Relationship Id="rId3" Type="http://schemas.openxmlformats.org/officeDocument/2006/relationships/image" Target="../media/image197.png"/><Relationship Id="rId7" Type="http://schemas.openxmlformats.org/officeDocument/2006/relationships/image" Target="../media/image237.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236.png"/><Relationship Id="rId5" Type="http://schemas.openxmlformats.org/officeDocument/2006/relationships/image" Target="../media/image232.png"/><Relationship Id="rId10" Type="http://schemas.openxmlformats.org/officeDocument/2006/relationships/image" Target="../media/image240.png"/><Relationship Id="rId4" Type="http://schemas.openxmlformats.org/officeDocument/2006/relationships/image" Target="../media/image235.png"/><Relationship Id="rId9" Type="http://schemas.openxmlformats.org/officeDocument/2006/relationships/image" Target="../media/image239.png"/></Relationships>
</file>

<file path=ppt/slides/_rels/slide54.xml.rels><?xml version="1.0" encoding="UTF-8" standalone="yes"?>
<Relationships xmlns="http://schemas.openxmlformats.org/package/2006/relationships"><Relationship Id="rId8" Type="http://schemas.openxmlformats.org/officeDocument/2006/relationships/image" Target="../media/image242.png"/><Relationship Id="rId13" Type="http://schemas.openxmlformats.org/officeDocument/2006/relationships/image" Target="../media/image247.png"/><Relationship Id="rId3" Type="http://schemas.openxmlformats.org/officeDocument/2006/relationships/image" Target="../media/image197.png"/><Relationship Id="rId7" Type="http://schemas.openxmlformats.org/officeDocument/2006/relationships/image" Target="../media/image241.png"/><Relationship Id="rId12" Type="http://schemas.openxmlformats.org/officeDocument/2006/relationships/image" Target="../media/image246.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236.png"/><Relationship Id="rId11" Type="http://schemas.openxmlformats.org/officeDocument/2006/relationships/image" Target="../media/image245.png"/><Relationship Id="rId5" Type="http://schemas.openxmlformats.org/officeDocument/2006/relationships/image" Target="../media/image232.png"/><Relationship Id="rId10" Type="http://schemas.openxmlformats.org/officeDocument/2006/relationships/image" Target="../media/image244.png"/><Relationship Id="rId4" Type="http://schemas.openxmlformats.org/officeDocument/2006/relationships/image" Target="../media/image235.png"/><Relationship Id="rId9" Type="http://schemas.openxmlformats.org/officeDocument/2006/relationships/image" Target="../media/image243.png"/><Relationship Id="rId14" Type="http://schemas.openxmlformats.org/officeDocument/2006/relationships/image" Target="../media/image248.png"/></Relationships>
</file>

<file path=ppt/slides/_rels/slide55.xml.rels><?xml version="1.0" encoding="UTF-8" standalone="yes"?>
<Relationships xmlns="http://schemas.openxmlformats.org/package/2006/relationships"><Relationship Id="rId8" Type="http://schemas.openxmlformats.org/officeDocument/2006/relationships/image" Target="../media/image242.png"/><Relationship Id="rId13" Type="http://schemas.openxmlformats.org/officeDocument/2006/relationships/image" Target="../media/image251.png"/><Relationship Id="rId3" Type="http://schemas.openxmlformats.org/officeDocument/2006/relationships/image" Target="../media/image197.png"/><Relationship Id="rId7" Type="http://schemas.openxmlformats.org/officeDocument/2006/relationships/image" Target="../media/image241.png"/><Relationship Id="rId12" Type="http://schemas.openxmlformats.org/officeDocument/2006/relationships/image" Target="../media/image250.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236.png"/><Relationship Id="rId11" Type="http://schemas.openxmlformats.org/officeDocument/2006/relationships/image" Target="../media/image249.png"/><Relationship Id="rId5" Type="http://schemas.openxmlformats.org/officeDocument/2006/relationships/image" Target="../media/image232.png"/><Relationship Id="rId10" Type="http://schemas.openxmlformats.org/officeDocument/2006/relationships/image" Target="../media/image248.png"/><Relationship Id="rId4" Type="http://schemas.openxmlformats.org/officeDocument/2006/relationships/image" Target="../media/image235.png"/><Relationship Id="rId9" Type="http://schemas.openxmlformats.org/officeDocument/2006/relationships/image" Target="../media/image247.png"/></Relationships>
</file>

<file path=ppt/slides/_rels/slide56.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253.png"/><Relationship Id="rId4" Type="http://schemas.openxmlformats.org/officeDocument/2006/relationships/image" Target="../media/image252.png"/></Relationships>
</file>

<file path=ppt/slides/_rels/slide57.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255.png"/><Relationship Id="rId2" Type="http://schemas.openxmlformats.org/officeDocument/2006/relationships/image" Target="../media/image254.png"/><Relationship Id="rId1" Type="http://schemas.openxmlformats.org/officeDocument/2006/relationships/slideLayout" Target="../slideLayouts/slideLayout2.xml"/><Relationship Id="rId6" Type="http://schemas.openxmlformats.org/officeDocument/2006/relationships/image" Target="../media/image253.png"/><Relationship Id="rId5" Type="http://schemas.openxmlformats.org/officeDocument/2006/relationships/image" Target="../media/image252.png"/><Relationship Id="rId4" Type="http://schemas.openxmlformats.org/officeDocument/2006/relationships/image" Target="../media/image197.png"/></Relationships>
</file>

<file path=ppt/slides/_rels/slide58.xml.rels><?xml version="1.0" encoding="UTF-8" standalone="yes"?>
<Relationships xmlns="http://schemas.openxmlformats.org/package/2006/relationships"><Relationship Id="rId8" Type="http://schemas.openxmlformats.org/officeDocument/2006/relationships/image" Target="../media/image257.png"/><Relationship Id="rId3" Type="http://schemas.openxmlformats.org/officeDocument/2006/relationships/image" Target="../media/image1.gif"/><Relationship Id="rId7" Type="http://schemas.openxmlformats.org/officeDocument/2006/relationships/image" Target="../media/image256.png"/><Relationship Id="rId2" Type="http://schemas.openxmlformats.org/officeDocument/2006/relationships/image" Target="../media/image254.png"/><Relationship Id="rId1" Type="http://schemas.openxmlformats.org/officeDocument/2006/relationships/slideLayout" Target="../slideLayouts/slideLayout2.xml"/><Relationship Id="rId6" Type="http://schemas.openxmlformats.org/officeDocument/2006/relationships/image" Target="../media/image2550.png"/><Relationship Id="rId5" Type="http://schemas.openxmlformats.org/officeDocument/2006/relationships/image" Target="../media/image2540.png"/><Relationship Id="rId4" Type="http://schemas.openxmlformats.org/officeDocument/2006/relationships/image" Target="../media/image197.png"/><Relationship Id="rId9" Type="http://schemas.openxmlformats.org/officeDocument/2006/relationships/image" Target="../media/image253.png"/></Relationships>
</file>

<file path=ppt/slides/_rels/slide5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54.png"/><Relationship Id="rId1" Type="http://schemas.openxmlformats.org/officeDocument/2006/relationships/slideLayout" Target="../slideLayouts/slideLayout2.xml"/><Relationship Id="rId6" Type="http://schemas.openxmlformats.org/officeDocument/2006/relationships/image" Target="../media/image255.png"/><Relationship Id="rId5" Type="http://schemas.openxmlformats.org/officeDocument/2006/relationships/image" Target="../media/image253.png"/><Relationship Id="rId4" Type="http://schemas.openxmlformats.org/officeDocument/2006/relationships/image" Target="../media/image197.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6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54.png"/><Relationship Id="rId1" Type="http://schemas.openxmlformats.org/officeDocument/2006/relationships/slideLayout" Target="../slideLayouts/slideLayout2.xml"/><Relationship Id="rId6" Type="http://schemas.openxmlformats.org/officeDocument/2006/relationships/image" Target="../media/image255.png"/><Relationship Id="rId5" Type="http://schemas.openxmlformats.org/officeDocument/2006/relationships/image" Target="../media/image253.png"/><Relationship Id="rId4" Type="http://schemas.openxmlformats.org/officeDocument/2006/relationships/image" Target="../media/image197.png"/></Relationships>
</file>

<file path=ppt/slides/_rels/slide61.xml.rels><?xml version="1.0" encoding="UTF-8" standalone="yes"?>
<Relationships xmlns="http://schemas.openxmlformats.org/package/2006/relationships"><Relationship Id="rId8" Type="http://schemas.openxmlformats.org/officeDocument/2006/relationships/image" Target="../media/image259.png"/><Relationship Id="rId3" Type="http://schemas.openxmlformats.org/officeDocument/2006/relationships/image" Target="../media/image1.gif"/><Relationship Id="rId7" Type="http://schemas.openxmlformats.org/officeDocument/2006/relationships/image" Target="../media/image258.png"/><Relationship Id="rId12" Type="http://schemas.openxmlformats.org/officeDocument/2006/relationships/image" Target="../media/image263.png"/><Relationship Id="rId2" Type="http://schemas.openxmlformats.org/officeDocument/2006/relationships/image" Target="../media/image254.png"/><Relationship Id="rId1" Type="http://schemas.openxmlformats.org/officeDocument/2006/relationships/slideLayout" Target="../slideLayouts/slideLayout2.xml"/><Relationship Id="rId6" Type="http://schemas.openxmlformats.org/officeDocument/2006/relationships/image" Target="../media/image255.png"/><Relationship Id="rId11" Type="http://schemas.openxmlformats.org/officeDocument/2006/relationships/image" Target="../media/image262.png"/><Relationship Id="rId5" Type="http://schemas.openxmlformats.org/officeDocument/2006/relationships/image" Target="../media/image253.png"/><Relationship Id="rId10" Type="http://schemas.openxmlformats.org/officeDocument/2006/relationships/image" Target="../media/image261.png"/><Relationship Id="rId4" Type="http://schemas.openxmlformats.org/officeDocument/2006/relationships/image" Target="../media/image197.png"/><Relationship Id="rId9" Type="http://schemas.openxmlformats.org/officeDocument/2006/relationships/image" Target="../media/image260.png"/></Relationships>
</file>

<file path=ppt/slides/_rels/slide62.xml.rels><?xml version="1.0" encoding="UTF-8" standalone="yes"?>
<Relationships xmlns="http://schemas.openxmlformats.org/package/2006/relationships"><Relationship Id="rId8" Type="http://schemas.openxmlformats.org/officeDocument/2006/relationships/image" Target="../media/image2610.png"/><Relationship Id="rId13" Type="http://schemas.openxmlformats.org/officeDocument/2006/relationships/image" Target="../media/image271.png"/><Relationship Id="rId7" Type="http://schemas.openxmlformats.org/officeDocument/2006/relationships/image" Target="../media/image266.png"/><Relationship Id="rId12" Type="http://schemas.openxmlformats.org/officeDocument/2006/relationships/image" Target="../media/image270.png"/><Relationship Id="rId2" Type="http://schemas.openxmlformats.org/officeDocument/2006/relationships/image" Target="../media/image1.gif"/><Relationship Id="rId16" Type="http://schemas.openxmlformats.org/officeDocument/2006/relationships/image" Target="../media/image274.png"/><Relationship Id="rId1" Type="http://schemas.openxmlformats.org/officeDocument/2006/relationships/slideLayout" Target="../slideLayouts/slideLayout2.xml"/><Relationship Id="rId6" Type="http://schemas.openxmlformats.org/officeDocument/2006/relationships/image" Target="../media/image265.png"/><Relationship Id="rId11" Type="http://schemas.openxmlformats.org/officeDocument/2006/relationships/image" Target="../media/image269.png"/><Relationship Id="rId5" Type="http://schemas.openxmlformats.org/officeDocument/2006/relationships/image" Target="../media/image264.png"/><Relationship Id="rId15" Type="http://schemas.openxmlformats.org/officeDocument/2006/relationships/image" Target="../media/image273.png"/><Relationship Id="rId10" Type="http://schemas.openxmlformats.org/officeDocument/2006/relationships/image" Target="../media/image268.png"/><Relationship Id="rId4" Type="http://schemas.openxmlformats.org/officeDocument/2006/relationships/image" Target="../media/image197.png"/><Relationship Id="rId9" Type="http://schemas.openxmlformats.org/officeDocument/2006/relationships/image" Target="../media/image267.png"/><Relationship Id="rId14" Type="http://schemas.openxmlformats.org/officeDocument/2006/relationships/image" Target="../media/image272.png"/></Relationships>
</file>

<file path=ppt/slides/_rels/slide63.xml.rels><?xml version="1.0" encoding="UTF-8" standalone="yes"?>
<Relationships xmlns="http://schemas.openxmlformats.org/package/2006/relationships"><Relationship Id="rId8" Type="http://schemas.openxmlformats.org/officeDocument/2006/relationships/image" Target="../media/image2610.png"/><Relationship Id="rId13" Type="http://schemas.openxmlformats.org/officeDocument/2006/relationships/image" Target="../media/image276.png"/><Relationship Id="rId7" Type="http://schemas.openxmlformats.org/officeDocument/2006/relationships/image" Target="../media/image266.png"/><Relationship Id="rId12" Type="http://schemas.openxmlformats.org/officeDocument/2006/relationships/image" Target="../media/image275.png"/><Relationship Id="rId17" Type="http://schemas.openxmlformats.org/officeDocument/2006/relationships/image" Target="../media/image280.png"/><Relationship Id="rId2" Type="http://schemas.openxmlformats.org/officeDocument/2006/relationships/image" Target="../media/image1.gif"/><Relationship Id="rId16" Type="http://schemas.openxmlformats.org/officeDocument/2006/relationships/image" Target="../media/image279.png"/><Relationship Id="rId1" Type="http://schemas.openxmlformats.org/officeDocument/2006/relationships/slideLayout" Target="../slideLayouts/slideLayout2.xml"/><Relationship Id="rId6" Type="http://schemas.openxmlformats.org/officeDocument/2006/relationships/image" Target="../media/image265.png"/><Relationship Id="rId11" Type="http://schemas.openxmlformats.org/officeDocument/2006/relationships/image" Target="../media/image273.png"/><Relationship Id="rId5" Type="http://schemas.openxmlformats.org/officeDocument/2006/relationships/image" Target="../media/image264.png"/><Relationship Id="rId15" Type="http://schemas.openxmlformats.org/officeDocument/2006/relationships/image" Target="../media/image278.png"/><Relationship Id="rId10" Type="http://schemas.openxmlformats.org/officeDocument/2006/relationships/image" Target="../media/image268.png"/><Relationship Id="rId4" Type="http://schemas.openxmlformats.org/officeDocument/2006/relationships/image" Target="../media/image197.png"/><Relationship Id="rId9" Type="http://schemas.openxmlformats.org/officeDocument/2006/relationships/image" Target="../media/image267.png"/><Relationship Id="rId14" Type="http://schemas.openxmlformats.org/officeDocument/2006/relationships/image" Target="../media/image277.png"/></Relationships>
</file>

<file path=ppt/slides/_rels/slide64.xml.rels><?xml version="1.0" encoding="UTF-8" standalone="yes"?>
<Relationships xmlns="http://schemas.openxmlformats.org/package/2006/relationships"><Relationship Id="rId8" Type="http://schemas.openxmlformats.org/officeDocument/2006/relationships/image" Target="../media/image273.png"/><Relationship Id="rId13" Type="http://schemas.openxmlformats.org/officeDocument/2006/relationships/image" Target="../media/image284.png"/><Relationship Id="rId7" Type="http://schemas.openxmlformats.org/officeDocument/2006/relationships/image" Target="../media/image268.png"/><Relationship Id="rId12" Type="http://schemas.openxmlformats.org/officeDocument/2006/relationships/image" Target="../media/image283.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267.png"/><Relationship Id="rId11" Type="http://schemas.openxmlformats.org/officeDocument/2006/relationships/image" Target="../media/image282.png"/><Relationship Id="rId5" Type="http://schemas.openxmlformats.org/officeDocument/2006/relationships/image" Target="../media/image265.png"/><Relationship Id="rId10" Type="http://schemas.openxmlformats.org/officeDocument/2006/relationships/image" Target="../media/image269.png"/><Relationship Id="rId4" Type="http://schemas.openxmlformats.org/officeDocument/2006/relationships/image" Target="../media/image197.png"/><Relationship Id="rId9" Type="http://schemas.openxmlformats.org/officeDocument/2006/relationships/image" Target="../media/image281.png"/><Relationship Id="rId14" Type="http://schemas.openxmlformats.org/officeDocument/2006/relationships/image" Target="../media/image285.png"/></Relationships>
</file>

<file path=ppt/slides/_rels/slide65.xml.rels><?xml version="1.0" encoding="UTF-8" standalone="yes"?>
<Relationships xmlns="http://schemas.openxmlformats.org/package/2006/relationships"><Relationship Id="rId8" Type="http://schemas.openxmlformats.org/officeDocument/2006/relationships/image" Target="../media/image273.png"/><Relationship Id="rId13" Type="http://schemas.openxmlformats.org/officeDocument/2006/relationships/image" Target="../media/image289.png"/><Relationship Id="rId7" Type="http://schemas.openxmlformats.org/officeDocument/2006/relationships/image" Target="../media/image268.png"/><Relationship Id="rId12" Type="http://schemas.openxmlformats.org/officeDocument/2006/relationships/image" Target="../media/image288.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267.png"/><Relationship Id="rId11" Type="http://schemas.openxmlformats.org/officeDocument/2006/relationships/image" Target="../media/image287.png"/><Relationship Id="rId5" Type="http://schemas.openxmlformats.org/officeDocument/2006/relationships/image" Target="../media/image265.png"/><Relationship Id="rId15" Type="http://schemas.openxmlformats.org/officeDocument/2006/relationships/image" Target="../media/image291.png"/><Relationship Id="rId10" Type="http://schemas.openxmlformats.org/officeDocument/2006/relationships/image" Target="../media/image286.png"/><Relationship Id="rId4" Type="http://schemas.openxmlformats.org/officeDocument/2006/relationships/image" Target="../media/image197.png"/><Relationship Id="rId9" Type="http://schemas.openxmlformats.org/officeDocument/2006/relationships/image" Target="../media/image281.png"/><Relationship Id="rId14" Type="http://schemas.openxmlformats.org/officeDocument/2006/relationships/image" Target="../media/image290.png"/></Relationships>
</file>

<file path=ppt/slides/_rels/slide66.xml.rels><?xml version="1.0" encoding="UTF-8" standalone="yes"?>
<Relationships xmlns="http://schemas.openxmlformats.org/package/2006/relationships"><Relationship Id="rId8" Type="http://schemas.openxmlformats.org/officeDocument/2006/relationships/image" Target="../media/image273.png"/><Relationship Id="rId13" Type="http://schemas.openxmlformats.org/officeDocument/2006/relationships/image" Target="../media/image295.png"/><Relationship Id="rId12" Type="http://schemas.openxmlformats.org/officeDocument/2006/relationships/image" Target="../media/image294.png"/><Relationship Id="rId2" Type="http://schemas.openxmlformats.org/officeDocument/2006/relationships/image" Target="../media/image1.gif"/><Relationship Id="rId1" Type="http://schemas.openxmlformats.org/officeDocument/2006/relationships/slideLayout" Target="../slideLayouts/slideLayout2.xml"/><Relationship Id="rId11" Type="http://schemas.openxmlformats.org/officeDocument/2006/relationships/image" Target="../media/image293.png"/><Relationship Id="rId10" Type="http://schemas.openxmlformats.org/officeDocument/2006/relationships/image" Target="../media/image292.png"/><Relationship Id="rId4" Type="http://schemas.openxmlformats.org/officeDocument/2006/relationships/image" Target="../media/image197.png"/><Relationship Id="rId9" Type="http://schemas.openxmlformats.org/officeDocument/2006/relationships/image" Target="../media/image281.png"/><Relationship Id="rId14" Type="http://schemas.openxmlformats.org/officeDocument/2006/relationships/image" Target="../media/image29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8" Type="http://schemas.openxmlformats.org/officeDocument/2006/relationships/image" Target="../media/image301.png"/><Relationship Id="rId3" Type="http://schemas.openxmlformats.org/officeDocument/2006/relationships/image" Target="../media/image297.png"/><Relationship Id="rId7" Type="http://schemas.openxmlformats.org/officeDocument/2006/relationships/image" Target="../media/image300.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299.png"/><Relationship Id="rId5" Type="http://schemas.openxmlformats.org/officeDocument/2006/relationships/image" Target="../media/image156.png"/><Relationship Id="rId4" Type="http://schemas.openxmlformats.org/officeDocument/2006/relationships/image" Target="../media/image298.png"/></Relationships>
</file>

<file path=ppt/slides/_rels/slide69.xml.rels><?xml version="1.0" encoding="UTF-8" standalone="yes"?>
<Relationships xmlns="http://schemas.openxmlformats.org/package/2006/relationships"><Relationship Id="rId8" Type="http://schemas.openxmlformats.org/officeDocument/2006/relationships/image" Target="../media/image303.png"/><Relationship Id="rId3" Type="http://schemas.openxmlformats.org/officeDocument/2006/relationships/image" Target="../media/image297.png"/><Relationship Id="rId7" Type="http://schemas.openxmlformats.org/officeDocument/2006/relationships/image" Target="../media/image300.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302.png"/><Relationship Id="rId5" Type="http://schemas.openxmlformats.org/officeDocument/2006/relationships/image" Target="../media/image156.png"/><Relationship Id="rId10" Type="http://schemas.openxmlformats.org/officeDocument/2006/relationships/image" Target="../media/image304.png"/><Relationship Id="rId4" Type="http://schemas.openxmlformats.org/officeDocument/2006/relationships/image" Target="../media/image298.png"/><Relationship Id="rId9" Type="http://schemas.openxmlformats.org/officeDocument/2006/relationships/image" Target="../media/image301.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70.xml.rels><?xml version="1.0" encoding="UTF-8" standalone="yes"?>
<Relationships xmlns="http://schemas.openxmlformats.org/package/2006/relationships"><Relationship Id="rId8" Type="http://schemas.openxmlformats.org/officeDocument/2006/relationships/image" Target="../media/image306.png"/><Relationship Id="rId13" Type="http://schemas.openxmlformats.org/officeDocument/2006/relationships/image" Target="../media/image312.png"/><Relationship Id="rId3" Type="http://schemas.openxmlformats.org/officeDocument/2006/relationships/image" Target="../media/image305.png"/><Relationship Id="rId7" Type="http://schemas.openxmlformats.org/officeDocument/2006/relationships/image" Target="../media/image301.png"/><Relationship Id="rId12" Type="http://schemas.openxmlformats.org/officeDocument/2006/relationships/image" Target="../media/image311.png"/><Relationship Id="rId17" Type="http://schemas.openxmlformats.org/officeDocument/2006/relationships/image" Target="../media/image304.png"/><Relationship Id="rId2" Type="http://schemas.openxmlformats.org/officeDocument/2006/relationships/image" Target="../media/image3.gif"/><Relationship Id="rId16" Type="http://schemas.openxmlformats.org/officeDocument/2006/relationships/image" Target="../media/image315.png"/><Relationship Id="rId1" Type="http://schemas.openxmlformats.org/officeDocument/2006/relationships/slideLayout" Target="../slideLayouts/slideLayout2.xml"/><Relationship Id="rId6" Type="http://schemas.openxmlformats.org/officeDocument/2006/relationships/image" Target="../media/image303.png"/><Relationship Id="rId11" Type="http://schemas.openxmlformats.org/officeDocument/2006/relationships/image" Target="../media/image310.png"/><Relationship Id="rId5" Type="http://schemas.openxmlformats.org/officeDocument/2006/relationships/image" Target="../media/image300.png"/><Relationship Id="rId15" Type="http://schemas.openxmlformats.org/officeDocument/2006/relationships/image" Target="../media/image314.png"/><Relationship Id="rId4" Type="http://schemas.openxmlformats.org/officeDocument/2006/relationships/image" Target="../media/image307.png"/><Relationship Id="rId9" Type="http://schemas.openxmlformats.org/officeDocument/2006/relationships/image" Target="../media/image308.png"/><Relationship Id="rId14" Type="http://schemas.openxmlformats.org/officeDocument/2006/relationships/image" Target="../media/image313.png"/></Relationships>
</file>

<file path=ppt/slides/_rels/slide71.xml.rels><?xml version="1.0" encoding="UTF-8" standalone="yes"?>
<Relationships xmlns="http://schemas.openxmlformats.org/package/2006/relationships"><Relationship Id="rId13" Type="http://schemas.openxmlformats.org/officeDocument/2006/relationships/image" Target="../media/image319.png"/><Relationship Id="rId18" Type="http://schemas.openxmlformats.org/officeDocument/2006/relationships/image" Target="../media/image324.png"/><Relationship Id="rId26" Type="http://schemas.openxmlformats.org/officeDocument/2006/relationships/image" Target="../media/image306.png"/><Relationship Id="rId3" Type="http://schemas.openxmlformats.org/officeDocument/2006/relationships/image" Target="../media/image3.gif"/><Relationship Id="rId21" Type="http://schemas.openxmlformats.org/officeDocument/2006/relationships/image" Target="../media/image327.png"/><Relationship Id="rId12" Type="http://schemas.openxmlformats.org/officeDocument/2006/relationships/image" Target="../media/image318.png"/><Relationship Id="rId17" Type="http://schemas.openxmlformats.org/officeDocument/2006/relationships/image" Target="../media/image323.png"/><Relationship Id="rId25" Type="http://schemas.openxmlformats.org/officeDocument/2006/relationships/image" Target="../media/image301.png"/><Relationship Id="rId2" Type="http://schemas.openxmlformats.org/officeDocument/2006/relationships/notesSlide" Target="../notesSlides/notesSlide11.xml"/><Relationship Id="rId16" Type="http://schemas.openxmlformats.org/officeDocument/2006/relationships/image" Target="../media/image322.png"/><Relationship Id="rId20" Type="http://schemas.openxmlformats.org/officeDocument/2006/relationships/image" Target="../media/image326.png"/><Relationship Id="rId1" Type="http://schemas.openxmlformats.org/officeDocument/2006/relationships/slideLayout" Target="../slideLayouts/slideLayout2.xml"/><Relationship Id="rId11" Type="http://schemas.openxmlformats.org/officeDocument/2006/relationships/image" Target="../media/image317.png"/><Relationship Id="rId24" Type="http://schemas.openxmlformats.org/officeDocument/2006/relationships/image" Target="../media/image303.png"/><Relationship Id="rId15" Type="http://schemas.openxmlformats.org/officeDocument/2006/relationships/image" Target="../media/image321.png"/><Relationship Id="rId23" Type="http://schemas.openxmlformats.org/officeDocument/2006/relationships/image" Target="../media/image300.png"/><Relationship Id="rId28" Type="http://schemas.openxmlformats.org/officeDocument/2006/relationships/image" Target="../media/image304.png"/><Relationship Id="rId10" Type="http://schemas.openxmlformats.org/officeDocument/2006/relationships/image" Target="../media/image316.png"/><Relationship Id="rId19" Type="http://schemas.openxmlformats.org/officeDocument/2006/relationships/image" Target="../media/image325.png"/><Relationship Id="rId14" Type="http://schemas.openxmlformats.org/officeDocument/2006/relationships/image" Target="../media/image320.png"/><Relationship Id="rId22" Type="http://schemas.openxmlformats.org/officeDocument/2006/relationships/image" Target="../media/image328.png"/><Relationship Id="rId27" Type="http://schemas.openxmlformats.org/officeDocument/2006/relationships/image" Target="../media/image308.png"/></Relationships>
</file>

<file path=ppt/slides/_rels/slide72.xml.rels><?xml version="1.0" encoding="UTF-8" standalone="yes"?>
<Relationships xmlns="http://schemas.openxmlformats.org/package/2006/relationships"><Relationship Id="rId8" Type="http://schemas.openxmlformats.org/officeDocument/2006/relationships/image" Target="../media/image308.png"/><Relationship Id="rId13" Type="http://schemas.openxmlformats.org/officeDocument/2006/relationships/image" Target="../media/image332.png"/><Relationship Id="rId18" Type="http://schemas.openxmlformats.org/officeDocument/2006/relationships/image" Target="../media/image304.png"/><Relationship Id="rId3" Type="http://schemas.openxmlformats.org/officeDocument/2006/relationships/image" Target="../media/image3.gif"/><Relationship Id="rId7" Type="http://schemas.openxmlformats.org/officeDocument/2006/relationships/image" Target="../media/image306.png"/><Relationship Id="rId12" Type="http://schemas.openxmlformats.org/officeDocument/2006/relationships/image" Target="../media/image331.png"/><Relationship Id="rId17" Type="http://schemas.openxmlformats.org/officeDocument/2006/relationships/image" Target="../media/image335.png"/><Relationship Id="rId2" Type="http://schemas.openxmlformats.org/officeDocument/2006/relationships/notesSlide" Target="../notesSlides/notesSlide12.xml"/><Relationship Id="rId16" Type="http://schemas.openxmlformats.org/officeDocument/2006/relationships/image" Target="../media/image309.png"/><Relationship Id="rId1" Type="http://schemas.openxmlformats.org/officeDocument/2006/relationships/slideLayout" Target="../slideLayouts/slideLayout2.xml"/><Relationship Id="rId6" Type="http://schemas.openxmlformats.org/officeDocument/2006/relationships/image" Target="../media/image301.png"/><Relationship Id="rId11" Type="http://schemas.openxmlformats.org/officeDocument/2006/relationships/image" Target="../media/image330.png"/><Relationship Id="rId5" Type="http://schemas.openxmlformats.org/officeDocument/2006/relationships/image" Target="../media/image303.png"/><Relationship Id="rId15" Type="http://schemas.openxmlformats.org/officeDocument/2006/relationships/image" Target="../media/image334.png"/><Relationship Id="rId10" Type="http://schemas.openxmlformats.org/officeDocument/2006/relationships/image" Target="../media/image329.png"/><Relationship Id="rId4" Type="http://schemas.openxmlformats.org/officeDocument/2006/relationships/image" Target="../media/image300.png"/><Relationship Id="rId14" Type="http://schemas.openxmlformats.org/officeDocument/2006/relationships/image" Target="../media/image333.png"/></Relationships>
</file>

<file path=ppt/slides/_rels/slide73.xml.rels><?xml version="1.0" encoding="UTF-8" standalone="yes"?>
<Relationships xmlns="http://schemas.openxmlformats.org/package/2006/relationships"><Relationship Id="rId8" Type="http://schemas.openxmlformats.org/officeDocument/2006/relationships/image" Target="../media/image301.png"/><Relationship Id="rId3" Type="http://schemas.openxmlformats.org/officeDocument/2006/relationships/image" Target="../media/image336.png"/><Relationship Id="rId7" Type="http://schemas.openxmlformats.org/officeDocument/2006/relationships/image" Target="../media/image303.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300.png"/><Relationship Id="rId11" Type="http://schemas.openxmlformats.org/officeDocument/2006/relationships/image" Target="../media/image304.png"/><Relationship Id="rId5" Type="http://schemas.openxmlformats.org/officeDocument/2006/relationships/image" Target="../media/image338.png"/><Relationship Id="rId10" Type="http://schemas.openxmlformats.org/officeDocument/2006/relationships/image" Target="../media/image308.png"/><Relationship Id="rId4" Type="http://schemas.openxmlformats.org/officeDocument/2006/relationships/image" Target="../media/image337.png"/><Relationship Id="rId9" Type="http://schemas.openxmlformats.org/officeDocument/2006/relationships/image" Target="../media/image306.png"/></Relationships>
</file>

<file path=ppt/slides/_rels/slide74.xml.rels><?xml version="1.0" encoding="UTF-8" standalone="yes"?>
<Relationships xmlns="http://schemas.openxmlformats.org/package/2006/relationships"><Relationship Id="rId8" Type="http://schemas.openxmlformats.org/officeDocument/2006/relationships/image" Target="../media/image301.png"/><Relationship Id="rId13" Type="http://schemas.openxmlformats.org/officeDocument/2006/relationships/image" Target="../media/image341.png"/><Relationship Id="rId18" Type="http://schemas.openxmlformats.org/officeDocument/2006/relationships/image" Target="../media/image346.png"/><Relationship Id="rId26" Type="http://schemas.openxmlformats.org/officeDocument/2006/relationships/image" Target="../media/image354.png"/><Relationship Id="rId3" Type="http://schemas.openxmlformats.org/officeDocument/2006/relationships/image" Target="../media/image339.png"/><Relationship Id="rId21" Type="http://schemas.openxmlformats.org/officeDocument/2006/relationships/image" Target="../media/image349.png"/><Relationship Id="rId7" Type="http://schemas.openxmlformats.org/officeDocument/2006/relationships/image" Target="../media/image303.png"/><Relationship Id="rId12" Type="http://schemas.openxmlformats.org/officeDocument/2006/relationships/image" Target="../media/image340.png"/><Relationship Id="rId17" Type="http://schemas.openxmlformats.org/officeDocument/2006/relationships/image" Target="../media/image345.png"/><Relationship Id="rId25" Type="http://schemas.openxmlformats.org/officeDocument/2006/relationships/image" Target="../media/image353.png"/><Relationship Id="rId2" Type="http://schemas.openxmlformats.org/officeDocument/2006/relationships/image" Target="../media/image3.gif"/><Relationship Id="rId16" Type="http://schemas.openxmlformats.org/officeDocument/2006/relationships/image" Target="../media/image344.png"/><Relationship Id="rId20" Type="http://schemas.openxmlformats.org/officeDocument/2006/relationships/image" Target="../media/image348.png"/><Relationship Id="rId29" Type="http://schemas.openxmlformats.org/officeDocument/2006/relationships/image" Target="../media/image357.png"/><Relationship Id="rId1" Type="http://schemas.openxmlformats.org/officeDocument/2006/relationships/slideLayout" Target="../slideLayouts/slideLayout2.xml"/><Relationship Id="rId6" Type="http://schemas.openxmlformats.org/officeDocument/2006/relationships/image" Target="../media/image300.png"/><Relationship Id="rId11" Type="http://schemas.openxmlformats.org/officeDocument/2006/relationships/image" Target="../media/image304.png"/><Relationship Id="rId24" Type="http://schemas.openxmlformats.org/officeDocument/2006/relationships/image" Target="../media/image352.png"/><Relationship Id="rId15" Type="http://schemas.openxmlformats.org/officeDocument/2006/relationships/image" Target="../media/image343.png"/><Relationship Id="rId23" Type="http://schemas.openxmlformats.org/officeDocument/2006/relationships/image" Target="../media/image351.png"/><Relationship Id="rId28" Type="http://schemas.openxmlformats.org/officeDocument/2006/relationships/image" Target="../media/image356.png"/><Relationship Id="rId10" Type="http://schemas.openxmlformats.org/officeDocument/2006/relationships/image" Target="../media/image308.png"/><Relationship Id="rId19" Type="http://schemas.openxmlformats.org/officeDocument/2006/relationships/image" Target="../media/image347.png"/><Relationship Id="rId31" Type="http://schemas.openxmlformats.org/officeDocument/2006/relationships/image" Target="../media/image359.png"/><Relationship Id="rId9" Type="http://schemas.openxmlformats.org/officeDocument/2006/relationships/image" Target="../media/image306.png"/><Relationship Id="rId14" Type="http://schemas.openxmlformats.org/officeDocument/2006/relationships/image" Target="../media/image342.png"/><Relationship Id="rId22" Type="http://schemas.openxmlformats.org/officeDocument/2006/relationships/image" Target="../media/image350.png"/><Relationship Id="rId27" Type="http://schemas.openxmlformats.org/officeDocument/2006/relationships/image" Target="../media/image355.png"/><Relationship Id="rId30" Type="http://schemas.openxmlformats.org/officeDocument/2006/relationships/image" Target="../media/image358.png"/></Relationships>
</file>

<file path=ppt/slides/_rels/slide75.xml.rels><?xml version="1.0" encoding="UTF-8" standalone="yes"?>
<Relationships xmlns="http://schemas.openxmlformats.org/package/2006/relationships"><Relationship Id="rId8" Type="http://schemas.openxmlformats.org/officeDocument/2006/relationships/image" Target="../media/image301.png"/><Relationship Id="rId13" Type="http://schemas.openxmlformats.org/officeDocument/2006/relationships/image" Target="../media/image336.png"/><Relationship Id="rId7" Type="http://schemas.openxmlformats.org/officeDocument/2006/relationships/image" Target="../media/image303.png"/><Relationship Id="rId12" Type="http://schemas.openxmlformats.org/officeDocument/2006/relationships/image" Target="../media/image360.png"/><Relationship Id="rId2" Type="http://schemas.openxmlformats.org/officeDocument/2006/relationships/image" Target="../media/image3.gif"/><Relationship Id="rId16" Type="http://schemas.openxmlformats.org/officeDocument/2006/relationships/image" Target="../media/image363.png"/><Relationship Id="rId1" Type="http://schemas.openxmlformats.org/officeDocument/2006/relationships/slideLayout" Target="../slideLayouts/slideLayout2.xml"/><Relationship Id="rId6" Type="http://schemas.openxmlformats.org/officeDocument/2006/relationships/image" Target="../media/image300.png"/><Relationship Id="rId11" Type="http://schemas.openxmlformats.org/officeDocument/2006/relationships/image" Target="../media/image304.png"/><Relationship Id="rId15" Type="http://schemas.openxmlformats.org/officeDocument/2006/relationships/image" Target="../media/image362.png"/><Relationship Id="rId10" Type="http://schemas.openxmlformats.org/officeDocument/2006/relationships/image" Target="../media/image308.png"/><Relationship Id="rId9" Type="http://schemas.openxmlformats.org/officeDocument/2006/relationships/image" Target="../media/image306.png"/><Relationship Id="rId14" Type="http://schemas.openxmlformats.org/officeDocument/2006/relationships/image" Target="../media/image361.png"/></Relationships>
</file>

<file path=ppt/slides/_rels/slide76.xml.rels><?xml version="1.0" encoding="UTF-8" standalone="yes"?>
<Relationships xmlns="http://schemas.openxmlformats.org/package/2006/relationships"><Relationship Id="rId8" Type="http://schemas.openxmlformats.org/officeDocument/2006/relationships/image" Target="../media/image301.png"/><Relationship Id="rId13" Type="http://schemas.openxmlformats.org/officeDocument/2006/relationships/image" Target="../media/image336.png"/><Relationship Id="rId18" Type="http://schemas.openxmlformats.org/officeDocument/2006/relationships/image" Target="../media/image366.png"/><Relationship Id="rId21" Type="http://schemas.openxmlformats.org/officeDocument/2006/relationships/image" Target="../media/image369.png"/><Relationship Id="rId7" Type="http://schemas.openxmlformats.org/officeDocument/2006/relationships/image" Target="../media/image303.png"/><Relationship Id="rId12" Type="http://schemas.openxmlformats.org/officeDocument/2006/relationships/image" Target="../media/image360.png"/><Relationship Id="rId17" Type="http://schemas.openxmlformats.org/officeDocument/2006/relationships/image" Target="../media/image365.png"/><Relationship Id="rId2" Type="http://schemas.openxmlformats.org/officeDocument/2006/relationships/image" Target="../media/image3.gif"/><Relationship Id="rId16" Type="http://schemas.openxmlformats.org/officeDocument/2006/relationships/image" Target="../media/image364.png"/><Relationship Id="rId20" Type="http://schemas.openxmlformats.org/officeDocument/2006/relationships/image" Target="../media/image368.png"/><Relationship Id="rId1" Type="http://schemas.openxmlformats.org/officeDocument/2006/relationships/slideLayout" Target="../slideLayouts/slideLayout2.xml"/><Relationship Id="rId6" Type="http://schemas.openxmlformats.org/officeDocument/2006/relationships/image" Target="../media/image300.png"/><Relationship Id="rId11" Type="http://schemas.openxmlformats.org/officeDocument/2006/relationships/image" Target="../media/image304.png"/><Relationship Id="rId15" Type="http://schemas.openxmlformats.org/officeDocument/2006/relationships/image" Target="../media/image363.png"/><Relationship Id="rId10" Type="http://schemas.openxmlformats.org/officeDocument/2006/relationships/image" Target="../media/image308.png"/><Relationship Id="rId19" Type="http://schemas.openxmlformats.org/officeDocument/2006/relationships/image" Target="../media/image367.png"/><Relationship Id="rId9" Type="http://schemas.openxmlformats.org/officeDocument/2006/relationships/image" Target="../media/image306.png"/><Relationship Id="rId14" Type="http://schemas.openxmlformats.org/officeDocument/2006/relationships/image" Target="../media/image361.png"/></Relationships>
</file>

<file path=ppt/slides/_rels/slide77.xml.rels><?xml version="1.0" encoding="UTF-8" standalone="yes"?>
<Relationships xmlns="http://schemas.openxmlformats.org/package/2006/relationships"><Relationship Id="rId8" Type="http://schemas.openxmlformats.org/officeDocument/2006/relationships/image" Target="../media/image301.png"/><Relationship Id="rId13" Type="http://schemas.openxmlformats.org/officeDocument/2006/relationships/image" Target="../media/image336.png"/><Relationship Id="rId18" Type="http://schemas.openxmlformats.org/officeDocument/2006/relationships/image" Target="../media/image370.png"/><Relationship Id="rId21" Type="http://schemas.openxmlformats.org/officeDocument/2006/relationships/image" Target="../media/image373.png"/><Relationship Id="rId7" Type="http://schemas.openxmlformats.org/officeDocument/2006/relationships/image" Target="../media/image303.png"/><Relationship Id="rId12" Type="http://schemas.openxmlformats.org/officeDocument/2006/relationships/image" Target="../media/image360.png"/><Relationship Id="rId17" Type="http://schemas.openxmlformats.org/officeDocument/2006/relationships/image" Target="../media/image369.png"/><Relationship Id="rId2" Type="http://schemas.openxmlformats.org/officeDocument/2006/relationships/image" Target="../media/image3.gif"/><Relationship Id="rId16" Type="http://schemas.openxmlformats.org/officeDocument/2006/relationships/image" Target="../media/image368.png"/><Relationship Id="rId20" Type="http://schemas.openxmlformats.org/officeDocument/2006/relationships/image" Target="../media/image372.png"/><Relationship Id="rId1" Type="http://schemas.openxmlformats.org/officeDocument/2006/relationships/slideLayout" Target="../slideLayouts/slideLayout2.xml"/><Relationship Id="rId6" Type="http://schemas.openxmlformats.org/officeDocument/2006/relationships/image" Target="../media/image300.png"/><Relationship Id="rId11" Type="http://schemas.openxmlformats.org/officeDocument/2006/relationships/image" Target="../media/image304.png"/><Relationship Id="rId15" Type="http://schemas.openxmlformats.org/officeDocument/2006/relationships/image" Target="../media/image363.png"/><Relationship Id="rId10" Type="http://schemas.openxmlformats.org/officeDocument/2006/relationships/image" Target="../media/image308.png"/><Relationship Id="rId19" Type="http://schemas.openxmlformats.org/officeDocument/2006/relationships/image" Target="../media/image371.png"/><Relationship Id="rId9" Type="http://schemas.openxmlformats.org/officeDocument/2006/relationships/image" Target="../media/image306.png"/><Relationship Id="rId14" Type="http://schemas.openxmlformats.org/officeDocument/2006/relationships/image" Target="../media/image361.png"/></Relationships>
</file>

<file path=ppt/slides/_rels/slide78.xml.rels><?xml version="1.0" encoding="UTF-8" standalone="yes"?>
<Relationships xmlns="http://schemas.openxmlformats.org/package/2006/relationships"><Relationship Id="rId8" Type="http://schemas.openxmlformats.org/officeDocument/2006/relationships/image" Target="../media/image301.png"/><Relationship Id="rId13" Type="http://schemas.openxmlformats.org/officeDocument/2006/relationships/image" Target="../media/image336.png"/><Relationship Id="rId18" Type="http://schemas.openxmlformats.org/officeDocument/2006/relationships/image" Target="../media/image376.png"/><Relationship Id="rId21" Type="http://schemas.openxmlformats.org/officeDocument/2006/relationships/image" Target="../media/image379.png"/><Relationship Id="rId7" Type="http://schemas.openxmlformats.org/officeDocument/2006/relationships/image" Target="../media/image303.png"/><Relationship Id="rId12" Type="http://schemas.openxmlformats.org/officeDocument/2006/relationships/image" Target="../media/image360.png"/><Relationship Id="rId17" Type="http://schemas.openxmlformats.org/officeDocument/2006/relationships/image" Target="../media/image375.png"/><Relationship Id="rId2" Type="http://schemas.openxmlformats.org/officeDocument/2006/relationships/image" Target="../media/image3.gif"/><Relationship Id="rId16" Type="http://schemas.openxmlformats.org/officeDocument/2006/relationships/image" Target="../media/image374.png"/><Relationship Id="rId20" Type="http://schemas.openxmlformats.org/officeDocument/2006/relationships/image" Target="../media/image378.png"/><Relationship Id="rId1" Type="http://schemas.openxmlformats.org/officeDocument/2006/relationships/slideLayout" Target="../slideLayouts/slideLayout2.xml"/><Relationship Id="rId6" Type="http://schemas.openxmlformats.org/officeDocument/2006/relationships/image" Target="../media/image300.png"/><Relationship Id="rId11" Type="http://schemas.openxmlformats.org/officeDocument/2006/relationships/image" Target="../media/image304.png"/><Relationship Id="rId15" Type="http://schemas.openxmlformats.org/officeDocument/2006/relationships/image" Target="../media/image363.png"/><Relationship Id="rId10" Type="http://schemas.openxmlformats.org/officeDocument/2006/relationships/image" Target="../media/image308.png"/><Relationship Id="rId19" Type="http://schemas.openxmlformats.org/officeDocument/2006/relationships/image" Target="../media/image377.png"/><Relationship Id="rId9" Type="http://schemas.openxmlformats.org/officeDocument/2006/relationships/image" Target="../media/image306.png"/><Relationship Id="rId14" Type="http://schemas.openxmlformats.org/officeDocument/2006/relationships/image" Target="../media/image361.png"/><Relationship Id="rId22" Type="http://schemas.openxmlformats.org/officeDocument/2006/relationships/image" Target="../media/image380.png"/></Relationships>
</file>

<file path=ppt/slides/_rels/slide79.xml.rels><?xml version="1.0" encoding="UTF-8" standalone="yes"?>
<Relationships xmlns="http://schemas.openxmlformats.org/package/2006/relationships"><Relationship Id="rId8" Type="http://schemas.openxmlformats.org/officeDocument/2006/relationships/image" Target="../media/image301.png"/><Relationship Id="rId13" Type="http://schemas.openxmlformats.org/officeDocument/2006/relationships/image" Target="../media/image381.png"/><Relationship Id="rId7" Type="http://schemas.openxmlformats.org/officeDocument/2006/relationships/image" Target="../media/image303.png"/><Relationship Id="rId12" Type="http://schemas.openxmlformats.org/officeDocument/2006/relationships/image" Target="../media/image336.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300.png"/><Relationship Id="rId11" Type="http://schemas.openxmlformats.org/officeDocument/2006/relationships/image" Target="../media/image304.png"/><Relationship Id="rId10" Type="http://schemas.openxmlformats.org/officeDocument/2006/relationships/image" Target="../media/image308.png"/><Relationship Id="rId9" Type="http://schemas.openxmlformats.org/officeDocument/2006/relationships/image" Target="../media/image306.png"/><Relationship Id="rId14" Type="http://schemas.openxmlformats.org/officeDocument/2006/relationships/image" Target="../media/image382.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16.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33.png"/><Relationship Id="rId5" Type="http://schemas.openxmlformats.org/officeDocument/2006/relationships/image" Target="../media/image18.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31.png"/><Relationship Id="rId14" Type="http://schemas.openxmlformats.org/officeDocument/2006/relationships/image" Target="../media/image36.png"/></Relationships>
</file>

<file path=ppt/slides/_rels/slide80.xml.rels><?xml version="1.0" encoding="UTF-8" standalone="yes"?>
<Relationships xmlns="http://schemas.openxmlformats.org/package/2006/relationships"><Relationship Id="rId8" Type="http://schemas.openxmlformats.org/officeDocument/2006/relationships/image" Target="../media/image301.png"/><Relationship Id="rId13" Type="http://schemas.openxmlformats.org/officeDocument/2006/relationships/image" Target="../media/image385.png"/><Relationship Id="rId18" Type="http://schemas.openxmlformats.org/officeDocument/2006/relationships/image" Target="../media/image390.png"/><Relationship Id="rId26" Type="http://schemas.openxmlformats.org/officeDocument/2006/relationships/image" Target="../media/image398.png"/><Relationship Id="rId3" Type="http://schemas.openxmlformats.org/officeDocument/2006/relationships/image" Target="../media/image383.png"/><Relationship Id="rId21" Type="http://schemas.openxmlformats.org/officeDocument/2006/relationships/image" Target="../media/image393.png"/><Relationship Id="rId7" Type="http://schemas.openxmlformats.org/officeDocument/2006/relationships/image" Target="../media/image303.png"/><Relationship Id="rId12" Type="http://schemas.openxmlformats.org/officeDocument/2006/relationships/image" Target="../media/image384.png"/><Relationship Id="rId17" Type="http://schemas.openxmlformats.org/officeDocument/2006/relationships/image" Target="../media/image389.png"/><Relationship Id="rId25" Type="http://schemas.openxmlformats.org/officeDocument/2006/relationships/image" Target="../media/image397.png"/><Relationship Id="rId2" Type="http://schemas.openxmlformats.org/officeDocument/2006/relationships/image" Target="../media/image3.gif"/><Relationship Id="rId16" Type="http://schemas.openxmlformats.org/officeDocument/2006/relationships/image" Target="../media/image388.png"/><Relationship Id="rId20" Type="http://schemas.openxmlformats.org/officeDocument/2006/relationships/image" Target="../media/image392.png"/><Relationship Id="rId29" Type="http://schemas.openxmlformats.org/officeDocument/2006/relationships/image" Target="../media/image401.png"/><Relationship Id="rId1" Type="http://schemas.openxmlformats.org/officeDocument/2006/relationships/slideLayout" Target="../slideLayouts/slideLayout2.xml"/><Relationship Id="rId6" Type="http://schemas.openxmlformats.org/officeDocument/2006/relationships/image" Target="../media/image300.png"/><Relationship Id="rId11" Type="http://schemas.openxmlformats.org/officeDocument/2006/relationships/image" Target="../media/image304.png"/><Relationship Id="rId24" Type="http://schemas.openxmlformats.org/officeDocument/2006/relationships/image" Target="../media/image396.png"/><Relationship Id="rId15" Type="http://schemas.openxmlformats.org/officeDocument/2006/relationships/image" Target="../media/image387.png"/><Relationship Id="rId23" Type="http://schemas.openxmlformats.org/officeDocument/2006/relationships/image" Target="../media/image395.png"/><Relationship Id="rId28" Type="http://schemas.openxmlformats.org/officeDocument/2006/relationships/image" Target="../media/image400.png"/><Relationship Id="rId10" Type="http://schemas.openxmlformats.org/officeDocument/2006/relationships/image" Target="../media/image308.png"/><Relationship Id="rId19" Type="http://schemas.openxmlformats.org/officeDocument/2006/relationships/image" Target="../media/image391.png"/><Relationship Id="rId9" Type="http://schemas.openxmlformats.org/officeDocument/2006/relationships/image" Target="../media/image306.png"/><Relationship Id="rId14" Type="http://schemas.openxmlformats.org/officeDocument/2006/relationships/image" Target="../media/image386.png"/><Relationship Id="rId22" Type="http://schemas.openxmlformats.org/officeDocument/2006/relationships/image" Target="../media/image394.png"/><Relationship Id="rId27" Type="http://schemas.openxmlformats.org/officeDocument/2006/relationships/image" Target="../media/image399.png"/><Relationship Id="rId30" Type="http://schemas.openxmlformats.org/officeDocument/2006/relationships/image" Target="../media/image402.png"/></Relationships>
</file>

<file path=ppt/slides/_rels/slide81.xml.rels><?xml version="1.0" encoding="UTF-8" standalone="yes"?>
<Relationships xmlns="http://schemas.openxmlformats.org/package/2006/relationships"><Relationship Id="rId8" Type="http://schemas.openxmlformats.org/officeDocument/2006/relationships/image" Target="../media/image301.png"/><Relationship Id="rId13" Type="http://schemas.openxmlformats.org/officeDocument/2006/relationships/image" Target="../media/image336.png"/><Relationship Id="rId7" Type="http://schemas.openxmlformats.org/officeDocument/2006/relationships/image" Target="../media/image303.png"/><Relationship Id="rId12" Type="http://schemas.openxmlformats.org/officeDocument/2006/relationships/image" Target="../media/image403.png"/><Relationship Id="rId2" Type="http://schemas.openxmlformats.org/officeDocument/2006/relationships/image" Target="../media/image3.gif"/><Relationship Id="rId16" Type="http://schemas.openxmlformats.org/officeDocument/2006/relationships/image" Target="../media/image406.png"/><Relationship Id="rId1" Type="http://schemas.openxmlformats.org/officeDocument/2006/relationships/slideLayout" Target="../slideLayouts/slideLayout2.xml"/><Relationship Id="rId6" Type="http://schemas.openxmlformats.org/officeDocument/2006/relationships/image" Target="../media/image300.png"/><Relationship Id="rId11" Type="http://schemas.openxmlformats.org/officeDocument/2006/relationships/image" Target="../media/image304.png"/><Relationship Id="rId15" Type="http://schemas.openxmlformats.org/officeDocument/2006/relationships/image" Target="../media/image405.png"/><Relationship Id="rId10" Type="http://schemas.openxmlformats.org/officeDocument/2006/relationships/image" Target="../media/image308.png"/><Relationship Id="rId9" Type="http://schemas.openxmlformats.org/officeDocument/2006/relationships/image" Target="../media/image306.png"/><Relationship Id="rId14" Type="http://schemas.openxmlformats.org/officeDocument/2006/relationships/image" Target="../media/image404.png"/></Relationships>
</file>

<file path=ppt/slides/_rels/slide82.xml.rels><?xml version="1.0" encoding="UTF-8" standalone="yes"?>
<Relationships xmlns="http://schemas.openxmlformats.org/package/2006/relationships"><Relationship Id="rId8" Type="http://schemas.openxmlformats.org/officeDocument/2006/relationships/image" Target="../media/image301.png"/><Relationship Id="rId13" Type="http://schemas.openxmlformats.org/officeDocument/2006/relationships/image" Target="../media/image336.png"/><Relationship Id="rId18" Type="http://schemas.openxmlformats.org/officeDocument/2006/relationships/image" Target="../media/image409.png"/><Relationship Id="rId21" Type="http://schemas.openxmlformats.org/officeDocument/2006/relationships/image" Target="../media/image412.png"/><Relationship Id="rId7" Type="http://schemas.openxmlformats.org/officeDocument/2006/relationships/image" Target="../media/image303.png"/><Relationship Id="rId12" Type="http://schemas.openxmlformats.org/officeDocument/2006/relationships/image" Target="../media/image403.png"/><Relationship Id="rId17" Type="http://schemas.openxmlformats.org/officeDocument/2006/relationships/image" Target="../media/image408.png"/><Relationship Id="rId2" Type="http://schemas.openxmlformats.org/officeDocument/2006/relationships/image" Target="../media/image3.gif"/><Relationship Id="rId16" Type="http://schemas.openxmlformats.org/officeDocument/2006/relationships/image" Target="../media/image407.png"/><Relationship Id="rId20" Type="http://schemas.openxmlformats.org/officeDocument/2006/relationships/image" Target="../media/image411.png"/><Relationship Id="rId1" Type="http://schemas.openxmlformats.org/officeDocument/2006/relationships/slideLayout" Target="../slideLayouts/slideLayout2.xml"/><Relationship Id="rId6" Type="http://schemas.openxmlformats.org/officeDocument/2006/relationships/image" Target="../media/image300.png"/><Relationship Id="rId11" Type="http://schemas.openxmlformats.org/officeDocument/2006/relationships/image" Target="../media/image304.png"/><Relationship Id="rId15" Type="http://schemas.openxmlformats.org/officeDocument/2006/relationships/image" Target="../media/image406.png"/><Relationship Id="rId10" Type="http://schemas.openxmlformats.org/officeDocument/2006/relationships/image" Target="../media/image308.png"/><Relationship Id="rId19" Type="http://schemas.openxmlformats.org/officeDocument/2006/relationships/image" Target="../media/image410.png"/><Relationship Id="rId9" Type="http://schemas.openxmlformats.org/officeDocument/2006/relationships/image" Target="../media/image306.png"/><Relationship Id="rId14" Type="http://schemas.openxmlformats.org/officeDocument/2006/relationships/image" Target="../media/image404.png"/></Relationships>
</file>

<file path=ppt/slides/_rels/slide83.xml.rels><?xml version="1.0" encoding="UTF-8" standalone="yes"?>
<Relationships xmlns="http://schemas.openxmlformats.org/package/2006/relationships"><Relationship Id="rId8" Type="http://schemas.openxmlformats.org/officeDocument/2006/relationships/image" Target="../media/image301.png"/><Relationship Id="rId13" Type="http://schemas.openxmlformats.org/officeDocument/2006/relationships/image" Target="../media/image336.png"/><Relationship Id="rId18" Type="http://schemas.openxmlformats.org/officeDocument/2006/relationships/image" Target="../media/image413.png"/><Relationship Id="rId21" Type="http://schemas.openxmlformats.org/officeDocument/2006/relationships/image" Target="../media/image416.png"/><Relationship Id="rId7" Type="http://schemas.openxmlformats.org/officeDocument/2006/relationships/image" Target="../media/image303.png"/><Relationship Id="rId12" Type="http://schemas.openxmlformats.org/officeDocument/2006/relationships/image" Target="../media/image403.png"/><Relationship Id="rId17" Type="http://schemas.openxmlformats.org/officeDocument/2006/relationships/image" Target="../media/image412.png"/><Relationship Id="rId2" Type="http://schemas.openxmlformats.org/officeDocument/2006/relationships/image" Target="../media/image3.gif"/><Relationship Id="rId16" Type="http://schemas.openxmlformats.org/officeDocument/2006/relationships/image" Target="../media/image411.png"/><Relationship Id="rId20" Type="http://schemas.openxmlformats.org/officeDocument/2006/relationships/image" Target="../media/image415.png"/><Relationship Id="rId1" Type="http://schemas.openxmlformats.org/officeDocument/2006/relationships/slideLayout" Target="../slideLayouts/slideLayout2.xml"/><Relationship Id="rId6" Type="http://schemas.openxmlformats.org/officeDocument/2006/relationships/image" Target="../media/image300.png"/><Relationship Id="rId11" Type="http://schemas.openxmlformats.org/officeDocument/2006/relationships/image" Target="../media/image304.png"/><Relationship Id="rId15" Type="http://schemas.openxmlformats.org/officeDocument/2006/relationships/image" Target="../media/image406.png"/><Relationship Id="rId10" Type="http://schemas.openxmlformats.org/officeDocument/2006/relationships/image" Target="../media/image308.png"/><Relationship Id="rId19" Type="http://schemas.openxmlformats.org/officeDocument/2006/relationships/image" Target="../media/image414.png"/><Relationship Id="rId9" Type="http://schemas.openxmlformats.org/officeDocument/2006/relationships/image" Target="../media/image306.png"/><Relationship Id="rId14" Type="http://schemas.openxmlformats.org/officeDocument/2006/relationships/image" Target="../media/image404.png"/></Relationships>
</file>

<file path=ppt/slides/_rels/slide84.xml.rels><?xml version="1.0" encoding="UTF-8" standalone="yes"?>
<Relationships xmlns="http://schemas.openxmlformats.org/package/2006/relationships"><Relationship Id="rId8" Type="http://schemas.openxmlformats.org/officeDocument/2006/relationships/image" Target="../media/image301.png"/><Relationship Id="rId13" Type="http://schemas.openxmlformats.org/officeDocument/2006/relationships/image" Target="../media/image336.png"/><Relationship Id="rId18" Type="http://schemas.openxmlformats.org/officeDocument/2006/relationships/image" Target="../media/image419.png"/><Relationship Id="rId21" Type="http://schemas.openxmlformats.org/officeDocument/2006/relationships/image" Target="../media/image422.png"/><Relationship Id="rId7" Type="http://schemas.openxmlformats.org/officeDocument/2006/relationships/image" Target="../media/image303.png"/><Relationship Id="rId12" Type="http://schemas.openxmlformats.org/officeDocument/2006/relationships/image" Target="../media/image403.png"/><Relationship Id="rId17" Type="http://schemas.openxmlformats.org/officeDocument/2006/relationships/image" Target="../media/image418.png"/><Relationship Id="rId2" Type="http://schemas.openxmlformats.org/officeDocument/2006/relationships/image" Target="../media/image3.gif"/><Relationship Id="rId16" Type="http://schemas.openxmlformats.org/officeDocument/2006/relationships/image" Target="../media/image417.png"/><Relationship Id="rId20" Type="http://schemas.openxmlformats.org/officeDocument/2006/relationships/image" Target="../media/image421.png"/><Relationship Id="rId1" Type="http://schemas.openxmlformats.org/officeDocument/2006/relationships/slideLayout" Target="../slideLayouts/slideLayout2.xml"/><Relationship Id="rId6" Type="http://schemas.openxmlformats.org/officeDocument/2006/relationships/image" Target="../media/image300.png"/><Relationship Id="rId11" Type="http://schemas.openxmlformats.org/officeDocument/2006/relationships/image" Target="../media/image304.png"/><Relationship Id="rId15" Type="http://schemas.openxmlformats.org/officeDocument/2006/relationships/image" Target="../media/image406.png"/><Relationship Id="rId23" Type="http://schemas.openxmlformats.org/officeDocument/2006/relationships/image" Target="../media/image424.png"/><Relationship Id="rId10" Type="http://schemas.openxmlformats.org/officeDocument/2006/relationships/image" Target="../media/image308.png"/><Relationship Id="rId19" Type="http://schemas.openxmlformats.org/officeDocument/2006/relationships/image" Target="../media/image420.png"/><Relationship Id="rId9" Type="http://schemas.openxmlformats.org/officeDocument/2006/relationships/image" Target="../media/image306.png"/><Relationship Id="rId14" Type="http://schemas.openxmlformats.org/officeDocument/2006/relationships/image" Target="../media/image404.png"/><Relationship Id="rId22" Type="http://schemas.openxmlformats.org/officeDocument/2006/relationships/image" Target="../media/image423.png"/></Relationships>
</file>

<file path=ppt/slides/_rels/slide85.xml.rels><?xml version="1.0" encoding="UTF-8" standalone="yes"?>
<Relationships xmlns="http://schemas.openxmlformats.org/package/2006/relationships"><Relationship Id="rId8" Type="http://schemas.openxmlformats.org/officeDocument/2006/relationships/image" Target="../media/image301.png"/><Relationship Id="rId3" Type="http://schemas.openxmlformats.org/officeDocument/2006/relationships/image" Target="../media/image425.png"/><Relationship Id="rId7" Type="http://schemas.openxmlformats.org/officeDocument/2006/relationships/image" Target="../media/image303.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300.png"/><Relationship Id="rId11" Type="http://schemas.openxmlformats.org/officeDocument/2006/relationships/image" Target="../media/image304.png"/><Relationship Id="rId5" Type="http://schemas.openxmlformats.org/officeDocument/2006/relationships/image" Target="../media/image427.png"/><Relationship Id="rId10" Type="http://schemas.openxmlformats.org/officeDocument/2006/relationships/image" Target="../media/image308.png"/><Relationship Id="rId4" Type="http://schemas.openxmlformats.org/officeDocument/2006/relationships/image" Target="../media/image426.png"/><Relationship Id="rId9" Type="http://schemas.openxmlformats.org/officeDocument/2006/relationships/image" Target="../media/image306.png"/></Relationships>
</file>

<file path=ppt/slides/_rels/slide86.xml.rels><?xml version="1.0" encoding="UTF-8" standalone="yes"?>
<Relationships xmlns="http://schemas.openxmlformats.org/package/2006/relationships"><Relationship Id="rId8" Type="http://schemas.openxmlformats.org/officeDocument/2006/relationships/image" Target="../media/image301.png"/><Relationship Id="rId13" Type="http://schemas.openxmlformats.org/officeDocument/2006/relationships/image" Target="../media/image429.png"/><Relationship Id="rId18" Type="http://schemas.openxmlformats.org/officeDocument/2006/relationships/image" Target="../media/image434.png"/><Relationship Id="rId26" Type="http://schemas.openxmlformats.org/officeDocument/2006/relationships/image" Target="../media/image442.png"/><Relationship Id="rId21" Type="http://schemas.openxmlformats.org/officeDocument/2006/relationships/image" Target="../media/image437.png"/><Relationship Id="rId7" Type="http://schemas.openxmlformats.org/officeDocument/2006/relationships/image" Target="../media/image303.png"/><Relationship Id="rId12" Type="http://schemas.openxmlformats.org/officeDocument/2006/relationships/image" Target="../media/image428.png"/><Relationship Id="rId17" Type="http://schemas.openxmlformats.org/officeDocument/2006/relationships/image" Target="../media/image433.png"/><Relationship Id="rId25" Type="http://schemas.openxmlformats.org/officeDocument/2006/relationships/image" Target="../media/image441.png"/><Relationship Id="rId2" Type="http://schemas.openxmlformats.org/officeDocument/2006/relationships/image" Target="../media/image3.gif"/><Relationship Id="rId16" Type="http://schemas.openxmlformats.org/officeDocument/2006/relationships/image" Target="../media/image432.png"/><Relationship Id="rId20" Type="http://schemas.openxmlformats.org/officeDocument/2006/relationships/image" Target="../media/image436.png"/><Relationship Id="rId29" Type="http://schemas.openxmlformats.org/officeDocument/2006/relationships/image" Target="../media/image445.png"/><Relationship Id="rId1" Type="http://schemas.openxmlformats.org/officeDocument/2006/relationships/slideLayout" Target="../slideLayouts/slideLayout2.xml"/><Relationship Id="rId6" Type="http://schemas.openxmlformats.org/officeDocument/2006/relationships/image" Target="../media/image300.png"/><Relationship Id="rId11" Type="http://schemas.openxmlformats.org/officeDocument/2006/relationships/image" Target="../media/image304.png"/><Relationship Id="rId24" Type="http://schemas.openxmlformats.org/officeDocument/2006/relationships/image" Target="../media/image440.png"/><Relationship Id="rId15" Type="http://schemas.openxmlformats.org/officeDocument/2006/relationships/image" Target="../media/image431.png"/><Relationship Id="rId23" Type="http://schemas.openxmlformats.org/officeDocument/2006/relationships/image" Target="../media/image439.png"/><Relationship Id="rId28" Type="http://schemas.openxmlformats.org/officeDocument/2006/relationships/image" Target="../media/image444.png"/><Relationship Id="rId10" Type="http://schemas.openxmlformats.org/officeDocument/2006/relationships/image" Target="../media/image308.png"/><Relationship Id="rId19" Type="http://schemas.openxmlformats.org/officeDocument/2006/relationships/image" Target="../media/image435.png"/><Relationship Id="rId9" Type="http://schemas.openxmlformats.org/officeDocument/2006/relationships/image" Target="../media/image306.png"/><Relationship Id="rId14" Type="http://schemas.openxmlformats.org/officeDocument/2006/relationships/image" Target="../media/image430.png"/><Relationship Id="rId22" Type="http://schemas.openxmlformats.org/officeDocument/2006/relationships/image" Target="../media/image438.png"/><Relationship Id="rId27" Type="http://schemas.openxmlformats.org/officeDocument/2006/relationships/image" Target="../media/image443.png"/></Relationships>
</file>

<file path=ppt/slides/_rels/slide87.xml.rels><?xml version="1.0" encoding="UTF-8" standalone="yes"?>
<Relationships xmlns="http://schemas.openxmlformats.org/package/2006/relationships"><Relationship Id="rId8" Type="http://schemas.openxmlformats.org/officeDocument/2006/relationships/image" Target="../media/image301.png"/><Relationship Id="rId13" Type="http://schemas.openxmlformats.org/officeDocument/2006/relationships/image" Target="../media/image447.png"/><Relationship Id="rId7" Type="http://schemas.openxmlformats.org/officeDocument/2006/relationships/image" Target="../media/image303.png"/><Relationship Id="rId12" Type="http://schemas.openxmlformats.org/officeDocument/2006/relationships/image" Target="../media/image446.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300.png"/><Relationship Id="rId11" Type="http://schemas.openxmlformats.org/officeDocument/2006/relationships/image" Target="../media/image304.png"/><Relationship Id="rId15" Type="http://schemas.openxmlformats.org/officeDocument/2006/relationships/image" Target="../media/image449.png"/><Relationship Id="rId10" Type="http://schemas.openxmlformats.org/officeDocument/2006/relationships/image" Target="../media/image308.png"/><Relationship Id="rId9" Type="http://schemas.openxmlformats.org/officeDocument/2006/relationships/image" Target="../media/image306.png"/><Relationship Id="rId14" Type="http://schemas.openxmlformats.org/officeDocument/2006/relationships/image" Target="../media/image448.png"/></Relationships>
</file>

<file path=ppt/slides/_rels/slide88.xml.rels><?xml version="1.0" encoding="UTF-8" standalone="yes"?>
<Relationships xmlns="http://schemas.openxmlformats.org/package/2006/relationships"><Relationship Id="rId8" Type="http://schemas.openxmlformats.org/officeDocument/2006/relationships/image" Target="../media/image301.png"/><Relationship Id="rId7" Type="http://schemas.openxmlformats.org/officeDocument/2006/relationships/image" Target="../media/image303.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300.png"/><Relationship Id="rId11" Type="http://schemas.openxmlformats.org/officeDocument/2006/relationships/image" Target="../media/image304.png"/><Relationship Id="rId10" Type="http://schemas.openxmlformats.org/officeDocument/2006/relationships/image" Target="../media/image308.png"/><Relationship Id="rId9" Type="http://schemas.openxmlformats.org/officeDocument/2006/relationships/image" Target="../media/image306.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16.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42.png"/><Relationship Id="rId5" Type="http://schemas.openxmlformats.org/officeDocument/2006/relationships/image" Target="../media/image18.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17.png"/><Relationship Id="rId9" Type="http://schemas.openxmlformats.org/officeDocument/2006/relationships/image" Target="../media/image40.png"/><Relationship Id="rId1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7306" y="2743200"/>
            <a:ext cx="8442439" cy="1107996"/>
          </a:xfrm>
          <a:prstGeom prst="rect">
            <a:avLst/>
          </a:prstGeom>
          <a:noFill/>
        </p:spPr>
        <p:txBody>
          <a:bodyPr wrap="none" lIns="91440" tIns="45720" rIns="91440" bIns="45720">
            <a:spAutoFit/>
          </a:bodyPr>
          <a:lstStyle/>
          <a:p>
            <a:pPr algn="ctr"/>
            <a:r>
              <a:rPr lang="en-US" sz="6600" b="1" cap="none" spc="0" dirty="0" smtClean="0">
                <a:ln w="38100" cmpd="sng">
                  <a:solidFill>
                    <a:schemeClr val="tx1"/>
                  </a:solidFill>
                  <a:prstDash val="solid"/>
                </a:ln>
                <a:gradFill flip="none" rotWithShape="1">
                  <a:gsLst>
                    <a:gs pos="0">
                      <a:srgbClr val="FFFFFF">
                        <a:tint val="40000"/>
                        <a:satMod val="250000"/>
                      </a:srgbClr>
                    </a:gs>
                    <a:gs pos="9000">
                      <a:schemeClr val="tx2">
                        <a:lumMod val="60000"/>
                        <a:lumOff val="40000"/>
                      </a:schemeClr>
                    </a:gs>
                    <a:gs pos="50000">
                      <a:schemeClr val="bg1"/>
                    </a:gs>
                    <a:gs pos="79000">
                      <a:schemeClr val="tx2">
                        <a:lumMod val="60000"/>
                        <a:lumOff val="40000"/>
                      </a:schemeClr>
                    </a:gs>
                    <a:gs pos="100000">
                      <a:srgbClr val="FFFFFF">
                        <a:tint val="40000"/>
                        <a:satMod val="250000"/>
                      </a:srgbClr>
                    </a:gs>
                  </a:gsLst>
                  <a:path path="circle">
                    <a:fillToRect l="50000" t="50000" r="50000" b="50000"/>
                  </a:path>
                  <a:tileRect/>
                </a:gradFill>
                <a:effectLst/>
                <a:latin typeface="Arial Black" panose="020B0A04020102020204" pitchFamily="34" charset="0"/>
              </a:rPr>
              <a:t>Polar Coordinates</a:t>
            </a:r>
            <a:endParaRPr lang="en-US" sz="6600" b="1" cap="none" spc="0" dirty="0">
              <a:ln w="38100" cmpd="sng">
                <a:solidFill>
                  <a:schemeClr val="tx1"/>
                </a:solidFill>
                <a:prstDash val="solid"/>
              </a:ln>
              <a:gradFill flip="none" rotWithShape="1">
                <a:gsLst>
                  <a:gs pos="0">
                    <a:srgbClr val="FFFFFF">
                      <a:tint val="40000"/>
                      <a:satMod val="250000"/>
                    </a:srgbClr>
                  </a:gs>
                  <a:gs pos="9000">
                    <a:schemeClr val="tx2">
                      <a:lumMod val="60000"/>
                      <a:lumOff val="40000"/>
                    </a:schemeClr>
                  </a:gs>
                  <a:gs pos="50000">
                    <a:schemeClr val="bg1"/>
                  </a:gs>
                  <a:gs pos="79000">
                    <a:schemeClr val="tx2">
                      <a:lumMod val="60000"/>
                      <a:lumOff val="40000"/>
                    </a:schemeClr>
                  </a:gs>
                  <a:gs pos="100000">
                    <a:srgbClr val="FFFFFF">
                      <a:tint val="40000"/>
                      <a:satMod val="250000"/>
                    </a:srgbClr>
                  </a:gs>
                </a:gsLst>
                <a:path path="circle">
                  <a:fillToRect l="50000" t="50000" r="50000" b="50000"/>
                </a:path>
                <a:tileRect/>
              </a:gradFill>
              <a:effectLst/>
              <a:latin typeface="Arial Black" panose="020B0A04020102020204" pitchFamily="34" charset="0"/>
            </a:endParaRPr>
          </a:p>
        </p:txBody>
      </p:sp>
      <p:pic>
        <p:nvPicPr>
          <p:cNvPr id="1026" name="Picture 2" descr="http://hyperphysics.phy-astr.gsu.edu/hbase/math/immath/sphcoord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314784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utorial.math.lamar.edu/Classes/CalcII/PolarCoordinates_files/image00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733800"/>
            <a:ext cx="2857500" cy="27622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utorial.math.lamar.edu/Classes/CalcIII/DIPolarCoords_files/image00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886200"/>
            <a:ext cx="276225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utorial.math.lamar.edu/Classes/CalcII/PolarArea_files/image00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52400"/>
            <a:ext cx="2857500" cy="27146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upload.wikimedia.org/wikipedia/commons/thumb/a/af/Archimedian_spiral.svg/220px-Archimedian_spiral.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4114800"/>
            <a:ext cx="209550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870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152400" y="1600200"/>
            <a:ext cx="3505200" cy="5029200"/>
          </a:xfrm>
        </p:spPr>
        <p:txBody>
          <a:bodyPr>
            <a:normAutofit/>
          </a:bodyPr>
          <a:lstStyle/>
          <a:p>
            <a:pPr marL="0" indent="0" algn="ctr">
              <a:buNone/>
            </a:pPr>
            <a:r>
              <a:rPr lang="en-GB" sz="1400" b="1" dirty="0" smtClean="0">
                <a:latin typeface="Comic Sans MS" panose="030F0702030302020204" pitchFamily="66" charset="0"/>
              </a:rPr>
              <a:t>You need to be able to use both Polar and Cartesian Coordinates</a:t>
            </a:r>
            <a:endParaRPr lang="en-GB" sz="1400" dirty="0" smtClean="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US" sz="1400" dirty="0" smtClean="0">
                <a:latin typeface="Comic Sans MS" panose="030F0702030302020204" pitchFamily="66" charset="0"/>
                <a:sym typeface="Wingdings" panose="05000000000000000000" pitchFamily="2" charset="2"/>
              </a:rPr>
              <a:t>Convert the following Polar coordinate into Cartesian form.</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smtClean="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smtClean="0">
                <a:latin typeface="Comic Sans MS" panose="030F0702030302020204" pitchFamily="66" charset="0"/>
                <a:sym typeface="Wingdings" panose="05000000000000000000" pitchFamily="2" charset="2"/>
              </a:rPr>
              <a:t>As usual draw a diagram, and think carefully about which quadrant this point is in</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smtClean="0">
                <a:latin typeface="Comic Sans MS" panose="030F0702030302020204" pitchFamily="66" charset="0"/>
                <a:sym typeface="Wingdings" panose="05000000000000000000" pitchFamily="2" charset="2"/>
              </a:rPr>
              <a:t>A half turn would be </a:t>
            </a:r>
            <a:r>
              <a:rPr lang="el-GR" sz="1400" dirty="0" smtClean="0">
                <a:latin typeface="Comic Sans MS" panose="030F0702030302020204" pitchFamily="66" charset="0"/>
                <a:sym typeface="Wingdings" panose="05000000000000000000" pitchFamily="2" charset="2"/>
              </a:rPr>
              <a:t>π</a:t>
            </a:r>
            <a:r>
              <a:rPr lang="en-US" sz="1400" dirty="0" smtClean="0">
                <a:latin typeface="Comic Sans MS" panose="030F0702030302020204" pitchFamily="66" charset="0"/>
                <a:sym typeface="Wingdings" panose="05000000000000000000" pitchFamily="2" charset="2"/>
              </a:rPr>
              <a:t>, and a </a:t>
            </a:r>
            <a:r>
              <a:rPr lang="en-US" sz="1400" baseline="30000" dirty="0" smtClean="0">
                <a:latin typeface="Comic Sans MS" panose="030F0702030302020204" pitchFamily="66" charset="0"/>
                <a:sym typeface="Wingdings" panose="05000000000000000000" pitchFamily="2" charset="2"/>
              </a:rPr>
              <a:t>3</a:t>
            </a:r>
            <a:r>
              <a:rPr lang="en-US" sz="1400" dirty="0" smtClean="0">
                <a:latin typeface="Comic Sans MS" panose="030F0702030302020204" pitchFamily="66" charset="0"/>
                <a:sym typeface="Wingdings" panose="05000000000000000000" pitchFamily="2" charset="2"/>
              </a:rPr>
              <a:t>/</a:t>
            </a:r>
            <a:r>
              <a:rPr lang="en-US" sz="1400" baseline="-25000" dirty="0" smtClean="0">
                <a:latin typeface="Comic Sans MS" panose="030F0702030302020204" pitchFamily="66" charset="0"/>
                <a:sym typeface="Wingdings" panose="05000000000000000000" pitchFamily="2" charset="2"/>
              </a:rPr>
              <a:t>4</a:t>
            </a:r>
            <a:r>
              <a:rPr lang="en-US" sz="1400" dirty="0" smtClean="0">
                <a:latin typeface="Comic Sans MS" panose="030F0702030302020204" pitchFamily="66" charset="0"/>
                <a:sym typeface="Wingdings" panose="05000000000000000000" pitchFamily="2" charset="2"/>
              </a:rPr>
              <a:t> turn would be </a:t>
            </a:r>
            <a:r>
              <a:rPr lang="en-US" sz="1400" baseline="30000" dirty="0" smtClean="0">
                <a:latin typeface="Comic Sans MS" panose="030F0702030302020204" pitchFamily="66" charset="0"/>
                <a:sym typeface="Wingdings" panose="05000000000000000000" pitchFamily="2" charset="2"/>
              </a:rPr>
              <a:t>3</a:t>
            </a:r>
            <a:r>
              <a:rPr lang="el-GR" sz="1400" baseline="30000" dirty="0" smtClean="0">
                <a:latin typeface="Comic Sans MS" panose="030F0702030302020204" pitchFamily="66" charset="0"/>
                <a:sym typeface="Wingdings" panose="05000000000000000000" pitchFamily="2" charset="2"/>
              </a:rPr>
              <a:t>π</a:t>
            </a:r>
            <a:r>
              <a:rPr lang="en-US" sz="1400" dirty="0" smtClean="0">
                <a:latin typeface="Comic Sans MS" panose="030F0702030302020204" pitchFamily="66" charset="0"/>
                <a:sym typeface="Wingdings" panose="05000000000000000000" pitchFamily="2" charset="2"/>
              </a:rPr>
              <a:t>/</a:t>
            </a:r>
            <a:r>
              <a:rPr lang="en-US" sz="1400" baseline="-25000" dirty="0" smtClean="0">
                <a:latin typeface="Comic Sans MS" panose="030F0702030302020204" pitchFamily="66" charset="0"/>
                <a:sym typeface="Wingdings" panose="05000000000000000000" pitchFamily="2" charset="2"/>
              </a:rPr>
              <a:t>2</a:t>
            </a:r>
            <a:r>
              <a:rPr lang="en-US" sz="1400" dirty="0" smtClean="0">
                <a:latin typeface="Comic Sans MS" panose="030F0702030302020204" pitchFamily="66" charset="0"/>
                <a:sym typeface="Wingdings" panose="05000000000000000000" pitchFamily="2" charset="2"/>
              </a:rPr>
              <a:t>, so this will be between those</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smtClean="0">
                <a:latin typeface="Comic Sans MS" panose="030F0702030302020204" pitchFamily="66" charset="0"/>
                <a:sym typeface="Wingdings" panose="05000000000000000000" pitchFamily="2" charset="2"/>
              </a:rPr>
              <a:t>The angle in the triangle will be </a:t>
            </a:r>
            <a:r>
              <a:rPr lang="el-GR" sz="1400" baseline="30000" dirty="0" smtClean="0">
                <a:latin typeface="Comic Sans MS" panose="030F0702030302020204" pitchFamily="66" charset="0"/>
                <a:sym typeface="Wingdings" panose="05000000000000000000" pitchFamily="2" charset="2"/>
              </a:rPr>
              <a:t>π</a:t>
            </a:r>
            <a:r>
              <a:rPr lang="en-US" sz="1400" dirty="0" smtClean="0">
                <a:latin typeface="Comic Sans MS" panose="030F0702030302020204" pitchFamily="66" charset="0"/>
                <a:sym typeface="Wingdings" panose="05000000000000000000" pitchFamily="2" charset="2"/>
              </a:rPr>
              <a:t>/</a:t>
            </a:r>
            <a:r>
              <a:rPr lang="en-US" sz="1400" baseline="-25000" dirty="0" smtClean="0">
                <a:latin typeface="Comic Sans MS" panose="030F0702030302020204" pitchFamily="66" charset="0"/>
                <a:sym typeface="Wingdings" panose="05000000000000000000" pitchFamily="2" charset="2"/>
              </a:rPr>
              <a:t>3</a:t>
            </a:r>
            <a:r>
              <a:rPr lang="en-US" sz="1400" dirty="0" smtClean="0">
                <a:latin typeface="Comic Sans MS" panose="030F0702030302020204" pitchFamily="66" charset="0"/>
                <a:sym typeface="Wingdings" panose="05000000000000000000" pitchFamily="2" charset="2"/>
              </a:rPr>
              <a:t>, as </a:t>
            </a:r>
            <a:r>
              <a:rPr lang="el-GR" sz="1400" dirty="0" smtClean="0">
                <a:latin typeface="Comic Sans MS" panose="030F0702030302020204" pitchFamily="66" charset="0"/>
                <a:sym typeface="Wingdings" panose="05000000000000000000" pitchFamily="2" charset="2"/>
              </a:rPr>
              <a:t>π</a:t>
            </a:r>
            <a:r>
              <a:rPr lang="en-US" sz="1400" dirty="0" smtClean="0">
                <a:latin typeface="Comic Sans MS" panose="030F0702030302020204" pitchFamily="66" charset="0"/>
                <a:sym typeface="Wingdings" panose="05000000000000000000" pitchFamily="2" charset="2"/>
              </a:rPr>
              <a:t> has been ‘used’ in the half-turn…</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smtClean="0">
              <a:latin typeface="Comic Sans MS" panose="030F0702030302020204" pitchFamily="66" charset="0"/>
              <a:sym typeface="Wingdings" panose="05000000000000000000" pitchFamily="2" charset="2"/>
            </a:endParaRPr>
          </a:p>
          <a:p>
            <a:pPr marL="0" indent="0" algn="ctr">
              <a:buNone/>
            </a:pPr>
            <a:endParaRPr lang="en-US" sz="1400" dirty="0" smtClean="0">
              <a:latin typeface="Comic Sans MS" panose="030F0702030302020204" pitchFamily="66" charset="0"/>
              <a:sym typeface="Wingdings" panose="05000000000000000000" pitchFamily="2" charset="2"/>
            </a:endParaRPr>
          </a:p>
          <a:p>
            <a:pPr marL="0" indent="0" algn="ctr">
              <a:buNone/>
            </a:pPr>
            <a:endParaRPr lang="en-GB" sz="1400" dirty="0" smtClean="0">
              <a:latin typeface="Comic Sans MS" panose="030F0702030302020204" pitchFamily="66" charset="0"/>
              <a:sym typeface="Wingdings" panose="05000000000000000000" pitchFamily="2" charset="2"/>
            </a:endParaRPr>
          </a:p>
        </p:txBody>
      </p:sp>
      <p:pic>
        <p:nvPicPr>
          <p:cNvPr id="5" name="Picture 10" descr="http://upload.wikimedia.org/wikipedia/commons/thumb/a/af/Archimedian_spiral.svg/220px-Archimedian_spiral.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143000" cy="114300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5" name="TextBox 54"/>
              <p:cNvSpPr txBox="1"/>
              <p:nvPr/>
            </p:nvSpPr>
            <p:spPr>
              <a:xfrm>
                <a:off x="4955274"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55" name="TextBox 54"/>
              <p:cNvSpPr txBox="1">
                <a:spLocks noRot="1" noChangeAspect="1" noMove="1" noResize="1" noEditPoints="1" noAdjustHandles="1" noChangeArrowheads="1" noChangeShapeType="1" noTextEdit="1"/>
              </p:cNvSpPr>
              <p:nvPr/>
            </p:nvSpPr>
            <p:spPr>
              <a:xfrm>
                <a:off x="4955274" y="0"/>
                <a:ext cx="1219200" cy="338554"/>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3731524"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56" name="TextBox 55"/>
              <p:cNvSpPr txBox="1">
                <a:spLocks noRot="1" noChangeAspect="1" noMove="1" noResize="1" noEditPoints="1" noAdjustHandles="1" noChangeArrowheads="1" noChangeShapeType="1" noTextEdit="1"/>
              </p:cNvSpPr>
              <p:nvPr/>
            </p:nvSpPr>
            <p:spPr>
              <a:xfrm>
                <a:off x="3731524" y="0"/>
                <a:ext cx="1219200" cy="338554"/>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6168785"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57" name="TextBox 56"/>
              <p:cNvSpPr txBox="1">
                <a:spLocks noRot="1" noChangeAspect="1" noMove="1" noResize="1" noEditPoints="1" noAdjustHandles="1" noChangeArrowheads="1" noChangeShapeType="1" noTextEdit="1"/>
              </p:cNvSpPr>
              <p:nvPr/>
            </p:nvSpPr>
            <p:spPr>
              <a:xfrm>
                <a:off x="6168785" y="0"/>
                <a:ext cx="1373068" cy="338554"/>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7546896"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a:ea typeface="Cambria Math"/>
                            </a:rPr>
                          </m:ctrlPr>
                        </m:dPr>
                        <m:e>
                          <m:f>
                            <m:fPr>
                              <m:ctrlPr>
                                <a:rPr lang="en-US" sz="1600" b="0" i="1" smtClean="0">
                                  <a:latin typeface="Cambria Math"/>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58" name="TextBox 57"/>
              <p:cNvSpPr txBox="1">
                <a:spLocks noRot="1" noChangeAspect="1" noMove="1" noResize="1" noEditPoints="1" noAdjustHandles="1" noChangeArrowheads="1" noChangeShapeType="1" noTextEdit="1"/>
              </p:cNvSpPr>
              <p:nvPr/>
            </p:nvSpPr>
            <p:spPr>
              <a:xfrm>
                <a:off x="7546896" y="0"/>
                <a:ext cx="1597104" cy="513987"/>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425038" y="2838202"/>
                <a:ext cx="977447" cy="5592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GB" sz="1600" i="1" smtClean="0">
                              <a:latin typeface="Cambria Math"/>
                            </a:rPr>
                          </m:ctrlPr>
                        </m:dPr>
                        <m:e>
                          <m:r>
                            <a:rPr lang="en-US" sz="1600" b="0" i="1" smtClean="0">
                              <a:latin typeface="Cambria Math"/>
                            </a:rPr>
                            <m:t>10, </m:t>
                          </m:r>
                          <m:f>
                            <m:fPr>
                              <m:ctrlPr>
                                <a:rPr lang="en-US" sz="1600" b="0" i="1" smtClean="0">
                                  <a:latin typeface="Cambria Math"/>
                                </a:rPr>
                              </m:ctrlPr>
                            </m:fPr>
                            <m:num>
                              <m:r>
                                <a:rPr lang="en-US" sz="1600" b="0" i="1" smtClean="0">
                                  <a:latin typeface="Cambria Math"/>
                                </a:rPr>
                                <m:t>4</m:t>
                              </m:r>
                              <m:r>
                                <a:rPr lang="en-US" sz="1600" b="0" i="1" smtClean="0">
                                  <a:latin typeface="Cambria Math"/>
                                  <a:ea typeface="Cambria Math"/>
                                </a:rPr>
                                <m:t>𝜋</m:t>
                              </m:r>
                            </m:num>
                            <m:den>
                              <m:r>
                                <a:rPr lang="en-US" sz="1600" b="0" i="1" smtClean="0">
                                  <a:latin typeface="Cambria Math"/>
                                </a:rPr>
                                <m:t>3</m:t>
                              </m:r>
                            </m:den>
                          </m:f>
                        </m:e>
                      </m:d>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425038" y="2838202"/>
                <a:ext cx="977447" cy="559256"/>
              </a:xfrm>
              <a:prstGeom prst="rect">
                <a:avLst/>
              </a:prstGeom>
              <a:blipFill rotWithShape="1">
                <a:blip r:embed="rId7"/>
                <a:stretch>
                  <a:fillRect/>
                </a:stretch>
              </a:blipFill>
            </p:spPr>
            <p:txBody>
              <a:bodyPr/>
              <a:lstStyle/>
              <a:p>
                <a:r>
                  <a:rPr lang="en-GB">
                    <a:noFill/>
                  </a:rPr>
                  <a:t> </a:t>
                </a:r>
              </a:p>
            </p:txBody>
          </p:sp>
        </mc:Fallback>
      </mc:AlternateContent>
      <p:sp>
        <p:nvSpPr>
          <p:cNvPr id="51" name="TextBox 50"/>
          <p:cNvSpPr txBox="1"/>
          <p:nvPr/>
        </p:nvSpPr>
        <p:spPr>
          <a:xfrm>
            <a:off x="8712788" y="6550223"/>
            <a:ext cx="425116" cy="307777"/>
          </a:xfrm>
          <a:prstGeom prst="rect">
            <a:avLst/>
          </a:prstGeom>
          <a:noFill/>
        </p:spPr>
        <p:txBody>
          <a:bodyPr wrap="none" rtlCol="0">
            <a:spAutoFit/>
          </a:bodyPr>
          <a:lstStyle/>
          <a:p>
            <a:pPr algn="ctr"/>
            <a:r>
              <a:rPr lang="en-GB" sz="1400" dirty="0" smtClean="0">
                <a:latin typeface="Comic Sans MS" panose="030F0702030302020204" pitchFamily="66" charset="0"/>
              </a:rPr>
              <a:t>7A</a:t>
            </a:r>
            <a:endParaRPr lang="en-GB" sz="1400" dirty="0">
              <a:latin typeface="Comic Sans MS" panose="030F0702030302020204" pitchFamily="66" charset="0"/>
            </a:endParaRPr>
          </a:p>
        </p:txBody>
      </p:sp>
      <p:cxnSp>
        <p:nvCxnSpPr>
          <p:cNvPr id="11" name="Straight Arrow Connector 10"/>
          <p:cNvCxnSpPr/>
          <p:nvPr/>
        </p:nvCxnSpPr>
        <p:spPr>
          <a:xfrm flipV="1">
            <a:off x="7162800" y="1447800"/>
            <a:ext cx="0" cy="30479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V="1">
            <a:off x="7162799" y="1524001"/>
            <a:ext cx="0" cy="30479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32612" y="1460666"/>
            <a:ext cx="1471878" cy="307777"/>
          </a:xfrm>
          <a:prstGeom prst="rect">
            <a:avLst/>
          </a:prstGeom>
          <a:noFill/>
          <a:ln w="25400">
            <a:solidFill>
              <a:schemeClr val="tx1"/>
            </a:solidFill>
          </a:ln>
        </p:spPr>
        <p:txBody>
          <a:bodyPr wrap="none" rtlCol="0">
            <a:spAutoFit/>
          </a:bodyPr>
          <a:lstStyle/>
          <a:p>
            <a:r>
              <a:rPr lang="en-US" sz="1400" dirty="0" smtClean="0">
                <a:latin typeface="Comic Sans MS" panose="030F0702030302020204" pitchFamily="66" charset="0"/>
              </a:rPr>
              <a:t>Draw a diagram</a:t>
            </a:r>
            <a:endParaRPr lang="en-GB" sz="1400" dirty="0">
              <a:latin typeface="Comic Sans MS" panose="030F0702030302020204" pitchFamily="66" charset="0"/>
            </a:endParaRPr>
          </a:p>
        </p:txBody>
      </p:sp>
      <p:sp>
        <p:nvSpPr>
          <p:cNvPr id="4" name="TextBox 3"/>
          <p:cNvSpPr txBox="1"/>
          <p:nvPr/>
        </p:nvSpPr>
        <p:spPr>
          <a:xfrm>
            <a:off x="8686800" y="2895600"/>
            <a:ext cx="293670" cy="307777"/>
          </a:xfrm>
          <a:prstGeom prst="rect">
            <a:avLst/>
          </a:prstGeom>
          <a:noFill/>
        </p:spPr>
        <p:txBody>
          <a:bodyPr wrap="none" rtlCol="0">
            <a:spAutoFit/>
          </a:bodyPr>
          <a:lstStyle/>
          <a:p>
            <a:pPr algn="ctr"/>
            <a:r>
              <a:rPr lang="en-US" sz="1400" dirty="0" smtClean="0">
                <a:latin typeface="Comic Sans MS" panose="030F0702030302020204" pitchFamily="66" charset="0"/>
              </a:rPr>
              <a:t>0</a:t>
            </a:r>
            <a:endParaRPr lang="en-GB" sz="1400" dirty="0">
              <a:latin typeface="Comic Sans MS" panose="030F0702030302020204" pitchFamily="66" charset="0"/>
            </a:endParaRPr>
          </a:p>
        </p:txBody>
      </p:sp>
      <p:sp>
        <p:nvSpPr>
          <p:cNvPr id="15" name="TextBox 14"/>
          <p:cNvSpPr txBox="1"/>
          <p:nvPr/>
        </p:nvSpPr>
        <p:spPr>
          <a:xfrm>
            <a:off x="5334000" y="2895600"/>
            <a:ext cx="296876" cy="307777"/>
          </a:xfrm>
          <a:prstGeom prst="rect">
            <a:avLst/>
          </a:prstGeom>
          <a:noFill/>
        </p:spPr>
        <p:txBody>
          <a:bodyPr wrap="none" rtlCol="0">
            <a:spAutoFit/>
          </a:bodyPr>
          <a:lstStyle/>
          <a:p>
            <a:pPr algn="ct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16" name="TextBox 15"/>
          <p:cNvSpPr txBox="1"/>
          <p:nvPr/>
        </p:nvSpPr>
        <p:spPr>
          <a:xfrm>
            <a:off x="6934200" y="1143000"/>
            <a:ext cx="425116" cy="307777"/>
          </a:xfrm>
          <a:prstGeom prst="rect">
            <a:avLst/>
          </a:prstGeom>
          <a:noFill/>
        </p:spPr>
        <p:txBody>
          <a:bodyPr wrap="none" rtlCol="0">
            <a:spAutoFit/>
          </a:bodyPr>
          <a:lstStyle/>
          <a:p>
            <a:pPr algn="ctr"/>
            <a:r>
              <a:rPr lang="el-GR" sz="1400" baseline="30000" dirty="0" smtClean="0">
                <a:latin typeface="Comic Sans MS" panose="030F0702030302020204" pitchFamily="66" charset="0"/>
              </a:rPr>
              <a:t>π</a:t>
            </a:r>
            <a:r>
              <a:rPr lang="en-US" sz="1400" dirty="0" smtClean="0">
                <a:latin typeface="Comic Sans MS" panose="030F0702030302020204" pitchFamily="66" charset="0"/>
              </a:rPr>
              <a:t>/</a:t>
            </a:r>
            <a:r>
              <a:rPr lang="en-US" sz="1400" baseline="-25000" dirty="0" smtClean="0">
                <a:latin typeface="Comic Sans MS" panose="030F0702030302020204" pitchFamily="66" charset="0"/>
              </a:rPr>
              <a:t>2</a:t>
            </a:r>
            <a:endParaRPr lang="en-GB" sz="1400" baseline="-25000" dirty="0">
              <a:latin typeface="Comic Sans MS" panose="030F0702030302020204" pitchFamily="66" charset="0"/>
            </a:endParaRPr>
          </a:p>
        </p:txBody>
      </p:sp>
      <p:sp>
        <p:nvSpPr>
          <p:cNvPr id="17" name="TextBox 16"/>
          <p:cNvSpPr txBox="1"/>
          <p:nvPr/>
        </p:nvSpPr>
        <p:spPr>
          <a:xfrm>
            <a:off x="6934200" y="4495800"/>
            <a:ext cx="498855" cy="307777"/>
          </a:xfrm>
          <a:prstGeom prst="rect">
            <a:avLst/>
          </a:prstGeom>
          <a:noFill/>
        </p:spPr>
        <p:txBody>
          <a:bodyPr wrap="none" rtlCol="0">
            <a:spAutoFit/>
          </a:bodyPr>
          <a:lstStyle/>
          <a:p>
            <a:pPr algn="ctr"/>
            <a:r>
              <a:rPr lang="en-US" sz="1400" baseline="30000" dirty="0" smtClean="0">
                <a:latin typeface="Comic Sans MS" panose="030F0702030302020204" pitchFamily="66" charset="0"/>
              </a:rPr>
              <a:t>3</a:t>
            </a:r>
            <a:r>
              <a:rPr lang="el-GR" sz="1400" baseline="30000" dirty="0" smtClean="0">
                <a:latin typeface="Comic Sans MS" panose="030F0702030302020204" pitchFamily="66" charset="0"/>
              </a:rPr>
              <a:t>π</a:t>
            </a:r>
            <a:r>
              <a:rPr lang="en-US" sz="1400" dirty="0" smtClean="0">
                <a:latin typeface="Comic Sans MS" panose="030F0702030302020204" pitchFamily="66" charset="0"/>
              </a:rPr>
              <a:t>/</a:t>
            </a:r>
            <a:r>
              <a:rPr lang="en-US" sz="1400" baseline="-25000" dirty="0" smtClean="0">
                <a:latin typeface="Comic Sans MS" panose="030F0702030302020204" pitchFamily="66" charset="0"/>
              </a:rPr>
              <a:t>2</a:t>
            </a:r>
            <a:endParaRPr lang="en-GB" sz="1400" baseline="-25000" dirty="0">
              <a:latin typeface="Comic Sans MS" panose="030F0702030302020204" pitchFamily="66" charset="0"/>
            </a:endParaRPr>
          </a:p>
        </p:txBody>
      </p:sp>
      <p:cxnSp>
        <p:nvCxnSpPr>
          <p:cNvPr id="8" name="Straight Connector 7"/>
          <p:cNvCxnSpPr/>
          <p:nvPr/>
        </p:nvCxnSpPr>
        <p:spPr>
          <a:xfrm flipH="1">
            <a:off x="6019800" y="3048000"/>
            <a:ext cx="1143000" cy="609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410200" y="3733800"/>
            <a:ext cx="926857" cy="307777"/>
          </a:xfrm>
          <a:prstGeom prst="rect">
            <a:avLst/>
          </a:prstGeom>
          <a:noFill/>
        </p:spPr>
        <p:txBody>
          <a:bodyPr wrap="none" rtlCol="0">
            <a:spAutoFit/>
          </a:bodyPr>
          <a:lstStyle/>
          <a:p>
            <a:pPr algn="ctr"/>
            <a:r>
              <a:rPr lang="en-GB" sz="1400" b="1" dirty="0" smtClean="0">
                <a:solidFill>
                  <a:srgbClr val="FF0000"/>
                </a:solidFill>
                <a:latin typeface="Comic Sans MS" panose="030F0702030302020204" pitchFamily="66" charset="0"/>
              </a:rPr>
              <a:t>(10,</a:t>
            </a:r>
            <a:r>
              <a:rPr lang="en-GB" sz="1400" b="1" baseline="30000" dirty="0" smtClean="0">
                <a:solidFill>
                  <a:srgbClr val="FF0000"/>
                </a:solidFill>
                <a:latin typeface="Comic Sans MS" panose="030F0702030302020204" pitchFamily="66" charset="0"/>
              </a:rPr>
              <a:t>4</a:t>
            </a:r>
            <a:r>
              <a:rPr lang="el-GR" sz="1400" b="1" baseline="30000" dirty="0" smtClean="0">
                <a:solidFill>
                  <a:srgbClr val="FF0000"/>
                </a:solidFill>
                <a:latin typeface="Comic Sans MS" panose="030F0702030302020204" pitchFamily="66" charset="0"/>
              </a:rPr>
              <a:t>π</a:t>
            </a:r>
            <a:r>
              <a:rPr lang="en-GB" sz="1400" b="1" dirty="0" smtClean="0">
                <a:solidFill>
                  <a:srgbClr val="FF0000"/>
                </a:solidFill>
                <a:latin typeface="Comic Sans MS" panose="030F0702030302020204" pitchFamily="66" charset="0"/>
              </a:rPr>
              <a:t>/</a:t>
            </a:r>
            <a:r>
              <a:rPr lang="en-GB" sz="1400" b="1" baseline="-25000" dirty="0" smtClean="0">
                <a:solidFill>
                  <a:srgbClr val="FF0000"/>
                </a:solidFill>
                <a:latin typeface="Comic Sans MS" panose="030F0702030302020204" pitchFamily="66" charset="0"/>
              </a:rPr>
              <a:t>3</a:t>
            </a:r>
            <a:r>
              <a:rPr lang="en-GB" sz="1400" b="1" dirty="0" smtClean="0">
                <a:solidFill>
                  <a:srgbClr val="FF0000"/>
                </a:solidFill>
                <a:latin typeface="Comic Sans MS" panose="030F0702030302020204" pitchFamily="66" charset="0"/>
              </a:rPr>
              <a:t>)</a:t>
            </a:r>
            <a:endParaRPr lang="en-GB" sz="1400" b="1" dirty="0">
              <a:solidFill>
                <a:srgbClr val="FF0000"/>
              </a:solidFill>
              <a:latin typeface="Comic Sans MS" panose="030F0702030302020204" pitchFamily="66" charset="0"/>
            </a:endParaRPr>
          </a:p>
        </p:txBody>
      </p:sp>
      <p:grpSp>
        <p:nvGrpSpPr>
          <p:cNvPr id="21" name="Group 20"/>
          <p:cNvGrpSpPr/>
          <p:nvPr/>
        </p:nvGrpSpPr>
        <p:grpSpPr>
          <a:xfrm>
            <a:off x="5943600" y="3581400"/>
            <a:ext cx="152400" cy="152400"/>
            <a:chOff x="5715000" y="3962400"/>
            <a:chExt cx="152400" cy="152400"/>
          </a:xfrm>
        </p:grpSpPr>
        <p:cxnSp>
          <p:nvCxnSpPr>
            <p:cNvPr id="22" name="Straight Connector 21"/>
            <p:cNvCxnSpPr/>
            <p:nvPr/>
          </p:nvCxnSpPr>
          <p:spPr>
            <a:xfrm>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flipV="1">
            <a:off x="6019800" y="3048000"/>
            <a:ext cx="0" cy="609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6019800" y="3048000"/>
            <a:ext cx="1143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386373" y="3429000"/>
            <a:ext cx="402674" cy="307777"/>
          </a:xfrm>
          <a:prstGeom prst="rect">
            <a:avLst/>
          </a:prstGeom>
          <a:noFill/>
        </p:spPr>
        <p:txBody>
          <a:bodyPr wrap="none" rtlCol="0">
            <a:spAutoFit/>
          </a:bodyPr>
          <a:lstStyle/>
          <a:p>
            <a:pPr algn="ctr"/>
            <a:r>
              <a:rPr lang="en-US" sz="1400" b="1" dirty="0" smtClean="0">
                <a:solidFill>
                  <a:srgbClr val="FF0000"/>
                </a:solidFill>
                <a:latin typeface="Comic Sans MS" panose="030F0702030302020204" pitchFamily="66" charset="0"/>
              </a:rPr>
              <a:t>10</a:t>
            </a:r>
            <a:endParaRPr lang="en-GB" sz="1400" b="1" dirty="0">
              <a:solidFill>
                <a:srgbClr val="FF0000"/>
              </a:solidFill>
              <a:latin typeface="Comic Sans MS" panose="030F0702030302020204" pitchFamily="66" charset="0"/>
            </a:endParaRPr>
          </a:p>
        </p:txBody>
      </p:sp>
      <p:sp>
        <p:nvSpPr>
          <p:cNvPr id="29" name="TextBox 28"/>
          <p:cNvSpPr txBox="1"/>
          <p:nvPr/>
        </p:nvSpPr>
        <p:spPr>
          <a:xfrm>
            <a:off x="6408116" y="3011424"/>
            <a:ext cx="425116" cy="307777"/>
          </a:xfrm>
          <a:prstGeom prst="rect">
            <a:avLst/>
          </a:prstGeom>
          <a:noFill/>
        </p:spPr>
        <p:txBody>
          <a:bodyPr wrap="none" rtlCol="0">
            <a:spAutoFit/>
          </a:bodyPr>
          <a:lstStyle/>
          <a:p>
            <a:pPr algn="ctr"/>
            <a:r>
              <a:rPr lang="el-GR" sz="1400" b="1" baseline="30000" dirty="0" smtClean="0">
                <a:solidFill>
                  <a:srgbClr val="FF0000"/>
                </a:solidFill>
                <a:latin typeface="Comic Sans MS" panose="030F0702030302020204" pitchFamily="66" charset="0"/>
              </a:rPr>
              <a:t>π</a:t>
            </a:r>
            <a:r>
              <a:rPr lang="en-US" sz="1400" b="1" dirty="0" smtClean="0">
                <a:solidFill>
                  <a:srgbClr val="FF0000"/>
                </a:solidFill>
                <a:latin typeface="Comic Sans MS" panose="030F0702030302020204" pitchFamily="66" charset="0"/>
              </a:rPr>
              <a:t>/</a:t>
            </a:r>
            <a:r>
              <a:rPr lang="en-US" sz="1400" b="1" baseline="-25000" dirty="0" smtClean="0">
                <a:solidFill>
                  <a:srgbClr val="FF0000"/>
                </a:solidFill>
                <a:latin typeface="Comic Sans MS" panose="030F0702030302020204" pitchFamily="66" charset="0"/>
              </a:rPr>
              <a:t>3</a:t>
            </a:r>
            <a:endParaRPr lang="en-GB" sz="1400" b="1" baseline="-25000" dirty="0">
              <a:solidFill>
                <a:srgbClr val="FF0000"/>
              </a:solidFill>
              <a:latin typeface="Comic Sans MS" panose="030F0702030302020204" pitchFamily="66" charset="0"/>
            </a:endParaRPr>
          </a:p>
        </p:txBody>
      </p:sp>
      <p:sp>
        <p:nvSpPr>
          <p:cNvPr id="30" name="Arc 29"/>
          <p:cNvSpPr/>
          <p:nvPr/>
        </p:nvSpPr>
        <p:spPr>
          <a:xfrm>
            <a:off x="6781800" y="2590800"/>
            <a:ext cx="914400" cy="914400"/>
          </a:xfrm>
          <a:prstGeom prst="arc">
            <a:avLst>
              <a:gd name="adj1" fmla="val 9346638"/>
              <a:gd name="adj2" fmla="val 10756457"/>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1" name="TextBox 30"/>
              <p:cNvSpPr txBox="1"/>
              <p:nvPr/>
            </p:nvSpPr>
            <p:spPr>
              <a:xfrm>
                <a:off x="3957453" y="4874820"/>
                <a:ext cx="1219200" cy="33855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3957453" y="4874820"/>
                <a:ext cx="1219200" cy="338554"/>
              </a:xfrm>
              <a:prstGeom prst="rect">
                <a:avLst/>
              </a:prstGeom>
              <a:blipFill rotWithShape="1">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573982" y="4874820"/>
                <a:ext cx="1219200" cy="33855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573982" y="4874820"/>
                <a:ext cx="1219200" cy="338554"/>
              </a:xfrm>
              <a:prstGeom prst="rect">
                <a:avLst/>
              </a:prstGeom>
              <a:blipFill rotWithShape="1">
                <a:blip r:embed="rId9"/>
                <a:stretch>
                  <a:fillRect b="-3636"/>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957453" y="5255820"/>
                <a:ext cx="1600200" cy="510781"/>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=10</m:t>
                      </m:r>
                      <m:r>
                        <a:rPr lang="en-US" sz="1600" b="0" i="1" smtClean="0">
                          <a:latin typeface="Cambria Math"/>
                        </a:rPr>
                        <m:t>𝑐𝑜𝑠</m:t>
                      </m:r>
                      <m:d>
                        <m:dPr>
                          <m:ctrlPr>
                            <a:rPr lang="en-US" sz="1600" b="0" i="1" smtClean="0">
                              <a:latin typeface="Cambria Math"/>
                            </a:rPr>
                          </m:ctrlPr>
                        </m:dPr>
                        <m:e>
                          <m:f>
                            <m:fPr>
                              <m:ctrlPr>
                                <a:rPr lang="en-US" sz="1600" b="0" i="1" smtClean="0">
                                  <a:latin typeface="Cambria Math"/>
                                </a:rPr>
                              </m:ctrlPr>
                            </m:fPr>
                            <m:num>
                              <m:r>
                                <a:rPr lang="en-US" sz="1600" b="0" i="1" smtClean="0">
                                  <a:latin typeface="Cambria Math"/>
                                  <a:ea typeface="Cambria Math"/>
                                </a:rPr>
                                <m:t>𝜋</m:t>
                              </m:r>
                            </m:num>
                            <m:den>
                              <m:r>
                                <a:rPr lang="en-US" sz="1600" b="0" i="1" smtClean="0">
                                  <a:latin typeface="Cambria Math"/>
                                </a:rPr>
                                <m:t>3</m:t>
                              </m:r>
                            </m:den>
                          </m:f>
                        </m:e>
                      </m:d>
                    </m:oMath>
                  </m:oMathPara>
                </a14:m>
                <a:endParaRPr lang="en-GB" sz="1600" dirty="0"/>
              </a:p>
            </p:txBody>
          </p:sp>
        </mc:Choice>
        <mc:Fallback xmlns="">
          <p:sp>
            <p:nvSpPr>
              <p:cNvPr id="33" name="TextBox 32"/>
              <p:cNvSpPr txBox="1">
                <a:spLocks noRot="1" noChangeAspect="1" noMove="1" noResize="1" noEditPoints="1" noAdjustHandles="1" noChangeArrowheads="1" noChangeShapeType="1" noTextEdit="1"/>
              </p:cNvSpPr>
              <p:nvPr/>
            </p:nvSpPr>
            <p:spPr>
              <a:xfrm>
                <a:off x="3957453" y="5255820"/>
                <a:ext cx="1600200" cy="510781"/>
              </a:xfrm>
              <a:prstGeom prst="rect">
                <a:avLst/>
              </a:prstGeom>
              <a:blipFill rotWithShape="1">
                <a:blip r:embed="rId10"/>
                <a:stretch>
                  <a:fillRect b="-3571"/>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6573982" y="5255820"/>
                <a:ext cx="1600200" cy="510781"/>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=10</m:t>
                      </m:r>
                      <m:r>
                        <a:rPr lang="en-US" sz="1600" b="0" i="1" smtClean="0">
                          <a:latin typeface="Cambria Math"/>
                        </a:rPr>
                        <m:t>𝑠𝑖𝑛</m:t>
                      </m:r>
                      <m:d>
                        <m:dPr>
                          <m:ctrlPr>
                            <a:rPr lang="en-US" sz="1600" b="0" i="1" smtClean="0">
                              <a:latin typeface="Cambria Math"/>
                            </a:rPr>
                          </m:ctrlPr>
                        </m:dPr>
                        <m:e>
                          <m:f>
                            <m:fPr>
                              <m:ctrlPr>
                                <a:rPr lang="en-US" sz="1600" b="0" i="1" smtClean="0">
                                  <a:latin typeface="Cambria Math"/>
                                </a:rPr>
                              </m:ctrlPr>
                            </m:fPr>
                            <m:num>
                              <m:r>
                                <a:rPr lang="en-US" sz="1600" b="0" i="1" smtClean="0">
                                  <a:latin typeface="Cambria Math"/>
                                  <a:ea typeface="Cambria Math"/>
                                </a:rPr>
                                <m:t>𝜋</m:t>
                              </m:r>
                            </m:num>
                            <m:den>
                              <m:r>
                                <a:rPr lang="en-US" sz="1600" b="0" i="1" smtClean="0">
                                  <a:latin typeface="Cambria Math"/>
                                </a:rPr>
                                <m:t>3</m:t>
                              </m:r>
                            </m:den>
                          </m:f>
                        </m:e>
                      </m:d>
                    </m:oMath>
                  </m:oMathPara>
                </a14:m>
                <a:endParaRPr lang="en-GB" sz="1600" dirty="0"/>
              </a:p>
            </p:txBody>
          </p:sp>
        </mc:Choice>
        <mc:Fallback xmlns="">
          <p:sp>
            <p:nvSpPr>
              <p:cNvPr id="35" name="TextBox 34"/>
              <p:cNvSpPr txBox="1">
                <a:spLocks noRot="1" noChangeAspect="1" noMove="1" noResize="1" noEditPoints="1" noAdjustHandles="1" noChangeArrowheads="1" noChangeShapeType="1" noTextEdit="1"/>
              </p:cNvSpPr>
              <p:nvPr/>
            </p:nvSpPr>
            <p:spPr>
              <a:xfrm>
                <a:off x="6573982" y="5255820"/>
                <a:ext cx="1600200" cy="510781"/>
              </a:xfrm>
              <a:prstGeom prst="rect">
                <a:avLst/>
              </a:prstGeom>
              <a:blipFill rotWithShape="1">
                <a:blip r:embed="rId11"/>
                <a:stretch>
                  <a:fillRect b="-3571"/>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950526" y="5789220"/>
                <a:ext cx="838200" cy="33855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=5</m:t>
                      </m:r>
                    </m:oMath>
                  </m:oMathPara>
                </a14:m>
                <a:endParaRPr lang="en-GB" sz="1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3950526" y="5789220"/>
                <a:ext cx="838200" cy="338554"/>
              </a:xfrm>
              <a:prstGeom prst="rect">
                <a:avLst/>
              </a:prstGeom>
              <a:blipFill rotWithShape="1">
                <a:blip r:embed="rId1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531429" y="5777345"/>
                <a:ext cx="1143000" cy="367601"/>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=5</m:t>
                      </m:r>
                      <m:rad>
                        <m:radPr>
                          <m:degHide m:val="on"/>
                          <m:ctrlPr>
                            <a:rPr lang="en-US" sz="1600" b="0" i="1" smtClean="0">
                              <a:latin typeface="Cambria Math"/>
                            </a:rPr>
                          </m:ctrlPr>
                        </m:radPr>
                        <m:deg/>
                        <m:e>
                          <m:r>
                            <a:rPr lang="en-US" sz="1600" b="0" i="1" smtClean="0">
                              <a:latin typeface="Cambria Math"/>
                            </a:rPr>
                            <m:t>3</m:t>
                          </m:r>
                        </m:e>
                      </m:rad>
                    </m:oMath>
                  </m:oMathPara>
                </a14:m>
                <a:endParaRPr lang="en-GB" sz="1600" dirty="0"/>
              </a:p>
            </p:txBody>
          </p:sp>
        </mc:Choice>
        <mc:Fallback xmlns="">
          <p:sp>
            <p:nvSpPr>
              <p:cNvPr id="37" name="TextBox 36"/>
              <p:cNvSpPr txBox="1">
                <a:spLocks noRot="1" noChangeAspect="1" noMove="1" noResize="1" noEditPoints="1" noAdjustHandles="1" noChangeArrowheads="1" noChangeShapeType="1" noTextEdit="1"/>
              </p:cNvSpPr>
              <p:nvPr/>
            </p:nvSpPr>
            <p:spPr>
              <a:xfrm>
                <a:off x="6531429" y="5777345"/>
                <a:ext cx="1143000" cy="367601"/>
              </a:xfrm>
              <a:prstGeom prst="rect">
                <a:avLst/>
              </a:prstGeom>
              <a:blipFill rotWithShape="1">
                <a:blip r:embed="rId13"/>
                <a:stretch>
                  <a:fillRect b="-3333"/>
                </a:stretch>
              </a:blipFill>
              <a:ln w="25400">
                <a:noFill/>
              </a:ln>
            </p:spPr>
            <p:txBody>
              <a:bodyPr/>
              <a:lstStyle/>
              <a:p>
                <a:r>
                  <a:rPr lang="en-GB">
                    <a:noFill/>
                  </a:rPr>
                  <a:t> </a:t>
                </a:r>
              </a:p>
            </p:txBody>
          </p:sp>
        </mc:Fallback>
      </mc:AlternateContent>
      <p:sp>
        <p:nvSpPr>
          <p:cNvPr id="38" name="TextBox 37"/>
          <p:cNvSpPr txBox="1"/>
          <p:nvPr/>
        </p:nvSpPr>
        <p:spPr>
          <a:xfrm>
            <a:off x="5558643" y="5066805"/>
            <a:ext cx="664028"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dirty="0">
              <a:solidFill>
                <a:srgbClr val="FF0000"/>
              </a:solidFill>
              <a:latin typeface="Comic Sans MS" panose="030F0702030302020204" pitchFamily="66" charset="0"/>
            </a:endParaRPr>
          </a:p>
        </p:txBody>
      </p:sp>
      <p:sp>
        <p:nvSpPr>
          <p:cNvPr id="39" name="Arc 38"/>
          <p:cNvSpPr/>
          <p:nvPr/>
        </p:nvSpPr>
        <p:spPr>
          <a:xfrm>
            <a:off x="5237020" y="5066805"/>
            <a:ext cx="381000" cy="4572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Arc 39"/>
          <p:cNvSpPr/>
          <p:nvPr/>
        </p:nvSpPr>
        <p:spPr>
          <a:xfrm>
            <a:off x="5223165" y="5539838"/>
            <a:ext cx="381000" cy="4572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Arc 40"/>
          <p:cNvSpPr/>
          <p:nvPr/>
        </p:nvSpPr>
        <p:spPr>
          <a:xfrm>
            <a:off x="7857507" y="5074721"/>
            <a:ext cx="381000" cy="4572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Arc 41"/>
          <p:cNvSpPr/>
          <p:nvPr/>
        </p:nvSpPr>
        <p:spPr>
          <a:xfrm>
            <a:off x="7831777" y="5535879"/>
            <a:ext cx="381000" cy="4572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p:cNvSpPr txBox="1"/>
          <p:nvPr/>
        </p:nvSpPr>
        <p:spPr>
          <a:xfrm>
            <a:off x="8204860" y="5052951"/>
            <a:ext cx="664028"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dirty="0">
              <a:solidFill>
                <a:srgbClr val="FF0000"/>
              </a:solidFill>
              <a:latin typeface="Comic Sans MS" panose="030F0702030302020204" pitchFamily="66" charset="0"/>
            </a:endParaRPr>
          </a:p>
        </p:txBody>
      </p:sp>
      <p:sp>
        <p:nvSpPr>
          <p:cNvPr id="44" name="TextBox 43"/>
          <p:cNvSpPr txBox="1"/>
          <p:nvPr/>
        </p:nvSpPr>
        <p:spPr>
          <a:xfrm>
            <a:off x="5566558" y="5620988"/>
            <a:ext cx="846117"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dirty="0">
              <a:solidFill>
                <a:srgbClr val="FF0000"/>
              </a:solidFill>
              <a:latin typeface="Comic Sans MS" panose="030F0702030302020204" pitchFamily="66" charset="0"/>
            </a:endParaRPr>
          </a:p>
        </p:txBody>
      </p:sp>
      <p:sp>
        <p:nvSpPr>
          <p:cNvPr id="45" name="TextBox 44"/>
          <p:cNvSpPr txBox="1"/>
          <p:nvPr/>
        </p:nvSpPr>
        <p:spPr>
          <a:xfrm>
            <a:off x="8189024" y="5619009"/>
            <a:ext cx="846117"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dirty="0">
              <a:solidFill>
                <a:srgbClr val="FF0000"/>
              </a:solidFill>
              <a:latin typeface="Comic Sans MS" panose="030F0702030302020204" pitchFamily="66" charset="0"/>
            </a:endParaRPr>
          </a:p>
        </p:txBody>
      </p:sp>
      <p:sp>
        <p:nvSpPr>
          <p:cNvPr id="18" name="TextBox 17"/>
          <p:cNvSpPr txBox="1"/>
          <p:nvPr/>
        </p:nvSpPr>
        <p:spPr>
          <a:xfrm>
            <a:off x="2778827" y="6246421"/>
            <a:ext cx="5771407" cy="523220"/>
          </a:xfrm>
          <a:prstGeom prst="rect">
            <a:avLst/>
          </a:prstGeom>
          <a:solidFill>
            <a:schemeClr val="bg1"/>
          </a:solidFill>
          <a:ln w="25400">
            <a:solidFill>
              <a:schemeClr val="tx1"/>
            </a:solidFill>
          </a:ln>
        </p:spPr>
        <p:txBody>
          <a:bodyPr wrap="square" rtlCol="0">
            <a:spAutoFit/>
          </a:bodyPr>
          <a:lstStyle/>
          <a:p>
            <a:pPr algn="ctr"/>
            <a:r>
              <a:rPr lang="en-US" sz="1400" dirty="0" smtClean="0">
                <a:solidFill>
                  <a:srgbClr val="FF0000"/>
                </a:solidFill>
                <a:latin typeface="Comic Sans MS" panose="030F0702030302020204" pitchFamily="66" charset="0"/>
              </a:rPr>
              <a:t>So the Cartesian coordinate is </a:t>
            </a:r>
            <a:r>
              <a:rPr lang="en-US" sz="1400" b="1" dirty="0" smtClean="0">
                <a:solidFill>
                  <a:srgbClr val="FF0000"/>
                </a:solidFill>
                <a:latin typeface="Comic Sans MS" panose="030F0702030302020204" pitchFamily="66" charset="0"/>
              </a:rPr>
              <a:t>(-5,-5√3)</a:t>
            </a:r>
            <a:r>
              <a:rPr lang="en-US" sz="1400" dirty="0" smtClean="0">
                <a:solidFill>
                  <a:srgbClr val="FF0000"/>
                </a:solidFill>
                <a:latin typeface="Comic Sans MS" panose="030F0702030302020204" pitchFamily="66" charset="0"/>
              </a:rPr>
              <a:t> (remember to interpret whether values should be negative or positive from the diagram!)</a:t>
            </a:r>
            <a:endParaRPr lang="en-GB" sz="1400" dirty="0">
              <a:solidFill>
                <a:srgbClr val="FF0000"/>
              </a:solidFill>
              <a:latin typeface="Comic Sans MS" panose="030F0702030302020204" pitchFamily="66" charset="0"/>
            </a:endParaRPr>
          </a:p>
        </p:txBody>
      </p:sp>
      <p:sp>
        <p:nvSpPr>
          <p:cNvPr id="19" name="TextBox 18"/>
          <p:cNvSpPr txBox="1"/>
          <p:nvPr/>
        </p:nvSpPr>
        <p:spPr>
          <a:xfrm>
            <a:off x="6365174" y="2731324"/>
            <a:ext cx="293670" cy="307777"/>
          </a:xfrm>
          <a:prstGeom prst="rect">
            <a:avLst/>
          </a:prstGeom>
          <a:noFill/>
        </p:spPr>
        <p:txBody>
          <a:bodyPr wrap="none" rtlCol="0">
            <a:spAutoFit/>
          </a:bodyPr>
          <a:lstStyle/>
          <a:p>
            <a:r>
              <a:rPr lang="en-US" sz="1400" b="1" dirty="0" smtClean="0">
                <a:solidFill>
                  <a:srgbClr val="0000FF"/>
                </a:solidFill>
                <a:latin typeface="Comic Sans MS" panose="030F0702030302020204" pitchFamily="66" charset="0"/>
              </a:rPr>
              <a:t>5</a:t>
            </a:r>
            <a:endParaRPr lang="en-GB" sz="1400" b="1" dirty="0">
              <a:solidFill>
                <a:srgbClr val="0000FF"/>
              </a:solidFill>
              <a:latin typeface="Comic Sans MS" panose="030F0702030302020204" pitchFamily="66" charset="0"/>
            </a:endParaRPr>
          </a:p>
        </p:txBody>
      </p:sp>
      <p:sp>
        <p:nvSpPr>
          <p:cNvPr id="48" name="TextBox 47"/>
          <p:cNvSpPr txBox="1"/>
          <p:nvPr/>
        </p:nvSpPr>
        <p:spPr>
          <a:xfrm>
            <a:off x="5520048" y="3192483"/>
            <a:ext cx="511679" cy="307777"/>
          </a:xfrm>
          <a:prstGeom prst="rect">
            <a:avLst/>
          </a:prstGeom>
          <a:noFill/>
        </p:spPr>
        <p:txBody>
          <a:bodyPr wrap="none" rtlCol="0">
            <a:spAutoFit/>
          </a:bodyPr>
          <a:lstStyle/>
          <a:p>
            <a:r>
              <a:rPr lang="en-US" sz="1400" b="1" dirty="0" smtClean="0">
                <a:solidFill>
                  <a:srgbClr val="0000FF"/>
                </a:solidFill>
                <a:latin typeface="Comic Sans MS" panose="030F0702030302020204" pitchFamily="66" charset="0"/>
              </a:rPr>
              <a:t>5√3</a:t>
            </a:r>
            <a:endParaRPr lang="en-GB" sz="1400" b="1"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275767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vertical)">
                                      <p:cBhvr>
                                        <p:cTn id="22" dur="500"/>
                                        <p:tgtEl>
                                          <p:spTgt spid="12"/>
                                        </p:tgtEl>
                                      </p:cBhvr>
                                    </p:animEffect>
                                  </p:childTnLst>
                                </p:cTn>
                              </p:par>
                              <p:par>
                                <p:cTn id="23" presetID="3" presetClass="entr" presetSubtype="1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linds(horizontal)">
                                      <p:cBhvr>
                                        <p:cTn id="34" dur="500"/>
                                        <p:tgtEl>
                                          <p:spTgt spid="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linds(horizontal)">
                                      <p:cBhvr>
                                        <p:cTn id="50" dur="500"/>
                                        <p:tgtEl>
                                          <p:spTgt spid="20"/>
                                        </p:tgtEl>
                                      </p:cBhvr>
                                    </p:animEffect>
                                  </p:childTnLst>
                                </p:cTn>
                              </p:par>
                              <p:par>
                                <p:cTn id="51" presetID="3" presetClass="entr" presetSubtype="1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linds(horizontal)">
                                      <p:cBhvr>
                                        <p:cTn id="53" dur="500"/>
                                        <p:tgtEl>
                                          <p:spTgt spid="21"/>
                                        </p:tgtEl>
                                      </p:cBhvr>
                                    </p:animEffect>
                                  </p:childTnLst>
                                </p:cTn>
                              </p:par>
                              <p:par>
                                <p:cTn id="54" presetID="3" presetClass="entr" presetSubtype="10"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linds(horizontal)">
                                      <p:cBhvr>
                                        <p:cTn id="56" dur="500"/>
                                        <p:tgtEl>
                                          <p:spTgt spid="24"/>
                                        </p:tgtEl>
                                      </p:cBhvr>
                                    </p:animEffect>
                                  </p:childTnLst>
                                </p:cTn>
                              </p:par>
                              <p:par>
                                <p:cTn id="57" presetID="3" presetClass="entr" presetSubtype="1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blinds(horizontal)">
                                      <p:cBhvr>
                                        <p:cTn id="59" dur="500"/>
                                        <p:tgtEl>
                                          <p:spTgt spid="26"/>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linds(horizontal)">
                                      <p:cBhvr>
                                        <p:cTn id="62" dur="500"/>
                                        <p:tgtEl>
                                          <p:spTgt spid="14"/>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blinds(horizontal)">
                                      <p:cBhvr>
                                        <p:cTn id="65" dur="5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blinds(horizontal)">
                                      <p:cBhvr>
                                        <p:cTn id="70" dur="500"/>
                                        <p:tgtEl>
                                          <p:spTgt spid="3">
                                            <p:txEl>
                                              <p:pRg st="10" end="1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blinds(horizontal)">
                                      <p:cBhvr>
                                        <p:cTn id="75" dur="500"/>
                                        <p:tgtEl>
                                          <p:spTgt spid="29"/>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55"/>
                                        </p:tgtEl>
                                        <p:attrNameLst>
                                          <p:attrName>fillcolor</p:attrName>
                                        </p:attrNameLst>
                                      </p:cBhvr>
                                      <p:to>
                                        <a:srgbClr val="66CCFF"/>
                                      </p:to>
                                    </p:animClr>
                                    <p:set>
                                      <p:cBhvr>
                                        <p:cTn id="80" dur="500" fill="hold"/>
                                        <p:tgtEl>
                                          <p:spTgt spid="55"/>
                                        </p:tgtEl>
                                        <p:attrNameLst>
                                          <p:attrName>fill.type</p:attrName>
                                        </p:attrNameLst>
                                      </p:cBhvr>
                                      <p:to>
                                        <p:strVal val="solid"/>
                                      </p:to>
                                    </p:set>
                                    <p:set>
                                      <p:cBhvr>
                                        <p:cTn id="81" dur="500" fill="hold"/>
                                        <p:tgtEl>
                                          <p:spTgt spid="55"/>
                                        </p:tgtEl>
                                        <p:attrNameLst>
                                          <p:attrName>fill.on</p:attrName>
                                        </p:attrNameLst>
                                      </p:cBhvr>
                                      <p:to>
                                        <p:strVal val="true"/>
                                      </p:to>
                                    </p:se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blinds(horizontal)">
                                      <p:cBhvr>
                                        <p:cTn id="86" dur="500"/>
                                        <p:tgtEl>
                                          <p:spTgt spid="31"/>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blinds(horizontal)">
                                      <p:cBhvr>
                                        <p:cTn id="91" dur="500"/>
                                        <p:tgtEl>
                                          <p:spTgt spid="39"/>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blinds(horizontal)">
                                      <p:cBhvr>
                                        <p:cTn id="96" dur="500"/>
                                        <p:tgtEl>
                                          <p:spTgt spid="38"/>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blinds(horizontal)">
                                      <p:cBhvr>
                                        <p:cTn id="101" dur="500"/>
                                        <p:tgtEl>
                                          <p:spTgt spid="33"/>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blinds(horizontal)">
                                      <p:cBhvr>
                                        <p:cTn id="106" dur="500"/>
                                        <p:tgtEl>
                                          <p:spTgt spid="40"/>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blinds(horizontal)">
                                      <p:cBhvr>
                                        <p:cTn id="111" dur="500"/>
                                        <p:tgtEl>
                                          <p:spTgt spid="44"/>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36"/>
                                        </p:tgtEl>
                                        <p:attrNameLst>
                                          <p:attrName>style.visibility</p:attrName>
                                        </p:attrNameLst>
                                      </p:cBhvr>
                                      <p:to>
                                        <p:strVal val="visible"/>
                                      </p:to>
                                    </p:set>
                                    <p:animEffect transition="in" filter="blinds(horizontal)">
                                      <p:cBhvr>
                                        <p:cTn id="116" dur="500"/>
                                        <p:tgtEl>
                                          <p:spTgt spid="36"/>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blinds(horizontal)">
                                      <p:cBhvr>
                                        <p:cTn id="121" dur="500"/>
                                        <p:tgtEl>
                                          <p:spTgt spid="19"/>
                                        </p:tgtEl>
                                      </p:cBhvr>
                                    </p:animEffect>
                                  </p:childTnLst>
                                </p:cTn>
                              </p:par>
                            </p:childTnLst>
                          </p:cTn>
                        </p:par>
                      </p:childTnLst>
                    </p:cTn>
                  </p:par>
                  <p:par>
                    <p:cTn id="122" fill="hold">
                      <p:stCondLst>
                        <p:cond delay="indefinite"/>
                      </p:stCondLst>
                      <p:childTnLst>
                        <p:par>
                          <p:cTn id="123" fill="hold">
                            <p:stCondLst>
                              <p:cond delay="0"/>
                            </p:stCondLst>
                            <p:childTnLst>
                              <p:par>
                                <p:cTn id="124" presetID="1" presetClass="emph" presetSubtype="2" fill="hold" nodeType="clickEffect">
                                  <p:stCondLst>
                                    <p:cond delay="0"/>
                                  </p:stCondLst>
                                  <p:childTnLst>
                                    <p:animClr clrSpc="rgb" dir="cw">
                                      <p:cBhvr>
                                        <p:cTn id="125" dur="500" fill="hold"/>
                                        <p:tgtEl>
                                          <p:spTgt spid="55"/>
                                        </p:tgtEl>
                                        <p:attrNameLst>
                                          <p:attrName>fillcolor</p:attrName>
                                        </p:attrNameLst>
                                      </p:cBhvr>
                                      <p:to>
                                        <a:schemeClr val="bg1"/>
                                      </p:to>
                                    </p:animClr>
                                    <p:set>
                                      <p:cBhvr>
                                        <p:cTn id="126" dur="500" fill="hold"/>
                                        <p:tgtEl>
                                          <p:spTgt spid="55"/>
                                        </p:tgtEl>
                                        <p:attrNameLst>
                                          <p:attrName>fill.type</p:attrName>
                                        </p:attrNameLst>
                                      </p:cBhvr>
                                      <p:to>
                                        <p:strVal val="solid"/>
                                      </p:to>
                                    </p:set>
                                    <p:set>
                                      <p:cBhvr>
                                        <p:cTn id="127" dur="500" fill="hold"/>
                                        <p:tgtEl>
                                          <p:spTgt spid="55"/>
                                        </p:tgtEl>
                                        <p:attrNameLst>
                                          <p:attrName>fill.on</p:attrName>
                                        </p:attrNameLst>
                                      </p:cBhvr>
                                      <p:to>
                                        <p:strVal val="true"/>
                                      </p:to>
                                    </p:set>
                                  </p:childTnLst>
                                </p:cTn>
                              </p:par>
                            </p:childTnLst>
                          </p:cTn>
                        </p:par>
                      </p:childTnLst>
                    </p:cTn>
                  </p:par>
                  <p:par>
                    <p:cTn id="128" fill="hold">
                      <p:stCondLst>
                        <p:cond delay="indefinite"/>
                      </p:stCondLst>
                      <p:childTnLst>
                        <p:par>
                          <p:cTn id="129" fill="hold">
                            <p:stCondLst>
                              <p:cond delay="0"/>
                            </p:stCondLst>
                            <p:childTnLst>
                              <p:par>
                                <p:cTn id="130" presetID="1" presetClass="emph" presetSubtype="2" fill="hold" nodeType="clickEffect">
                                  <p:stCondLst>
                                    <p:cond delay="0"/>
                                  </p:stCondLst>
                                  <p:childTnLst>
                                    <p:animClr clrSpc="rgb" dir="cw">
                                      <p:cBhvr>
                                        <p:cTn id="131" dur="500" fill="hold"/>
                                        <p:tgtEl>
                                          <p:spTgt spid="56"/>
                                        </p:tgtEl>
                                        <p:attrNameLst>
                                          <p:attrName>fillcolor</p:attrName>
                                        </p:attrNameLst>
                                      </p:cBhvr>
                                      <p:to>
                                        <a:srgbClr val="66CCFF"/>
                                      </p:to>
                                    </p:animClr>
                                    <p:set>
                                      <p:cBhvr>
                                        <p:cTn id="132" dur="500" fill="hold"/>
                                        <p:tgtEl>
                                          <p:spTgt spid="56"/>
                                        </p:tgtEl>
                                        <p:attrNameLst>
                                          <p:attrName>fill.type</p:attrName>
                                        </p:attrNameLst>
                                      </p:cBhvr>
                                      <p:to>
                                        <p:strVal val="solid"/>
                                      </p:to>
                                    </p:set>
                                    <p:set>
                                      <p:cBhvr>
                                        <p:cTn id="133" dur="500" fill="hold"/>
                                        <p:tgtEl>
                                          <p:spTgt spid="56"/>
                                        </p:tgtEl>
                                        <p:attrNameLst>
                                          <p:attrName>fill.on</p:attrName>
                                        </p:attrNameLst>
                                      </p:cBhvr>
                                      <p:to>
                                        <p:strVal val="true"/>
                                      </p:to>
                                    </p:se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blinds(horizontal)">
                                      <p:cBhvr>
                                        <p:cTn id="138" dur="500"/>
                                        <p:tgtEl>
                                          <p:spTgt spid="32"/>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41"/>
                                        </p:tgtEl>
                                        <p:attrNameLst>
                                          <p:attrName>style.visibility</p:attrName>
                                        </p:attrNameLst>
                                      </p:cBhvr>
                                      <p:to>
                                        <p:strVal val="visible"/>
                                      </p:to>
                                    </p:set>
                                    <p:animEffect transition="in" filter="blinds(horizontal)">
                                      <p:cBhvr>
                                        <p:cTn id="143" dur="500"/>
                                        <p:tgtEl>
                                          <p:spTgt spid="41"/>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grpId="0" nodeType="click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blinds(horizontal)">
                                      <p:cBhvr>
                                        <p:cTn id="148" dur="500"/>
                                        <p:tgtEl>
                                          <p:spTgt spid="43"/>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grpId="0" nodeType="clickEffect">
                                  <p:stCondLst>
                                    <p:cond delay="0"/>
                                  </p:stCondLst>
                                  <p:childTnLst>
                                    <p:set>
                                      <p:cBhvr>
                                        <p:cTn id="152" dur="1" fill="hold">
                                          <p:stCondLst>
                                            <p:cond delay="0"/>
                                          </p:stCondLst>
                                        </p:cTn>
                                        <p:tgtEl>
                                          <p:spTgt spid="35"/>
                                        </p:tgtEl>
                                        <p:attrNameLst>
                                          <p:attrName>style.visibility</p:attrName>
                                        </p:attrNameLst>
                                      </p:cBhvr>
                                      <p:to>
                                        <p:strVal val="visible"/>
                                      </p:to>
                                    </p:set>
                                    <p:animEffect transition="in" filter="blinds(horizontal)">
                                      <p:cBhvr>
                                        <p:cTn id="153" dur="500"/>
                                        <p:tgtEl>
                                          <p:spTgt spid="35"/>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42"/>
                                        </p:tgtEl>
                                        <p:attrNameLst>
                                          <p:attrName>style.visibility</p:attrName>
                                        </p:attrNameLst>
                                      </p:cBhvr>
                                      <p:to>
                                        <p:strVal val="visible"/>
                                      </p:to>
                                    </p:set>
                                    <p:animEffect transition="in" filter="blinds(horizontal)">
                                      <p:cBhvr>
                                        <p:cTn id="158" dur="500"/>
                                        <p:tgtEl>
                                          <p:spTgt spid="42"/>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45"/>
                                        </p:tgtEl>
                                        <p:attrNameLst>
                                          <p:attrName>style.visibility</p:attrName>
                                        </p:attrNameLst>
                                      </p:cBhvr>
                                      <p:to>
                                        <p:strVal val="visible"/>
                                      </p:to>
                                    </p:set>
                                    <p:animEffect transition="in" filter="blinds(horizontal)">
                                      <p:cBhvr>
                                        <p:cTn id="163" dur="500"/>
                                        <p:tgtEl>
                                          <p:spTgt spid="45"/>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37"/>
                                        </p:tgtEl>
                                        <p:attrNameLst>
                                          <p:attrName>style.visibility</p:attrName>
                                        </p:attrNameLst>
                                      </p:cBhvr>
                                      <p:to>
                                        <p:strVal val="visible"/>
                                      </p:to>
                                    </p:set>
                                    <p:animEffect transition="in" filter="blinds(horizontal)">
                                      <p:cBhvr>
                                        <p:cTn id="168" dur="500"/>
                                        <p:tgtEl>
                                          <p:spTgt spid="37"/>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grpId="0" nodeType="clickEffect">
                                  <p:stCondLst>
                                    <p:cond delay="0"/>
                                  </p:stCondLst>
                                  <p:childTnLst>
                                    <p:set>
                                      <p:cBhvr>
                                        <p:cTn id="172" dur="1" fill="hold">
                                          <p:stCondLst>
                                            <p:cond delay="0"/>
                                          </p:stCondLst>
                                        </p:cTn>
                                        <p:tgtEl>
                                          <p:spTgt spid="48"/>
                                        </p:tgtEl>
                                        <p:attrNameLst>
                                          <p:attrName>style.visibility</p:attrName>
                                        </p:attrNameLst>
                                      </p:cBhvr>
                                      <p:to>
                                        <p:strVal val="visible"/>
                                      </p:to>
                                    </p:set>
                                    <p:animEffect transition="in" filter="blinds(horizontal)">
                                      <p:cBhvr>
                                        <p:cTn id="173" dur="500"/>
                                        <p:tgtEl>
                                          <p:spTgt spid="48"/>
                                        </p:tgtEl>
                                      </p:cBhvr>
                                    </p:animEffect>
                                  </p:childTnLst>
                                </p:cTn>
                              </p:par>
                            </p:childTnLst>
                          </p:cTn>
                        </p:par>
                      </p:childTnLst>
                    </p:cTn>
                  </p:par>
                  <p:par>
                    <p:cTn id="174" fill="hold">
                      <p:stCondLst>
                        <p:cond delay="indefinite"/>
                      </p:stCondLst>
                      <p:childTnLst>
                        <p:par>
                          <p:cTn id="175" fill="hold">
                            <p:stCondLst>
                              <p:cond delay="0"/>
                            </p:stCondLst>
                            <p:childTnLst>
                              <p:par>
                                <p:cTn id="176" presetID="1" presetClass="emph" presetSubtype="2" fill="hold" nodeType="clickEffect">
                                  <p:stCondLst>
                                    <p:cond delay="0"/>
                                  </p:stCondLst>
                                  <p:childTnLst>
                                    <p:animClr clrSpc="rgb" dir="cw">
                                      <p:cBhvr>
                                        <p:cTn id="177" dur="500" fill="hold"/>
                                        <p:tgtEl>
                                          <p:spTgt spid="56"/>
                                        </p:tgtEl>
                                        <p:attrNameLst>
                                          <p:attrName>fillcolor</p:attrName>
                                        </p:attrNameLst>
                                      </p:cBhvr>
                                      <p:to>
                                        <a:schemeClr val="bg1"/>
                                      </p:to>
                                    </p:animClr>
                                    <p:set>
                                      <p:cBhvr>
                                        <p:cTn id="178" dur="500" fill="hold"/>
                                        <p:tgtEl>
                                          <p:spTgt spid="56"/>
                                        </p:tgtEl>
                                        <p:attrNameLst>
                                          <p:attrName>fill.type</p:attrName>
                                        </p:attrNameLst>
                                      </p:cBhvr>
                                      <p:to>
                                        <p:strVal val="solid"/>
                                      </p:to>
                                    </p:set>
                                    <p:set>
                                      <p:cBhvr>
                                        <p:cTn id="179" dur="500" fill="hold"/>
                                        <p:tgtEl>
                                          <p:spTgt spid="56"/>
                                        </p:tgtEl>
                                        <p:attrNameLst>
                                          <p:attrName>fill.on</p:attrName>
                                        </p:attrNameLst>
                                      </p:cBhvr>
                                      <p:to>
                                        <p:strVal val="true"/>
                                      </p:to>
                                    </p:set>
                                  </p:childTnLst>
                                </p:cTn>
                              </p:par>
                            </p:childTnLst>
                          </p:cTn>
                        </p:par>
                      </p:childTnLst>
                    </p:cTn>
                  </p:par>
                  <p:par>
                    <p:cTn id="180" fill="hold">
                      <p:stCondLst>
                        <p:cond delay="indefinite"/>
                      </p:stCondLst>
                      <p:childTnLst>
                        <p:par>
                          <p:cTn id="181" fill="hold">
                            <p:stCondLst>
                              <p:cond delay="0"/>
                            </p:stCondLst>
                            <p:childTnLst>
                              <p:par>
                                <p:cTn id="182" presetID="3" presetClass="entr" presetSubtype="10" fill="hold" grpId="0" nodeType="clickEffect">
                                  <p:stCondLst>
                                    <p:cond delay="0"/>
                                  </p:stCondLst>
                                  <p:childTnLst>
                                    <p:set>
                                      <p:cBhvr>
                                        <p:cTn id="183" dur="1" fill="hold">
                                          <p:stCondLst>
                                            <p:cond delay="0"/>
                                          </p:stCondLst>
                                        </p:cTn>
                                        <p:tgtEl>
                                          <p:spTgt spid="18"/>
                                        </p:tgtEl>
                                        <p:attrNameLst>
                                          <p:attrName>style.visibility</p:attrName>
                                        </p:attrNameLst>
                                      </p:cBhvr>
                                      <p:to>
                                        <p:strVal val="visible"/>
                                      </p:to>
                                    </p:set>
                                    <p:animEffect transition="in" filter="blinds(horizontal)">
                                      <p:cBhvr>
                                        <p:cTn id="18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4" grpId="0"/>
      <p:bldP spid="15" grpId="0"/>
      <p:bldP spid="16" grpId="0"/>
      <p:bldP spid="17" grpId="0"/>
      <p:bldP spid="20" grpId="0"/>
      <p:bldP spid="14" grpId="0"/>
      <p:bldP spid="29" grpId="0"/>
      <p:bldP spid="30" grpId="0" animBg="1"/>
      <p:bldP spid="31" grpId="0"/>
      <p:bldP spid="32" grpId="0"/>
      <p:bldP spid="33" grpId="0"/>
      <p:bldP spid="35" grpId="0"/>
      <p:bldP spid="36" grpId="0"/>
      <p:bldP spid="37" grpId="0"/>
      <p:bldP spid="38" grpId="0"/>
      <p:bldP spid="39" grpId="0" animBg="1"/>
      <p:bldP spid="40" grpId="0" animBg="1"/>
      <p:bldP spid="41" grpId="0" animBg="1"/>
      <p:bldP spid="42" grpId="0" animBg="1"/>
      <p:bldP spid="43" grpId="0"/>
      <p:bldP spid="44" grpId="0"/>
      <p:bldP spid="45" grpId="0"/>
      <p:bldP spid="18" grpId="0" animBg="1"/>
      <p:bldP spid="19"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152400" y="1600200"/>
            <a:ext cx="3505200" cy="5029200"/>
          </a:xfrm>
        </p:spPr>
        <p:txBody>
          <a:bodyPr>
            <a:normAutofit/>
          </a:bodyPr>
          <a:lstStyle/>
          <a:p>
            <a:pPr marL="0" indent="0" algn="ctr">
              <a:buNone/>
            </a:pPr>
            <a:r>
              <a:rPr lang="en-GB" sz="1400" b="1" dirty="0" smtClean="0">
                <a:latin typeface="Comic Sans MS" panose="030F0702030302020204" pitchFamily="66" charset="0"/>
              </a:rPr>
              <a:t>You need to be able to use both Polar and Cartesian Coordinates</a:t>
            </a:r>
            <a:endParaRPr lang="en-GB" sz="1400" dirty="0" smtClean="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US" sz="1400" dirty="0" smtClean="0">
                <a:latin typeface="Comic Sans MS" panose="030F0702030302020204" pitchFamily="66" charset="0"/>
                <a:sym typeface="Wingdings" panose="05000000000000000000" pitchFamily="2" charset="2"/>
              </a:rPr>
              <a:t>Convert the following Polar coordinate into Cartesian form.</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smtClean="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smtClean="0">
                <a:latin typeface="Comic Sans MS" panose="030F0702030302020204" pitchFamily="66" charset="0"/>
                <a:sym typeface="Wingdings" panose="05000000000000000000" pitchFamily="2" charset="2"/>
              </a:rPr>
              <a:t>As usual draw a diagram, and think carefully about which quadrant this point is in</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smtClean="0">
                <a:latin typeface="Comic Sans MS" panose="030F0702030302020204" pitchFamily="66" charset="0"/>
                <a:sym typeface="Wingdings" panose="05000000000000000000" pitchFamily="2" charset="2"/>
              </a:rPr>
              <a:t>The angle in the triangle will be </a:t>
            </a:r>
            <a:r>
              <a:rPr lang="el-GR" sz="1400" baseline="30000" dirty="0" smtClean="0">
                <a:latin typeface="Comic Sans MS" panose="030F0702030302020204" pitchFamily="66" charset="0"/>
                <a:sym typeface="Wingdings" panose="05000000000000000000" pitchFamily="2" charset="2"/>
              </a:rPr>
              <a:t>π</a:t>
            </a:r>
            <a:r>
              <a:rPr lang="en-US" sz="1400" dirty="0" smtClean="0">
                <a:latin typeface="Comic Sans MS" panose="030F0702030302020204" pitchFamily="66" charset="0"/>
                <a:sym typeface="Wingdings" panose="05000000000000000000" pitchFamily="2" charset="2"/>
              </a:rPr>
              <a:t>/</a:t>
            </a:r>
            <a:r>
              <a:rPr lang="en-US" sz="1400" baseline="-25000" dirty="0" smtClean="0">
                <a:latin typeface="Comic Sans MS" panose="030F0702030302020204" pitchFamily="66" charset="0"/>
                <a:sym typeface="Wingdings" panose="05000000000000000000" pitchFamily="2" charset="2"/>
              </a:rPr>
              <a:t>3</a:t>
            </a:r>
            <a:r>
              <a:rPr lang="en-US" sz="1400" dirty="0" smtClean="0">
                <a:latin typeface="Comic Sans MS" panose="030F0702030302020204" pitchFamily="66" charset="0"/>
                <a:sym typeface="Wingdings" panose="05000000000000000000" pitchFamily="2" charset="2"/>
              </a:rPr>
              <a:t>, </a:t>
            </a:r>
            <a:r>
              <a:rPr lang="en-GB" sz="1400" dirty="0" smtClean="0">
                <a:latin typeface="Comic Sans MS" panose="030F0702030302020204" pitchFamily="66" charset="0"/>
                <a:sym typeface="Wingdings" panose="05000000000000000000" pitchFamily="2" charset="2"/>
              </a:rPr>
              <a:t>calculated by subtracting </a:t>
            </a:r>
            <a:r>
              <a:rPr lang="en-GB" sz="1400" baseline="30000" dirty="0" smtClean="0">
                <a:latin typeface="Comic Sans MS" panose="030F0702030302020204" pitchFamily="66" charset="0"/>
                <a:sym typeface="Wingdings" panose="05000000000000000000" pitchFamily="2" charset="2"/>
              </a:rPr>
              <a:t>2</a:t>
            </a:r>
            <a:r>
              <a:rPr lang="el-GR" sz="1400" baseline="30000" dirty="0" smtClean="0">
                <a:latin typeface="Comic Sans MS" panose="030F0702030302020204" pitchFamily="66" charset="0"/>
                <a:sym typeface="Wingdings" panose="05000000000000000000" pitchFamily="2" charset="2"/>
              </a:rPr>
              <a:t>π</a:t>
            </a:r>
            <a:r>
              <a:rPr lang="en-GB" sz="1400" dirty="0" smtClean="0">
                <a:latin typeface="Comic Sans MS" panose="030F0702030302020204" pitchFamily="66" charset="0"/>
                <a:sym typeface="Wingdings" panose="05000000000000000000" pitchFamily="2" charset="2"/>
              </a:rPr>
              <a:t>/</a:t>
            </a:r>
            <a:r>
              <a:rPr lang="en-GB" sz="1400" baseline="-25000" dirty="0">
                <a:latin typeface="Comic Sans MS" panose="030F0702030302020204" pitchFamily="66" charset="0"/>
                <a:sym typeface="Wingdings" panose="05000000000000000000" pitchFamily="2" charset="2"/>
              </a:rPr>
              <a:t>3</a:t>
            </a:r>
            <a:r>
              <a:rPr lang="en-GB" sz="1400" dirty="0" smtClean="0">
                <a:latin typeface="Comic Sans MS" panose="030F0702030302020204" pitchFamily="66" charset="0"/>
                <a:sym typeface="Wingdings" panose="05000000000000000000" pitchFamily="2" charset="2"/>
              </a:rPr>
              <a:t> from </a:t>
            </a:r>
            <a:r>
              <a:rPr lang="el-GR" sz="1400" dirty="0" smtClean="0">
                <a:latin typeface="Comic Sans MS" panose="030F0702030302020204" pitchFamily="66" charset="0"/>
                <a:sym typeface="Wingdings" panose="05000000000000000000" pitchFamily="2" charset="2"/>
              </a:rPr>
              <a:t>π</a:t>
            </a:r>
            <a:endParaRPr lang="en-US" sz="1400" baseline="-25000" dirty="0" smtClean="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smtClean="0">
              <a:latin typeface="Comic Sans MS" panose="030F0702030302020204" pitchFamily="66" charset="0"/>
              <a:sym typeface="Wingdings" panose="05000000000000000000" pitchFamily="2" charset="2"/>
            </a:endParaRPr>
          </a:p>
          <a:p>
            <a:pPr marL="0" indent="0" algn="ctr">
              <a:buNone/>
            </a:pPr>
            <a:endParaRPr lang="en-US" sz="1400" dirty="0" smtClean="0">
              <a:latin typeface="Comic Sans MS" panose="030F0702030302020204" pitchFamily="66" charset="0"/>
              <a:sym typeface="Wingdings" panose="05000000000000000000" pitchFamily="2" charset="2"/>
            </a:endParaRPr>
          </a:p>
          <a:p>
            <a:pPr marL="0" indent="0" algn="ctr">
              <a:buNone/>
            </a:pPr>
            <a:endParaRPr lang="en-GB" sz="1400" dirty="0" smtClean="0">
              <a:latin typeface="Comic Sans MS" panose="030F0702030302020204" pitchFamily="66" charset="0"/>
              <a:sym typeface="Wingdings" panose="05000000000000000000" pitchFamily="2" charset="2"/>
            </a:endParaRPr>
          </a:p>
        </p:txBody>
      </p:sp>
      <p:pic>
        <p:nvPicPr>
          <p:cNvPr id="5" name="Picture 10" descr="http://upload.wikimedia.org/wikipedia/commons/thumb/a/af/Archimedian_spiral.svg/220px-Archimedian_spiral.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143000" cy="114300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5" name="TextBox 54"/>
              <p:cNvSpPr txBox="1"/>
              <p:nvPr/>
            </p:nvSpPr>
            <p:spPr>
              <a:xfrm>
                <a:off x="4955274"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55" name="TextBox 54"/>
              <p:cNvSpPr txBox="1">
                <a:spLocks noRot="1" noChangeAspect="1" noMove="1" noResize="1" noEditPoints="1" noAdjustHandles="1" noChangeArrowheads="1" noChangeShapeType="1" noTextEdit="1"/>
              </p:cNvSpPr>
              <p:nvPr/>
            </p:nvSpPr>
            <p:spPr>
              <a:xfrm>
                <a:off x="4955274" y="0"/>
                <a:ext cx="1219200" cy="338554"/>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3731524"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56" name="TextBox 55"/>
              <p:cNvSpPr txBox="1">
                <a:spLocks noRot="1" noChangeAspect="1" noMove="1" noResize="1" noEditPoints="1" noAdjustHandles="1" noChangeArrowheads="1" noChangeShapeType="1" noTextEdit="1"/>
              </p:cNvSpPr>
              <p:nvPr/>
            </p:nvSpPr>
            <p:spPr>
              <a:xfrm>
                <a:off x="3731524" y="0"/>
                <a:ext cx="1219200" cy="338554"/>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6168785"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57" name="TextBox 56"/>
              <p:cNvSpPr txBox="1">
                <a:spLocks noRot="1" noChangeAspect="1" noMove="1" noResize="1" noEditPoints="1" noAdjustHandles="1" noChangeArrowheads="1" noChangeShapeType="1" noTextEdit="1"/>
              </p:cNvSpPr>
              <p:nvPr/>
            </p:nvSpPr>
            <p:spPr>
              <a:xfrm>
                <a:off x="6168785" y="0"/>
                <a:ext cx="1373068" cy="338554"/>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7546896"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a:ea typeface="Cambria Math"/>
                            </a:rPr>
                          </m:ctrlPr>
                        </m:dPr>
                        <m:e>
                          <m:f>
                            <m:fPr>
                              <m:ctrlPr>
                                <a:rPr lang="en-US" sz="1600" b="0" i="1" smtClean="0">
                                  <a:latin typeface="Cambria Math"/>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58" name="TextBox 57"/>
              <p:cNvSpPr txBox="1">
                <a:spLocks noRot="1" noChangeAspect="1" noMove="1" noResize="1" noEditPoints="1" noAdjustHandles="1" noChangeArrowheads="1" noChangeShapeType="1" noTextEdit="1"/>
              </p:cNvSpPr>
              <p:nvPr/>
            </p:nvSpPr>
            <p:spPr>
              <a:xfrm>
                <a:off x="7546896" y="0"/>
                <a:ext cx="1597104" cy="513987"/>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484415" y="2838202"/>
                <a:ext cx="896336" cy="6455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GB" sz="1600" i="1" smtClean="0">
                              <a:latin typeface="Cambria Math"/>
                            </a:rPr>
                          </m:ctrlPr>
                        </m:dPr>
                        <m:e>
                          <m:r>
                            <a:rPr lang="en-US" sz="1600" b="0" i="1" smtClean="0">
                              <a:latin typeface="Cambria Math"/>
                            </a:rPr>
                            <m:t>8, </m:t>
                          </m:r>
                          <m:f>
                            <m:fPr>
                              <m:ctrlPr>
                                <a:rPr lang="en-US" sz="1600" b="0" i="1" smtClean="0">
                                  <a:latin typeface="Cambria Math"/>
                                </a:rPr>
                              </m:ctrlPr>
                            </m:fPr>
                            <m:num>
                              <m:r>
                                <a:rPr lang="en-US" sz="1600" b="0" i="1" smtClean="0">
                                  <a:latin typeface="Cambria Math"/>
                                </a:rPr>
                                <m:t>2</m:t>
                              </m:r>
                              <m:r>
                                <a:rPr lang="en-US" sz="1600" b="0" i="1" smtClean="0">
                                  <a:latin typeface="Cambria Math"/>
                                  <a:ea typeface="Cambria Math"/>
                                </a:rPr>
                                <m:t>𝜋</m:t>
                              </m:r>
                            </m:num>
                            <m:den>
                              <m:r>
                                <a:rPr lang="en-US" sz="1600" b="0" i="1" smtClean="0">
                                  <a:latin typeface="Cambria Math"/>
                                </a:rPr>
                                <m:t>3</m:t>
                              </m:r>
                            </m:den>
                          </m:f>
                        </m:e>
                      </m:d>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484415" y="2838202"/>
                <a:ext cx="896336" cy="645561"/>
              </a:xfrm>
              <a:prstGeom prst="rect">
                <a:avLst/>
              </a:prstGeom>
              <a:blipFill rotWithShape="1">
                <a:blip r:embed="rId7"/>
                <a:stretch>
                  <a:fillRect/>
                </a:stretch>
              </a:blipFill>
            </p:spPr>
            <p:txBody>
              <a:bodyPr/>
              <a:lstStyle/>
              <a:p>
                <a:r>
                  <a:rPr lang="en-GB">
                    <a:noFill/>
                  </a:rPr>
                  <a:t> </a:t>
                </a:r>
              </a:p>
            </p:txBody>
          </p:sp>
        </mc:Fallback>
      </mc:AlternateContent>
      <p:cxnSp>
        <p:nvCxnSpPr>
          <p:cNvPr id="10" name="Straight Arrow Connector 9"/>
          <p:cNvCxnSpPr/>
          <p:nvPr/>
        </p:nvCxnSpPr>
        <p:spPr>
          <a:xfrm flipV="1">
            <a:off x="7162800" y="1447800"/>
            <a:ext cx="0" cy="30479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V="1">
            <a:off x="7162799" y="1524001"/>
            <a:ext cx="0" cy="30479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32612" y="1460666"/>
            <a:ext cx="1471878" cy="307777"/>
          </a:xfrm>
          <a:prstGeom prst="rect">
            <a:avLst/>
          </a:prstGeom>
          <a:noFill/>
          <a:ln w="25400">
            <a:solidFill>
              <a:schemeClr val="tx1"/>
            </a:solidFill>
          </a:ln>
        </p:spPr>
        <p:txBody>
          <a:bodyPr wrap="none" rtlCol="0">
            <a:spAutoFit/>
          </a:bodyPr>
          <a:lstStyle/>
          <a:p>
            <a:r>
              <a:rPr lang="en-US" sz="1400" dirty="0" smtClean="0">
                <a:latin typeface="Comic Sans MS" panose="030F0702030302020204" pitchFamily="66" charset="0"/>
              </a:rPr>
              <a:t>Draw a diagram</a:t>
            </a:r>
            <a:endParaRPr lang="en-GB" sz="1400" dirty="0">
              <a:latin typeface="Comic Sans MS" panose="030F0702030302020204" pitchFamily="66" charset="0"/>
            </a:endParaRPr>
          </a:p>
        </p:txBody>
      </p:sp>
      <p:sp>
        <p:nvSpPr>
          <p:cNvPr id="13" name="TextBox 12"/>
          <p:cNvSpPr txBox="1"/>
          <p:nvPr/>
        </p:nvSpPr>
        <p:spPr>
          <a:xfrm>
            <a:off x="8686800" y="2895600"/>
            <a:ext cx="293670" cy="307777"/>
          </a:xfrm>
          <a:prstGeom prst="rect">
            <a:avLst/>
          </a:prstGeom>
          <a:noFill/>
        </p:spPr>
        <p:txBody>
          <a:bodyPr wrap="none" rtlCol="0">
            <a:spAutoFit/>
          </a:bodyPr>
          <a:lstStyle/>
          <a:p>
            <a:pPr algn="ctr"/>
            <a:r>
              <a:rPr lang="en-US" sz="1400" dirty="0" smtClean="0">
                <a:latin typeface="Comic Sans MS" panose="030F0702030302020204" pitchFamily="66" charset="0"/>
              </a:rPr>
              <a:t>0</a:t>
            </a:r>
            <a:endParaRPr lang="en-GB" sz="1400" dirty="0">
              <a:latin typeface="Comic Sans MS" panose="030F0702030302020204" pitchFamily="66" charset="0"/>
            </a:endParaRPr>
          </a:p>
        </p:txBody>
      </p:sp>
      <p:sp>
        <p:nvSpPr>
          <p:cNvPr id="14" name="TextBox 13"/>
          <p:cNvSpPr txBox="1"/>
          <p:nvPr/>
        </p:nvSpPr>
        <p:spPr>
          <a:xfrm>
            <a:off x="5334000" y="2895600"/>
            <a:ext cx="296876" cy="307777"/>
          </a:xfrm>
          <a:prstGeom prst="rect">
            <a:avLst/>
          </a:prstGeom>
          <a:noFill/>
        </p:spPr>
        <p:txBody>
          <a:bodyPr wrap="none" rtlCol="0">
            <a:spAutoFit/>
          </a:bodyPr>
          <a:lstStyle/>
          <a:p>
            <a:pPr algn="ct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15" name="TextBox 14"/>
          <p:cNvSpPr txBox="1"/>
          <p:nvPr/>
        </p:nvSpPr>
        <p:spPr>
          <a:xfrm>
            <a:off x="6934200" y="1143000"/>
            <a:ext cx="425116" cy="307777"/>
          </a:xfrm>
          <a:prstGeom prst="rect">
            <a:avLst/>
          </a:prstGeom>
          <a:noFill/>
        </p:spPr>
        <p:txBody>
          <a:bodyPr wrap="none" rtlCol="0">
            <a:spAutoFit/>
          </a:bodyPr>
          <a:lstStyle/>
          <a:p>
            <a:pPr algn="ctr"/>
            <a:r>
              <a:rPr lang="el-GR" sz="1400" baseline="30000" dirty="0" smtClean="0">
                <a:latin typeface="Comic Sans MS" panose="030F0702030302020204" pitchFamily="66" charset="0"/>
              </a:rPr>
              <a:t>π</a:t>
            </a:r>
            <a:r>
              <a:rPr lang="en-US" sz="1400" dirty="0" smtClean="0">
                <a:latin typeface="Comic Sans MS" panose="030F0702030302020204" pitchFamily="66" charset="0"/>
              </a:rPr>
              <a:t>/</a:t>
            </a:r>
            <a:r>
              <a:rPr lang="en-US" sz="1400" baseline="-25000" dirty="0" smtClean="0">
                <a:latin typeface="Comic Sans MS" panose="030F0702030302020204" pitchFamily="66" charset="0"/>
              </a:rPr>
              <a:t>2</a:t>
            </a:r>
            <a:endParaRPr lang="en-GB" sz="1400" baseline="-25000" dirty="0">
              <a:latin typeface="Comic Sans MS" panose="030F0702030302020204" pitchFamily="66" charset="0"/>
            </a:endParaRPr>
          </a:p>
        </p:txBody>
      </p:sp>
      <p:sp>
        <p:nvSpPr>
          <p:cNvPr id="16" name="TextBox 15"/>
          <p:cNvSpPr txBox="1"/>
          <p:nvPr/>
        </p:nvSpPr>
        <p:spPr>
          <a:xfrm>
            <a:off x="6934200" y="4495800"/>
            <a:ext cx="498855" cy="307777"/>
          </a:xfrm>
          <a:prstGeom prst="rect">
            <a:avLst/>
          </a:prstGeom>
          <a:noFill/>
        </p:spPr>
        <p:txBody>
          <a:bodyPr wrap="none" rtlCol="0">
            <a:spAutoFit/>
          </a:bodyPr>
          <a:lstStyle/>
          <a:p>
            <a:pPr algn="ctr"/>
            <a:r>
              <a:rPr lang="en-US" sz="1400" baseline="30000" dirty="0" smtClean="0">
                <a:latin typeface="Comic Sans MS" panose="030F0702030302020204" pitchFamily="66" charset="0"/>
              </a:rPr>
              <a:t>3</a:t>
            </a:r>
            <a:r>
              <a:rPr lang="el-GR" sz="1400" baseline="30000" dirty="0" smtClean="0">
                <a:latin typeface="Comic Sans MS" panose="030F0702030302020204" pitchFamily="66" charset="0"/>
              </a:rPr>
              <a:t>π</a:t>
            </a:r>
            <a:r>
              <a:rPr lang="en-US" sz="1400" dirty="0" smtClean="0">
                <a:latin typeface="Comic Sans MS" panose="030F0702030302020204" pitchFamily="66" charset="0"/>
              </a:rPr>
              <a:t>/</a:t>
            </a:r>
            <a:r>
              <a:rPr lang="en-US" sz="1400" baseline="-25000" dirty="0" smtClean="0">
                <a:latin typeface="Comic Sans MS" panose="030F0702030302020204" pitchFamily="66" charset="0"/>
              </a:rPr>
              <a:t>2</a:t>
            </a:r>
            <a:endParaRPr lang="en-GB" sz="1400" baseline="-25000" dirty="0">
              <a:latin typeface="Comic Sans MS" panose="030F0702030302020204" pitchFamily="66" charset="0"/>
            </a:endParaRPr>
          </a:p>
        </p:txBody>
      </p:sp>
      <p:cxnSp>
        <p:nvCxnSpPr>
          <p:cNvPr id="17" name="Straight Connector 16"/>
          <p:cNvCxnSpPr/>
          <p:nvPr/>
        </p:nvCxnSpPr>
        <p:spPr>
          <a:xfrm flipH="1" flipV="1">
            <a:off x="6400800" y="1600200"/>
            <a:ext cx="762000" cy="144780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15000" y="1219200"/>
            <a:ext cx="817853" cy="307777"/>
          </a:xfrm>
          <a:prstGeom prst="rect">
            <a:avLst/>
          </a:prstGeom>
          <a:noFill/>
        </p:spPr>
        <p:txBody>
          <a:bodyPr wrap="none" rtlCol="0">
            <a:spAutoFit/>
          </a:bodyPr>
          <a:lstStyle/>
          <a:p>
            <a:pPr algn="ctr"/>
            <a:r>
              <a:rPr lang="en-GB" sz="1400" b="1" dirty="0" smtClean="0">
                <a:solidFill>
                  <a:srgbClr val="FF0000"/>
                </a:solidFill>
                <a:latin typeface="Comic Sans MS" panose="030F0702030302020204" pitchFamily="66" charset="0"/>
              </a:rPr>
              <a:t>(8,</a:t>
            </a:r>
            <a:r>
              <a:rPr lang="en-GB" sz="1400" b="1" baseline="30000" dirty="0">
                <a:solidFill>
                  <a:srgbClr val="FF0000"/>
                </a:solidFill>
                <a:latin typeface="Comic Sans MS" panose="030F0702030302020204" pitchFamily="66" charset="0"/>
              </a:rPr>
              <a:t>2</a:t>
            </a:r>
            <a:r>
              <a:rPr lang="el-GR" sz="1400" b="1" baseline="30000" dirty="0" smtClean="0">
                <a:solidFill>
                  <a:srgbClr val="FF0000"/>
                </a:solidFill>
                <a:latin typeface="Comic Sans MS" panose="030F0702030302020204" pitchFamily="66" charset="0"/>
              </a:rPr>
              <a:t>π</a:t>
            </a:r>
            <a:r>
              <a:rPr lang="en-GB" sz="1400" b="1" dirty="0" smtClean="0">
                <a:solidFill>
                  <a:srgbClr val="FF0000"/>
                </a:solidFill>
                <a:latin typeface="Comic Sans MS" panose="030F0702030302020204" pitchFamily="66" charset="0"/>
              </a:rPr>
              <a:t>/</a:t>
            </a:r>
            <a:r>
              <a:rPr lang="en-GB" sz="1400" b="1" baseline="-25000" dirty="0" smtClean="0">
                <a:solidFill>
                  <a:srgbClr val="FF0000"/>
                </a:solidFill>
                <a:latin typeface="Comic Sans MS" panose="030F0702030302020204" pitchFamily="66" charset="0"/>
              </a:rPr>
              <a:t>3</a:t>
            </a:r>
            <a:r>
              <a:rPr lang="en-GB" sz="1400" b="1" dirty="0" smtClean="0">
                <a:solidFill>
                  <a:srgbClr val="FF0000"/>
                </a:solidFill>
                <a:latin typeface="Comic Sans MS" panose="030F0702030302020204" pitchFamily="66" charset="0"/>
              </a:rPr>
              <a:t>)</a:t>
            </a:r>
            <a:endParaRPr lang="en-GB" sz="1400" b="1" dirty="0">
              <a:solidFill>
                <a:srgbClr val="FF0000"/>
              </a:solidFill>
              <a:latin typeface="Comic Sans MS" panose="030F0702030302020204" pitchFamily="66" charset="0"/>
            </a:endParaRPr>
          </a:p>
        </p:txBody>
      </p:sp>
      <p:grpSp>
        <p:nvGrpSpPr>
          <p:cNvPr id="19" name="Group 18"/>
          <p:cNvGrpSpPr/>
          <p:nvPr/>
        </p:nvGrpSpPr>
        <p:grpSpPr>
          <a:xfrm>
            <a:off x="6324600" y="1524000"/>
            <a:ext cx="152400" cy="152400"/>
            <a:chOff x="5715000" y="3962400"/>
            <a:chExt cx="152400" cy="152400"/>
          </a:xfrm>
        </p:grpSpPr>
        <p:cxnSp>
          <p:nvCxnSpPr>
            <p:cNvPr id="20" name="Straight Connector 19"/>
            <p:cNvCxnSpPr/>
            <p:nvPr/>
          </p:nvCxnSpPr>
          <p:spPr>
            <a:xfrm>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nvCxnSpPr>
        <p:spPr>
          <a:xfrm flipH="1">
            <a:off x="6400800" y="3048000"/>
            <a:ext cx="762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400800" y="1600200"/>
            <a:ext cx="0" cy="1447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705600" y="2057400"/>
            <a:ext cx="293670" cy="307777"/>
          </a:xfrm>
          <a:prstGeom prst="rect">
            <a:avLst/>
          </a:prstGeom>
          <a:noFill/>
        </p:spPr>
        <p:txBody>
          <a:bodyPr wrap="none" rtlCol="0">
            <a:spAutoFit/>
          </a:bodyPr>
          <a:lstStyle/>
          <a:p>
            <a:pPr algn="ctr"/>
            <a:r>
              <a:rPr lang="en-US" sz="1400" b="1" dirty="0" smtClean="0">
                <a:solidFill>
                  <a:srgbClr val="FF0000"/>
                </a:solidFill>
                <a:latin typeface="Comic Sans MS" panose="030F0702030302020204" pitchFamily="66" charset="0"/>
              </a:rPr>
              <a:t>8</a:t>
            </a:r>
            <a:endParaRPr lang="en-GB" sz="1400" b="1" dirty="0">
              <a:solidFill>
                <a:srgbClr val="FF0000"/>
              </a:solidFill>
              <a:latin typeface="Comic Sans MS" panose="030F0702030302020204" pitchFamily="66" charset="0"/>
            </a:endParaRPr>
          </a:p>
        </p:txBody>
      </p:sp>
      <p:sp>
        <p:nvSpPr>
          <p:cNvPr id="25" name="TextBox 24"/>
          <p:cNvSpPr txBox="1"/>
          <p:nvPr/>
        </p:nvSpPr>
        <p:spPr>
          <a:xfrm>
            <a:off x="6553200" y="2743200"/>
            <a:ext cx="425116" cy="307777"/>
          </a:xfrm>
          <a:prstGeom prst="rect">
            <a:avLst/>
          </a:prstGeom>
          <a:noFill/>
        </p:spPr>
        <p:txBody>
          <a:bodyPr wrap="none" rtlCol="0">
            <a:spAutoFit/>
          </a:bodyPr>
          <a:lstStyle/>
          <a:p>
            <a:pPr algn="ctr"/>
            <a:r>
              <a:rPr lang="el-GR" sz="1400" b="1" baseline="30000" dirty="0" smtClean="0">
                <a:solidFill>
                  <a:srgbClr val="FF0000"/>
                </a:solidFill>
                <a:latin typeface="Comic Sans MS" panose="030F0702030302020204" pitchFamily="66" charset="0"/>
              </a:rPr>
              <a:t>π</a:t>
            </a:r>
            <a:r>
              <a:rPr lang="en-US" sz="1400" b="1" dirty="0" smtClean="0">
                <a:solidFill>
                  <a:srgbClr val="FF0000"/>
                </a:solidFill>
                <a:latin typeface="Comic Sans MS" panose="030F0702030302020204" pitchFamily="66" charset="0"/>
              </a:rPr>
              <a:t>/</a:t>
            </a:r>
            <a:r>
              <a:rPr lang="en-US" sz="1400" b="1" baseline="-25000" dirty="0" smtClean="0">
                <a:solidFill>
                  <a:srgbClr val="FF0000"/>
                </a:solidFill>
                <a:latin typeface="Comic Sans MS" panose="030F0702030302020204" pitchFamily="66" charset="0"/>
              </a:rPr>
              <a:t>3</a:t>
            </a:r>
            <a:endParaRPr lang="en-GB" sz="1400" b="1" baseline="-25000" dirty="0">
              <a:solidFill>
                <a:srgbClr val="FF0000"/>
              </a:solidFill>
              <a:latin typeface="Comic Sans MS" panose="030F0702030302020204" pitchFamily="66" charset="0"/>
            </a:endParaRPr>
          </a:p>
        </p:txBody>
      </p:sp>
      <p:sp>
        <p:nvSpPr>
          <p:cNvPr id="26" name="Arc 25"/>
          <p:cNvSpPr/>
          <p:nvPr/>
        </p:nvSpPr>
        <p:spPr>
          <a:xfrm>
            <a:off x="6934200" y="2590800"/>
            <a:ext cx="914400" cy="914400"/>
          </a:xfrm>
          <a:prstGeom prst="arc">
            <a:avLst>
              <a:gd name="adj1" fmla="val 10719269"/>
              <a:gd name="adj2" fmla="val 12891451"/>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TextBox 26"/>
          <p:cNvSpPr txBox="1"/>
          <p:nvPr/>
        </p:nvSpPr>
        <p:spPr>
          <a:xfrm>
            <a:off x="6629400" y="3048000"/>
            <a:ext cx="285008" cy="307776"/>
          </a:xfrm>
          <a:prstGeom prst="rect">
            <a:avLst/>
          </a:prstGeom>
          <a:noFill/>
        </p:spPr>
        <p:txBody>
          <a:bodyPr wrap="square" rtlCol="0">
            <a:spAutoFit/>
          </a:bodyPr>
          <a:lstStyle/>
          <a:p>
            <a:r>
              <a:rPr lang="en-US" sz="1400" b="1" dirty="0" smtClean="0">
                <a:solidFill>
                  <a:srgbClr val="0000FF"/>
                </a:solidFill>
                <a:latin typeface="Comic Sans MS" panose="030F0702030302020204" pitchFamily="66" charset="0"/>
              </a:rPr>
              <a:t>4</a:t>
            </a:r>
            <a:endParaRPr lang="en-GB" sz="1400" b="1" dirty="0">
              <a:solidFill>
                <a:srgbClr val="0000FF"/>
              </a:solidFill>
              <a:latin typeface="Comic Sans MS" panose="030F0702030302020204" pitchFamily="66" charset="0"/>
            </a:endParaRPr>
          </a:p>
        </p:txBody>
      </p:sp>
      <p:sp>
        <p:nvSpPr>
          <p:cNvPr id="28" name="TextBox 27"/>
          <p:cNvSpPr txBox="1"/>
          <p:nvPr/>
        </p:nvSpPr>
        <p:spPr>
          <a:xfrm>
            <a:off x="5917870" y="2230582"/>
            <a:ext cx="511679" cy="307777"/>
          </a:xfrm>
          <a:prstGeom prst="rect">
            <a:avLst/>
          </a:prstGeom>
          <a:noFill/>
        </p:spPr>
        <p:txBody>
          <a:bodyPr wrap="none" rtlCol="0">
            <a:spAutoFit/>
          </a:bodyPr>
          <a:lstStyle/>
          <a:p>
            <a:r>
              <a:rPr lang="en-US" sz="1400" b="1" dirty="0" smtClean="0">
                <a:solidFill>
                  <a:srgbClr val="0000FF"/>
                </a:solidFill>
                <a:latin typeface="Comic Sans MS" panose="030F0702030302020204" pitchFamily="66" charset="0"/>
              </a:rPr>
              <a:t>4√3</a:t>
            </a:r>
            <a:endParaRPr lang="en-GB" sz="1400" b="1"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4" name="TextBox 33"/>
              <p:cNvSpPr txBox="1"/>
              <p:nvPr/>
            </p:nvSpPr>
            <p:spPr>
              <a:xfrm>
                <a:off x="3957453" y="4874820"/>
                <a:ext cx="1219200" cy="33855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3957453" y="4874820"/>
                <a:ext cx="1219200" cy="338554"/>
              </a:xfrm>
              <a:prstGeom prst="rect">
                <a:avLst/>
              </a:prstGeom>
              <a:blipFill rotWithShape="1">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6573982" y="4874820"/>
                <a:ext cx="1219200" cy="33855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35" name="TextBox 34"/>
              <p:cNvSpPr txBox="1">
                <a:spLocks noRot="1" noChangeAspect="1" noMove="1" noResize="1" noEditPoints="1" noAdjustHandles="1" noChangeArrowheads="1" noChangeShapeType="1" noTextEdit="1"/>
              </p:cNvSpPr>
              <p:nvPr/>
            </p:nvSpPr>
            <p:spPr>
              <a:xfrm>
                <a:off x="6573982" y="4874820"/>
                <a:ext cx="1219200" cy="338554"/>
              </a:xfrm>
              <a:prstGeom prst="rect">
                <a:avLst/>
              </a:prstGeom>
              <a:blipFill rotWithShape="1">
                <a:blip r:embed="rId9"/>
                <a:stretch>
                  <a:fillRect b="-3636"/>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886200" y="5257800"/>
                <a:ext cx="1600200" cy="510781"/>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=8</m:t>
                      </m:r>
                      <m:r>
                        <a:rPr lang="en-US" sz="1600" b="0" i="1" smtClean="0">
                          <a:latin typeface="Cambria Math"/>
                        </a:rPr>
                        <m:t>𝑐𝑜𝑠</m:t>
                      </m:r>
                      <m:d>
                        <m:dPr>
                          <m:ctrlPr>
                            <a:rPr lang="en-US" sz="1600" b="0" i="1" smtClean="0">
                              <a:latin typeface="Cambria Math"/>
                            </a:rPr>
                          </m:ctrlPr>
                        </m:dPr>
                        <m:e>
                          <m:f>
                            <m:fPr>
                              <m:ctrlPr>
                                <a:rPr lang="en-US" sz="1600" b="0" i="1" smtClean="0">
                                  <a:latin typeface="Cambria Math"/>
                                </a:rPr>
                              </m:ctrlPr>
                            </m:fPr>
                            <m:num>
                              <m:r>
                                <a:rPr lang="en-US" sz="1600" b="0" i="1" smtClean="0">
                                  <a:latin typeface="Cambria Math"/>
                                  <a:ea typeface="Cambria Math"/>
                                </a:rPr>
                                <m:t>𝜋</m:t>
                              </m:r>
                            </m:num>
                            <m:den>
                              <m:r>
                                <a:rPr lang="en-US" sz="1600" b="0" i="1" smtClean="0">
                                  <a:latin typeface="Cambria Math"/>
                                </a:rPr>
                                <m:t>3</m:t>
                              </m:r>
                            </m:den>
                          </m:f>
                        </m:e>
                      </m:d>
                    </m:oMath>
                  </m:oMathPara>
                </a14:m>
                <a:endParaRPr lang="en-GB" sz="1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3886200" y="5257800"/>
                <a:ext cx="1600200" cy="510781"/>
              </a:xfrm>
              <a:prstGeom prst="rect">
                <a:avLst/>
              </a:prstGeom>
              <a:blipFill rotWithShape="1">
                <a:blip r:embed="rId10"/>
                <a:stretch>
                  <a:fillRect b="-3614"/>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531429" y="5267695"/>
                <a:ext cx="1508166" cy="510781"/>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=8</m:t>
                      </m:r>
                      <m:r>
                        <a:rPr lang="en-US" sz="1600" b="0" i="1" smtClean="0">
                          <a:latin typeface="Cambria Math"/>
                        </a:rPr>
                        <m:t>𝑠𝑖𝑛</m:t>
                      </m:r>
                      <m:d>
                        <m:dPr>
                          <m:ctrlPr>
                            <a:rPr lang="en-US" sz="1600" b="0" i="1" smtClean="0">
                              <a:latin typeface="Cambria Math"/>
                            </a:rPr>
                          </m:ctrlPr>
                        </m:dPr>
                        <m:e>
                          <m:f>
                            <m:fPr>
                              <m:ctrlPr>
                                <a:rPr lang="en-US" sz="1600" b="0" i="1" smtClean="0">
                                  <a:latin typeface="Cambria Math"/>
                                </a:rPr>
                              </m:ctrlPr>
                            </m:fPr>
                            <m:num>
                              <m:r>
                                <a:rPr lang="en-US" sz="1600" b="0" i="1" smtClean="0">
                                  <a:latin typeface="Cambria Math"/>
                                  <a:ea typeface="Cambria Math"/>
                                </a:rPr>
                                <m:t>𝜋</m:t>
                              </m:r>
                            </m:num>
                            <m:den>
                              <m:r>
                                <a:rPr lang="en-US" sz="1600" b="0" i="1" smtClean="0">
                                  <a:latin typeface="Cambria Math"/>
                                </a:rPr>
                                <m:t>3</m:t>
                              </m:r>
                            </m:den>
                          </m:f>
                        </m:e>
                      </m:d>
                    </m:oMath>
                  </m:oMathPara>
                </a14:m>
                <a:endParaRPr lang="en-GB" sz="1600" dirty="0"/>
              </a:p>
            </p:txBody>
          </p:sp>
        </mc:Choice>
        <mc:Fallback xmlns="">
          <p:sp>
            <p:nvSpPr>
              <p:cNvPr id="37" name="TextBox 36"/>
              <p:cNvSpPr txBox="1">
                <a:spLocks noRot="1" noChangeAspect="1" noMove="1" noResize="1" noEditPoints="1" noAdjustHandles="1" noChangeArrowheads="1" noChangeShapeType="1" noTextEdit="1"/>
              </p:cNvSpPr>
              <p:nvPr/>
            </p:nvSpPr>
            <p:spPr>
              <a:xfrm>
                <a:off x="6531429" y="5267695"/>
                <a:ext cx="1508166" cy="510781"/>
              </a:xfrm>
              <a:prstGeom prst="rect">
                <a:avLst/>
              </a:prstGeom>
              <a:blipFill rotWithShape="1">
                <a:blip r:embed="rId11"/>
                <a:stretch>
                  <a:fillRect b="-3571"/>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3950526" y="5789220"/>
                <a:ext cx="838200" cy="33855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=4</m:t>
                      </m:r>
                    </m:oMath>
                  </m:oMathPara>
                </a14:m>
                <a:endParaRPr lang="en-GB"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3950526" y="5789220"/>
                <a:ext cx="838200" cy="338554"/>
              </a:xfrm>
              <a:prstGeom prst="rect">
                <a:avLst/>
              </a:prstGeom>
              <a:blipFill rotWithShape="1">
                <a:blip r:embed="rId1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6531429" y="5777345"/>
                <a:ext cx="1143000" cy="367601"/>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=4</m:t>
                      </m:r>
                      <m:rad>
                        <m:radPr>
                          <m:degHide m:val="on"/>
                          <m:ctrlPr>
                            <a:rPr lang="en-US" sz="1600" b="0" i="1" smtClean="0">
                              <a:latin typeface="Cambria Math"/>
                            </a:rPr>
                          </m:ctrlPr>
                        </m:radPr>
                        <m:deg/>
                        <m:e>
                          <m:r>
                            <a:rPr lang="en-US" sz="1600" b="0" i="1" smtClean="0">
                              <a:latin typeface="Cambria Math"/>
                            </a:rPr>
                            <m:t>3</m:t>
                          </m:r>
                        </m:e>
                      </m:rad>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6531429" y="5777345"/>
                <a:ext cx="1143000" cy="367601"/>
              </a:xfrm>
              <a:prstGeom prst="rect">
                <a:avLst/>
              </a:prstGeom>
              <a:blipFill rotWithShape="1">
                <a:blip r:embed="rId13"/>
                <a:stretch>
                  <a:fillRect b="-3333"/>
                </a:stretch>
              </a:blipFill>
              <a:ln w="25400">
                <a:noFill/>
              </a:ln>
            </p:spPr>
            <p:txBody>
              <a:bodyPr/>
              <a:lstStyle/>
              <a:p>
                <a:r>
                  <a:rPr lang="en-GB">
                    <a:noFill/>
                  </a:rPr>
                  <a:t> </a:t>
                </a:r>
              </a:p>
            </p:txBody>
          </p:sp>
        </mc:Fallback>
      </mc:AlternateContent>
      <p:sp>
        <p:nvSpPr>
          <p:cNvPr id="40" name="TextBox 39"/>
          <p:cNvSpPr txBox="1"/>
          <p:nvPr/>
        </p:nvSpPr>
        <p:spPr>
          <a:xfrm>
            <a:off x="5558643" y="5066805"/>
            <a:ext cx="664028"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dirty="0">
              <a:solidFill>
                <a:srgbClr val="FF0000"/>
              </a:solidFill>
              <a:latin typeface="Comic Sans MS" panose="030F0702030302020204" pitchFamily="66" charset="0"/>
            </a:endParaRPr>
          </a:p>
        </p:txBody>
      </p:sp>
      <p:sp>
        <p:nvSpPr>
          <p:cNvPr id="41" name="Arc 40"/>
          <p:cNvSpPr/>
          <p:nvPr/>
        </p:nvSpPr>
        <p:spPr>
          <a:xfrm>
            <a:off x="5237020" y="5066805"/>
            <a:ext cx="381000" cy="4572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Arc 41"/>
          <p:cNvSpPr/>
          <p:nvPr/>
        </p:nvSpPr>
        <p:spPr>
          <a:xfrm>
            <a:off x="5223165" y="5539838"/>
            <a:ext cx="381000" cy="4572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Arc 42"/>
          <p:cNvSpPr/>
          <p:nvPr/>
        </p:nvSpPr>
        <p:spPr>
          <a:xfrm>
            <a:off x="7857507" y="5074721"/>
            <a:ext cx="381000" cy="4572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Arc 43"/>
          <p:cNvSpPr/>
          <p:nvPr/>
        </p:nvSpPr>
        <p:spPr>
          <a:xfrm>
            <a:off x="7831777" y="5535879"/>
            <a:ext cx="381000" cy="4572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xtBox 44"/>
          <p:cNvSpPr txBox="1"/>
          <p:nvPr/>
        </p:nvSpPr>
        <p:spPr>
          <a:xfrm>
            <a:off x="8204860" y="5052951"/>
            <a:ext cx="664028"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dirty="0">
              <a:solidFill>
                <a:srgbClr val="FF0000"/>
              </a:solidFill>
              <a:latin typeface="Comic Sans MS" panose="030F0702030302020204" pitchFamily="66" charset="0"/>
            </a:endParaRPr>
          </a:p>
        </p:txBody>
      </p:sp>
      <p:sp>
        <p:nvSpPr>
          <p:cNvPr id="46" name="TextBox 45"/>
          <p:cNvSpPr txBox="1"/>
          <p:nvPr/>
        </p:nvSpPr>
        <p:spPr>
          <a:xfrm>
            <a:off x="5566558" y="5620988"/>
            <a:ext cx="846117"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dirty="0">
              <a:solidFill>
                <a:srgbClr val="FF0000"/>
              </a:solidFill>
              <a:latin typeface="Comic Sans MS" panose="030F0702030302020204" pitchFamily="66" charset="0"/>
            </a:endParaRPr>
          </a:p>
        </p:txBody>
      </p:sp>
      <p:sp>
        <p:nvSpPr>
          <p:cNvPr id="47" name="TextBox 46"/>
          <p:cNvSpPr txBox="1"/>
          <p:nvPr/>
        </p:nvSpPr>
        <p:spPr>
          <a:xfrm>
            <a:off x="8189024" y="5619009"/>
            <a:ext cx="846117"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dirty="0">
              <a:solidFill>
                <a:srgbClr val="FF0000"/>
              </a:solidFill>
              <a:latin typeface="Comic Sans MS" panose="030F0702030302020204" pitchFamily="66" charset="0"/>
            </a:endParaRPr>
          </a:p>
        </p:txBody>
      </p:sp>
      <p:sp>
        <p:nvSpPr>
          <p:cNvPr id="48" name="TextBox 47"/>
          <p:cNvSpPr txBox="1"/>
          <p:nvPr/>
        </p:nvSpPr>
        <p:spPr>
          <a:xfrm>
            <a:off x="2778827" y="6246421"/>
            <a:ext cx="5771407" cy="523220"/>
          </a:xfrm>
          <a:prstGeom prst="rect">
            <a:avLst/>
          </a:prstGeom>
          <a:solidFill>
            <a:schemeClr val="bg1"/>
          </a:solidFill>
          <a:ln w="25400">
            <a:solidFill>
              <a:schemeClr val="tx1"/>
            </a:solidFill>
          </a:ln>
        </p:spPr>
        <p:txBody>
          <a:bodyPr wrap="square" rtlCol="0">
            <a:spAutoFit/>
          </a:bodyPr>
          <a:lstStyle/>
          <a:p>
            <a:pPr algn="ctr"/>
            <a:r>
              <a:rPr lang="en-US" sz="1400" dirty="0" smtClean="0">
                <a:solidFill>
                  <a:srgbClr val="FF0000"/>
                </a:solidFill>
                <a:latin typeface="Comic Sans MS" panose="030F0702030302020204" pitchFamily="66" charset="0"/>
              </a:rPr>
              <a:t>So the Cartesian coordinate is </a:t>
            </a:r>
            <a:r>
              <a:rPr lang="en-US" sz="1400" b="1" dirty="0" smtClean="0">
                <a:solidFill>
                  <a:srgbClr val="FF0000"/>
                </a:solidFill>
                <a:latin typeface="Comic Sans MS" panose="030F0702030302020204" pitchFamily="66" charset="0"/>
              </a:rPr>
              <a:t>(-4,4√3)</a:t>
            </a:r>
            <a:r>
              <a:rPr lang="en-US" sz="1400" dirty="0" smtClean="0">
                <a:solidFill>
                  <a:srgbClr val="FF0000"/>
                </a:solidFill>
                <a:latin typeface="Comic Sans MS" panose="030F0702030302020204" pitchFamily="66" charset="0"/>
              </a:rPr>
              <a:t> (remember to interpret whether values should be negative or positive from the diagram!)</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86432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vertical)">
                                      <p:cBhvr>
                                        <p:cTn id="22" dur="500"/>
                                        <p:tgtEl>
                                          <p:spTgt spid="11"/>
                                        </p:tgtEl>
                                      </p:cBhvr>
                                    </p:animEffect>
                                  </p:childTnLst>
                                </p:cTn>
                              </p:par>
                              <p:par>
                                <p:cTn id="23" presetID="3" presetClass="entr" presetSubtype="1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par>
                                <p:cTn id="43" presetID="3" presetClass="entr" presetSubtype="1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linds(horizontal)">
                                      <p:cBhvr>
                                        <p:cTn id="45" dur="500"/>
                                        <p:tgtEl>
                                          <p:spTgt spid="22"/>
                                        </p:tgtEl>
                                      </p:cBhvr>
                                    </p:animEffect>
                                  </p:childTnLst>
                                </p:cTn>
                              </p:par>
                              <p:par>
                                <p:cTn id="46" presetID="3" presetClass="entr" presetSubtype="1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linds(horizontal)">
                                      <p:cBhvr>
                                        <p:cTn id="48" dur="500"/>
                                        <p:tgtEl>
                                          <p:spTgt spid="23"/>
                                        </p:tgtEl>
                                      </p:cBhvr>
                                    </p:animEffect>
                                  </p:childTnLst>
                                </p:cTn>
                              </p:par>
                              <p:par>
                                <p:cTn id="49" presetID="3" presetClass="entr" presetSubtype="1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linds(horizontal)">
                                      <p:cBhvr>
                                        <p:cTn id="51" dur="500"/>
                                        <p:tgtEl>
                                          <p:spTgt spid="19"/>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linds(horizontal)">
                                      <p:cBhvr>
                                        <p:cTn id="54" dur="500"/>
                                        <p:tgtEl>
                                          <p:spTgt spid="18"/>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linds(horizontal)">
                                      <p:cBhvr>
                                        <p:cTn id="57" dur="500"/>
                                        <p:tgtEl>
                                          <p:spTgt spid="24"/>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linds(horizontal)">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Effect transition="in" filter="blinds(horizontal)">
                                      <p:cBhvr>
                                        <p:cTn id="65" dur="5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blinds(horizont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blinds(horizontal)">
                                      <p:cBhvr>
                                        <p:cTn id="75" dur="500"/>
                                        <p:tgtEl>
                                          <p:spTgt spid="34"/>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blinds(horizontal)">
                                      <p:cBhvr>
                                        <p:cTn id="80" dur="500"/>
                                        <p:tgtEl>
                                          <p:spTgt spid="41"/>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blinds(horizontal)">
                                      <p:cBhvr>
                                        <p:cTn id="85" dur="500"/>
                                        <p:tgtEl>
                                          <p:spTgt spid="40"/>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blinds(horizontal)">
                                      <p:cBhvr>
                                        <p:cTn id="90" dur="500"/>
                                        <p:tgtEl>
                                          <p:spTgt spid="36"/>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blinds(horizontal)">
                                      <p:cBhvr>
                                        <p:cTn id="95" dur="500"/>
                                        <p:tgtEl>
                                          <p:spTgt spid="42"/>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blinds(horizontal)">
                                      <p:cBhvr>
                                        <p:cTn id="100" dur="500"/>
                                        <p:tgtEl>
                                          <p:spTgt spid="46"/>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blinds(horizontal)">
                                      <p:cBhvr>
                                        <p:cTn id="105" dur="500"/>
                                        <p:tgtEl>
                                          <p:spTgt spid="38"/>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blinds(horizontal)">
                                      <p:cBhvr>
                                        <p:cTn id="110" dur="500"/>
                                        <p:tgtEl>
                                          <p:spTgt spid="27"/>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blinds(horizontal)">
                                      <p:cBhvr>
                                        <p:cTn id="115" dur="500"/>
                                        <p:tgtEl>
                                          <p:spTgt spid="35"/>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blinds(horizontal)">
                                      <p:cBhvr>
                                        <p:cTn id="120" dur="500"/>
                                        <p:tgtEl>
                                          <p:spTgt spid="43"/>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blinds(horizontal)">
                                      <p:cBhvr>
                                        <p:cTn id="125" dur="500"/>
                                        <p:tgtEl>
                                          <p:spTgt spid="45"/>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37"/>
                                        </p:tgtEl>
                                        <p:attrNameLst>
                                          <p:attrName>style.visibility</p:attrName>
                                        </p:attrNameLst>
                                      </p:cBhvr>
                                      <p:to>
                                        <p:strVal val="visible"/>
                                      </p:to>
                                    </p:set>
                                    <p:animEffect transition="in" filter="blinds(horizontal)">
                                      <p:cBhvr>
                                        <p:cTn id="130" dur="500"/>
                                        <p:tgtEl>
                                          <p:spTgt spid="37"/>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44"/>
                                        </p:tgtEl>
                                        <p:attrNameLst>
                                          <p:attrName>style.visibility</p:attrName>
                                        </p:attrNameLst>
                                      </p:cBhvr>
                                      <p:to>
                                        <p:strVal val="visible"/>
                                      </p:to>
                                    </p:set>
                                    <p:animEffect transition="in" filter="blinds(horizontal)">
                                      <p:cBhvr>
                                        <p:cTn id="135" dur="500"/>
                                        <p:tgtEl>
                                          <p:spTgt spid="44"/>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47"/>
                                        </p:tgtEl>
                                        <p:attrNameLst>
                                          <p:attrName>style.visibility</p:attrName>
                                        </p:attrNameLst>
                                      </p:cBhvr>
                                      <p:to>
                                        <p:strVal val="visible"/>
                                      </p:to>
                                    </p:set>
                                    <p:animEffect transition="in" filter="blinds(horizontal)">
                                      <p:cBhvr>
                                        <p:cTn id="140" dur="500"/>
                                        <p:tgtEl>
                                          <p:spTgt spid="47"/>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blinds(horizontal)">
                                      <p:cBhvr>
                                        <p:cTn id="145" dur="500"/>
                                        <p:tgtEl>
                                          <p:spTgt spid="39"/>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28"/>
                                        </p:tgtEl>
                                        <p:attrNameLst>
                                          <p:attrName>style.visibility</p:attrName>
                                        </p:attrNameLst>
                                      </p:cBhvr>
                                      <p:to>
                                        <p:strVal val="visible"/>
                                      </p:to>
                                    </p:set>
                                    <p:animEffect transition="in" filter="blinds(horizontal)">
                                      <p:cBhvr>
                                        <p:cTn id="150" dur="500"/>
                                        <p:tgtEl>
                                          <p:spTgt spid="28"/>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48"/>
                                        </p:tgtEl>
                                        <p:attrNameLst>
                                          <p:attrName>style.visibility</p:attrName>
                                        </p:attrNameLst>
                                      </p:cBhvr>
                                      <p:to>
                                        <p:strVal val="visible"/>
                                      </p:to>
                                    </p:set>
                                    <p:animEffect transition="in" filter="blinds(horizontal)">
                                      <p:cBhvr>
                                        <p:cTn id="15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4" grpId="0"/>
      <p:bldP spid="15" grpId="0"/>
      <p:bldP spid="16" grpId="0"/>
      <p:bldP spid="18" grpId="0"/>
      <p:bldP spid="24" grpId="0"/>
      <p:bldP spid="25" grpId="0"/>
      <p:bldP spid="26" grpId="0" animBg="1"/>
      <p:bldP spid="27" grpId="0"/>
      <p:bldP spid="28" grpId="0"/>
      <p:bldP spid="34" grpId="0"/>
      <p:bldP spid="35" grpId="0"/>
      <p:bldP spid="36" grpId="0"/>
      <p:bldP spid="37" grpId="0"/>
      <p:bldP spid="38" grpId="0"/>
      <p:bldP spid="39" grpId="0"/>
      <p:bldP spid="40" grpId="0"/>
      <p:bldP spid="41" grpId="0" animBg="1"/>
      <p:bldP spid="42" grpId="0" animBg="1"/>
      <p:bldP spid="43" grpId="0" animBg="1"/>
      <p:bldP spid="44" grpId="0" animBg="1"/>
      <p:bldP spid="45" grpId="0"/>
      <p:bldP spid="46" grpId="0"/>
      <p:bldP spid="47" grpId="0"/>
      <p:bldP spid="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6586" y="2743200"/>
            <a:ext cx="5543889" cy="1754326"/>
          </a:xfrm>
          <a:prstGeom prst="rect">
            <a:avLst/>
          </a:prstGeom>
          <a:noFill/>
        </p:spPr>
        <p:txBody>
          <a:bodyPr wrap="none" lIns="91440" tIns="45720" rIns="91440" bIns="45720">
            <a:spAutoFit/>
          </a:bodyPr>
          <a:lstStyle/>
          <a:p>
            <a:pPr algn="ctr"/>
            <a:r>
              <a:rPr lang="en-US" sz="5400" b="1" dirty="0" smtClean="0">
                <a:ln w="38100" cmpd="sng">
                  <a:solidFill>
                    <a:schemeClr val="tx1"/>
                  </a:solidFill>
                  <a:prstDash val="solid"/>
                </a:ln>
                <a:gradFill flip="none" rotWithShape="1">
                  <a:gsLst>
                    <a:gs pos="0">
                      <a:srgbClr val="FFFFFF">
                        <a:tint val="40000"/>
                        <a:satMod val="250000"/>
                      </a:srgbClr>
                    </a:gs>
                    <a:gs pos="9000">
                      <a:schemeClr val="tx2">
                        <a:lumMod val="60000"/>
                        <a:lumOff val="40000"/>
                      </a:schemeClr>
                    </a:gs>
                    <a:gs pos="50000">
                      <a:schemeClr val="bg1"/>
                    </a:gs>
                    <a:gs pos="79000">
                      <a:schemeClr val="tx2">
                        <a:lumMod val="60000"/>
                        <a:lumOff val="40000"/>
                      </a:schemeClr>
                    </a:gs>
                    <a:gs pos="100000">
                      <a:srgbClr val="FFFFFF">
                        <a:tint val="40000"/>
                        <a:satMod val="250000"/>
                      </a:srgbClr>
                    </a:gs>
                  </a:gsLst>
                  <a:path path="circle">
                    <a:fillToRect l="50000" t="50000" r="50000" b="50000"/>
                  </a:path>
                  <a:tileRect/>
                </a:gradFill>
                <a:latin typeface="Arial Black" panose="020B0A04020102020204" pitchFamily="34" charset="0"/>
              </a:rPr>
              <a:t>Teachings for </a:t>
            </a:r>
          </a:p>
          <a:p>
            <a:pPr algn="ctr"/>
            <a:r>
              <a:rPr lang="en-US" sz="5400" b="1" dirty="0" smtClean="0">
                <a:ln w="38100" cmpd="sng">
                  <a:solidFill>
                    <a:schemeClr val="tx1"/>
                  </a:solidFill>
                  <a:prstDash val="solid"/>
                </a:ln>
                <a:gradFill flip="none" rotWithShape="1">
                  <a:gsLst>
                    <a:gs pos="0">
                      <a:srgbClr val="FFFFFF">
                        <a:tint val="40000"/>
                        <a:satMod val="250000"/>
                      </a:srgbClr>
                    </a:gs>
                    <a:gs pos="9000">
                      <a:schemeClr val="tx2">
                        <a:lumMod val="60000"/>
                        <a:lumOff val="40000"/>
                      </a:schemeClr>
                    </a:gs>
                    <a:gs pos="50000">
                      <a:schemeClr val="bg1"/>
                    </a:gs>
                    <a:gs pos="79000">
                      <a:schemeClr val="tx2">
                        <a:lumMod val="60000"/>
                        <a:lumOff val="40000"/>
                      </a:schemeClr>
                    </a:gs>
                    <a:gs pos="100000">
                      <a:srgbClr val="FFFFFF">
                        <a:tint val="40000"/>
                        <a:satMod val="250000"/>
                      </a:srgbClr>
                    </a:gs>
                  </a:gsLst>
                  <a:path path="circle">
                    <a:fillToRect l="50000" t="50000" r="50000" b="50000"/>
                  </a:path>
                  <a:tileRect/>
                </a:gradFill>
                <a:latin typeface="Arial Black" panose="020B0A04020102020204" pitchFamily="34" charset="0"/>
              </a:rPr>
              <a:t>Exercise 7B</a:t>
            </a:r>
            <a:endParaRPr lang="en-US" sz="5400" b="1" cap="none" spc="0" dirty="0">
              <a:ln w="38100" cmpd="sng">
                <a:solidFill>
                  <a:schemeClr val="tx1"/>
                </a:solidFill>
                <a:prstDash val="solid"/>
              </a:ln>
              <a:gradFill flip="none" rotWithShape="1">
                <a:gsLst>
                  <a:gs pos="0">
                    <a:srgbClr val="FFFFFF">
                      <a:tint val="40000"/>
                      <a:satMod val="250000"/>
                    </a:srgbClr>
                  </a:gs>
                  <a:gs pos="9000">
                    <a:schemeClr val="tx2">
                      <a:lumMod val="60000"/>
                      <a:lumOff val="40000"/>
                    </a:schemeClr>
                  </a:gs>
                  <a:gs pos="50000">
                    <a:schemeClr val="bg1"/>
                  </a:gs>
                  <a:gs pos="79000">
                    <a:schemeClr val="tx2">
                      <a:lumMod val="60000"/>
                      <a:lumOff val="40000"/>
                    </a:schemeClr>
                  </a:gs>
                  <a:gs pos="100000">
                    <a:srgbClr val="FFFFFF">
                      <a:tint val="40000"/>
                      <a:satMod val="250000"/>
                    </a:srgbClr>
                  </a:gs>
                </a:gsLst>
                <a:path path="circle">
                  <a:fillToRect l="50000" t="50000" r="50000" b="50000"/>
                </a:path>
                <a:tileRect/>
              </a:gradFill>
              <a:effectLst/>
              <a:latin typeface="Arial Black" panose="020B0A04020102020204" pitchFamily="34" charset="0"/>
            </a:endParaRPr>
          </a:p>
        </p:txBody>
      </p:sp>
    </p:spTree>
    <p:extLst>
      <p:ext uri="{BB962C8B-B14F-4D97-AF65-F5344CB8AC3E}">
        <p14:creationId xmlns:p14="http://schemas.microsoft.com/office/powerpoint/2010/main" val="2621106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anose="030F0702030302020204" pitchFamily="66" charset="0"/>
              </a:rPr>
              <a:t>You can switch between Polar and Cartesian equations of curves</a:t>
            </a:r>
            <a:endParaRPr lang="en-GB" sz="1400" dirty="0" smtClean="0">
              <a:latin typeface="Comic Sans MS" panose="030F0702030302020204" pitchFamily="66" charset="0"/>
            </a:endParaRPr>
          </a:p>
          <a:p>
            <a:pPr marL="0" indent="0" algn="ctr">
              <a:buNone/>
            </a:pPr>
            <a:endParaRPr lang="en-GB" sz="1400" b="1" dirty="0">
              <a:latin typeface="Comic Sans MS" panose="030F0702030302020204" pitchFamily="66" charset="0"/>
            </a:endParaRPr>
          </a:p>
          <a:p>
            <a:pPr algn="ctr">
              <a:buFont typeface="Wingdings"/>
              <a:buChar char="à"/>
            </a:pPr>
            <a:r>
              <a:rPr lang="en-GB" sz="1400" dirty="0" smtClean="0">
                <a:latin typeface="Comic Sans MS" panose="030F0702030302020204" pitchFamily="66" charset="0"/>
                <a:sym typeface="Wingdings" panose="05000000000000000000" pitchFamily="2" charset="2"/>
              </a:rPr>
              <a:t>You can convert between Cartesian equations of lines and Polar equations by using the relationships from the previous section (above)</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smtClean="0">
                <a:latin typeface="Comic Sans MS" panose="030F0702030302020204" pitchFamily="66" charset="0"/>
                <a:sym typeface="Wingdings" panose="05000000000000000000" pitchFamily="2" charset="2"/>
              </a:rPr>
              <a:t>Remember that a Cartesian equation of a line is telling you the relationship between the x and y values for the points on the line</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smtClean="0">
                <a:latin typeface="Comic Sans MS" panose="030F0702030302020204" pitchFamily="66" charset="0"/>
                <a:sym typeface="Wingdings" panose="05000000000000000000" pitchFamily="2" charset="2"/>
              </a:rPr>
              <a:t>A polar equation of a line is telling you the relationship between the distance from the origin, and the angle from the origin, of all the points on the line</a:t>
            </a:r>
            <a:endParaRPr lang="en-GB" sz="1400" dirty="0">
              <a:latin typeface="Comic Sans MS" panose="030F0702030302020204" pitchFamily="66" charset="0"/>
            </a:endParaRPr>
          </a:p>
        </p:txBody>
      </p:sp>
      <p:sp>
        <p:nvSpPr>
          <p:cNvPr id="4" name="TextBox 3"/>
          <p:cNvSpPr txBox="1"/>
          <p:nvPr/>
        </p:nvSpPr>
        <p:spPr>
          <a:xfrm>
            <a:off x="8721604" y="6550223"/>
            <a:ext cx="407484" cy="307777"/>
          </a:xfrm>
          <a:prstGeom prst="rect">
            <a:avLst/>
          </a:prstGeom>
          <a:noFill/>
        </p:spPr>
        <p:txBody>
          <a:bodyPr wrap="none" rtlCol="0">
            <a:spAutoFit/>
          </a:bodyPr>
          <a:lstStyle/>
          <a:p>
            <a:pPr algn="ctr"/>
            <a:r>
              <a:rPr lang="en-GB" sz="1400" dirty="0" smtClean="0">
                <a:latin typeface="Comic Sans MS" panose="030F0702030302020204" pitchFamily="66" charset="0"/>
              </a:rPr>
              <a:t>7B</a:t>
            </a:r>
            <a:endParaRPr lang="en-GB" sz="1400" dirty="0">
              <a:latin typeface="Comic Sans MS" panose="030F0702030302020204" pitchFamily="66" charset="0"/>
            </a:endParaRPr>
          </a:p>
        </p:txBody>
      </p:sp>
      <p:pic>
        <p:nvPicPr>
          <p:cNvPr id="5" name="Picture 4" descr="http://tutorial.math.lamar.edu/Classes/CalcII/PolarCoordinates_files/image007.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152400"/>
            <a:ext cx="1182413" cy="1143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4195253"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195253" y="0"/>
                <a:ext cx="1219200" cy="338554"/>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971502"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2971502" y="0"/>
                <a:ext cx="1219200" cy="338554"/>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96784"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596784" y="0"/>
                <a:ext cx="1373068" cy="338554"/>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0"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a:ea typeface="Cambria Math"/>
                            </a:rPr>
                          </m:ctrlPr>
                        </m:dPr>
                        <m:e>
                          <m:f>
                            <m:fPr>
                              <m:ctrlPr>
                                <a:rPr lang="en-US" sz="1600" b="0" i="1" smtClean="0">
                                  <a:latin typeface="Cambria Math"/>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0" y="0"/>
                <a:ext cx="1597104" cy="513987"/>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52710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anose="030F0702030302020204" pitchFamily="66" charset="0"/>
              </a:rPr>
              <a:t>You can switch between Polar and Cartesian equations of curves</a:t>
            </a:r>
            <a:endParaRPr lang="en-GB" sz="1400" dirty="0" smtClean="0">
              <a:latin typeface="Comic Sans MS" panose="030F0702030302020204" pitchFamily="66" charset="0"/>
            </a:endParaRPr>
          </a:p>
          <a:p>
            <a:pPr marL="0" indent="0" algn="ctr">
              <a:buNone/>
            </a:pPr>
            <a:endParaRPr lang="en-GB" sz="1400" b="1" dirty="0">
              <a:latin typeface="Comic Sans MS" panose="030F0702030302020204" pitchFamily="66" charset="0"/>
            </a:endParaRPr>
          </a:p>
          <a:p>
            <a:pPr marL="0" indent="0" algn="ctr">
              <a:buNone/>
            </a:pPr>
            <a:r>
              <a:rPr lang="en-GB" sz="1400" dirty="0">
                <a:latin typeface="Comic Sans MS" panose="030F0702030302020204" pitchFamily="66" charset="0"/>
                <a:sym typeface="Wingdings" panose="05000000000000000000" pitchFamily="2" charset="2"/>
              </a:rPr>
              <a:t>F</a:t>
            </a:r>
            <a:r>
              <a:rPr lang="en-GB" sz="1400" dirty="0" smtClean="0">
                <a:latin typeface="Comic Sans MS" panose="030F0702030302020204" pitchFamily="66" charset="0"/>
                <a:sym typeface="Wingdings" panose="05000000000000000000" pitchFamily="2" charset="2"/>
              </a:rPr>
              <a:t>ind a Cartesian equation of the following curve:</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smtClean="0">
              <a:latin typeface="Comic Sans MS" panose="030F0702030302020204" pitchFamily="66" charset="0"/>
              <a:sym typeface="Wingdings" panose="05000000000000000000" pitchFamily="2" charset="2"/>
            </a:endParaRPr>
          </a:p>
          <a:p>
            <a:pPr algn="ctr">
              <a:buFont typeface="Wingdings"/>
              <a:buChar char="à"/>
            </a:pPr>
            <a:r>
              <a:rPr lang="en-GB" sz="1400" dirty="0" smtClean="0">
                <a:latin typeface="Comic Sans MS" panose="030F0702030302020204" pitchFamily="66" charset="0"/>
                <a:sym typeface="Wingdings" panose="05000000000000000000" pitchFamily="2" charset="2"/>
              </a:rPr>
              <a:t>This process relies on creating some of the expressions above, in the equation you’re given</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smtClean="0">
                <a:latin typeface="Comic Sans MS" panose="030F0702030302020204" pitchFamily="66" charset="0"/>
                <a:sym typeface="Wingdings" panose="05000000000000000000" pitchFamily="2" charset="2"/>
              </a:rPr>
              <a:t>For example, if you can manipulate the equation to have ‘</a:t>
            </a:r>
            <a:r>
              <a:rPr lang="en-GB" sz="1400" dirty="0" err="1" smtClean="0">
                <a:latin typeface="Comic Sans MS" panose="030F0702030302020204" pitchFamily="66" charset="0"/>
                <a:sym typeface="Wingdings" panose="05000000000000000000" pitchFamily="2" charset="2"/>
              </a:rPr>
              <a:t>rsin</a:t>
            </a:r>
            <a:r>
              <a:rPr lang="el-GR" sz="1400" dirty="0" smtClean="0">
                <a:latin typeface="Comic Sans MS" panose="030F0702030302020204" pitchFamily="66" charset="0"/>
                <a:sym typeface="Wingdings" panose="05000000000000000000" pitchFamily="2" charset="2"/>
              </a:rPr>
              <a:t>θ</a:t>
            </a:r>
            <a:r>
              <a:rPr lang="en-GB" sz="1400" dirty="0" smtClean="0">
                <a:latin typeface="Comic Sans MS" panose="030F0702030302020204" pitchFamily="66" charset="0"/>
                <a:sym typeface="Wingdings" panose="05000000000000000000" pitchFamily="2" charset="2"/>
              </a:rPr>
              <a:t>’ in it, this can then be replaced with ‘y’</a:t>
            </a:r>
            <a:endParaRPr lang="en-GB" sz="1400" dirty="0">
              <a:latin typeface="Comic Sans MS" panose="030F0702030302020204" pitchFamily="66" charset="0"/>
            </a:endParaRPr>
          </a:p>
        </p:txBody>
      </p:sp>
      <p:sp>
        <p:nvSpPr>
          <p:cNvPr id="4" name="TextBox 3"/>
          <p:cNvSpPr txBox="1"/>
          <p:nvPr/>
        </p:nvSpPr>
        <p:spPr>
          <a:xfrm>
            <a:off x="8721604" y="6550223"/>
            <a:ext cx="407484" cy="307777"/>
          </a:xfrm>
          <a:prstGeom prst="rect">
            <a:avLst/>
          </a:prstGeom>
          <a:noFill/>
        </p:spPr>
        <p:txBody>
          <a:bodyPr wrap="none" rtlCol="0">
            <a:spAutoFit/>
          </a:bodyPr>
          <a:lstStyle/>
          <a:p>
            <a:pPr algn="ctr"/>
            <a:r>
              <a:rPr lang="en-GB" sz="1400" dirty="0" smtClean="0">
                <a:latin typeface="Comic Sans MS" panose="030F0702030302020204" pitchFamily="66" charset="0"/>
              </a:rPr>
              <a:t>7B</a:t>
            </a:r>
            <a:endParaRPr lang="en-GB" sz="1400" dirty="0">
              <a:latin typeface="Comic Sans MS" panose="030F0702030302020204" pitchFamily="66" charset="0"/>
            </a:endParaRPr>
          </a:p>
        </p:txBody>
      </p:sp>
      <p:pic>
        <p:nvPicPr>
          <p:cNvPr id="5" name="Picture 4" descr="http://tutorial.math.lamar.edu/Classes/CalcII/PolarCoordinates_files/image007.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152400"/>
            <a:ext cx="1182413" cy="1143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4195253"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195253" y="0"/>
                <a:ext cx="1219200" cy="338554"/>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971502"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2971502" y="0"/>
                <a:ext cx="1219200" cy="338554"/>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96784"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596784" y="0"/>
                <a:ext cx="1373068" cy="338554"/>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0"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a:ea typeface="Cambria Math"/>
                            </a:rPr>
                          </m:ctrlPr>
                        </m:dPr>
                        <m:e>
                          <m:f>
                            <m:fPr>
                              <m:ctrlPr>
                                <a:rPr lang="en-US" sz="1600" b="0" i="1" smtClean="0">
                                  <a:latin typeface="Cambria Math"/>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0" y="0"/>
                <a:ext cx="1597104" cy="513987"/>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745673" y="2861954"/>
                <a:ext cx="71513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=5</m:t>
                      </m:r>
                    </m:oMath>
                  </m:oMathPara>
                </a14:m>
                <a:endParaRPr lang="en-GB"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1745673" y="2861954"/>
                <a:ext cx="715132" cy="338554"/>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724400" y="1600200"/>
                <a:ext cx="71513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=5</m:t>
                      </m:r>
                    </m:oMath>
                  </m:oMathPara>
                </a14:m>
                <a:endParaRPr lang="en-GB"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724400" y="1600200"/>
                <a:ext cx="715132" cy="338554"/>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572000" y="2133600"/>
                <a:ext cx="100575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600" b="0" i="1" smtClean="0">
                              <a:latin typeface="Cambria Math"/>
                            </a:rPr>
                          </m:ctrlPr>
                        </m:sSupPr>
                        <m:e>
                          <m:r>
                            <a:rPr lang="en-GB" sz="1600" b="0" i="1" smtClean="0">
                              <a:latin typeface="Cambria Math"/>
                            </a:rPr>
                            <m:t>𝑟</m:t>
                          </m:r>
                        </m:e>
                        <m:sup>
                          <m:r>
                            <a:rPr lang="en-GB" sz="1600" b="0" i="1" smtClean="0">
                              <a:latin typeface="Cambria Math"/>
                            </a:rPr>
                            <m:t>2</m:t>
                          </m:r>
                        </m:sup>
                      </m:sSup>
                      <m:r>
                        <a:rPr lang="en-GB" sz="1600" b="0" i="1" smtClean="0">
                          <a:latin typeface="Cambria Math"/>
                        </a:rPr>
                        <m:t>=25</m:t>
                      </m:r>
                    </m:oMath>
                  </m:oMathPara>
                </a14:m>
                <a:endParaRPr lang="en-GB"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572000" y="2133600"/>
                <a:ext cx="1005750" cy="338554"/>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114800" y="2667000"/>
                <a:ext cx="14478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600" b="0" i="1" smtClean="0">
                              <a:latin typeface="Cambria Math"/>
                            </a:rPr>
                          </m:ctrlPr>
                        </m:sSupPr>
                        <m:e>
                          <m:r>
                            <a:rPr lang="en-GB" sz="1600" b="0" i="1" smtClean="0">
                              <a:latin typeface="Cambria Math"/>
                            </a:rPr>
                            <m:t>𝑥</m:t>
                          </m:r>
                        </m:e>
                        <m:sup>
                          <m:r>
                            <a:rPr lang="en-GB" sz="1600" b="0" i="1" smtClean="0">
                              <a:latin typeface="Cambria Math"/>
                            </a:rPr>
                            <m:t>2</m:t>
                          </m:r>
                        </m:sup>
                      </m:sSup>
                      <m:r>
                        <a:rPr lang="en-GB" sz="1600" b="0" i="1" smtClean="0">
                          <a:latin typeface="Cambria Math"/>
                        </a:rPr>
                        <m:t>+</m:t>
                      </m:r>
                      <m:sSup>
                        <m:sSupPr>
                          <m:ctrlPr>
                            <a:rPr lang="en-GB" sz="1600" b="0" i="1" smtClean="0">
                              <a:latin typeface="Cambria Math"/>
                            </a:rPr>
                          </m:ctrlPr>
                        </m:sSupPr>
                        <m:e>
                          <m:r>
                            <a:rPr lang="en-GB" sz="1600" b="0" i="1" smtClean="0">
                              <a:latin typeface="Cambria Math"/>
                            </a:rPr>
                            <m:t>𝑦</m:t>
                          </m:r>
                        </m:e>
                        <m:sup>
                          <m:r>
                            <a:rPr lang="en-GB" sz="1600" b="0" i="1" smtClean="0">
                              <a:latin typeface="Cambria Math"/>
                            </a:rPr>
                            <m:t>2</m:t>
                          </m:r>
                        </m:sup>
                      </m:sSup>
                      <m:r>
                        <a:rPr lang="en-GB" sz="1600" b="0" i="1" smtClean="0">
                          <a:latin typeface="Cambria Math"/>
                        </a:rPr>
                        <m:t>=25</m:t>
                      </m:r>
                    </m:oMath>
                  </m:oMathPara>
                </a14:m>
                <a:endParaRPr lang="en-GB" sz="1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114800" y="2667000"/>
                <a:ext cx="1447800" cy="338554"/>
              </a:xfrm>
              <a:prstGeom prst="rect">
                <a:avLst/>
              </a:prstGeom>
              <a:blipFill rotWithShape="1">
                <a:blip r:embed="rId10"/>
                <a:stretch>
                  <a:fillRect b="-1818"/>
                </a:stretch>
              </a:blipFill>
            </p:spPr>
            <p:txBody>
              <a:bodyPr/>
              <a:lstStyle/>
              <a:p>
                <a:r>
                  <a:rPr lang="en-GB">
                    <a:noFill/>
                  </a:rPr>
                  <a:t> </a:t>
                </a:r>
              </a:p>
            </p:txBody>
          </p:sp>
        </mc:Fallback>
      </mc:AlternateContent>
      <p:sp>
        <p:nvSpPr>
          <p:cNvPr id="14" name="Arc 13"/>
          <p:cNvSpPr/>
          <p:nvPr/>
        </p:nvSpPr>
        <p:spPr>
          <a:xfrm>
            <a:off x="5334000" y="1828800"/>
            <a:ext cx="381000" cy="4572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p:cNvSpPr txBox="1"/>
          <p:nvPr/>
        </p:nvSpPr>
        <p:spPr>
          <a:xfrm>
            <a:off x="5638800" y="1905000"/>
            <a:ext cx="1748642" cy="307777"/>
          </a:xfrm>
          <a:prstGeom prst="rect">
            <a:avLst/>
          </a:prstGeom>
          <a:noFill/>
        </p:spPr>
        <p:txBody>
          <a:bodyPr wrap="square" rtlCol="0">
            <a:spAutoFit/>
          </a:bodyPr>
          <a:lstStyle/>
          <a:p>
            <a:pPr algn="ctr"/>
            <a:r>
              <a:rPr lang="en-US" sz="1400" dirty="0" smtClean="0">
                <a:solidFill>
                  <a:srgbClr val="FF0000"/>
                </a:solidFill>
                <a:latin typeface="Comic Sans MS" panose="030F0702030302020204" pitchFamily="66" charset="0"/>
              </a:rPr>
              <a:t>Square both sides</a:t>
            </a:r>
            <a:endParaRPr lang="en-GB" sz="1400" dirty="0">
              <a:solidFill>
                <a:srgbClr val="FF0000"/>
              </a:solidFill>
              <a:latin typeface="Comic Sans MS" panose="030F0702030302020204" pitchFamily="66" charset="0"/>
            </a:endParaRPr>
          </a:p>
        </p:txBody>
      </p:sp>
      <p:sp>
        <p:nvSpPr>
          <p:cNvPr id="16" name="Arc 15"/>
          <p:cNvSpPr/>
          <p:nvPr/>
        </p:nvSpPr>
        <p:spPr>
          <a:xfrm>
            <a:off x="5334000" y="2362200"/>
            <a:ext cx="381000" cy="4572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p:cNvSpPr txBox="1"/>
          <p:nvPr/>
        </p:nvSpPr>
        <p:spPr>
          <a:xfrm>
            <a:off x="5638800" y="2286000"/>
            <a:ext cx="3124200" cy="523220"/>
          </a:xfrm>
          <a:prstGeom prst="rect">
            <a:avLst/>
          </a:prstGeom>
          <a:noFill/>
        </p:spPr>
        <p:txBody>
          <a:bodyPr wrap="square" rtlCol="0">
            <a:spAutoFit/>
          </a:bodyPr>
          <a:lstStyle/>
          <a:p>
            <a:pPr algn="ctr"/>
            <a:r>
              <a:rPr lang="en-US" sz="1400" dirty="0" smtClean="0">
                <a:solidFill>
                  <a:srgbClr val="FF0000"/>
                </a:solidFill>
                <a:latin typeface="Comic Sans MS" panose="030F0702030302020204" pitchFamily="66" charset="0"/>
              </a:rPr>
              <a:t>You can replace r</a:t>
            </a:r>
            <a:r>
              <a:rPr lang="en-US" sz="1400" baseline="30000" dirty="0" smtClean="0">
                <a:solidFill>
                  <a:srgbClr val="FF0000"/>
                </a:solidFill>
                <a:latin typeface="Comic Sans MS" panose="030F0702030302020204" pitchFamily="66" charset="0"/>
              </a:rPr>
              <a:t>2</a:t>
            </a:r>
            <a:r>
              <a:rPr lang="en-US" sz="1400" dirty="0" smtClean="0">
                <a:solidFill>
                  <a:srgbClr val="FF0000"/>
                </a:solidFill>
                <a:latin typeface="Comic Sans MS" panose="030F0702030302020204" pitchFamily="66" charset="0"/>
              </a:rPr>
              <a:t> with an expression in x and y, from above</a:t>
            </a:r>
            <a:endParaRPr lang="en-GB" sz="1400" dirty="0">
              <a:solidFill>
                <a:srgbClr val="FF0000"/>
              </a:solidFill>
              <a:latin typeface="Comic Sans MS" panose="030F0702030302020204" pitchFamily="66" charset="0"/>
            </a:endParaRPr>
          </a:p>
        </p:txBody>
      </p:sp>
      <p:sp>
        <p:nvSpPr>
          <p:cNvPr id="18" name="TextBox 17"/>
          <p:cNvSpPr txBox="1"/>
          <p:nvPr/>
        </p:nvSpPr>
        <p:spPr>
          <a:xfrm>
            <a:off x="4191000" y="3276600"/>
            <a:ext cx="4419600" cy="1384995"/>
          </a:xfrm>
          <a:prstGeom prst="rect">
            <a:avLst/>
          </a:prstGeom>
          <a:noFill/>
        </p:spPr>
        <p:txBody>
          <a:bodyPr wrap="square" rtlCol="0">
            <a:spAutoFit/>
          </a:bodyPr>
          <a:lstStyle/>
          <a:p>
            <a:pPr algn="ctr"/>
            <a:r>
              <a:rPr lang="en-US" sz="1400" dirty="0" smtClean="0">
                <a:solidFill>
                  <a:srgbClr val="FF0000"/>
                </a:solidFill>
                <a:latin typeface="Comic Sans MS" panose="030F0702030302020204" pitchFamily="66" charset="0"/>
              </a:rPr>
              <a:t>From your knowledge of equations, you should </a:t>
            </a:r>
            <a:r>
              <a:rPr lang="en-US" sz="1400" dirty="0" err="1" smtClean="0">
                <a:solidFill>
                  <a:srgbClr val="FF0000"/>
                </a:solidFill>
                <a:latin typeface="Comic Sans MS" panose="030F0702030302020204" pitchFamily="66" charset="0"/>
              </a:rPr>
              <a:t>recognise</a:t>
            </a:r>
            <a:r>
              <a:rPr lang="en-US" sz="1400" dirty="0" smtClean="0">
                <a:solidFill>
                  <a:srgbClr val="FF0000"/>
                </a:solidFill>
                <a:latin typeface="Comic Sans MS" panose="030F0702030302020204" pitchFamily="66" charset="0"/>
              </a:rPr>
              <a:t> this as a circle, </a:t>
            </a:r>
            <a:r>
              <a:rPr lang="en-US" sz="1400" dirty="0" err="1" smtClean="0">
                <a:solidFill>
                  <a:srgbClr val="FF0000"/>
                </a:solidFill>
                <a:latin typeface="Comic Sans MS" panose="030F0702030302020204" pitchFamily="66" charset="0"/>
              </a:rPr>
              <a:t>centre</a:t>
            </a:r>
            <a:r>
              <a:rPr lang="en-US" sz="1400" dirty="0" smtClean="0">
                <a:solidFill>
                  <a:srgbClr val="FF0000"/>
                </a:solidFill>
                <a:latin typeface="Comic Sans MS" panose="030F0702030302020204" pitchFamily="66" charset="0"/>
              </a:rPr>
              <a:t> (0,0) and radius 5</a:t>
            </a:r>
          </a:p>
          <a:p>
            <a:pPr algn="ctr"/>
            <a:endParaRPr lang="en-US" sz="1400" dirty="0">
              <a:solidFill>
                <a:srgbClr val="FF0000"/>
              </a:solidFill>
              <a:latin typeface="Comic Sans MS" panose="030F0702030302020204" pitchFamily="66" charset="0"/>
            </a:endParaRPr>
          </a:p>
          <a:p>
            <a:pPr algn="ctr"/>
            <a:r>
              <a:rPr lang="en-US" sz="1400" dirty="0" smtClean="0">
                <a:solidFill>
                  <a:srgbClr val="FF0000"/>
                </a:solidFill>
                <a:latin typeface="Comic Sans MS" panose="030F0702030302020204" pitchFamily="66" charset="0"/>
                <a:sym typeface="Wingdings" panose="05000000000000000000" pitchFamily="2" charset="2"/>
              </a:rPr>
              <a:t> This makes sense as the Polar equation just states that the distance from the origin is 5, and doesn’t mention the angle</a:t>
            </a:r>
            <a:endParaRPr lang="en-GB" sz="1400" dirty="0">
              <a:solidFill>
                <a:srgbClr val="FF0000"/>
              </a:solidFill>
              <a:latin typeface="Comic Sans MS" panose="030F0702030302020204" pitchFamily="66" charset="0"/>
            </a:endParaRPr>
          </a:p>
        </p:txBody>
      </p:sp>
      <p:sp>
        <p:nvSpPr>
          <p:cNvPr id="19" name="Rectangle 18"/>
          <p:cNvSpPr/>
          <p:nvPr/>
        </p:nvSpPr>
        <p:spPr>
          <a:xfrm>
            <a:off x="4648200" y="2133600"/>
            <a:ext cx="304800" cy="3048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4191000" y="2667000"/>
            <a:ext cx="762000" cy="3048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0215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66CCFF"/>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blinds(horizontal)">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linds(horizontal)">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blinds(horizontal)">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xit" presetSubtype="10" fill="hold" grpId="1" nodeType="clickEffect">
                                  <p:stCondLst>
                                    <p:cond delay="0"/>
                                  </p:stCondLst>
                                  <p:childTnLst>
                                    <p:animEffect transition="out" filter="blinds(horizontal)">
                                      <p:cBhvr>
                                        <p:cTn id="72" dur="500"/>
                                        <p:tgtEl>
                                          <p:spTgt spid="19"/>
                                        </p:tgtEl>
                                      </p:cBhvr>
                                    </p:animEffect>
                                    <p:set>
                                      <p:cBhvr>
                                        <p:cTn id="73" dur="1" fill="hold">
                                          <p:stCondLst>
                                            <p:cond delay="499"/>
                                          </p:stCondLst>
                                        </p:cTn>
                                        <p:tgtEl>
                                          <p:spTgt spid="19"/>
                                        </p:tgtEl>
                                        <p:attrNameLst>
                                          <p:attrName>style.visibility</p:attrName>
                                        </p:attrNameLst>
                                      </p:cBhvr>
                                      <p:to>
                                        <p:strVal val="hidden"/>
                                      </p:to>
                                    </p:set>
                                  </p:childTnLst>
                                </p:cTn>
                              </p:par>
                              <p:par>
                                <p:cTn id="74" presetID="3" presetClass="exit" presetSubtype="10" fill="hold" grpId="1" nodeType="withEffect">
                                  <p:stCondLst>
                                    <p:cond delay="0"/>
                                  </p:stCondLst>
                                  <p:childTnLst>
                                    <p:animEffect transition="out" filter="blinds(horizontal)">
                                      <p:cBhvr>
                                        <p:cTn id="75" dur="500"/>
                                        <p:tgtEl>
                                          <p:spTgt spid="20"/>
                                        </p:tgtEl>
                                      </p:cBhvr>
                                    </p:animEffect>
                                    <p:set>
                                      <p:cBhvr>
                                        <p:cTn id="76" dur="1" fill="hold">
                                          <p:stCondLst>
                                            <p:cond delay="499"/>
                                          </p:stCondLst>
                                        </p:cTn>
                                        <p:tgtEl>
                                          <p:spTgt spid="20"/>
                                        </p:tgtEl>
                                        <p:attrNameLst>
                                          <p:attrName>style.visibility</p:attrName>
                                        </p:attrNameLst>
                                      </p:cBhvr>
                                      <p:to>
                                        <p:strVal val="hidden"/>
                                      </p:to>
                                    </p:set>
                                  </p:childTnLst>
                                </p:cTn>
                              </p:par>
                              <p:par>
                                <p:cTn id="77" presetID="1" presetClass="emph" presetSubtype="2" fill="hold" nodeType="withEffect">
                                  <p:stCondLst>
                                    <p:cond delay="0"/>
                                  </p:stCondLst>
                                  <p:childTnLst>
                                    <p:animClr clrSpc="rgb" dir="cw">
                                      <p:cBhvr>
                                        <p:cTn id="78" dur="500" fill="hold"/>
                                        <p:tgtEl>
                                          <p:spTgt spid="8"/>
                                        </p:tgtEl>
                                        <p:attrNameLst>
                                          <p:attrName>fillcolor</p:attrName>
                                        </p:attrNameLst>
                                      </p:cBhvr>
                                      <p:to>
                                        <a:schemeClr val="bg1"/>
                                      </p:to>
                                    </p:animClr>
                                    <p:set>
                                      <p:cBhvr>
                                        <p:cTn id="79" dur="500" fill="hold"/>
                                        <p:tgtEl>
                                          <p:spTgt spid="8"/>
                                        </p:tgtEl>
                                        <p:attrNameLst>
                                          <p:attrName>fill.type</p:attrName>
                                        </p:attrNameLst>
                                      </p:cBhvr>
                                      <p:to>
                                        <p:strVal val="solid"/>
                                      </p:to>
                                    </p:set>
                                    <p:set>
                                      <p:cBhvr>
                                        <p:cTn id="80" dur="500" fill="hold"/>
                                        <p:tgtEl>
                                          <p:spTgt spid="8"/>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18">
                                            <p:txEl>
                                              <p:pRg st="0" end="0"/>
                                            </p:txEl>
                                          </p:spTgt>
                                        </p:tgtEl>
                                        <p:attrNameLst>
                                          <p:attrName>style.visibility</p:attrName>
                                        </p:attrNameLst>
                                      </p:cBhvr>
                                      <p:to>
                                        <p:strVal val="visible"/>
                                      </p:to>
                                    </p:set>
                                    <p:animEffect transition="in" filter="blinds(horizontal)">
                                      <p:cBhvr>
                                        <p:cTn id="85" dur="500"/>
                                        <p:tgtEl>
                                          <p:spTgt spid="18">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18">
                                            <p:txEl>
                                              <p:pRg st="2" end="2"/>
                                            </p:txEl>
                                          </p:spTgt>
                                        </p:tgtEl>
                                        <p:attrNameLst>
                                          <p:attrName>style.visibility</p:attrName>
                                        </p:attrNameLst>
                                      </p:cBhvr>
                                      <p:to>
                                        <p:strVal val="visible"/>
                                      </p:to>
                                    </p:set>
                                    <p:animEffect transition="in" filter="blinds(horizontal)">
                                      <p:cBhvr>
                                        <p:cTn id="90"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animBg="1"/>
      <p:bldP spid="15" grpId="0"/>
      <p:bldP spid="16" grpId="0" animBg="1"/>
      <p:bldP spid="17" grpId="0"/>
      <p:bldP spid="19" grpId="0" animBg="1"/>
      <p:bldP spid="19" grpId="1" animBg="1"/>
      <p:bldP spid="20" grpId="0" animBg="1"/>
      <p:bldP spid="2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anose="030F0702030302020204" pitchFamily="66" charset="0"/>
              </a:rPr>
              <a:t>You can switch between Polar and Cartesian equations of curves</a:t>
            </a:r>
            <a:endParaRPr lang="en-GB" sz="1400" dirty="0" smtClean="0">
              <a:latin typeface="Comic Sans MS" panose="030F0702030302020204" pitchFamily="66" charset="0"/>
            </a:endParaRPr>
          </a:p>
          <a:p>
            <a:pPr marL="0" indent="0" algn="ctr">
              <a:buNone/>
            </a:pPr>
            <a:endParaRPr lang="en-GB" sz="1400" b="1" dirty="0">
              <a:latin typeface="Comic Sans MS" panose="030F0702030302020204" pitchFamily="66" charset="0"/>
            </a:endParaRPr>
          </a:p>
          <a:p>
            <a:pPr marL="0" indent="0" algn="ctr">
              <a:buNone/>
            </a:pPr>
            <a:r>
              <a:rPr lang="en-GB" sz="1400" dirty="0">
                <a:latin typeface="Comic Sans MS" panose="030F0702030302020204" pitchFamily="66" charset="0"/>
                <a:sym typeface="Wingdings" panose="05000000000000000000" pitchFamily="2" charset="2"/>
              </a:rPr>
              <a:t>F</a:t>
            </a:r>
            <a:r>
              <a:rPr lang="en-GB" sz="1400" dirty="0" smtClean="0">
                <a:latin typeface="Comic Sans MS" panose="030F0702030302020204" pitchFamily="66" charset="0"/>
                <a:sym typeface="Wingdings" panose="05000000000000000000" pitchFamily="2" charset="2"/>
              </a:rPr>
              <a:t>ind a Cartesian equation of the following curve:</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smtClean="0">
              <a:latin typeface="Comic Sans MS" panose="030F0702030302020204" pitchFamily="66" charset="0"/>
              <a:sym typeface="Wingdings" panose="05000000000000000000" pitchFamily="2" charset="2"/>
            </a:endParaRPr>
          </a:p>
          <a:p>
            <a:pPr algn="ctr">
              <a:buFont typeface="Wingdings"/>
              <a:buChar char="à"/>
            </a:pPr>
            <a:r>
              <a:rPr lang="en-GB" sz="1400" dirty="0" smtClean="0">
                <a:latin typeface="Comic Sans MS" panose="030F0702030302020204" pitchFamily="66" charset="0"/>
                <a:sym typeface="Wingdings" panose="05000000000000000000" pitchFamily="2" charset="2"/>
              </a:rPr>
              <a:t>Try to create one or more of the expressions above in the equation…</a:t>
            </a:r>
            <a:endParaRPr lang="en-GB" sz="1400" dirty="0">
              <a:latin typeface="Comic Sans MS" panose="030F0702030302020204" pitchFamily="66" charset="0"/>
            </a:endParaRPr>
          </a:p>
        </p:txBody>
      </p:sp>
      <p:sp>
        <p:nvSpPr>
          <p:cNvPr id="4" name="TextBox 3"/>
          <p:cNvSpPr txBox="1"/>
          <p:nvPr/>
        </p:nvSpPr>
        <p:spPr>
          <a:xfrm>
            <a:off x="8721604" y="6550223"/>
            <a:ext cx="407484" cy="307777"/>
          </a:xfrm>
          <a:prstGeom prst="rect">
            <a:avLst/>
          </a:prstGeom>
          <a:noFill/>
        </p:spPr>
        <p:txBody>
          <a:bodyPr wrap="none" rtlCol="0">
            <a:spAutoFit/>
          </a:bodyPr>
          <a:lstStyle/>
          <a:p>
            <a:pPr algn="ctr"/>
            <a:r>
              <a:rPr lang="en-GB" sz="1400" dirty="0" smtClean="0">
                <a:latin typeface="Comic Sans MS" panose="030F0702030302020204" pitchFamily="66" charset="0"/>
              </a:rPr>
              <a:t>7B</a:t>
            </a:r>
            <a:endParaRPr lang="en-GB" sz="1400" dirty="0">
              <a:latin typeface="Comic Sans MS" panose="030F0702030302020204" pitchFamily="66" charset="0"/>
            </a:endParaRPr>
          </a:p>
        </p:txBody>
      </p:sp>
      <p:pic>
        <p:nvPicPr>
          <p:cNvPr id="5" name="Picture 4" descr="http://tutorial.math.lamar.edu/Classes/CalcII/PolarCoordinates_files/image007.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152400"/>
            <a:ext cx="1182413" cy="1143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4195253"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195253" y="0"/>
                <a:ext cx="1219200" cy="338554"/>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971502"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2971502" y="0"/>
                <a:ext cx="1219200" cy="338554"/>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96784"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596784" y="0"/>
                <a:ext cx="1373068" cy="338554"/>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0"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a:ea typeface="Cambria Math"/>
                            </a:rPr>
                          </m:ctrlPr>
                        </m:dPr>
                        <m:e>
                          <m:f>
                            <m:fPr>
                              <m:ctrlPr>
                                <a:rPr lang="en-US" sz="1600" b="0" i="1" smtClean="0">
                                  <a:latin typeface="Cambria Math"/>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0" y="0"/>
                <a:ext cx="1597104" cy="513987"/>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295400" y="2895600"/>
                <a:ext cx="133190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=6</m:t>
                      </m:r>
                      <m:r>
                        <a:rPr lang="en-GB" sz="1600" b="0" i="1" smtClean="0">
                          <a:latin typeface="Cambria Math"/>
                        </a:rPr>
                        <m:t>𝑐𝑜𝑠𝑒𝑐</m:t>
                      </m:r>
                      <m:r>
                        <a:rPr lang="en-GB" sz="1600" b="0" i="1" smtClean="0">
                          <a:latin typeface="Cambria Math"/>
                          <a:ea typeface="Cambria Math"/>
                        </a:rPr>
                        <m:t>𝜃</m:t>
                      </m:r>
                    </m:oMath>
                  </m:oMathPara>
                </a14:m>
                <a:endParaRPr lang="en-GB"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1295400" y="2895600"/>
                <a:ext cx="1331903" cy="338554"/>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495800" y="1676400"/>
                <a:ext cx="133190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=6</m:t>
                      </m:r>
                      <m:r>
                        <a:rPr lang="en-GB" sz="1600" b="0" i="1" smtClean="0">
                          <a:latin typeface="Cambria Math"/>
                        </a:rPr>
                        <m:t>𝑐𝑜𝑠𝑒𝑐</m:t>
                      </m:r>
                      <m:r>
                        <a:rPr lang="en-GB" sz="1600" b="0" i="1" smtClean="0">
                          <a:latin typeface="Cambria Math"/>
                          <a:ea typeface="Cambria Math"/>
                        </a:rPr>
                        <m:t>𝜃</m:t>
                      </m:r>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495800" y="1676400"/>
                <a:ext cx="1331903" cy="338554"/>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495800" y="2209800"/>
                <a:ext cx="1000082" cy="5550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m:t>
                      </m:r>
                      <m:f>
                        <m:fPr>
                          <m:ctrlPr>
                            <a:rPr lang="en-GB" sz="1600" b="0" i="1" smtClean="0">
                              <a:latin typeface="Cambria Math"/>
                            </a:rPr>
                          </m:ctrlPr>
                        </m:fPr>
                        <m:num>
                          <m:r>
                            <a:rPr lang="en-GB" sz="1600" b="0" i="1" smtClean="0">
                              <a:latin typeface="Cambria Math"/>
                            </a:rPr>
                            <m:t>6</m:t>
                          </m:r>
                        </m:num>
                        <m:den>
                          <m:r>
                            <a:rPr lang="en-GB" sz="1600" b="0" i="1" smtClean="0">
                              <a:latin typeface="Cambria Math"/>
                            </a:rPr>
                            <m:t>𝑠𝑖𝑛</m:t>
                          </m:r>
                          <m:r>
                            <a:rPr lang="en-GB" sz="1600" b="0" i="1" smtClean="0">
                              <a:latin typeface="Cambria Math"/>
                              <a:ea typeface="Cambria Math"/>
                            </a:rPr>
                            <m:t>𝜃</m:t>
                          </m:r>
                        </m:den>
                      </m:f>
                    </m:oMath>
                  </m:oMathPara>
                </a14:m>
                <a:endParaRPr lang="en-GB" sz="1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495800" y="2209800"/>
                <a:ext cx="1000082" cy="555024"/>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114800" y="3048000"/>
                <a:ext cx="10668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𝑟𝑠𝑖𝑛</m:t>
                      </m:r>
                      <m:r>
                        <a:rPr lang="en-GB" sz="1600" b="0" i="1" smtClean="0">
                          <a:latin typeface="Cambria Math"/>
                          <a:ea typeface="Cambria Math"/>
                        </a:rPr>
                        <m:t>𝜃</m:t>
                      </m:r>
                      <m:r>
                        <a:rPr lang="en-GB" sz="1600" b="0" i="1" smtClean="0">
                          <a:latin typeface="Cambria Math"/>
                        </a:rPr>
                        <m:t>=6</m:t>
                      </m:r>
                    </m:oMath>
                  </m:oMathPara>
                </a14:m>
                <a:endParaRPr lang="en-GB" sz="1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114800" y="3048000"/>
                <a:ext cx="1066800" cy="338554"/>
              </a:xfrm>
              <a:prstGeom prst="rect">
                <a:avLst/>
              </a:prstGeom>
              <a:blipFill rotWithShape="1">
                <a:blip r:embed="rId9"/>
                <a:stretch>
                  <a:fillRect/>
                </a:stretch>
              </a:blipFill>
            </p:spPr>
            <p:txBody>
              <a:bodyPr/>
              <a:lstStyle/>
              <a:p>
                <a:r>
                  <a:rPr lang="en-GB">
                    <a:noFill/>
                  </a:rPr>
                  <a:t> </a:t>
                </a:r>
              </a:p>
            </p:txBody>
          </p:sp>
        </mc:Fallback>
      </mc:AlternateContent>
      <p:sp>
        <p:nvSpPr>
          <p:cNvPr id="24" name="Arc 23"/>
          <p:cNvSpPr/>
          <p:nvPr/>
        </p:nvSpPr>
        <p:spPr>
          <a:xfrm>
            <a:off x="5562600" y="1828800"/>
            <a:ext cx="381000" cy="6858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TextBox 24"/>
          <p:cNvSpPr txBox="1"/>
          <p:nvPr/>
        </p:nvSpPr>
        <p:spPr>
          <a:xfrm>
            <a:off x="5943600" y="1981200"/>
            <a:ext cx="1600200" cy="307777"/>
          </a:xfrm>
          <a:prstGeom prst="rect">
            <a:avLst/>
          </a:prstGeom>
          <a:noFill/>
        </p:spPr>
        <p:txBody>
          <a:bodyPr wrap="square" rtlCol="0">
            <a:spAutoFit/>
          </a:bodyPr>
          <a:lstStyle/>
          <a:p>
            <a:pPr algn="ctr"/>
            <a:r>
              <a:rPr lang="en-US" sz="1400" dirty="0" smtClean="0">
                <a:solidFill>
                  <a:srgbClr val="FF0000"/>
                </a:solidFill>
                <a:latin typeface="Comic Sans MS" panose="030F0702030302020204" pitchFamily="66" charset="0"/>
              </a:rPr>
              <a:t>Cosec</a:t>
            </a:r>
            <a:r>
              <a:rPr lang="el-GR" sz="1400" dirty="0" smtClean="0">
                <a:solidFill>
                  <a:srgbClr val="FF0000"/>
                </a:solidFill>
                <a:latin typeface="Comic Sans MS" panose="030F0702030302020204" pitchFamily="66" charset="0"/>
              </a:rPr>
              <a:t>θ</a:t>
            </a:r>
            <a:r>
              <a:rPr lang="en-GB" sz="1400" dirty="0" smtClean="0">
                <a:solidFill>
                  <a:srgbClr val="FF0000"/>
                </a:solidFill>
                <a:latin typeface="Comic Sans MS" panose="030F0702030302020204" pitchFamily="66" charset="0"/>
              </a:rPr>
              <a:t> = </a:t>
            </a:r>
            <a:r>
              <a:rPr lang="en-GB" sz="1400" baseline="30000" dirty="0" smtClean="0">
                <a:solidFill>
                  <a:srgbClr val="FF0000"/>
                </a:solidFill>
                <a:latin typeface="Comic Sans MS" panose="030F0702030302020204" pitchFamily="66" charset="0"/>
              </a:rPr>
              <a:t>1</a:t>
            </a:r>
            <a:r>
              <a:rPr lang="en-GB" sz="1400" dirty="0" smtClean="0">
                <a:solidFill>
                  <a:srgbClr val="FF0000"/>
                </a:solidFill>
                <a:latin typeface="Comic Sans MS" panose="030F0702030302020204" pitchFamily="66" charset="0"/>
              </a:rPr>
              <a:t>/</a:t>
            </a:r>
            <a:r>
              <a:rPr lang="en-GB" sz="1400" baseline="-25000" dirty="0" smtClean="0">
                <a:solidFill>
                  <a:srgbClr val="FF0000"/>
                </a:solidFill>
                <a:latin typeface="Comic Sans MS" panose="030F0702030302020204" pitchFamily="66" charset="0"/>
              </a:rPr>
              <a:t>sin</a:t>
            </a:r>
            <a:r>
              <a:rPr lang="el-GR" sz="1400" baseline="-25000" dirty="0" smtClean="0">
                <a:solidFill>
                  <a:srgbClr val="FF0000"/>
                </a:solidFill>
                <a:latin typeface="Comic Sans MS" panose="030F0702030302020204" pitchFamily="66" charset="0"/>
              </a:rPr>
              <a:t>θ</a:t>
            </a:r>
            <a:endParaRPr lang="en-GB" sz="1400" baseline="-25000" dirty="0">
              <a:solidFill>
                <a:srgbClr val="FF0000"/>
              </a:solidFill>
              <a:latin typeface="Comic Sans MS" panose="030F0702030302020204" pitchFamily="66" charset="0"/>
            </a:endParaRPr>
          </a:p>
        </p:txBody>
      </p:sp>
      <p:sp>
        <p:nvSpPr>
          <p:cNvPr id="26" name="Arc 25"/>
          <p:cNvSpPr/>
          <p:nvPr/>
        </p:nvSpPr>
        <p:spPr>
          <a:xfrm>
            <a:off x="5334000" y="2514600"/>
            <a:ext cx="381000" cy="6858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TextBox 26"/>
          <p:cNvSpPr txBox="1"/>
          <p:nvPr/>
        </p:nvSpPr>
        <p:spPr>
          <a:xfrm>
            <a:off x="5715000" y="2667000"/>
            <a:ext cx="1600200"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Multiply by sin</a:t>
            </a:r>
            <a:r>
              <a:rPr lang="el-GR" sz="1400" dirty="0" smtClean="0">
                <a:solidFill>
                  <a:srgbClr val="FF0000"/>
                </a:solidFill>
                <a:latin typeface="Comic Sans MS" panose="030F0702030302020204" pitchFamily="66" charset="0"/>
              </a:rPr>
              <a:t>θ</a:t>
            </a:r>
            <a:endParaRPr lang="en-GB" sz="1400" baseline="-25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8" name="TextBox 27"/>
              <p:cNvSpPr txBox="1"/>
              <p:nvPr/>
            </p:nvSpPr>
            <p:spPr>
              <a:xfrm>
                <a:off x="4419600" y="3657600"/>
                <a:ext cx="8382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=6</m:t>
                      </m:r>
                    </m:oMath>
                  </m:oMathPara>
                </a14:m>
                <a:endParaRPr lang="en-GB"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419600" y="3657600"/>
                <a:ext cx="838200" cy="338554"/>
              </a:xfrm>
              <a:prstGeom prst="rect">
                <a:avLst/>
              </a:prstGeom>
              <a:blipFill rotWithShape="1">
                <a:blip r:embed="rId10"/>
                <a:stretch>
                  <a:fillRect b="-1786"/>
                </a:stretch>
              </a:blipFill>
            </p:spPr>
            <p:txBody>
              <a:bodyPr/>
              <a:lstStyle/>
              <a:p>
                <a:r>
                  <a:rPr lang="en-GB">
                    <a:noFill/>
                  </a:rPr>
                  <a:t> </a:t>
                </a:r>
              </a:p>
            </p:txBody>
          </p:sp>
        </mc:Fallback>
      </mc:AlternateContent>
      <p:sp>
        <p:nvSpPr>
          <p:cNvPr id="29" name="Arc 28"/>
          <p:cNvSpPr/>
          <p:nvPr/>
        </p:nvSpPr>
        <p:spPr>
          <a:xfrm>
            <a:off x="5105400" y="3276600"/>
            <a:ext cx="381000" cy="5334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TextBox 29"/>
          <p:cNvSpPr txBox="1"/>
          <p:nvPr/>
        </p:nvSpPr>
        <p:spPr>
          <a:xfrm>
            <a:off x="5410200" y="3276600"/>
            <a:ext cx="2133600" cy="523220"/>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Replace </a:t>
            </a:r>
            <a:r>
              <a:rPr lang="en-GB" sz="1400" dirty="0" err="1" smtClean="0">
                <a:solidFill>
                  <a:srgbClr val="FF0000"/>
                </a:solidFill>
                <a:latin typeface="Comic Sans MS" panose="030F0702030302020204" pitchFamily="66" charset="0"/>
              </a:rPr>
              <a:t>rsin</a:t>
            </a:r>
            <a:r>
              <a:rPr lang="el-GR" sz="1400" dirty="0" smtClean="0">
                <a:solidFill>
                  <a:srgbClr val="FF0000"/>
                </a:solidFill>
                <a:latin typeface="Comic Sans MS" panose="030F0702030302020204" pitchFamily="66" charset="0"/>
              </a:rPr>
              <a:t>θ</a:t>
            </a:r>
            <a:r>
              <a:rPr lang="en-GB" sz="1400" dirty="0" smtClean="0">
                <a:solidFill>
                  <a:srgbClr val="FF0000"/>
                </a:solidFill>
                <a:latin typeface="Comic Sans MS" panose="030F0702030302020204" pitchFamily="66" charset="0"/>
              </a:rPr>
              <a:t> using an equation above</a:t>
            </a:r>
            <a:endParaRPr lang="en-GB" sz="1400" baseline="-25000" dirty="0">
              <a:solidFill>
                <a:srgbClr val="FF0000"/>
              </a:solidFill>
              <a:latin typeface="Comic Sans MS" panose="030F0702030302020204" pitchFamily="66" charset="0"/>
            </a:endParaRPr>
          </a:p>
        </p:txBody>
      </p:sp>
      <p:sp>
        <p:nvSpPr>
          <p:cNvPr id="31" name="Rectangle 30"/>
          <p:cNvSpPr/>
          <p:nvPr/>
        </p:nvSpPr>
        <p:spPr>
          <a:xfrm>
            <a:off x="4114800" y="3048000"/>
            <a:ext cx="609600" cy="3810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4495800" y="3657600"/>
            <a:ext cx="304800" cy="3810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728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linds(horizont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linds(horizont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linds(horizontal)">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linds(horizontal)">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7"/>
                                        </p:tgtEl>
                                        <p:attrNameLst>
                                          <p:attrName>fillcolor</p:attrName>
                                        </p:attrNameLst>
                                      </p:cBhvr>
                                      <p:to>
                                        <a:srgbClr val="66CCFF"/>
                                      </p:to>
                                    </p:animClr>
                                    <p:set>
                                      <p:cBhvr>
                                        <p:cTn id="62" dur="500" fill="hold"/>
                                        <p:tgtEl>
                                          <p:spTgt spid="7"/>
                                        </p:tgtEl>
                                        <p:attrNameLst>
                                          <p:attrName>fill.type</p:attrName>
                                        </p:attrNameLst>
                                      </p:cBhvr>
                                      <p:to>
                                        <p:strVal val="solid"/>
                                      </p:to>
                                    </p:set>
                                    <p:set>
                                      <p:cBhvr>
                                        <p:cTn id="63" dur="500" fill="hold"/>
                                        <p:tgtEl>
                                          <p:spTgt spid="7"/>
                                        </p:tgtEl>
                                        <p:attrNameLst>
                                          <p:attrName>fill.on</p:attrName>
                                        </p:attrNameLst>
                                      </p:cBhvr>
                                      <p:to>
                                        <p:strVal val="true"/>
                                      </p:to>
                                    </p:se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blinds(horizontal)">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blinds(horizontal)">
                                      <p:cBhvr>
                                        <p:cTn id="73" dur="500"/>
                                        <p:tgtEl>
                                          <p:spTgt spid="31"/>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blinds(horizontal)">
                                      <p:cBhvr>
                                        <p:cTn id="78" dur="500"/>
                                        <p:tgtEl>
                                          <p:spTgt spid="32"/>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xit" presetSubtype="10" fill="hold" grpId="1" nodeType="clickEffect">
                                  <p:stCondLst>
                                    <p:cond delay="0"/>
                                  </p:stCondLst>
                                  <p:childTnLst>
                                    <p:animEffect transition="out" filter="blinds(horizontal)">
                                      <p:cBhvr>
                                        <p:cTn id="82" dur="500"/>
                                        <p:tgtEl>
                                          <p:spTgt spid="31"/>
                                        </p:tgtEl>
                                      </p:cBhvr>
                                    </p:animEffect>
                                    <p:set>
                                      <p:cBhvr>
                                        <p:cTn id="83" dur="1" fill="hold">
                                          <p:stCondLst>
                                            <p:cond delay="499"/>
                                          </p:stCondLst>
                                        </p:cTn>
                                        <p:tgtEl>
                                          <p:spTgt spid="31"/>
                                        </p:tgtEl>
                                        <p:attrNameLst>
                                          <p:attrName>style.visibility</p:attrName>
                                        </p:attrNameLst>
                                      </p:cBhvr>
                                      <p:to>
                                        <p:strVal val="hidden"/>
                                      </p:to>
                                    </p:set>
                                  </p:childTnLst>
                                </p:cTn>
                              </p:par>
                              <p:par>
                                <p:cTn id="84" presetID="3" presetClass="exit" presetSubtype="10" fill="hold" grpId="1" nodeType="withEffect">
                                  <p:stCondLst>
                                    <p:cond delay="0"/>
                                  </p:stCondLst>
                                  <p:childTnLst>
                                    <p:animEffect transition="out" filter="blinds(horizontal)">
                                      <p:cBhvr>
                                        <p:cTn id="85" dur="500"/>
                                        <p:tgtEl>
                                          <p:spTgt spid="32"/>
                                        </p:tgtEl>
                                      </p:cBhvr>
                                    </p:animEffect>
                                    <p:set>
                                      <p:cBhvr>
                                        <p:cTn id="86" dur="1" fill="hold">
                                          <p:stCondLst>
                                            <p:cond delay="499"/>
                                          </p:stCondLst>
                                        </p:cTn>
                                        <p:tgtEl>
                                          <p:spTgt spid="32"/>
                                        </p:tgtEl>
                                        <p:attrNameLst>
                                          <p:attrName>style.visibility</p:attrName>
                                        </p:attrNameLst>
                                      </p:cBhvr>
                                      <p:to>
                                        <p:strVal val="hidden"/>
                                      </p:to>
                                    </p:set>
                                  </p:childTnLst>
                                </p:cTn>
                              </p:par>
                              <p:par>
                                <p:cTn id="87" presetID="1" presetClass="emph" presetSubtype="2" fill="hold" nodeType="withEffect">
                                  <p:stCondLst>
                                    <p:cond delay="0"/>
                                  </p:stCondLst>
                                  <p:childTnLst>
                                    <p:animClr clrSpc="rgb" dir="cw">
                                      <p:cBhvr>
                                        <p:cTn id="88" dur="500" fill="hold"/>
                                        <p:tgtEl>
                                          <p:spTgt spid="7"/>
                                        </p:tgtEl>
                                        <p:attrNameLst>
                                          <p:attrName>fillcolor</p:attrName>
                                        </p:attrNameLst>
                                      </p:cBhvr>
                                      <p:to>
                                        <a:schemeClr val="bg1"/>
                                      </p:to>
                                    </p:animClr>
                                    <p:set>
                                      <p:cBhvr>
                                        <p:cTn id="89" dur="500" fill="hold"/>
                                        <p:tgtEl>
                                          <p:spTgt spid="7"/>
                                        </p:tgtEl>
                                        <p:attrNameLst>
                                          <p:attrName>fill.type</p:attrName>
                                        </p:attrNameLst>
                                      </p:cBhvr>
                                      <p:to>
                                        <p:strVal val="solid"/>
                                      </p:to>
                                    </p:set>
                                    <p:set>
                                      <p:cBhvr>
                                        <p:cTn id="90" dur="5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22" grpId="0"/>
      <p:bldP spid="23" grpId="0"/>
      <p:bldP spid="24" grpId="0" animBg="1"/>
      <p:bldP spid="25" grpId="0"/>
      <p:bldP spid="26" grpId="0" animBg="1"/>
      <p:bldP spid="27" grpId="0"/>
      <p:bldP spid="28" grpId="0"/>
      <p:bldP spid="29" grpId="0" animBg="1"/>
      <p:bldP spid="30" grpId="0"/>
      <p:bldP spid="31" grpId="0" animBg="1"/>
      <p:bldP spid="31" grpId="1" animBg="1"/>
      <p:bldP spid="32" grpId="0" animBg="1"/>
      <p:bldP spid="3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anose="030F0702030302020204" pitchFamily="66" charset="0"/>
              </a:rPr>
              <a:t>You can switch between Polar and Cartesian equations of curves</a:t>
            </a:r>
            <a:endParaRPr lang="en-GB" sz="1400" dirty="0" smtClean="0">
              <a:latin typeface="Comic Sans MS" panose="030F0702030302020204" pitchFamily="66" charset="0"/>
            </a:endParaRPr>
          </a:p>
          <a:p>
            <a:pPr marL="0" indent="0" algn="ctr">
              <a:buNone/>
            </a:pPr>
            <a:endParaRPr lang="en-GB" sz="1400" b="1" dirty="0">
              <a:latin typeface="Comic Sans MS" panose="030F0702030302020204" pitchFamily="66" charset="0"/>
            </a:endParaRPr>
          </a:p>
          <a:p>
            <a:pPr marL="0" indent="0" algn="ctr">
              <a:buNone/>
            </a:pPr>
            <a:r>
              <a:rPr lang="en-GB" sz="1400" dirty="0">
                <a:latin typeface="Comic Sans MS" panose="030F0702030302020204" pitchFamily="66" charset="0"/>
                <a:sym typeface="Wingdings" panose="05000000000000000000" pitchFamily="2" charset="2"/>
              </a:rPr>
              <a:t>F</a:t>
            </a:r>
            <a:r>
              <a:rPr lang="en-GB" sz="1400" dirty="0" smtClean="0">
                <a:latin typeface="Comic Sans MS" panose="030F0702030302020204" pitchFamily="66" charset="0"/>
                <a:sym typeface="Wingdings" panose="05000000000000000000" pitchFamily="2" charset="2"/>
              </a:rPr>
              <a:t>ind a Cartesian equation of the following curve:</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smtClean="0">
              <a:latin typeface="Comic Sans MS" panose="030F0702030302020204" pitchFamily="66" charset="0"/>
              <a:sym typeface="Wingdings" panose="05000000000000000000" pitchFamily="2" charset="2"/>
            </a:endParaRPr>
          </a:p>
          <a:p>
            <a:pPr algn="ctr">
              <a:buFont typeface="Wingdings"/>
              <a:buChar char="à"/>
            </a:pPr>
            <a:r>
              <a:rPr lang="en-GB" sz="1400" dirty="0" smtClean="0">
                <a:latin typeface="Comic Sans MS" panose="030F0702030302020204" pitchFamily="66" charset="0"/>
                <a:sym typeface="Wingdings" panose="05000000000000000000" pitchFamily="2" charset="2"/>
              </a:rPr>
              <a:t>You will sometimes need to use the double  angle formulae from C3, since our equations above only contain </a:t>
            </a:r>
            <a:r>
              <a:rPr lang="el-GR" sz="1400" dirty="0" smtClean="0">
                <a:latin typeface="Comic Sans MS" panose="030F0702030302020204" pitchFamily="66" charset="0"/>
                <a:sym typeface="Wingdings" panose="05000000000000000000" pitchFamily="2" charset="2"/>
              </a:rPr>
              <a:t>θ</a:t>
            </a:r>
            <a:r>
              <a:rPr lang="en-GB" sz="1400" dirty="0" smtClean="0">
                <a:latin typeface="Comic Sans MS" panose="030F0702030302020204" pitchFamily="66" charset="0"/>
                <a:sym typeface="Wingdings" panose="05000000000000000000" pitchFamily="2" charset="2"/>
              </a:rPr>
              <a:t>, rather than multiplies of it</a:t>
            </a: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endParaRPr>
          </a:p>
        </p:txBody>
      </p:sp>
      <p:sp>
        <p:nvSpPr>
          <p:cNvPr id="4" name="TextBox 3"/>
          <p:cNvSpPr txBox="1"/>
          <p:nvPr/>
        </p:nvSpPr>
        <p:spPr>
          <a:xfrm>
            <a:off x="8721604" y="6550223"/>
            <a:ext cx="407484" cy="307777"/>
          </a:xfrm>
          <a:prstGeom prst="rect">
            <a:avLst/>
          </a:prstGeom>
          <a:noFill/>
        </p:spPr>
        <p:txBody>
          <a:bodyPr wrap="none" rtlCol="0">
            <a:spAutoFit/>
          </a:bodyPr>
          <a:lstStyle/>
          <a:p>
            <a:pPr algn="ctr"/>
            <a:r>
              <a:rPr lang="en-GB" sz="1400" dirty="0" smtClean="0">
                <a:latin typeface="Comic Sans MS" panose="030F0702030302020204" pitchFamily="66" charset="0"/>
              </a:rPr>
              <a:t>7B</a:t>
            </a:r>
            <a:endParaRPr lang="en-GB" sz="1400" dirty="0">
              <a:latin typeface="Comic Sans MS" panose="030F0702030302020204" pitchFamily="66" charset="0"/>
            </a:endParaRPr>
          </a:p>
        </p:txBody>
      </p:sp>
      <p:pic>
        <p:nvPicPr>
          <p:cNvPr id="5" name="Picture 4" descr="http://tutorial.math.lamar.edu/Classes/CalcII/PolarCoordinates_files/image007.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152400"/>
            <a:ext cx="1182413" cy="1143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4195253"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195253" y="0"/>
                <a:ext cx="1219200" cy="338554"/>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971502"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2971502" y="0"/>
                <a:ext cx="1219200" cy="338554"/>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96784"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596784" y="0"/>
                <a:ext cx="1373068" cy="338554"/>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0"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a:ea typeface="Cambria Math"/>
                            </a:rPr>
                          </m:ctrlPr>
                        </m:dPr>
                        <m:e>
                          <m:f>
                            <m:fPr>
                              <m:ctrlPr>
                                <a:rPr lang="en-US" sz="1600" b="0" i="1" smtClean="0">
                                  <a:latin typeface="Cambria Math"/>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0" y="0"/>
                <a:ext cx="1597104" cy="51398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219200" y="2895600"/>
                <a:ext cx="149361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=2+</m:t>
                      </m:r>
                      <m:r>
                        <a:rPr lang="en-GB" sz="1600" b="0" i="1" smtClean="0">
                          <a:latin typeface="Cambria Math"/>
                        </a:rPr>
                        <m:t>𝑐𝑜𝑠</m:t>
                      </m:r>
                      <m:r>
                        <a:rPr lang="en-GB" sz="1600" b="0" i="1" smtClean="0">
                          <a:latin typeface="Cambria Math"/>
                        </a:rPr>
                        <m:t>2</m:t>
                      </m:r>
                      <m:r>
                        <a:rPr lang="en-GB" sz="1600" b="0" i="1" smtClean="0">
                          <a:latin typeface="Cambria Math"/>
                          <a:ea typeface="Cambria Math"/>
                        </a:rPr>
                        <m:t>𝜃</m:t>
                      </m:r>
                    </m:oMath>
                  </m:oMathPara>
                </a14:m>
                <a:endParaRPr lang="en-GB"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1219200" y="2895600"/>
                <a:ext cx="1493614" cy="338554"/>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419600" y="1676400"/>
                <a:ext cx="35814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𝑆𝑖𝑛</m:t>
                      </m:r>
                      <m:d>
                        <m:dPr>
                          <m:ctrlPr>
                            <a:rPr lang="en-GB" sz="1600" b="0" i="1" smtClean="0">
                              <a:latin typeface="Cambria Math"/>
                            </a:rPr>
                          </m:ctrlPr>
                        </m:dPr>
                        <m:e>
                          <m:r>
                            <a:rPr lang="en-GB" sz="1600" b="0" i="1" smtClean="0">
                              <a:latin typeface="Cambria Math"/>
                            </a:rPr>
                            <m:t>𝐴</m:t>
                          </m:r>
                          <m:r>
                            <a:rPr lang="en-GB" sz="1600" b="0" i="1" smtClean="0">
                              <a:latin typeface="Cambria Math"/>
                              <a:ea typeface="Cambria Math"/>
                            </a:rPr>
                            <m:t>±</m:t>
                          </m:r>
                          <m:r>
                            <a:rPr lang="en-GB" sz="1600" b="0" i="1" smtClean="0">
                              <a:latin typeface="Cambria Math"/>
                              <a:ea typeface="Cambria Math"/>
                            </a:rPr>
                            <m:t>𝐵</m:t>
                          </m:r>
                        </m:e>
                      </m:d>
                      <m:r>
                        <a:rPr lang="en-GB" sz="1600" b="0" i="1" smtClean="0">
                          <a:latin typeface="Cambria Math"/>
                          <a:ea typeface="Cambria Math"/>
                        </a:rPr>
                        <m:t>≡</m:t>
                      </m:r>
                      <m:r>
                        <a:rPr lang="en-GB" sz="1600" b="0" i="1" smtClean="0">
                          <a:latin typeface="Cambria Math"/>
                          <a:ea typeface="Cambria Math"/>
                        </a:rPr>
                        <m:t>𝑆𝑖𝑛𝐴𝐶𝑜𝑠𝐵</m:t>
                      </m:r>
                      <m:r>
                        <a:rPr lang="en-GB" sz="1600" b="0" i="1" smtClean="0">
                          <a:latin typeface="Cambria Math"/>
                          <a:ea typeface="Cambria Math"/>
                        </a:rPr>
                        <m:t>±</m:t>
                      </m:r>
                      <m:r>
                        <a:rPr lang="en-GB" sz="1600" b="0" i="1" smtClean="0">
                          <a:latin typeface="Cambria Math"/>
                          <a:ea typeface="Cambria Math"/>
                        </a:rPr>
                        <m:t>𝐶𝑜𝑠𝐴𝑆𝑖𝑛𝐵</m:t>
                      </m:r>
                    </m:oMath>
                  </m:oMathPara>
                </a14:m>
                <a:endParaRPr lang="en-GB"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419600" y="1676400"/>
                <a:ext cx="3581400" cy="338554"/>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419600" y="2286000"/>
                <a:ext cx="353545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𝐶𝑜𝑠</m:t>
                      </m:r>
                      <m:d>
                        <m:dPr>
                          <m:ctrlPr>
                            <a:rPr lang="en-GB" sz="1600" b="0" i="1" smtClean="0">
                              <a:latin typeface="Cambria Math"/>
                            </a:rPr>
                          </m:ctrlPr>
                        </m:dPr>
                        <m:e>
                          <m:r>
                            <a:rPr lang="en-GB" sz="1600" b="0" i="1" smtClean="0">
                              <a:latin typeface="Cambria Math"/>
                            </a:rPr>
                            <m:t>𝐴</m:t>
                          </m:r>
                          <m:r>
                            <a:rPr lang="en-GB" sz="1600" b="0" i="1" smtClean="0">
                              <a:latin typeface="Cambria Math"/>
                              <a:ea typeface="Cambria Math"/>
                            </a:rPr>
                            <m:t>±</m:t>
                          </m:r>
                          <m:r>
                            <a:rPr lang="en-GB" sz="1600" b="0" i="1" smtClean="0">
                              <a:latin typeface="Cambria Math"/>
                              <a:ea typeface="Cambria Math"/>
                            </a:rPr>
                            <m:t>𝐵</m:t>
                          </m:r>
                        </m:e>
                      </m:d>
                      <m:r>
                        <a:rPr lang="en-GB" sz="1600" b="0" i="1" smtClean="0">
                          <a:latin typeface="Cambria Math"/>
                          <a:ea typeface="Cambria Math"/>
                        </a:rPr>
                        <m:t>≡</m:t>
                      </m:r>
                      <m:r>
                        <a:rPr lang="en-GB" sz="1600" b="0" i="1" smtClean="0">
                          <a:latin typeface="Cambria Math"/>
                          <a:ea typeface="Cambria Math"/>
                        </a:rPr>
                        <m:t>𝐶𝑜𝑠𝐴𝐶𝑜𝑠𝐵</m:t>
                      </m:r>
                      <m:r>
                        <a:rPr lang="en-GB" sz="1600" b="0" i="1" smtClean="0">
                          <a:latin typeface="Cambria Math"/>
                          <a:ea typeface="Cambria Math"/>
                        </a:rPr>
                        <m:t>∓</m:t>
                      </m:r>
                      <m:r>
                        <a:rPr lang="en-GB" sz="1600" b="0" i="1" smtClean="0">
                          <a:latin typeface="Cambria Math"/>
                          <a:ea typeface="Cambria Math"/>
                        </a:rPr>
                        <m:t>𝑆𝑖𝑛𝐴𝑆𝑖𝑛𝐵</m:t>
                      </m:r>
                    </m:oMath>
                  </m:oMathPara>
                </a14:m>
                <a:endParaRPr lang="en-GB"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4419600" y="2286000"/>
                <a:ext cx="3535455" cy="338554"/>
              </a:xfrm>
              <a:prstGeom prst="rect">
                <a:avLst/>
              </a:prstGeom>
              <a:blipFill rotWithShape="1">
                <a:blip r:embed="rId10"/>
                <a:stretch>
                  <a:fillRect/>
                </a:stretch>
              </a:blipFill>
            </p:spPr>
            <p:txBody>
              <a:bodyPr/>
              <a:lstStyle/>
              <a:p>
                <a:r>
                  <a:rPr lang="en-GB">
                    <a:noFill/>
                  </a:rPr>
                  <a:t> </a:t>
                </a:r>
              </a:p>
            </p:txBody>
          </p:sp>
        </mc:Fallback>
      </mc:AlternateContent>
      <p:sp>
        <p:nvSpPr>
          <p:cNvPr id="13" name="TextBox 12"/>
          <p:cNvSpPr txBox="1"/>
          <p:nvPr/>
        </p:nvSpPr>
        <p:spPr>
          <a:xfrm>
            <a:off x="4114800" y="2819400"/>
            <a:ext cx="4634627" cy="523220"/>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You get given these in the formula booklet, and they lead to the following:</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9" name="TextBox 38"/>
              <p:cNvSpPr txBox="1"/>
              <p:nvPr/>
            </p:nvSpPr>
            <p:spPr>
              <a:xfrm>
                <a:off x="5334000" y="3429000"/>
                <a:ext cx="199387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𝑆𝑖𝑛</m:t>
                      </m:r>
                      <m:r>
                        <a:rPr lang="en-GB" sz="1600" b="0" i="1" smtClean="0">
                          <a:latin typeface="Cambria Math"/>
                        </a:rPr>
                        <m:t>2</m:t>
                      </m:r>
                      <m:r>
                        <a:rPr lang="en-GB" sz="1600" b="0" i="1" smtClean="0">
                          <a:latin typeface="Cambria Math"/>
                          <a:ea typeface="Cambria Math"/>
                        </a:rPr>
                        <m:t>𝜃</m:t>
                      </m:r>
                      <m:r>
                        <a:rPr lang="en-GB" sz="1600" b="0" i="1" smtClean="0">
                          <a:latin typeface="Cambria Math"/>
                          <a:ea typeface="Cambria Math"/>
                        </a:rPr>
                        <m:t>≡2</m:t>
                      </m:r>
                      <m:r>
                        <a:rPr lang="en-GB" sz="1600" b="0" i="1" smtClean="0">
                          <a:latin typeface="Cambria Math"/>
                          <a:ea typeface="Cambria Math"/>
                        </a:rPr>
                        <m:t>𝑆𝑖𝑛</m:t>
                      </m:r>
                      <m:r>
                        <a:rPr lang="en-GB" sz="1600" b="0" i="1" smtClean="0">
                          <a:latin typeface="Cambria Math"/>
                          <a:ea typeface="Cambria Math"/>
                        </a:rPr>
                        <m:t>𝜃</m:t>
                      </m:r>
                      <m:r>
                        <a:rPr lang="en-GB" sz="1600" b="0" i="1" smtClean="0">
                          <a:latin typeface="Cambria Math"/>
                          <a:ea typeface="Cambria Math"/>
                        </a:rPr>
                        <m:t>𝐶𝑜𝑠</m:t>
                      </m:r>
                      <m:r>
                        <a:rPr lang="en-GB" sz="1600" b="0" i="1" smtClean="0">
                          <a:latin typeface="Cambria Math"/>
                          <a:ea typeface="Cambria Math"/>
                        </a:rPr>
                        <m:t>𝜃</m:t>
                      </m:r>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5334000" y="3429000"/>
                <a:ext cx="1993879" cy="338554"/>
              </a:xfrm>
              <a:prstGeom prst="rect">
                <a:avLst/>
              </a:prstGeom>
              <a:blipFill rotWithShape="1">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495800" y="4572000"/>
                <a:ext cx="100271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𝐶𝑜𝑠</m:t>
                      </m:r>
                      <m:r>
                        <a:rPr lang="en-GB" sz="1600" b="0" i="1" smtClean="0">
                          <a:latin typeface="Cambria Math"/>
                        </a:rPr>
                        <m:t>2</m:t>
                      </m:r>
                      <m:r>
                        <a:rPr lang="en-GB" sz="1600" b="0" i="1" smtClean="0">
                          <a:latin typeface="Cambria Math"/>
                          <a:ea typeface="Cambria Math"/>
                        </a:rPr>
                        <m:t>𝜃</m:t>
                      </m:r>
                      <m:r>
                        <a:rPr lang="en-GB" sz="1600" b="0" i="1" smtClean="0">
                          <a:latin typeface="Cambria Math"/>
                          <a:ea typeface="Cambria Math"/>
                        </a:rPr>
                        <m:t>≡</m:t>
                      </m:r>
                    </m:oMath>
                  </m:oMathPara>
                </a14:m>
                <a:endParaRPr lang="en-GB" sz="16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495800" y="4572000"/>
                <a:ext cx="1002710" cy="338554"/>
              </a:xfrm>
              <a:prstGeom prst="rect">
                <a:avLst/>
              </a:prstGeom>
              <a:blipFill rotWithShape="1">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562600" y="4114800"/>
                <a:ext cx="153971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a:rPr>
                          </m:ctrlPr>
                        </m:sSupPr>
                        <m:e>
                          <m:r>
                            <a:rPr lang="en-GB" sz="1600" b="0" i="1" smtClean="0">
                              <a:latin typeface="Cambria Math"/>
                            </a:rPr>
                            <m:t>𝐶𝑜𝑠</m:t>
                          </m:r>
                        </m:e>
                        <m:sup>
                          <m:r>
                            <a:rPr lang="en-GB" sz="1600" b="0" i="1" smtClean="0">
                              <a:latin typeface="Cambria Math"/>
                            </a:rPr>
                            <m:t>2</m:t>
                          </m:r>
                        </m:sup>
                      </m:sSup>
                      <m:r>
                        <a:rPr lang="en-GB" sz="1600" i="1" smtClean="0">
                          <a:latin typeface="Cambria Math"/>
                          <a:ea typeface="Cambria Math"/>
                        </a:rPr>
                        <m:t>𝜃</m:t>
                      </m:r>
                      <m:r>
                        <a:rPr lang="en-GB" sz="1600" b="0" i="1" smtClean="0">
                          <a:latin typeface="Cambria Math"/>
                          <a:ea typeface="Cambria Math"/>
                        </a:rPr>
                        <m:t>−</m:t>
                      </m:r>
                      <m:sSup>
                        <m:sSupPr>
                          <m:ctrlPr>
                            <a:rPr lang="en-GB" sz="1600" b="0" i="1" smtClean="0">
                              <a:latin typeface="Cambria Math"/>
                              <a:ea typeface="Cambria Math"/>
                            </a:rPr>
                          </m:ctrlPr>
                        </m:sSupPr>
                        <m:e>
                          <m:r>
                            <a:rPr lang="en-GB" sz="1600" b="0" i="1" smtClean="0">
                              <a:latin typeface="Cambria Math"/>
                              <a:ea typeface="Cambria Math"/>
                            </a:rPr>
                            <m:t>𝑆𝑖𝑛</m:t>
                          </m:r>
                        </m:e>
                        <m:sup>
                          <m:r>
                            <a:rPr lang="en-GB" sz="1600" b="0" i="1" smtClean="0">
                              <a:latin typeface="Cambria Math"/>
                              <a:ea typeface="Cambria Math"/>
                            </a:rPr>
                            <m:t>2</m:t>
                          </m:r>
                        </m:sup>
                      </m:sSup>
                      <m:r>
                        <a:rPr lang="en-GB" sz="1600" b="0" i="1" smtClean="0">
                          <a:latin typeface="Cambria Math"/>
                          <a:ea typeface="Cambria Math"/>
                        </a:rPr>
                        <m:t>𝜃</m:t>
                      </m:r>
                    </m:oMath>
                  </m:oMathPara>
                </a14:m>
                <a:endParaRPr lang="en-GB" sz="1600" dirty="0"/>
              </a:p>
            </p:txBody>
          </p:sp>
        </mc:Choice>
        <mc:Fallback xmlns="">
          <p:sp>
            <p:nvSpPr>
              <p:cNvPr id="41" name="TextBox 40"/>
              <p:cNvSpPr txBox="1">
                <a:spLocks noRot="1" noChangeAspect="1" noMove="1" noResize="1" noEditPoints="1" noAdjustHandles="1" noChangeArrowheads="1" noChangeShapeType="1" noTextEdit="1"/>
              </p:cNvSpPr>
              <p:nvPr/>
            </p:nvSpPr>
            <p:spPr>
              <a:xfrm>
                <a:off x="5562600" y="4114800"/>
                <a:ext cx="1539717" cy="338554"/>
              </a:xfrm>
              <a:prstGeom prst="rect">
                <a:avLst/>
              </a:prstGeom>
              <a:blipFill rotWithShape="1">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715000" y="4572000"/>
                <a:ext cx="125553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a:rPr>
                          </m:ctrlPr>
                        </m:sSupPr>
                        <m:e>
                          <m:r>
                            <a:rPr lang="en-GB" sz="1600" b="0" i="1" smtClean="0">
                              <a:latin typeface="Cambria Math"/>
                            </a:rPr>
                            <m:t>2</m:t>
                          </m:r>
                          <m:r>
                            <a:rPr lang="en-GB" sz="1600" b="0" i="1" smtClean="0">
                              <a:latin typeface="Cambria Math"/>
                            </a:rPr>
                            <m:t>𝐶𝑜𝑠</m:t>
                          </m:r>
                        </m:e>
                        <m:sup>
                          <m:r>
                            <a:rPr lang="en-GB" sz="1600" b="0" i="1" smtClean="0">
                              <a:latin typeface="Cambria Math"/>
                            </a:rPr>
                            <m:t>2</m:t>
                          </m:r>
                        </m:sup>
                      </m:sSup>
                      <m:r>
                        <a:rPr lang="en-GB" sz="1600" i="1" smtClean="0">
                          <a:latin typeface="Cambria Math"/>
                          <a:ea typeface="Cambria Math"/>
                        </a:rPr>
                        <m:t>𝜃</m:t>
                      </m:r>
                      <m:r>
                        <a:rPr lang="en-GB" sz="1600" b="0" i="1" smtClean="0">
                          <a:latin typeface="Cambria Math"/>
                          <a:ea typeface="Cambria Math"/>
                        </a:rPr>
                        <m:t>−1</m:t>
                      </m:r>
                    </m:oMath>
                  </m:oMathPara>
                </a14:m>
                <a:endParaRPr lang="en-GB" sz="1600" dirty="0"/>
              </a:p>
            </p:txBody>
          </p:sp>
        </mc:Choice>
        <mc:Fallback xmlns="">
          <p:sp>
            <p:nvSpPr>
              <p:cNvPr id="42" name="TextBox 41"/>
              <p:cNvSpPr txBox="1">
                <a:spLocks noRot="1" noChangeAspect="1" noMove="1" noResize="1" noEditPoints="1" noAdjustHandles="1" noChangeArrowheads="1" noChangeShapeType="1" noTextEdit="1"/>
              </p:cNvSpPr>
              <p:nvPr/>
            </p:nvSpPr>
            <p:spPr>
              <a:xfrm>
                <a:off x="5715000" y="4572000"/>
                <a:ext cx="1255537" cy="338554"/>
              </a:xfrm>
              <a:prstGeom prst="rect">
                <a:avLst/>
              </a:prstGeom>
              <a:blipFill rotWithShape="1">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5715000" y="5029200"/>
                <a:ext cx="121565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a:rPr>
                          </m:ctrlPr>
                        </m:sSupPr>
                        <m:e>
                          <m:r>
                            <a:rPr lang="en-GB" sz="1600" b="0" i="1" smtClean="0">
                              <a:latin typeface="Cambria Math"/>
                            </a:rPr>
                            <m:t>1−2</m:t>
                          </m:r>
                          <m:r>
                            <a:rPr lang="en-GB" sz="1600" b="0" i="1" smtClean="0">
                              <a:latin typeface="Cambria Math"/>
                            </a:rPr>
                            <m:t>𝑆𝑖𝑛</m:t>
                          </m:r>
                        </m:e>
                        <m:sup>
                          <m:r>
                            <a:rPr lang="en-GB" sz="1600" b="0" i="1" smtClean="0">
                              <a:latin typeface="Cambria Math"/>
                            </a:rPr>
                            <m:t>2</m:t>
                          </m:r>
                        </m:sup>
                      </m:sSup>
                      <m:r>
                        <a:rPr lang="en-GB" sz="1600" i="1" smtClean="0">
                          <a:latin typeface="Cambria Math"/>
                          <a:ea typeface="Cambria Math"/>
                        </a:rPr>
                        <m:t>𝜃</m:t>
                      </m:r>
                    </m:oMath>
                  </m:oMathPara>
                </a14:m>
                <a:endParaRPr lang="en-GB" sz="1600" dirty="0"/>
              </a:p>
            </p:txBody>
          </p:sp>
        </mc:Choice>
        <mc:Fallback xmlns="">
          <p:sp>
            <p:nvSpPr>
              <p:cNvPr id="43" name="TextBox 42"/>
              <p:cNvSpPr txBox="1">
                <a:spLocks noRot="1" noChangeAspect="1" noMove="1" noResize="1" noEditPoints="1" noAdjustHandles="1" noChangeArrowheads="1" noChangeShapeType="1" noTextEdit="1"/>
              </p:cNvSpPr>
              <p:nvPr/>
            </p:nvSpPr>
            <p:spPr>
              <a:xfrm>
                <a:off x="5715000" y="5029200"/>
                <a:ext cx="1215654" cy="338554"/>
              </a:xfrm>
              <a:prstGeom prst="rect">
                <a:avLst/>
              </a:prstGeom>
              <a:blipFill rotWithShape="1">
                <a:blip r:embed="rId15"/>
                <a:stretch>
                  <a:fillRect/>
                </a:stretch>
              </a:blipFill>
            </p:spPr>
            <p:txBody>
              <a:bodyPr/>
              <a:lstStyle/>
              <a:p>
                <a:r>
                  <a:rPr lang="en-GB">
                    <a:noFill/>
                  </a:rPr>
                  <a:t> </a:t>
                </a:r>
              </a:p>
            </p:txBody>
          </p:sp>
        </mc:Fallback>
      </mc:AlternateContent>
      <p:sp>
        <p:nvSpPr>
          <p:cNvPr id="44" name="TextBox 43"/>
          <p:cNvSpPr txBox="1"/>
          <p:nvPr/>
        </p:nvSpPr>
        <p:spPr>
          <a:xfrm>
            <a:off x="7543800" y="4191000"/>
            <a:ext cx="1295399" cy="95410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Remember there are 3 possibilities for Cos2</a:t>
            </a:r>
            <a:r>
              <a:rPr lang="el-GR" sz="1400" dirty="0" smtClean="0">
                <a:solidFill>
                  <a:srgbClr val="FF0000"/>
                </a:solidFill>
                <a:latin typeface="Comic Sans MS" panose="030F0702030302020204" pitchFamily="66" charset="0"/>
              </a:rPr>
              <a:t>θ</a:t>
            </a:r>
            <a:r>
              <a:rPr lang="en-GB" sz="1400" dirty="0" smtClean="0">
                <a:solidFill>
                  <a:srgbClr val="FF0000"/>
                </a:solidFill>
                <a:latin typeface="Comic Sans MS" panose="030F0702030302020204" pitchFamily="66" charset="0"/>
              </a:rPr>
              <a:t>!</a:t>
            </a:r>
            <a:endParaRPr lang="en-GB" sz="1400" dirty="0">
              <a:solidFill>
                <a:srgbClr val="FF0000"/>
              </a:solidFill>
              <a:latin typeface="Comic Sans MS" panose="030F0702030302020204" pitchFamily="66" charset="0"/>
            </a:endParaRPr>
          </a:p>
        </p:txBody>
      </p:sp>
      <p:sp>
        <p:nvSpPr>
          <p:cNvPr id="45" name="TextBox 44"/>
          <p:cNvSpPr txBox="1"/>
          <p:nvPr/>
        </p:nvSpPr>
        <p:spPr>
          <a:xfrm>
            <a:off x="4114800" y="5638800"/>
            <a:ext cx="4634627" cy="523220"/>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You can use these to replace the 2</a:t>
            </a:r>
            <a:r>
              <a:rPr lang="el-GR" sz="1400" dirty="0" smtClean="0">
                <a:solidFill>
                  <a:srgbClr val="FF0000"/>
                </a:solidFill>
                <a:latin typeface="Comic Sans MS" panose="030F0702030302020204" pitchFamily="66" charset="0"/>
              </a:rPr>
              <a:t>θ</a:t>
            </a:r>
            <a:r>
              <a:rPr lang="en-GB" sz="1400" dirty="0" smtClean="0">
                <a:solidFill>
                  <a:srgbClr val="FF0000"/>
                </a:solidFill>
                <a:latin typeface="Comic Sans MS" panose="030F0702030302020204" pitchFamily="66" charset="0"/>
              </a:rPr>
              <a:t> in the expression with an </a:t>
            </a:r>
            <a:r>
              <a:rPr lang="en-GB" sz="1400" smtClean="0">
                <a:solidFill>
                  <a:srgbClr val="FF0000"/>
                </a:solidFill>
                <a:latin typeface="Comic Sans MS" panose="030F0702030302020204" pitchFamily="66" charset="0"/>
              </a:rPr>
              <a:t>expression using </a:t>
            </a:r>
            <a:r>
              <a:rPr lang="el-GR" sz="1400" dirty="0" smtClean="0">
                <a:solidFill>
                  <a:srgbClr val="FF0000"/>
                </a:solidFill>
                <a:latin typeface="Comic Sans MS" panose="030F0702030302020204" pitchFamily="66" charset="0"/>
              </a:rPr>
              <a:t>θ</a:t>
            </a:r>
            <a:r>
              <a:rPr lang="en-GB" sz="1400" dirty="0" smtClean="0">
                <a:solidFill>
                  <a:srgbClr val="FF0000"/>
                </a:solidFill>
                <a:latin typeface="Comic Sans MS" panose="030F0702030302020204" pitchFamily="66" charset="0"/>
              </a:rPr>
              <a:t> instead…</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6" name="TextBox 45"/>
              <p:cNvSpPr txBox="1"/>
              <p:nvPr/>
            </p:nvSpPr>
            <p:spPr>
              <a:xfrm>
                <a:off x="5410200" y="0"/>
                <a:ext cx="2084097"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𝐶𝑜𝑠</m:t>
                      </m:r>
                      <m:r>
                        <a:rPr lang="en-GB" sz="1600" b="0" i="1" smtClean="0">
                          <a:latin typeface="Cambria Math"/>
                        </a:rPr>
                        <m:t>2</m:t>
                      </m:r>
                      <m:r>
                        <a:rPr lang="en-GB" sz="1600" b="0" i="1" smtClean="0">
                          <a:latin typeface="Cambria Math"/>
                          <a:ea typeface="Cambria Math"/>
                        </a:rPr>
                        <m:t>𝜃</m:t>
                      </m:r>
                      <m:r>
                        <a:rPr lang="en-GB" sz="1600" b="0" i="1" smtClean="0">
                          <a:latin typeface="Cambria Math"/>
                          <a:ea typeface="Cambria Math"/>
                        </a:rPr>
                        <m:t>≡</m:t>
                      </m:r>
                      <m:sSup>
                        <m:sSupPr>
                          <m:ctrlPr>
                            <a:rPr lang="en-GB" sz="1600" i="1">
                              <a:latin typeface="Cambria Math"/>
                            </a:rPr>
                          </m:ctrlPr>
                        </m:sSupPr>
                        <m:e>
                          <m:r>
                            <a:rPr lang="en-GB" sz="1600" i="1">
                              <a:latin typeface="Cambria Math"/>
                            </a:rPr>
                            <m:t>2</m:t>
                          </m:r>
                          <m:r>
                            <a:rPr lang="en-GB" sz="1600" i="1">
                              <a:latin typeface="Cambria Math"/>
                            </a:rPr>
                            <m:t>𝐶𝑜𝑠</m:t>
                          </m:r>
                        </m:e>
                        <m:sup>
                          <m:r>
                            <a:rPr lang="en-GB" sz="1600" i="1">
                              <a:latin typeface="Cambria Math"/>
                            </a:rPr>
                            <m:t>2</m:t>
                          </m:r>
                        </m:sup>
                      </m:sSup>
                      <m:r>
                        <a:rPr lang="en-GB" sz="1600" i="1">
                          <a:latin typeface="Cambria Math"/>
                          <a:ea typeface="Cambria Math"/>
                        </a:rPr>
                        <m:t>𝜃</m:t>
                      </m:r>
                      <m:r>
                        <a:rPr lang="en-GB" sz="1600" i="1">
                          <a:latin typeface="Cambria Math"/>
                          <a:ea typeface="Cambria Math"/>
                        </a:rPr>
                        <m:t>−1</m:t>
                      </m:r>
                    </m:oMath>
                  </m:oMathPara>
                </a14:m>
                <a:endParaRPr lang="en-GB" sz="1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5410200" y="0"/>
                <a:ext cx="2084097" cy="338554"/>
              </a:xfrm>
              <a:prstGeom prst="rect">
                <a:avLst/>
              </a:prstGeom>
              <a:blipFill rotWithShape="1">
                <a:blip r:embed="rId16"/>
                <a:stretch>
                  <a:fillRect/>
                </a:stretch>
              </a:blipFill>
              <a:ln w="254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98011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linds(horizontal)">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linds(horizontal)">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linds(horizontal)">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blinds(horizontal)">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blinds(horizontal)">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blinds(horizontal)">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blinds(horizontal)">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blinds(horizontal)">
                                      <p:cBhvr>
                                        <p:cTn id="62" dur="500"/>
                                        <p:tgtEl>
                                          <p:spTgt spid="4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blinds(horizontal)">
                                      <p:cBhvr>
                                        <p:cTn id="6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38" grpId="0"/>
      <p:bldP spid="13" grpId="0"/>
      <p:bldP spid="39" grpId="0"/>
      <p:bldP spid="40" grpId="0"/>
      <p:bldP spid="41" grpId="0"/>
      <p:bldP spid="42" grpId="0"/>
      <p:bldP spid="43" grpId="0"/>
      <p:bldP spid="44" grpId="0"/>
      <p:bldP spid="45" grpId="0"/>
      <p:bldP spid="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anose="030F0702030302020204" pitchFamily="66" charset="0"/>
              </a:rPr>
              <a:t>You can switch between Polar and Cartesian equations of curves</a:t>
            </a:r>
            <a:endParaRPr lang="en-GB" sz="1400" dirty="0" smtClean="0">
              <a:latin typeface="Comic Sans MS" panose="030F0702030302020204" pitchFamily="66" charset="0"/>
            </a:endParaRPr>
          </a:p>
          <a:p>
            <a:pPr marL="0" indent="0" algn="ctr">
              <a:buNone/>
            </a:pPr>
            <a:endParaRPr lang="en-GB" sz="1400" b="1" dirty="0">
              <a:latin typeface="Comic Sans MS" panose="030F0702030302020204" pitchFamily="66" charset="0"/>
            </a:endParaRPr>
          </a:p>
          <a:p>
            <a:pPr marL="0" indent="0" algn="ctr">
              <a:buNone/>
            </a:pPr>
            <a:r>
              <a:rPr lang="en-GB" sz="1400" dirty="0">
                <a:latin typeface="Comic Sans MS" panose="030F0702030302020204" pitchFamily="66" charset="0"/>
                <a:sym typeface="Wingdings" panose="05000000000000000000" pitchFamily="2" charset="2"/>
              </a:rPr>
              <a:t>F</a:t>
            </a:r>
            <a:r>
              <a:rPr lang="en-GB" sz="1400" dirty="0" smtClean="0">
                <a:latin typeface="Comic Sans MS" panose="030F0702030302020204" pitchFamily="66" charset="0"/>
                <a:sym typeface="Wingdings" panose="05000000000000000000" pitchFamily="2" charset="2"/>
              </a:rPr>
              <a:t>ind a Cartesian equation of the following curve:</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smtClean="0">
              <a:latin typeface="Comic Sans MS" panose="030F0702030302020204" pitchFamily="66" charset="0"/>
              <a:sym typeface="Wingdings" panose="05000000000000000000" pitchFamily="2" charset="2"/>
            </a:endParaRPr>
          </a:p>
          <a:p>
            <a:pPr algn="ctr">
              <a:buFont typeface="Wingdings"/>
              <a:buChar char="à"/>
            </a:pPr>
            <a:r>
              <a:rPr lang="en-GB" sz="1400" dirty="0" smtClean="0">
                <a:latin typeface="Comic Sans MS" panose="030F0702030302020204" pitchFamily="66" charset="0"/>
                <a:sym typeface="Wingdings" panose="05000000000000000000" pitchFamily="2" charset="2"/>
              </a:rPr>
              <a:t>Replace the cos 2</a:t>
            </a:r>
            <a:r>
              <a:rPr lang="el-GR" sz="1400" dirty="0" smtClean="0">
                <a:latin typeface="Comic Sans MS" panose="030F0702030302020204" pitchFamily="66" charset="0"/>
                <a:sym typeface="Wingdings" panose="05000000000000000000" pitchFamily="2" charset="2"/>
              </a:rPr>
              <a:t>θ</a:t>
            </a:r>
            <a:r>
              <a:rPr lang="en-GB" sz="1400" dirty="0" smtClean="0">
                <a:latin typeface="Comic Sans MS" panose="030F0702030302020204" pitchFamily="66" charset="0"/>
                <a:sym typeface="Wingdings" panose="05000000000000000000" pitchFamily="2" charset="2"/>
              </a:rPr>
              <a:t> with an equivalent expression in </a:t>
            </a:r>
            <a:r>
              <a:rPr lang="el-GR" sz="1400" dirty="0" smtClean="0">
                <a:latin typeface="Comic Sans MS" panose="030F0702030302020204" pitchFamily="66" charset="0"/>
                <a:sym typeface="Wingdings" panose="05000000000000000000" pitchFamily="2" charset="2"/>
              </a:rPr>
              <a:t>θ</a:t>
            </a:r>
            <a:endParaRPr lang="en-GB" sz="1400" dirty="0" smtClean="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smtClean="0">
                <a:latin typeface="Comic Sans MS" panose="030F0702030302020204" pitchFamily="66" charset="0"/>
                <a:sym typeface="Wingdings" panose="05000000000000000000" pitchFamily="2" charset="2"/>
              </a:rPr>
              <a:t>Find a way to replace r</a:t>
            </a:r>
            <a:r>
              <a:rPr lang="en-GB" sz="1400" baseline="30000" dirty="0" smtClean="0">
                <a:latin typeface="Comic Sans MS" panose="030F0702030302020204" pitchFamily="66" charset="0"/>
                <a:sym typeface="Wingdings" panose="05000000000000000000" pitchFamily="2" charset="2"/>
              </a:rPr>
              <a:t>3</a:t>
            </a:r>
            <a:endParaRPr lang="en-GB" sz="1400" baseline="30000" dirty="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endParaRPr>
          </a:p>
        </p:txBody>
      </p:sp>
      <p:sp>
        <p:nvSpPr>
          <p:cNvPr id="4" name="TextBox 3"/>
          <p:cNvSpPr txBox="1"/>
          <p:nvPr/>
        </p:nvSpPr>
        <p:spPr>
          <a:xfrm>
            <a:off x="8721604" y="6550223"/>
            <a:ext cx="407484" cy="307777"/>
          </a:xfrm>
          <a:prstGeom prst="rect">
            <a:avLst/>
          </a:prstGeom>
          <a:noFill/>
        </p:spPr>
        <p:txBody>
          <a:bodyPr wrap="none" rtlCol="0">
            <a:spAutoFit/>
          </a:bodyPr>
          <a:lstStyle/>
          <a:p>
            <a:pPr algn="ctr"/>
            <a:r>
              <a:rPr lang="en-GB" sz="1400" dirty="0" smtClean="0">
                <a:latin typeface="Comic Sans MS" panose="030F0702030302020204" pitchFamily="66" charset="0"/>
              </a:rPr>
              <a:t>7B</a:t>
            </a:r>
            <a:endParaRPr lang="en-GB" sz="1400" dirty="0">
              <a:latin typeface="Comic Sans MS" panose="030F0702030302020204" pitchFamily="66" charset="0"/>
            </a:endParaRPr>
          </a:p>
        </p:txBody>
      </p:sp>
      <p:pic>
        <p:nvPicPr>
          <p:cNvPr id="5" name="Picture 4" descr="http://tutorial.math.lamar.edu/Classes/CalcII/PolarCoordinates_files/image007.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152400"/>
            <a:ext cx="1182413" cy="1143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4195253"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195253" y="0"/>
                <a:ext cx="1219200" cy="338554"/>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971502"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2971502" y="0"/>
                <a:ext cx="1219200" cy="338554"/>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96784"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596784" y="0"/>
                <a:ext cx="1373068" cy="338554"/>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0"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a:ea typeface="Cambria Math"/>
                            </a:rPr>
                          </m:ctrlPr>
                        </m:dPr>
                        <m:e>
                          <m:f>
                            <m:fPr>
                              <m:ctrlPr>
                                <a:rPr lang="en-US" sz="1600" b="0" i="1" smtClean="0">
                                  <a:latin typeface="Cambria Math"/>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0" y="0"/>
                <a:ext cx="1597104" cy="51398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219200" y="2895600"/>
                <a:ext cx="149361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=2+</m:t>
                      </m:r>
                      <m:r>
                        <a:rPr lang="en-GB" sz="1600" b="0" i="1" smtClean="0">
                          <a:latin typeface="Cambria Math"/>
                        </a:rPr>
                        <m:t>𝑐𝑜𝑠</m:t>
                      </m:r>
                      <m:r>
                        <a:rPr lang="en-GB" sz="1600" b="0" i="1" smtClean="0">
                          <a:latin typeface="Cambria Math"/>
                        </a:rPr>
                        <m:t>2</m:t>
                      </m:r>
                      <m:r>
                        <a:rPr lang="en-GB" sz="1600" b="0" i="1" smtClean="0">
                          <a:latin typeface="Cambria Math"/>
                          <a:ea typeface="Cambria Math"/>
                        </a:rPr>
                        <m:t>𝜃</m:t>
                      </m:r>
                    </m:oMath>
                  </m:oMathPara>
                </a14:m>
                <a:endParaRPr lang="en-GB"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1219200" y="2895600"/>
                <a:ext cx="1493614" cy="338554"/>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5410200" y="0"/>
                <a:ext cx="2084097"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𝐶𝑜𝑠</m:t>
                      </m:r>
                      <m:r>
                        <a:rPr lang="en-GB" sz="1600" b="0" i="1" smtClean="0">
                          <a:latin typeface="Cambria Math"/>
                        </a:rPr>
                        <m:t>2</m:t>
                      </m:r>
                      <m:r>
                        <a:rPr lang="en-GB" sz="1600" b="0" i="1" smtClean="0">
                          <a:latin typeface="Cambria Math"/>
                          <a:ea typeface="Cambria Math"/>
                        </a:rPr>
                        <m:t>𝜃</m:t>
                      </m:r>
                      <m:r>
                        <a:rPr lang="en-GB" sz="1600" b="0" i="1" smtClean="0">
                          <a:latin typeface="Cambria Math"/>
                          <a:ea typeface="Cambria Math"/>
                        </a:rPr>
                        <m:t>≡</m:t>
                      </m:r>
                      <m:sSup>
                        <m:sSupPr>
                          <m:ctrlPr>
                            <a:rPr lang="en-GB" sz="1600" i="1">
                              <a:latin typeface="Cambria Math"/>
                            </a:rPr>
                          </m:ctrlPr>
                        </m:sSupPr>
                        <m:e>
                          <m:r>
                            <a:rPr lang="en-GB" sz="1600" i="1">
                              <a:latin typeface="Cambria Math"/>
                            </a:rPr>
                            <m:t>2</m:t>
                          </m:r>
                          <m:r>
                            <a:rPr lang="en-GB" sz="1600" i="1">
                              <a:latin typeface="Cambria Math"/>
                            </a:rPr>
                            <m:t>𝐶𝑜𝑠</m:t>
                          </m:r>
                        </m:e>
                        <m:sup>
                          <m:r>
                            <a:rPr lang="en-GB" sz="1600" i="1">
                              <a:latin typeface="Cambria Math"/>
                            </a:rPr>
                            <m:t>2</m:t>
                          </m:r>
                        </m:sup>
                      </m:sSup>
                      <m:r>
                        <a:rPr lang="en-GB" sz="1600" i="1">
                          <a:latin typeface="Cambria Math"/>
                          <a:ea typeface="Cambria Math"/>
                        </a:rPr>
                        <m:t>𝜃</m:t>
                      </m:r>
                      <m:r>
                        <a:rPr lang="en-GB" sz="1600" i="1">
                          <a:latin typeface="Cambria Math"/>
                          <a:ea typeface="Cambria Math"/>
                        </a:rPr>
                        <m:t>−1</m:t>
                      </m:r>
                    </m:oMath>
                  </m:oMathPara>
                </a14:m>
                <a:endParaRPr lang="en-GB" sz="1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5410200" y="0"/>
                <a:ext cx="2084097" cy="338554"/>
              </a:xfrm>
              <a:prstGeom prst="rect">
                <a:avLst/>
              </a:prstGeom>
              <a:blipFill rotWithShape="1">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267199" y="1600200"/>
                <a:ext cx="149361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=2+</m:t>
                      </m:r>
                      <m:r>
                        <a:rPr lang="en-GB" sz="1600" b="0" i="1" smtClean="0">
                          <a:latin typeface="Cambria Math"/>
                        </a:rPr>
                        <m:t>𝑐𝑜𝑠</m:t>
                      </m:r>
                      <m:r>
                        <a:rPr lang="en-GB" sz="1600" b="0" i="1" smtClean="0">
                          <a:latin typeface="Cambria Math"/>
                        </a:rPr>
                        <m:t>2</m:t>
                      </m:r>
                      <m:r>
                        <a:rPr lang="en-GB" sz="1600" b="0" i="1" smtClean="0">
                          <a:latin typeface="Cambria Math"/>
                          <a:ea typeface="Cambria Math"/>
                        </a:rPr>
                        <m:t>𝜃</m:t>
                      </m:r>
                    </m:oMath>
                  </m:oMathPara>
                </a14:m>
                <a:endParaRPr lang="en-GB" sz="1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267199" y="1600200"/>
                <a:ext cx="1493614" cy="338554"/>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267199" y="2133600"/>
                <a:ext cx="215450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=2+(</m:t>
                      </m:r>
                      <m:sSup>
                        <m:sSupPr>
                          <m:ctrlPr>
                            <a:rPr lang="en-GB" sz="1600" i="1">
                              <a:latin typeface="Cambria Math"/>
                            </a:rPr>
                          </m:ctrlPr>
                        </m:sSupPr>
                        <m:e>
                          <m:r>
                            <a:rPr lang="en-GB" sz="1600" i="1">
                              <a:latin typeface="Cambria Math"/>
                            </a:rPr>
                            <m:t>2</m:t>
                          </m:r>
                          <m:r>
                            <a:rPr lang="en-GB" sz="1600" i="1">
                              <a:latin typeface="Cambria Math"/>
                            </a:rPr>
                            <m:t>𝐶𝑜𝑠</m:t>
                          </m:r>
                        </m:e>
                        <m:sup>
                          <m:r>
                            <a:rPr lang="en-GB" sz="1600" i="1">
                              <a:latin typeface="Cambria Math"/>
                            </a:rPr>
                            <m:t>2</m:t>
                          </m:r>
                        </m:sup>
                      </m:sSup>
                      <m:r>
                        <a:rPr lang="en-GB" sz="1600" i="1">
                          <a:latin typeface="Cambria Math"/>
                          <a:ea typeface="Cambria Math"/>
                        </a:rPr>
                        <m:t>𝜃</m:t>
                      </m:r>
                      <m:r>
                        <a:rPr lang="en-GB" sz="1600" i="1">
                          <a:latin typeface="Cambria Math"/>
                          <a:ea typeface="Cambria Math"/>
                        </a:rPr>
                        <m:t>−1</m:t>
                      </m:r>
                      <m:r>
                        <a:rPr lang="en-GB" sz="1600" b="0" i="0" smtClean="0">
                          <a:latin typeface="Cambria Math"/>
                          <a:ea typeface="Cambria Math"/>
                        </a:rPr>
                        <m:t>)</m:t>
                      </m:r>
                    </m:oMath>
                  </m:oMathPara>
                </a14:m>
                <a:endParaRPr lang="en-GB" sz="1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267199" y="2133600"/>
                <a:ext cx="2154501" cy="338554"/>
              </a:xfrm>
              <a:prstGeom prst="rect">
                <a:avLst/>
              </a:prstGeom>
              <a:blipFill rotWithShape="1">
                <a:blip r:embed="rId11"/>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267199" y="2667000"/>
                <a:ext cx="162570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=1+</m:t>
                      </m:r>
                      <m:sSup>
                        <m:sSupPr>
                          <m:ctrlPr>
                            <a:rPr lang="en-GB" sz="1600" i="1">
                              <a:latin typeface="Cambria Math"/>
                            </a:rPr>
                          </m:ctrlPr>
                        </m:sSupPr>
                        <m:e>
                          <m:r>
                            <a:rPr lang="en-GB" sz="1600" i="1">
                              <a:latin typeface="Cambria Math"/>
                            </a:rPr>
                            <m:t>2</m:t>
                          </m:r>
                          <m:r>
                            <a:rPr lang="en-GB" sz="1600" i="1">
                              <a:latin typeface="Cambria Math"/>
                            </a:rPr>
                            <m:t>𝐶𝑜𝑠</m:t>
                          </m:r>
                        </m:e>
                        <m:sup>
                          <m:r>
                            <a:rPr lang="en-GB" sz="1600" i="1">
                              <a:latin typeface="Cambria Math"/>
                            </a:rPr>
                            <m:t>2</m:t>
                          </m:r>
                        </m:sup>
                      </m:sSup>
                      <m:r>
                        <a:rPr lang="en-GB" sz="1600" i="1">
                          <a:latin typeface="Cambria Math"/>
                          <a:ea typeface="Cambria Math"/>
                        </a:rPr>
                        <m:t>𝜃</m:t>
                      </m:r>
                    </m:oMath>
                  </m:oMathPara>
                </a14:m>
                <a:endParaRPr lang="en-GB" sz="16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267199" y="2667000"/>
                <a:ext cx="1625701" cy="338554"/>
              </a:xfrm>
              <a:prstGeom prst="rect">
                <a:avLst/>
              </a:prstGeom>
              <a:blipFill rotWithShape="1">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191000" y="3200400"/>
                <a:ext cx="19812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600" b="0" i="1" smtClean="0">
                              <a:latin typeface="Cambria Math"/>
                            </a:rPr>
                          </m:ctrlPr>
                        </m:sSupPr>
                        <m:e>
                          <m:r>
                            <a:rPr lang="en-GB" sz="1600" b="0" i="1" smtClean="0">
                              <a:latin typeface="Cambria Math"/>
                            </a:rPr>
                            <m:t>𝑟</m:t>
                          </m:r>
                        </m:e>
                        <m:sup>
                          <m:r>
                            <a:rPr lang="en-GB" sz="1600" b="0" i="1" smtClean="0">
                              <a:latin typeface="Cambria Math"/>
                            </a:rPr>
                            <m:t>3</m:t>
                          </m:r>
                        </m:sup>
                      </m:sSup>
                      <m:r>
                        <a:rPr lang="en-GB" sz="1600" b="0" i="1" smtClean="0">
                          <a:latin typeface="Cambria Math"/>
                        </a:rPr>
                        <m:t>=</m:t>
                      </m:r>
                      <m:sSup>
                        <m:sSupPr>
                          <m:ctrlPr>
                            <a:rPr lang="en-GB" sz="1600" b="0" i="1" smtClean="0">
                              <a:latin typeface="Cambria Math"/>
                            </a:rPr>
                          </m:ctrlPr>
                        </m:sSupPr>
                        <m:e>
                          <m:r>
                            <a:rPr lang="en-GB" sz="1600" b="0" i="1" smtClean="0">
                              <a:latin typeface="Cambria Math"/>
                            </a:rPr>
                            <m:t>𝑟</m:t>
                          </m:r>
                        </m:e>
                        <m:sup>
                          <m:r>
                            <a:rPr lang="en-GB" sz="1600" b="0" i="1" smtClean="0">
                              <a:latin typeface="Cambria Math"/>
                            </a:rPr>
                            <m:t>2</m:t>
                          </m:r>
                        </m:sup>
                      </m:sSup>
                      <m:r>
                        <a:rPr lang="en-GB" sz="1600" b="0" i="1" smtClean="0">
                          <a:latin typeface="Cambria Math"/>
                        </a:rPr>
                        <m:t>+</m:t>
                      </m:r>
                      <m:sSup>
                        <m:sSupPr>
                          <m:ctrlPr>
                            <a:rPr lang="en-GB" sz="1600" i="1">
                              <a:latin typeface="Cambria Math"/>
                            </a:rPr>
                          </m:ctrlPr>
                        </m:sSupPr>
                        <m:e>
                          <m:r>
                            <a:rPr lang="en-GB" sz="1600" i="1">
                              <a:latin typeface="Cambria Math"/>
                            </a:rPr>
                            <m:t>2</m:t>
                          </m:r>
                          <m:sSup>
                            <m:sSupPr>
                              <m:ctrlPr>
                                <a:rPr lang="en-GB" sz="1600" i="1" smtClean="0">
                                  <a:latin typeface="Cambria Math"/>
                                </a:rPr>
                              </m:ctrlPr>
                            </m:sSupPr>
                            <m:e>
                              <m:r>
                                <a:rPr lang="en-GB" sz="1600" b="0" i="1" smtClean="0">
                                  <a:latin typeface="Cambria Math"/>
                                </a:rPr>
                                <m:t>𝑟</m:t>
                              </m:r>
                            </m:e>
                            <m:sup>
                              <m:r>
                                <a:rPr lang="en-GB" sz="1600" b="0" i="1" smtClean="0">
                                  <a:latin typeface="Cambria Math"/>
                                </a:rPr>
                                <m:t>2</m:t>
                              </m:r>
                            </m:sup>
                          </m:sSup>
                          <m:r>
                            <a:rPr lang="en-GB" sz="1600" i="1">
                              <a:latin typeface="Cambria Math"/>
                            </a:rPr>
                            <m:t>𝐶𝑜𝑠</m:t>
                          </m:r>
                        </m:e>
                        <m:sup>
                          <m:r>
                            <a:rPr lang="en-GB" sz="1600" i="1">
                              <a:latin typeface="Cambria Math"/>
                            </a:rPr>
                            <m:t>2</m:t>
                          </m:r>
                        </m:sup>
                      </m:sSup>
                      <m:r>
                        <a:rPr lang="en-GB" sz="1600" i="1">
                          <a:latin typeface="Cambria Math"/>
                          <a:ea typeface="Cambria Math"/>
                        </a:rPr>
                        <m:t>𝜃</m:t>
                      </m:r>
                    </m:oMath>
                  </m:oMathPara>
                </a14:m>
                <a:endParaRPr lang="en-GB"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191000" y="3200400"/>
                <a:ext cx="1981200" cy="338554"/>
              </a:xfrm>
              <a:prstGeom prst="rect">
                <a:avLst/>
              </a:prstGeom>
              <a:blipFill rotWithShape="1">
                <a:blip r:embed="rId13"/>
                <a:stretch>
                  <a:fillRect/>
                </a:stretch>
              </a:blipFill>
            </p:spPr>
            <p:txBody>
              <a:bodyPr/>
              <a:lstStyle/>
              <a:p>
                <a:r>
                  <a:rPr lang="en-GB">
                    <a:noFill/>
                  </a:rPr>
                  <a:t> </a:t>
                </a:r>
              </a:p>
            </p:txBody>
          </p:sp>
        </mc:Fallback>
      </mc:AlternateContent>
      <p:sp>
        <p:nvSpPr>
          <p:cNvPr id="26" name="Arc 25"/>
          <p:cNvSpPr/>
          <p:nvPr/>
        </p:nvSpPr>
        <p:spPr>
          <a:xfrm>
            <a:off x="6172200" y="1752600"/>
            <a:ext cx="381000" cy="5334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TextBox 26"/>
          <p:cNvSpPr txBox="1"/>
          <p:nvPr/>
        </p:nvSpPr>
        <p:spPr>
          <a:xfrm>
            <a:off x="6476010" y="1800101"/>
            <a:ext cx="1752600" cy="461665"/>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Replace cos2</a:t>
            </a:r>
            <a:r>
              <a:rPr lang="el-GR" sz="1200" dirty="0" smtClean="0">
                <a:solidFill>
                  <a:srgbClr val="FF0000"/>
                </a:solidFill>
                <a:latin typeface="Comic Sans MS" panose="030F0702030302020204" pitchFamily="66" charset="0"/>
              </a:rPr>
              <a:t>θ</a:t>
            </a:r>
            <a:r>
              <a:rPr lang="en-GB" sz="1200" dirty="0" smtClean="0">
                <a:solidFill>
                  <a:srgbClr val="FF0000"/>
                </a:solidFill>
                <a:latin typeface="Comic Sans MS" panose="030F0702030302020204" pitchFamily="66" charset="0"/>
              </a:rPr>
              <a:t> using the equation above</a:t>
            </a:r>
            <a:endParaRPr lang="en-GB" sz="1200" baseline="-25000" dirty="0">
              <a:solidFill>
                <a:srgbClr val="FF0000"/>
              </a:solidFill>
              <a:latin typeface="Comic Sans MS" panose="030F0702030302020204" pitchFamily="66" charset="0"/>
            </a:endParaRPr>
          </a:p>
        </p:txBody>
      </p:sp>
      <p:sp>
        <p:nvSpPr>
          <p:cNvPr id="28" name="Arc 27"/>
          <p:cNvSpPr/>
          <p:nvPr/>
        </p:nvSpPr>
        <p:spPr>
          <a:xfrm>
            <a:off x="6172200" y="2286000"/>
            <a:ext cx="381000" cy="5334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Arc 28"/>
          <p:cNvSpPr/>
          <p:nvPr/>
        </p:nvSpPr>
        <p:spPr>
          <a:xfrm>
            <a:off x="6172200" y="2819400"/>
            <a:ext cx="381000" cy="5334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Rectangle 29"/>
          <p:cNvSpPr/>
          <p:nvPr/>
        </p:nvSpPr>
        <p:spPr>
          <a:xfrm>
            <a:off x="5029199" y="1600200"/>
            <a:ext cx="609600" cy="3810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5105399" y="2133600"/>
            <a:ext cx="1143000" cy="3810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6548252" y="2409701"/>
            <a:ext cx="914400" cy="276999"/>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Simplify</a:t>
            </a:r>
            <a:endParaRPr lang="en-GB" sz="1200" baseline="-25000" dirty="0">
              <a:solidFill>
                <a:srgbClr val="FF0000"/>
              </a:solidFill>
              <a:latin typeface="Comic Sans MS" panose="030F0702030302020204" pitchFamily="66" charset="0"/>
            </a:endParaRPr>
          </a:p>
        </p:txBody>
      </p:sp>
      <p:sp>
        <p:nvSpPr>
          <p:cNvPr id="33" name="TextBox 32"/>
          <p:cNvSpPr txBox="1"/>
          <p:nvPr/>
        </p:nvSpPr>
        <p:spPr>
          <a:xfrm>
            <a:off x="6477000" y="2819400"/>
            <a:ext cx="2667000" cy="461665"/>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Multiply by r</a:t>
            </a:r>
            <a:r>
              <a:rPr lang="en-GB" sz="1200" baseline="30000" dirty="0" smtClean="0">
                <a:solidFill>
                  <a:srgbClr val="FF0000"/>
                </a:solidFill>
                <a:latin typeface="Comic Sans MS" panose="030F0702030302020204" pitchFamily="66" charset="0"/>
              </a:rPr>
              <a:t>2</a:t>
            </a:r>
            <a:r>
              <a:rPr lang="en-GB" sz="1200" dirty="0" smtClean="0">
                <a:solidFill>
                  <a:srgbClr val="FF0000"/>
                </a:solidFill>
                <a:latin typeface="Comic Sans MS" panose="030F0702030302020204" pitchFamily="66" charset="0"/>
              </a:rPr>
              <a:t> (this will allow us to replace the trigonometric part)</a:t>
            </a:r>
            <a:endParaRPr lang="en-GB" sz="1200" baseline="-25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4" name="TextBox 33"/>
              <p:cNvSpPr txBox="1"/>
              <p:nvPr/>
            </p:nvSpPr>
            <p:spPr>
              <a:xfrm>
                <a:off x="3457699" y="3657600"/>
                <a:ext cx="1371600" cy="4492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a:rPr>
                          </m:ctrlPr>
                        </m:sSupPr>
                        <m:e>
                          <m:d>
                            <m:dPr>
                              <m:ctrlPr>
                                <a:rPr lang="en-US" sz="1600" i="1">
                                  <a:latin typeface="Cambria Math"/>
                                </a:rPr>
                              </m:ctrlPr>
                            </m:dPr>
                            <m:e>
                              <m:sSup>
                                <m:sSupPr>
                                  <m:ctrlPr>
                                    <a:rPr lang="en-US" sz="1600" i="1">
                                      <a:latin typeface="Cambria Math"/>
                                    </a:rPr>
                                  </m:ctrlPr>
                                </m:sSupPr>
                                <m:e>
                                  <m:r>
                                    <a:rPr lang="en-US" sz="1600" i="1">
                                      <a:latin typeface="Cambria Math"/>
                                    </a:rPr>
                                    <m:t>𝑥</m:t>
                                  </m:r>
                                </m:e>
                                <m:sup>
                                  <m:r>
                                    <a:rPr lang="en-US" sz="1600" i="1">
                                      <a:latin typeface="Cambria Math"/>
                                    </a:rPr>
                                    <m:t>2</m:t>
                                  </m:r>
                                </m:sup>
                              </m:sSup>
                              <m:r>
                                <a:rPr lang="en-US" sz="1600" i="1">
                                  <a:latin typeface="Cambria Math"/>
                                </a:rPr>
                                <m:t>+</m:t>
                              </m:r>
                              <m:sSup>
                                <m:sSupPr>
                                  <m:ctrlPr>
                                    <a:rPr lang="en-US" sz="1600" i="1">
                                      <a:latin typeface="Cambria Math"/>
                                    </a:rPr>
                                  </m:ctrlPr>
                                </m:sSupPr>
                                <m:e>
                                  <m:r>
                                    <a:rPr lang="en-US" sz="1600" i="1">
                                      <a:latin typeface="Cambria Math"/>
                                    </a:rPr>
                                    <m:t>𝑦</m:t>
                                  </m:r>
                                </m:e>
                                <m:sup>
                                  <m:r>
                                    <a:rPr lang="en-US" sz="1600" i="1">
                                      <a:latin typeface="Cambria Math"/>
                                    </a:rPr>
                                    <m:t>2</m:t>
                                  </m:r>
                                </m:sup>
                              </m:sSup>
                            </m:e>
                          </m:d>
                        </m:e>
                        <m:sup>
                          <m:f>
                            <m:fPr>
                              <m:ctrlPr>
                                <a:rPr lang="en-US" sz="1600" i="1">
                                  <a:latin typeface="Cambria Math"/>
                                </a:rPr>
                              </m:ctrlPr>
                            </m:fPr>
                            <m:num>
                              <m:r>
                                <a:rPr lang="en-GB" sz="1600" i="1">
                                  <a:latin typeface="Cambria Math"/>
                                </a:rPr>
                                <m:t>3</m:t>
                              </m:r>
                            </m:num>
                            <m:den>
                              <m:r>
                                <a:rPr lang="en-GB" sz="1600" i="1">
                                  <a:latin typeface="Cambria Math"/>
                                </a:rPr>
                                <m:t>2</m:t>
                              </m:r>
                            </m:den>
                          </m:f>
                        </m:sup>
                      </m:sSup>
                      <m:r>
                        <a:rPr lang="en-GB" sz="1600" b="0" i="1" smtClean="0">
                          <a:latin typeface="Cambria Math"/>
                        </a:rPr>
                        <m:t>=</m:t>
                      </m:r>
                    </m:oMath>
                  </m:oMathPara>
                </a14:m>
                <a:endParaRPr lang="en-GB" sz="1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3457699" y="3657600"/>
                <a:ext cx="1371600" cy="449290"/>
              </a:xfrm>
              <a:prstGeom prst="rect">
                <a:avLst/>
              </a:prstGeom>
              <a:blipFill rotWithShape="1">
                <a:blip r:embed="rId14"/>
                <a:stretch>
                  <a:fillRect b="-13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81000" y="4572000"/>
                <a:ext cx="1373068" cy="33855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81000" y="4572000"/>
                <a:ext cx="1373068" cy="338554"/>
              </a:xfrm>
              <a:prstGeom prst="rect">
                <a:avLst/>
              </a:prstGeom>
              <a:blipFill rotWithShape="1">
                <a:blip r:embed="rId15"/>
                <a:stretch>
                  <a:fillRect b="-1786"/>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57200" y="4953000"/>
                <a:ext cx="1598963" cy="46198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US" sz="1600" b="0" i="1" smtClean="0">
                          <a:latin typeface="Cambria Math"/>
                        </a:rPr>
                        <m:t>=</m:t>
                      </m:r>
                      <m:sSup>
                        <m:sSupPr>
                          <m:ctrlPr>
                            <a:rPr lang="en-US" sz="1600" b="0" i="1" smtClean="0">
                              <a:latin typeface="Cambria Math"/>
                            </a:rPr>
                          </m:ctrlPr>
                        </m:sSupPr>
                        <m:e>
                          <m:d>
                            <m:dPr>
                              <m:ctrlPr>
                                <a:rPr lang="en-US" sz="1600" b="0" i="1" smtClean="0">
                                  <a:latin typeface="Cambria Math"/>
                                </a:rPr>
                              </m:ctrlPr>
                            </m:dPr>
                            <m:e>
                              <m:sSup>
                                <m:sSupPr>
                                  <m:ctrlPr>
                                    <a:rPr lang="en-US" sz="1600" i="1">
                                      <a:latin typeface="Cambria Math"/>
                                    </a:rPr>
                                  </m:ctrlPr>
                                </m:sSupPr>
                                <m:e>
                                  <m:r>
                                    <a:rPr lang="en-US" sz="1600" i="1">
                                      <a:latin typeface="Cambria Math"/>
                                    </a:rPr>
                                    <m:t>𝑥</m:t>
                                  </m:r>
                                </m:e>
                                <m:sup>
                                  <m:r>
                                    <a:rPr lang="en-US" sz="1600" i="1">
                                      <a:latin typeface="Cambria Math"/>
                                    </a:rPr>
                                    <m:t>2</m:t>
                                  </m:r>
                                </m:sup>
                              </m:sSup>
                              <m:r>
                                <a:rPr lang="en-US" sz="1600" i="1">
                                  <a:latin typeface="Cambria Math"/>
                                </a:rPr>
                                <m:t>+</m:t>
                              </m:r>
                              <m:sSup>
                                <m:sSupPr>
                                  <m:ctrlPr>
                                    <a:rPr lang="en-US" sz="1600" i="1">
                                      <a:latin typeface="Cambria Math"/>
                                    </a:rPr>
                                  </m:ctrlPr>
                                </m:sSupPr>
                                <m:e>
                                  <m:r>
                                    <a:rPr lang="en-US" sz="1600" i="1">
                                      <a:latin typeface="Cambria Math"/>
                                    </a:rPr>
                                    <m:t>𝑦</m:t>
                                  </m:r>
                                </m:e>
                                <m:sup>
                                  <m:r>
                                    <a:rPr lang="en-US" sz="1600" i="1">
                                      <a:latin typeface="Cambria Math"/>
                                    </a:rPr>
                                    <m:t>2</m:t>
                                  </m:r>
                                </m:sup>
                              </m:sSup>
                            </m:e>
                          </m:d>
                        </m:e>
                        <m:sup>
                          <m:f>
                            <m:fPr>
                              <m:ctrlPr>
                                <a:rPr lang="en-US" sz="1600" b="0" i="1" smtClean="0">
                                  <a:latin typeface="Cambria Math"/>
                                </a:rPr>
                              </m:ctrlPr>
                            </m:fPr>
                            <m:num>
                              <m:r>
                                <a:rPr lang="en-GB" sz="1600" b="0" i="1" smtClean="0">
                                  <a:latin typeface="Cambria Math"/>
                                </a:rPr>
                                <m:t>1</m:t>
                              </m:r>
                            </m:num>
                            <m:den>
                              <m:r>
                                <a:rPr lang="en-GB" sz="1600" b="0" i="1" smtClean="0">
                                  <a:latin typeface="Cambria Math"/>
                                </a:rPr>
                                <m:t>2</m:t>
                              </m:r>
                            </m:den>
                          </m:f>
                        </m:sup>
                      </m:sSup>
                    </m:oMath>
                  </m:oMathPara>
                </a14:m>
                <a:endParaRPr lang="en-GB" sz="1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457200" y="4953000"/>
                <a:ext cx="1598963" cy="461986"/>
              </a:xfrm>
              <a:prstGeom prst="rect">
                <a:avLst/>
              </a:prstGeom>
              <a:blipFill rotWithShape="1">
                <a:blip r:embed="rId1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81000" y="5638800"/>
                <a:ext cx="1648272" cy="44929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a:rPr>
                          </m:ctrlPr>
                        </m:sSupPr>
                        <m:e>
                          <m:r>
                            <a:rPr lang="en-GB" sz="1600" b="0" i="1" smtClean="0">
                              <a:latin typeface="Cambria Math"/>
                            </a:rPr>
                            <m:t>𝑟</m:t>
                          </m:r>
                        </m:e>
                        <m:sup>
                          <m:r>
                            <a:rPr lang="en-GB" sz="1600" b="0" i="1" smtClean="0">
                              <a:latin typeface="Cambria Math"/>
                            </a:rPr>
                            <m:t>3</m:t>
                          </m:r>
                        </m:sup>
                      </m:sSup>
                      <m:r>
                        <a:rPr lang="en-US" sz="1600" b="0" i="1" smtClean="0">
                          <a:latin typeface="Cambria Math"/>
                        </a:rPr>
                        <m:t>=</m:t>
                      </m:r>
                      <m:sSup>
                        <m:sSupPr>
                          <m:ctrlPr>
                            <a:rPr lang="en-US" sz="1600" b="0" i="1" smtClean="0">
                              <a:latin typeface="Cambria Math"/>
                            </a:rPr>
                          </m:ctrlPr>
                        </m:sSupPr>
                        <m:e>
                          <m:d>
                            <m:dPr>
                              <m:ctrlPr>
                                <a:rPr lang="en-US" sz="1600" b="0" i="1" smtClean="0">
                                  <a:latin typeface="Cambria Math"/>
                                </a:rPr>
                              </m:ctrlPr>
                            </m:dPr>
                            <m:e>
                              <m:sSup>
                                <m:sSupPr>
                                  <m:ctrlPr>
                                    <a:rPr lang="en-US" sz="1600" i="1">
                                      <a:latin typeface="Cambria Math"/>
                                    </a:rPr>
                                  </m:ctrlPr>
                                </m:sSupPr>
                                <m:e>
                                  <m:r>
                                    <a:rPr lang="en-US" sz="1600" i="1">
                                      <a:latin typeface="Cambria Math"/>
                                    </a:rPr>
                                    <m:t>𝑥</m:t>
                                  </m:r>
                                </m:e>
                                <m:sup>
                                  <m:r>
                                    <a:rPr lang="en-US" sz="1600" i="1">
                                      <a:latin typeface="Cambria Math"/>
                                    </a:rPr>
                                    <m:t>2</m:t>
                                  </m:r>
                                </m:sup>
                              </m:sSup>
                              <m:r>
                                <a:rPr lang="en-US" sz="1600" i="1">
                                  <a:latin typeface="Cambria Math"/>
                                </a:rPr>
                                <m:t>+</m:t>
                              </m:r>
                              <m:sSup>
                                <m:sSupPr>
                                  <m:ctrlPr>
                                    <a:rPr lang="en-US" sz="1600" i="1">
                                      <a:latin typeface="Cambria Math"/>
                                    </a:rPr>
                                  </m:ctrlPr>
                                </m:sSupPr>
                                <m:e>
                                  <m:r>
                                    <a:rPr lang="en-US" sz="1600" i="1">
                                      <a:latin typeface="Cambria Math"/>
                                    </a:rPr>
                                    <m:t>𝑦</m:t>
                                  </m:r>
                                </m:e>
                                <m:sup>
                                  <m:r>
                                    <a:rPr lang="en-US" sz="1600" i="1">
                                      <a:latin typeface="Cambria Math"/>
                                    </a:rPr>
                                    <m:t>2</m:t>
                                  </m:r>
                                </m:sup>
                              </m:sSup>
                            </m:e>
                          </m:d>
                        </m:e>
                        <m:sup>
                          <m:f>
                            <m:fPr>
                              <m:ctrlPr>
                                <a:rPr lang="en-US" sz="1600" b="0" i="1" smtClean="0">
                                  <a:latin typeface="Cambria Math"/>
                                </a:rPr>
                              </m:ctrlPr>
                            </m:fPr>
                            <m:num>
                              <m:r>
                                <a:rPr lang="en-GB" sz="1600" b="0" i="1" smtClean="0">
                                  <a:latin typeface="Cambria Math"/>
                                </a:rPr>
                                <m:t>3</m:t>
                              </m:r>
                            </m:num>
                            <m:den>
                              <m:r>
                                <a:rPr lang="en-GB" sz="1600" b="0" i="1" smtClean="0">
                                  <a:latin typeface="Cambria Math"/>
                                </a:rPr>
                                <m:t>2</m:t>
                              </m:r>
                            </m:den>
                          </m:f>
                        </m:sup>
                      </m:sSup>
                    </m:oMath>
                  </m:oMathPara>
                </a14:m>
                <a:endParaRPr lang="en-GB" sz="1600" dirty="0"/>
              </a:p>
            </p:txBody>
          </p:sp>
        </mc:Choice>
        <mc:Fallback xmlns="">
          <p:sp>
            <p:nvSpPr>
              <p:cNvPr id="37" name="TextBox 36"/>
              <p:cNvSpPr txBox="1">
                <a:spLocks noRot="1" noChangeAspect="1" noMove="1" noResize="1" noEditPoints="1" noAdjustHandles="1" noChangeArrowheads="1" noChangeShapeType="1" noTextEdit="1"/>
              </p:cNvSpPr>
              <p:nvPr/>
            </p:nvSpPr>
            <p:spPr>
              <a:xfrm>
                <a:off x="381000" y="5638800"/>
                <a:ext cx="1648272" cy="449290"/>
              </a:xfrm>
              <a:prstGeom prst="rect">
                <a:avLst/>
              </a:prstGeom>
              <a:blipFill rotWithShape="1">
                <a:blip r:embed="rId17"/>
                <a:stretch>
                  <a:fillRect b="-1351"/>
                </a:stretch>
              </a:blipFill>
              <a:ln w="25400">
                <a:noFill/>
              </a:ln>
            </p:spPr>
            <p:txBody>
              <a:bodyPr/>
              <a:lstStyle/>
              <a:p>
                <a:r>
                  <a:rPr lang="en-GB">
                    <a:noFill/>
                  </a:rPr>
                  <a:t> </a:t>
                </a:r>
              </a:p>
            </p:txBody>
          </p:sp>
        </mc:Fallback>
      </mc:AlternateContent>
      <p:sp>
        <p:nvSpPr>
          <p:cNvPr id="47" name="Arc 46"/>
          <p:cNvSpPr/>
          <p:nvPr/>
        </p:nvSpPr>
        <p:spPr>
          <a:xfrm>
            <a:off x="1828800" y="4800600"/>
            <a:ext cx="381000" cy="4572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TextBox 47"/>
          <p:cNvSpPr txBox="1"/>
          <p:nvPr/>
        </p:nvSpPr>
        <p:spPr>
          <a:xfrm>
            <a:off x="2209800" y="4876800"/>
            <a:ext cx="1219200"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Square root</a:t>
            </a:r>
            <a:endParaRPr lang="en-GB" sz="1400" baseline="-25000" dirty="0">
              <a:solidFill>
                <a:srgbClr val="FF0000"/>
              </a:solidFill>
              <a:latin typeface="Comic Sans MS" panose="030F0702030302020204" pitchFamily="66" charset="0"/>
            </a:endParaRPr>
          </a:p>
        </p:txBody>
      </p:sp>
      <p:sp>
        <p:nvSpPr>
          <p:cNvPr id="49" name="Arc 48"/>
          <p:cNvSpPr/>
          <p:nvPr/>
        </p:nvSpPr>
        <p:spPr>
          <a:xfrm>
            <a:off x="1828800" y="5257800"/>
            <a:ext cx="381000" cy="6096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TextBox 49"/>
          <p:cNvSpPr txBox="1"/>
          <p:nvPr/>
        </p:nvSpPr>
        <p:spPr>
          <a:xfrm>
            <a:off x="2057400" y="5257800"/>
            <a:ext cx="1905000" cy="738664"/>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Multiply both to find an expression for r</a:t>
            </a:r>
            <a:r>
              <a:rPr lang="en-GB" sz="1400" baseline="30000" dirty="0" smtClean="0">
                <a:solidFill>
                  <a:srgbClr val="FF0000"/>
                </a:solidFill>
                <a:latin typeface="Comic Sans MS" panose="030F0702030302020204" pitchFamily="66" charset="0"/>
              </a:rPr>
              <a:t>3</a:t>
            </a:r>
            <a:endParaRPr lang="en-GB" sz="14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1" name="TextBox 50"/>
              <p:cNvSpPr txBox="1"/>
              <p:nvPr/>
            </p:nvSpPr>
            <p:spPr>
              <a:xfrm>
                <a:off x="4735286" y="3757550"/>
                <a:ext cx="10668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a:rPr>
                          </m:ctrlPr>
                        </m:sSupPr>
                        <m:e>
                          <m:r>
                            <a:rPr lang="en-US" sz="1600" i="1">
                              <a:latin typeface="Cambria Math"/>
                            </a:rPr>
                            <m:t>𝑥</m:t>
                          </m:r>
                        </m:e>
                        <m:sup>
                          <m:r>
                            <a:rPr lang="en-US" sz="1600" i="1">
                              <a:latin typeface="Cambria Math"/>
                            </a:rPr>
                            <m:t>2</m:t>
                          </m:r>
                        </m:sup>
                      </m:sSup>
                      <m:r>
                        <a:rPr lang="en-US" sz="1600" i="1">
                          <a:latin typeface="Cambria Math"/>
                        </a:rPr>
                        <m:t>+</m:t>
                      </m:r>
                      <m:sSup>
                        <m:sSupPr>
                          <m:ctrlPr>
                            <a:rPr lang="en-US" sz="1600" i="1">
                              <a:latin typeface="Cambria Math"/>
                            </a:rPr>
                          </m:ctrlPr>
                        </m:sSupPr>
                        <m:e>
                          <m:r>
                            <a:rPr lang="en-US" sz="1600" i="1">
                              <a:latin typeface="Cambria Math"/>
                            </a:rPr>
                            <m:t>𝑦</m:t>
                          </m:r>
                        </m:e>
                        <m:sup>
                          <m:r>
                            <a:rPr lang="en-US" sz="1600" i="1">
                              <a:latin typeface="Cambria Math"/>
                            </a:rPr>
                            <m:t>2</m:t>
                          </m:r>
                        </m:sup>
                      </m:sSup>
                      <m:r>
                        <a:rPr lang="en-GB" sz="1600" b="0" i="1" smtClean="0">
                          <a:latin typeface="Cambria Math"/>
                        </a:rPr>
                        <m:t>+</m:t>
                      </m:r>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4735286" y="3757550"/>
                <a:ext cx="1066800" cy="338554"/>
              </a:xfrm>
              <a:prstGeom prst="rect">
                <a:avLst/>
              </a:prstGeom>
              <a:blipFill rotWithShape="1">
                <a:blip r:embed="rId18"/>
                <a:stretch>
                  <a:fillRect b="-17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5635832" y="3755572"/>
                <a:ext cx="6096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i="1" smtClean="0">
                          <a:latin typeface="Cambria Math"/>
                        </a:rPr>
                        <m:t>2</m:t>
                      </m:r>
                      <m:sSup>
                        <m:sSupPr>
                          <m:ctrlPr>
                            <a:rPr lang="en-GB" sz="1600" i="1" smtClean="0">
                              <a:latin typeface="Cambria Math"/>
                            </a:rPr>
                          </m:ctrlPr>
                        </m:sSupPr>
                        <m:e>
                          <m:r>
                            <a:rPr lang="en-GB" sz="1600" b="0" i="1" smtClean="0">
                              <a:latin typeface="Cambria Math"/>
                            </a:rPr>
                            <m:t>𝑥</m:t>
                          </m:r>
                        </m:e>
                        <m:sup>
                          <m:r>
                            <a:rPr lang="en-GB" sz="1600" b="0" i="1" smtClean="0">
                              <a:latin typeface="Cambria Math"/>
                            </a:rPr>
                            <m:t>2</m:t>
                          </m:r>
                        </m:sup>
                      </m:sSup>
                    </m:oMath>
                  </m:oMathPara>
                </a14:m>
                <a:endParaRPr lang="en-GB" sz="1600" dirty="0"/>
              </a:p>
            </p:txBody>
          </p:sp>
        </mc:Choice>
        <mc:Fallback xmlns="">
          <p:sp>
            <p:nvSpPr>
              <p:cNvPr id="52" name="TextBox 51"/>
              <p:cNvSpPr txBox="1">
                <a:spLocks noRot="1" noChangeAspect="1" noMove="1" noResize="1" noEditPoints="1" noAdjustHandles="1" noChangeArrowheads="1" noChangeShapeType="1" noTextEdit="1"/>
              </p:cNvSpPr>
              <p:nvPr/>
            </p:nvSpPr>
            <p:spPr>
              <a:xfrm>
                <a:off x="5635832" y="3755572"/>
                <a:ext cx="609600" cy="338554"/>
              </a:xfrm>
              <a:prstGeom prst="rect">
                <a:avLst/>
              </a:prstGeom>
              <a:blipFill rotWithShape="1">
                <a:blip r:embed="rId19"/>
                <a:stretch>
                  <a:fillRect/>
                </a:stretch>
              </a:blipFill>
            </p:spPr>
            <p:txBody>
              <a:bodyPr/>
              <a:lstStyle/>
              <a:p>
                <a:r>
                  <a:rPr lang="en-GB">
                    <a:noFill/>
                  </a:rPr>
                  <a:t> </a:t>
                </a:r>
              </a:p>
            </p:txBody>
          </p:sp>
        </mc:Fallback>
      </mc:AlternateContent>
      <p:sp>
        <p:nvSpPr>
          <p:cNvPr id="53" name="Arc 52"/>
          <p:cNvSpPr/>
          <p:nvPr/>
        </p:nvSpPr>
        <p:spPr>
          <a:xfrm>
            <a:off x="6172200" y="3352800"/>
            <a:ext cx="381000" cy="5334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TextBox 53"/>
          <p:cNvSpPr txBox="1"/>
          <p:nvPr/>
        </p:nvSpPr>
        <p:spPr>
          <a:xfrm>
            <a:off x="6473042" y="3388426"/>
            <a:ext cx="2362200" cy="461665"/>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Replace the r and cos terms with equivalents in x and y</a:t>
            </a:r>
            <a:endParaRPr lang="en-GB" sz="1200" baseline="-25000" dirty="0">
              <a:solidFill>
                <a:srgbClr val="FF0000"/>
              </a:solidFill>
              <a:latin typeface="Comic Sans MS" panose="030F0702030302020204" pitchFamily="66" charset="0"/>
            </a:endParaRPr>
          </a:p>
        </p:txBody>
      </p:sp>
      <p:sp>
        <p:nvSpPr>
          <p:cNvPr id="55" name="Rectangle 54"/>
          <p:cNvSpPr/>
          <p:nvPr/>
        </p:nvSpPr>
        <p:spPr>
          <a:xfrm>
            <a:off x="472043" y="5587340"/>
            <a:ext cx="1487386" cy="492826"/>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4222666" y="3174670"/>
            <a:ext cx="301833" cy="328551"/>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3531918" y="3647703"/>
            <a:ext cx="1004456" cy="461159"/>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4729347" y="3170712"/>
            <a:ext cx="246414" cy="320634"/>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a:off x="4774868" y="3762498"/>
            <a:ext cx="747157" cy="320634"/>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a:off x="5309259" y="3192483"/>
            <a:ext cx="794658" cy="320634"/>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5877295" y="3760519"/>
            <a:ext cx="262248" cy="320634"/>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2" name="TextBox 61"/>
              <p:cNvSpPr txBox="1"/>
              <p:nvPr/>
            </p:nvSpPr>
            <p:spPr>
              <a:xfrm>
                <a:off x="3443844" y="4201885"/>
                <a:ext cx="2232561" cy="4492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a:rPr>
                          </m:ctrlPr>
                        </m:sSupPr>
                        <m:e>
                          <m:d>
                            <m:dPr>
                              <m:ctrlPr>
                                <a:rPr lang="en-US" sz="1600" i="1">
                                  <a:latin typeface="Cambria Math"/>
                                </a:rPr>
                              </m:ctrlPr>
                            </m:dPr>
                            <m:e>
                              <m:sSup>
                                <m:sSupPr>
                                  <m:ctrlPr>
                                    <a:rPr lang="en-US" sz="1600" i="1">
                                      <a:latin typeface="Cambria Math"/>
                                    </a:rPr>
                                  </m:ctrlPr>
                                </m:sSupPr>
                                <m:e>
                                  <m:r>
                                    <a:rPr lang="en-US" sz="1600" i="1">
                                      <a:latin typeface="Cambria Math"/>
                                    </a:rPr>
                                    <m:t>𝑥</m:t>
                                  </m:r>
                                </m:e>
                                <m:sup>
                                  <m:r>
                                    <a:rPr lang="en-US" sz="1600" i="1">
                                      <a:latin typeface="Cambria Math"/>
                                    </a:rPr>
                                    <m:t>2</m:t>
                                  </m:r>
                                </m:sup>
                              </m:sSup>
                              <m:r>
                                <a:rPr lang="en-US" sz="1600" i="1">
                                  <a:latin typeface="Cambria Math"/>
                                </a:rPr>
                                <m:t>+</m:t>
                              </m:r>
                              <m:sSup>
                                <m:sSupPr>
                                  <m:ctrlPr>
                                    <a:rPr lang="en-US" sz="1600" i="1">
                                      <a:latin typeface="Cambria Math"/>
                                    </a:rPr>
                                  </m:ctrlPr>
                                </m:sSupPr>
                                <m:e>
                                  <m:r>
                                    <a:rPr lang="en-US" sz="1600" i="1">
                                      <a:latin typeface="Cambria Math"/>
                                    </a:rPr>
                                    <m:t>𝑦</m:t>
                                  </m:r>
                                </m:e>
                                <m:sup>
                                  <m:r>
                                    <a:rPr lang="en-US" sz="1600" i="1">
                                      <a:latin typeface="Cambria Math"/>
                                    </a:rPr>
                                    <m:t>2</m:t>
                                  </m:r>
                                </m:sup>
                              </m:sSup>
                            </m:e>
                          </m:d>
                        </m:e>
                        <m:sup>
                          <m:f>
                            <m:fPr>
                              <m:ctrlPr>
                                <a:rPr lang="en-US" sz="1600" i="1">
                                  <a:latin typeface="Cambria Math"/>
                                </a:rPr>
                              </m:ctrlPr>
                            </m:fPr>
                            <m:num>
                              <m:r>
                                <a:rPr lang="en-GB" sz="1600" i="1">
                                  <a:latin typeface="Cambria Math"/>
                                </a:rPr>
                                <m:t>3</m:t>
                              </m:r>
                            </m:num>
                            <m:den>
                              <m:r>
                                <a:rPr lang="en-GB" sz="1600" i="1">
                                  <a:latin typeface="Cambria Math"/>
                                </a:rPr>
                                <m:t>2</m:t>
                              </m:r>
                            </m:den>
                          </m:f>
                        </m:sup>
                      </m:sSup>
                      <m:r>
                        <a:rPr lang="en-GB" sz="1600" b="0" i="1" smtClean="0">
                          <a:latin typeface="Cambria Math"/>
                        </a:rPr>
                        <m:t>=</m:t>
                      </m:r>
                      <m:sSup>
                        <m:sSupPr>
                          <m:ctrlPr>
                            <a:rPr lang="en-US" sz="1600" i="1">
                              <a:latin typeface="Cambria Math"/>
                            </a:rPr>
                          </m:ctrlPr>
                        </m:sSupPr>
                        <m:e>
                          <m:r>
                            <a:rPr lang="en-GB" sz="1600" b="0" i="1" smtClean="0">
                              <a:latin typeface="Cambria Math"/>
                            </a:rPr>
                            <m:t>3</m:t>
                          </m:r>
                          <m:r>
                            <a:rPr lang="en-US" sz="1600" i="1">
                              <a:latin typeface="Cambria Math"/>
                            </a:rPr>
                            <m:t>𝑥</m:t>
                          </m:r>
                        </m:e>
                        <m:sup>
                          <m:r>
                            <a:rPr lang="en-US" sz="1600" i="1">
                              <a:latin typeface="Cambria Math"/>
                            </a:rPr>
                            <m:t>2</m:t>
                          </m:r>
                        </m:sup>
                      </m:sSup>
                      <m:r>
                        <a:rPr lang="en-US" sz="1600" i="1">
                          <a:latin typeface="Cambria Math"/>
                        </a:rPr>
                        <m:t>+</m:t>
                      </m:r>
                      <m:sSup>
                        <m:sSupPr>
                          <m:ctrlPr>
                            <a:rPr lang="en-US" sz="1600" i="1">
                              <a:latin typeface="Cambria Math"/>
                            </a:rPr>
                          </m:ctrlPr>
                        </m:sSupPr>
                        <m:e>
                          <m:r>
                            <a:rPr lang="en-US" sz="1600" i="1">
                              <a:latin typeface="Cambria Math"/>
                            </a:rPr>
                            <m:t>𝑦</m:t>
                          </m:r>
                        </m:e>
                        <m:sup>
                          <m:r>
                            <a:rPr lang="en-US" sz="1600" i="1">
                              <a:latin typeface="Cambria Math"/>
                            </a:rPr>
                            <m:t>2</m:t>
                          </m:r>
                        </m:sup>
                      </m:sSup>
                    </m:oMath>
                  </m:oMathPara>
                </a14:m>
                <a:endParaRPr lang="en-GB" sz="1600" dirty="0"/>
              </a:p>
            </p:txBody>
          </p:sp>
        </mc:Choice>
        <mc:Fallback xmlns="">
          <p:sp>
            <p:nvSpPr>
              <p:cNvPr id="62" name="TextBox 61"/>
              <p:cNvSpPr txBox="1">
                <a:spLocks noRot="1" noChangeAspect="1" noMove="1" noResize="1" noEditPoints="1" noAdjustHandles="1" noChangeArrowheads="1" noChangeShapeType="1" noTextEdit="1"/>
              </p:cNvSpPr>
              <p:nvPr/>
            </p:nvSpPr>
            <p:spPr>
              <a:xfrm>
                <a:off x="3443844" y="4201885"/>
                <a:ext cx="2232561" cy="449290"/>
              </a:xfrm>
              <a:prstGeom prst="rect">
                <a:avLst/>
              </a:prstGeom>
              <a:blipFill rotWithShape="1">
                <a:blip r:embed="rId20"/>
                <a:stretch>
                  <a:fillRect b="-1351"/>
                </a:stretch>
              </a:blipFill>
            </p:spPr>
            <p:txBody>
              <a:bodyPr/>
              <a:lstStyle/>
              <a:p>
                <a:r>
                  <a:rPr lang="en-GB">
                    <a:noFill/>
                  </a:rPr>
                  <a:t> </a:t>
                </a:r>
              </a:p>
            </p:txBody>
          </p:sp>
        </mc:Fallback>
      </mc:AlternateContent>
      <p:sp>
        <p:nvSpPr>
          <p:cNvPr id="63" name="Arc 62"/>
          <p:cNvSpPr/>
          <p:nvPr/>
        </p:nvSpPr>
        <p:spPr>
          <a:xfrm>
            <a:off x="6182097" y="3932712"/>
            <a:ext cx="381000" cy="5334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TextBox 63"/>
          <p:cNvSpPr txBox="1"/>
          <p:nvPr/>
        </p:nvSpPr>
        <p:spPr>
          <a:xfrm>
            <a:off x="6542315" y="4039590"/>
            <a:ext cx="796636" cy="276999"/>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Simplify</a:t>
            </a:r>
            <a:endParaRPr lang="en-GB" sz="1200" baseline="-25000" dirty="0">
              <a:solidFill>
                <a:srgbClr val="FF0000"/>
              </a:solidFill>
              <a:latin typeface="Comic Sans MS" panose="030F0702030302020204" pitchFamily="66" charset="0"/>
            </a:endParaRPr>
          </a:p>
        </p:txBody>
      </p:sp>
      <p:sp>
        <p:nvSpPr>
          <p:cNvPr id="65" name="TextBox 64"/>
          <p:cNvSpPr txBox="1"/>
          <p:nvPr/>
        </p:nvSpPr>
        <p:spPr>
          <a:xfrm>
            <a:off x="4358245" y="5047014"/>
            <a:ext cx="4132613" cy="1077218"/>
          </a:xfrm>
          <a:prstGeom prst="rect">
            <a:avLst/>
          </a:prstGeom>
          <a:noFill/>
          <a:ln w="25400">
            <a:solidFill>
              <a:schemeClr val="tx1"/>
            </a:solidFill>
          </a:ln>
        </p:spPr>
        <p:txBody>
          <a:bodyPr wrap="square" rtlCol="0">
            <a:spAutoFit/>
          </a:bodyPr>
          <a:lstStyle/>
          <a:p>
            <a:pPr algn="ctr"/>
            <a:r>
              <a:rPr lang="en-GB" sz="1600" dirty="0" smtClean="0">
                <a:solidFill>
                  <a:srgbClr val="FF0000"/>
                </a:solidFill>
                <a:latin typeface="Comic Sans MS" panose="030F0702030302020204" pitchFamily="66" charset="0"/>
              </a:rPr>
              <a:t>One of the key advantages of Polar equations is that they can explain very complicated Cartesian equations in a much simpler way!</a:t>
            </a:r>
            <a:endParaRPr lang="en-GB" sz="1600" baseline="-25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39780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46"/>
                                        </p:tgtEl>
                                        <p:attrNameLst>
                                          <p:attrName>fillcolor</p:attrName>
                                        </p:attrNameLst>
                                      </p:cBhvr>
                                      <p:to>
                                        <a:srgbClr val="66CCFF"/>
                                      </p:to>
                                    </p:animClr>
                                    <p:set>
                                      <p:cBhvr>
                                        <p:cTn id="27" dur="500" fill="hold"/>
                                        <p:tgtEl>
                                          <p:spTgt spid="46"/>
                                        </p:tgtEl>
                                        <p:attrNameLst>
                                          <p:attrName>fill.type</p:attrName>
                                        </p:attrNameLst>
                                      </p:cBhvr>
                                      <p:to>
                                        <p:strVal val="solid"/>
                                      </p:to>
                                    </p:set>
                                    <p:set>
                                      <p:cBhvr>
                                        <p:cTn id="28" dur="500" fill="hold"/>
                                        <p:tgtEl>
                                          <p:spTgt spid="46"/>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linds(horizont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linds(horizontal)">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linds(horizontal)">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xit" presetSubtype="10" fill="hold" grpId="1" nodeType="clickEffect">
                                  <p:stCondLst>
                                    <p:cond delay="0"/>
                                  </p:stCondLst>
                                  <p:childTnLst>
                                    <p:animEffect transition="out" filter="blinds(horizontal)">
                                      <p:cBhvr>
                                        <p:cTn id="47" dur="500"/>
                                        <p:tgtEl>
                                          <p:spTgt spid="30"/>
                                        </p:tgtEl>
                                      </p:cBhvr>
                                    </p:animEffect>
                                    <p:set>
                                      <p:cBhvr>
                                        <p:cTn id="48" dur="1" fill="hold">
                                          <p:stCondLst>
                                            <p:cond delay="499"/>
                                          </p:stCondLst>
                                        </p:cTn>
                                        <p:tgtEl>
                                          <p:spTgt spid="30"/>
                                        </p:tgtEl>
                                        <p:attrNameLst>
                                          <p:attrName>style.visibility</p:attrName>
                                        </p:attrNameLst>
                                      </p:cBhvr>
                                      <p:to>
                                        <p:strVal val="hidden"/>
                                      </p:to>
                                    </p:set>
                                  </p:childTnLst>
                                </p:cTn>
                              </p:par>
                              <p:par>
                                <p:cTn id="49" presetID="3" presetClass="exit" presetSubtype="10" fill="hold" grpId="1" nodeType="withEffect">
                                  <p:stCondLst>
                                    <p:cond delay="0"/>
                                  </p:stCondLst>
                                  <p:childTnLst>
                                    <p:animEffect transition="out" filter="blinds(horizontal)">
                                      <p:cBhvr>
                                        <p:cTn id="50" dur="500"/>
                                        <p:tgtEl>
                                          <p:spTgt spid="31"/>
                                        </p:tgtEl>
                                      </p:cBhvr>
                                    </p:animEffect>
                                    <p:set>
                                      <p:cBhvr>
                                        <p:cTn id="51" dur="1" fill="hold">
                                          <p:stCondLst>
                                            <p:cond delay="499"/>
                                          </p:stCondLst>
                                        </p:cTn>
                                        <p:tgtEl>
                                          <p:spTgt spid="31"/>
                                        </p:tgtEl>
                                        <p:attrNameLst>
                                          <p:attrName>style.visibility</p:attrName>
                                        </p:attrNameLst>
                                      </p:cBhvr>
                                      <p:to>
                                        <p:strVal val="hidden"/>
                                      </p:to>
                                    </p:set>
                                  </p:childTnLst>
                                </p:cTn>
                              </p:par>
                              <p:par>
                                <p:cTn id="52" presetID="1" presetClass="emph" presetSubtype="2" fill="hold" nodeType="withEffect">
                                  <p:stCondLst>
                                    <p:cond delay="0"/>
                                  </p:stCondLst>
                                  <p:childTnLst>
                                    <p:animClr clrSpc="rgb" dir="cw">
                                      <p:cBhvr>
                                        <p:cTn id="53" dur="500" fill="hold"/>
                                        <p:tgtEl>
                                          <p:spTgt spid="46"/>
                                        </p:tgtEl>
                                        <p:attrNameLst>
                                          <p:attrName>fillcolor</p:attrName>
                                        </p:attrNameLst>
                                      </p:cBhvr>
                                      <p:to>
                                        <a:schemeClr val="bg1"/>
                                      </p:to>
                                    </p:animClr>
                                    <p:set>
                                      <p:cBhvr>
                                        <p:cTn id="54" dur="500" fill="hold"/>
                                        <p:tgtEl>
                                          <p:spTgt spid="46"/>
                                        </p:tgtEl>
                                        <p:attrNameLst>
                                          <p:attrName>fill.type</p:attrName>
                                        </p:attrNameLst>
                                      </p:cBhvr>
                                      <p:to>
                                        <p:strVal val="solid"/>
                                      </p:to>
                                    </p:set>
                                    <p:set>
                                      <p:cBhvr>
                                        <p:cTn id="55" dur="500" fill="hold"/>
                                        <p:tgtEl>
                                          <p:spTgt spid="46"/>
                                        </p:tgtEl>
                                        <p:attrNameLst>
                                          <p:attrName>fill.on</p:attrName>
                                        </p:attrNameLst>
                                      </p:cBhvr>
                                      <p:to>
                                        <p:strVal val="true"/>
                                      </p:to>
                                    </p:se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linds(horizontal)">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blinds(horizontal)">
                                      <p:cBhvr>
                                        <p:cTn id="65" dur="500"/>
                                        <p:tgtEl>
                                          <p:spTgt spid="32"/>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blinds(horizontal)">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blinds(horizontal)">
                                      <p:cBhvr>
                                        <p:cTn id="75" dur="500"/>
                                        <p:tgtEl>
                                          <p:spTgt spid="29"/>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blinds(horizontal)">
                                      <p:cBhvr>
                                        <p:cTn id="80" dur="500"/>
                                        <p:tgtEl>
                                          <p:spTgt spid="33"/>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blinds(horizontal)">
                                      <p:cBhvr>
                                        <p:cTn id="85" dur="500"/>
                                        <p:tgtEl>
                                          <p:spTgt spid="25"/>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53"/>
                                        </p:tgtEl>
                                        <p:attrNameLst>
                                          <p:attrName>style.visibility</p:attrName>
                                        </p:attrNameLst>
                                      </p:cBhvr>
                                      <p:to>
                                        <p:strVal val="visible"/>
                                      </p:to>
                                    </p:set>
                                    <p:animEffect transition="in" filter="blinds(horizontal)">
                                      <p:cBhvr>
                                        <p:cTn id="90" dur="500"/>
                                        <p:tgtEl>
                                          <p:spTgt spid="53"/>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blinds(horizontal)">
                                      <p:cBhvr>
                                        <p:cTn id="95" dur="500"/>
                                        <p:tgtEl>
                                          <p:spTgt spid="54"/>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3">
                                            <p:txEl>
                                              <p:pRg st="7" end="7"/>
                                            </p:txEl>
                                          </p:spTgt>
                                        </p:tgtEl>
                                        <p:attrNameLst>
                                          <p:attrName>style.visibility</p:attrName>
                                        </p:attrNameLst>
                                      </p:cBhvr>
                                      <p:to>
                                        <p:strVal val="visible"/>
                                      </p:to>
                                    </p:set>
                                    <p:animEffect transition="in" filter="blinds(horizontal)">
                                      <p:cBhvr>
                                        <p:cTn id="100" dur="500"/>
                                        <p:tgtEl>
                                          <p:spTgt spid="3">
                                            <p:txEl>
                                              <p:pRg st="7" end="7"/>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blinds(horizontal)">
                                      <p:cBhvr>
                                        <p:cTn id="105" dur="500"/>
                                        <p:tgtEl>
                                          <p:spTgt spid="35"/>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blinds(horizontal)">
                                      <p:cBhvr>
                                        <p:cTn id="110" dur="500"/>
                                        <p:tgtEl>
                                          <p:spTgt spid="47"/>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blinds(horizontal)">
                                      <p:cBhvr>
                                        <p:cTn id="115" dur="500"/>
                                        <p:tgtEl>
                                          <p:spTgt spid="48"/>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36"/>
                                        </p:tgtEl>
                                        <p:attrNameLst>
                                          <p:attrName>style.visibility</p:attrName>
                                        </p:attrNameLst>
                                      </p:cBhvr>
                                      <p:to>
                                        <p:strVal val="visible"/>
                                      </p:to>
                                    </p:set>
                                    <p:animEffect transition="in" filter="blinds(horizontal)">
                                      <p:cBhvr>
                                        <p:cTn id="120" dur="500"/>
                                        <p:tgtEl>
                                          <p:spTgt spid="36"/>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49"/>
                                        </p:tgtEl>
                                        <p:attrNameLst>
                                          <p:attrName>style.visibility</p:attrName>
                                        </p:attrNameLst>
                                      </p:cBhvr>
                                      <p:to>
                                        <p:strVal val="visible"/>
                                      </p:to>
                                    </p:set>
                                    <p:animEffect transition="in" filter="blinds(horizontal)">
                                      <p:cBhvr>
                                        <p:cTn id="125" dur="500"/>
                                        <p:tgtEl>
                                          <p:spTgt spid="49"/>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blinds(horizontal)">
                                      <p:cBhvr>
                                        <p:cTn id="130" dur="500"/>
                                        <p:tgtEl>
                                          <p:spTgt spid="50"/>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37"/>
                                        </p:tgtEl>
                                        <p:attrNameLst>
                                          <p:attrName>style.visibility</p:attrName>
                                        </p:attrNameLst>
                                      </p:cBhvr>
                                      <p:to>
                                        <p:strVal val="visible"/>
                                      </p:to>
                                    </p:set>
                                    <p:animEffect transition="in" filter="blinds(horizontal)">
                                      <p:cBhvr>
                                        <p:cTn id="135" dur="500"/>
                                        <p:tgtEl>
                                          <p:spTgt spid="37"/>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34"/>
                                        </p:tgtEl>
                                        <p:attrNameLst>
                                          <p:attrName>style.visibility</p:attrName>
                                        </p:attrNameLst>
                                      </p:cBhvr>
                                      <p:to>
                                        <p:strVal val="visible"/>
                                      </p:to>
                                    </p:set>
                                    <p:animEffect transition="in" filter="blinds(horizontal)">
                                      <p:cBhvr>
                                        <p:cTn id="140" dur="500"/>
                                        <p:tgtEl>
                                          <p:spTgt spid="34"/>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56"/>
                                        </p:tgtEl>
                                        <p:attrNameLst>
                                          <p:attrName>style.visibility</p:attrName>
                                        </p:attrNameLst>
                                      </p:cBhvr>
                                      <p:to>
                                        <p:strVal val="visible"/>
                                      </p:to>
                                    </p:set>
                                    <p:animEffect transition="in" filter="blinds(horizontal)">
                                      <p:cBhvr>
                                        <p:cTn id="145" dur="500"/>
                                        <p:tgtEl>
                                          <p:spTgt spid="56"/>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57"/>
                                        </p:tgtEl>
                                        <p:attrNameLst>
                                          <p:attrName>style.visibility</p:attrName>
                                        </p:attrNameLst>
                                      </p:cBhvr>
                                      <p:to>
                                        <p:strVal val="visible"/>
                                      </p:to>
                                    </p:set>
                                    <p:animEffect transition="in" filter="blinds(horizontal)">
                                      <p:cBhvr>
                                        <p:cTn id="150" dur="500"/>
                                        <p:tgtEl>
                                          <p:spTgt spid="57"/>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blinds(horizontal)">
                                      <p:cBhvr>
                                        <p:cTn id="155" dur="500"/>
                                        <p:tgtEl>
                                          <p:spTgt spid="55"/>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xit" presetSubtype="10" fill="hold" grpId="1" nodeType="clickEffect">
                                  <p:stCondLst>
                                    <p:cond delay="0"/>
                                  </p:stCondLst>
                                  <p:childTnLst>
                                    <p:animEffect transition="out" filter="blinds(horizontal)">
                                      <p:cBhvr>
                                        <p:cTn id="159" dur="500"/>
                                        <p:tgtEl>
                                          <p:spTgt spid="56"/>
                                        </p:tgtEl>
                                      </p:cBhvr>
                                    </p:animEffect>
                                    <p:set>
                                      <p:cBhvr>
                                        <p:cTn id="160" dur="1" fill="hold">
                                          <p:stCondLst>
                                            <p:cond delay="499"/>
                                          </p:stCondLst>
                                        </p:cTn>
                                        <p:tgtEl>
                                          <p:spTgt spid="56"/>
                                        </p:tgtEl>
                                        <p:attrNameLst>
                                          <p:attrName>style.visibility</p:attrName>
                                        </p:attrNameLst>
                                      </p:cBhvr>
                                      <p:to>
                                        <p:strVal val="hidden"/>
                                      </p:to>
                                    </p:set>
                                  </p:childTnLst>
                                </p:cTn>
                              </p:par>
                              <p:par>
                                <p:cTn id="161" presetID="3" presetClass="exit" presetSubtype="10" fill="hold" grpId="1" nodeType="withEffect">
                                  <p:stCondLst>
                                    <p:cond delay="0"/>
                                  </p:stCondLst>
                                  <p:childTnLst>
                                    <p:animEffect transition="out" filter="blinds(horizontal)">
                                      <p:cBhvr>
                                        <p:cTn id="162" dur="500"/>
                                        <p:tgtEl>
                                          <p:spTgt spid="57"/>
                                        </p:tgtEl>
                                      </p:cBhvr>
                                    </p:animEffect>
                                    <p:set>
                                      <p:cBhvr>
                                        <p:cTn id="163" dur="1" fill="hold">
                                          <p:stCondLst>
                                            <p:cond delay="499"/>
                                          </p:stCondLst>
                                        </p:cTn>
                                        <p:tgtEl>
                                          <p:spTgt spid="57"/>
                                        </p:tgtEl>
                                        <p:attrNameLst>
                                          <p:attrName>style.visibility</p:attrName>
                                        </p:attrNameLst>
                                      </p:cBhvr>
                                      <p:to>
                                        <p:strVal val="hidden"/>
                                      </p:to>
                                    </p:set>
                                  </p:childTnLst>
                                </p:cTn>
                              </p:par>
                              <p:par>
                                <p:cTn id="164" presetID="3" presetClass="exit" presetSubtype="10" fill="hold" grpId="1" nodeType="withEffect">
                                  <p:stCondLst>
                                    <p:cond delay="0"/>
                                  </p:stCondLst>
                                  <p:childTnLst>
                                    <p:animEffect transition="out" filter="blinds(horizontal)">
                                      <p:cBhvr>
                                        <p:cTn id="165" dur="500"/>
                                        <p:tgtEl>
                                          <p:spTgt spid="55"/>
                                        </p:tgtEl>
                                      </p:cBhvr>
                                    </p:animEffect>
                                    <p:set>
                                      <p:cBhvr>
                                        <p:cTn id="166" dur="1" fill="hold">
                                          <p:stCondLst>
                                            <p:cond delay="499"/>
                                          </p:stCondLst>
                                        </p:cTn>
                                        <p:tgtEl>
                                          <p:spTgt spid="55"/>
                                        </p:tgtEl>
                                        <p:attrNameLst>
                                          <p:attrName>style.visibility</p:attrName>
                                        </p:attrNameLst>
                                      </p:cBhvr>
                                      <p:to>
                                        <p:strVal val="hidden"/>
                                      </p:to>
                                    </p:set>
                                  </p:childTnLst>
                                </p:cTn>
                              </p:par>
                              <p:par>
                                <p:cTn id="167" presetID="3" presetClass="exit" presetSubtype="10" fill="hold" grpId="1" nodeType="withEffect">
                                  <p:stCondLst>
                                    <p:cond delay="0"/>
                                  </p:stCondLst>
                                  <p:childTnLst>
                                    <p:animEffect transition="out" filter="blinds(horizontal)">
                                      <p:cBhvr>
                                        <p:cTn id="168" dur="500"/>
                                        <p:tgtEl>
                                          <p:spTgt spid="35"/>
                                        </p:tgtEl>
                                      </p:cBhvr>
                                    </p:animEffect>
                                    <p:set>
                                      <p:cBhvr>
                                        <p:cTn id="169" dur="1" fill="hold">
                                          <p:stCondLst>
                                            <p:cond delay="499"/>
                                          </p:stCondLst>
                                        </p:cTn>
                                        <p:tgtEl>
                                          <p:spTgt spid="35"/>
                                        </p:tgtEl>
                                        <p:attrNameLst>
                                          <p:attrName>style.visibility</p:attrName>
                                        </p:attrNameLst>
                                      </p:cBhvr>
                                      <p:to>
                                        <p:strVal val="hidden"/>
                                      </p:to>
                                    </p:set>
                                  </p:childTnLst>
                                </p:cTn>
                              </p:par>
                              <p:par>
                                <p:cTn id="170" presetID="3" presetClass="exit" presetSubtype="10" fill="hold" grpId="1" nodeType="withEffect">
                                  <p:stCondLst>
                                    <p:cond delay="0"/>
                                  </p:stCondLst>
                                  <p:childTnLst>
                                    <p:animEffect transition="out" filter="blinds(horizontal)">
                                      <p:cBhvr>
                                        <p:cTn id="171" dur="500"/>
                                        <p:tgtEl>
                                          <p:spTgt spid="47"/>
                                        </p:tgtEl>
                                      </p:cBhvr>
                                    </p:animEffect>
                                    <p:set>
                                      <p:cBhvr>
                                        <p:cTn id="172" dur="1" fill="hold">
                                          <p:stCondLst>
                                            <p:cond delay="499"/>
                                          </p:stCondLst>
                                        </p:cTn>
                                        <p:tgtEl>
                                          <p:spTgt spid="47"/>
                                        </p:tgtEl>
                                        <p:attrNameLst>
                                          <p:attrName>style.visibility</p:attrName>
                                        </p:attrNameLst>
                                      </p:cBhvr>
                                      <p:to>
                                        <p:strVal val="hidden"/>
                                      </p:to>
                                    </p:set>
                                  </p:childTnLst>
                                </p:cTn>
                              </p:par>
                              <p:par>
                                <p:cTn id="173" presetID="3" presetClass="exit" presetSubtype="10" fill="hold" grpId="1" nodeType="withEffect">
                                  <p:stCondLst>
                                    <p:cond delay="0"/>
                                  </p:stCondLst>
                                  <p:childTnLst>
                                    <p:animEffect transition="out" filter="blinds(horizontal)">
                                      <p:cBhvr>
                                        <p:cTn id="174" dur="500"/>
                                        <p:tgtEl>
                                          <p:spTgt spid="48"/>
                                        </p:tgtEl>
                                      </p:cBhvr>
                                    </p:animEffect>
                                    <p:set>
                                      <p:cBhvr>
                                        <p:cTn id="175" dur="1" fill="hold">
                                          <p:stCondLst>
                                            <p:cond delay="499"/>
                                          </p:stCondLst>
                                        </p:cTn>
                                        <p:tgtEl>
                                          <p:spTgt spid="48"/>
                                        </p:tgtEl>
                                        <p:attrNameLst>
                                          <p:attrName>style.visibility</p:attrName>
                                        </p:attrNameLst>
                                      </p:cBhvr>
                                      <p:to>
                                        <p:strVal val="hidden"/>
                                      </p:to>
                                    </p:set>
                                  </p:childTnLst>
                                </p:cTn>
                              </p:par>
                              <p:par>
                                <p:cTn id="176" presetID="3" presetClass="exit" presetSubtype="10" fill="hold" grpId="1" nodeType="withEffect">
                                  <p:stCondLst>
                                    <p:cond delay="0"/>
                                  </p:stCondLst>
                                  <p:childTnLst>
                                    <p:animEffect transition="out" filter="blinds(horizontal)">
                                      <p:cBhvr>
                                        <p:cTn id="177" dur="500"/>
                                        <p:tgtEl>
                                          <p:spTgt spid="36"/>
                                        </p:tgtEl>
                                      </p:cBhvr>
                                    </p:animEffect>
                                    <p:set>
                                      <p:cBhvr>
                                        <p:cTn id="178" dur="1" fill="hold">
                                          <p:stCondLst>
                                            <p:cond delay="499"/>
                                          </p:stCondLst>
                                        </p:cTn>
                                        <p:tgtEl>
                                          <p:spTgt spid="36"/>
                                        </p:tgtEl>
                                        <p:attrNameLst>
                                          <p:attrName>style.visibility</p:attrName>
                                        </p:attrNameLst>
                                      </p:cBhvr>
                                      <p:to>
                                        <p:strVal val="hidden"/>
                                      </p:to>
                                    </p:set>
                                  </p:childTnLst>
                                </p:cTn>
                              </p:par>
                              <p:par>
                                <p:cTn id="179" presetID="3" presetClass="exit" presetSubtype="10" fill="hold" grpId="1" nodeType="withEffect">
                                  <p:stCondLst>
                                    <p:cond delay="0"/>
                                  </p:stCondLst>
                                  <p:childTnLst>
                                    <p:animEffect transition="out" filter="blinds(horizontal)">
                                      <p:cBhvr>
                                        <p:cTn id="180" dur="500"/>
                                        <p:tgtEl>
                                          <p:spTgt spid="50"/>
                                        </p:tgtEl>
                                      </p:cBhvr>
                                    </p:animEffect>
                                    <p:set>
                                      <p:cBhvr>
                                        <p:cTn id="181" dur="1" fill="hold">
                                          <p:stCondLst>
                                            <p:cond delay="499"/>
                                          </p:stCondLst>
                                        </p:cTn>
                                        <p:tgtEl>
                                          <p:spTgt spid="50"/>
                                        </p:tgtEl>
                                        <p:attrNameLst>
                                          <p:attrName>style.visibility</p:attrName>
                                        </p:attrNameLst>
                                      </p:cBhvr>
                                      <p:to>
                                        <p:strVal val="hidden"/>
                                      </p:to>
                                    </p:set>
                                  </p:childTnLst>
                                </p:cTn>
                              </p:par>
                              <p:par>
                                <p:cTn id="182" presetID="3" presetClass="exit" presetSubtype="10" fill="hold" grpId="1" nodeType="withEffect">
                                  <p:stCondLst>
                                    <p:cond delay="0"/>
                                  </p:stCondLst>
                                  <p:childTnLst>
                                    <p:animEffect transition="out" filter="blinds(horizontal)">
                                      <p:cBhvr>
                                        <p:cTn id="183" dur="500"/>
                                        <p:tgtEl>
                                          <p:spTgt spid="49"/>
                                        </p:tgtEl>
                                      </p:cBhvr>
                                    </p:animEffect>
                                    <p:set>
                                      <p:cBhvr>
                                        <p:cTn id="184" dur="1" fill="hold">
                                          <p:stCondLst>
                                            <p:cond delay="499"/>
                                          </p:stCondLst>
                                        </p:cTn>
                                        <p:tgtEl>
                                          <p:spTgt spid="49"/>
                                        </p:tgtEl>
                                        <p:attrNameLst>
                                          <p:attrName>style.visibility</p:attrName>
                                        </p:attrNameLst>
                                      </p:cBhvr>
                                      <p:to>
                                        <p:strVal val="hidden"/>
                                      </p:to>
                                    </p:set>
                                  </p:childTnLst>
                                </p:cTn>
                              </p:par>
                              <p:par>
                                <p:cTn id="185" presetID="3" presetClass="exit" presetSubtype="10" fill="hold" grpId="1" nodeType="withEffect">
                                  <p:stCondLst>
                                    <p:cond delay="0"/>
                                  </p:stCondLst>
                                  <p:childTnLst>
                                    <p:animEffect transition="out" filter="blinds(horizontal)">
                                      <p:cBhvr>
                                        <p:cTn id="186" dur="500"/>
                                        <p:tgtEl>
                                          <p:spTgt spid="37"/>
                                        </p:tgtEl>
                                      </p:cBhvr>
                                    </p:animEffect>
                                    <p:set>
                                      <p:cBhvr>
                                        <p:cTn id="187" dur="1" fill="hold">
                                          <p:stCondLst>
                                            <p:cond delay="499"/>
                                          </p:stCondLst>
                                        </p:cTn>
                                        <p:tgtEl>
                                          <p:spTgt spid="37"/>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3" presetClass="entr" presetSubtype="10" fill="hold" grpId="0" nodeType="clickEffect">
                                  <p:stCondLst>
                                    <p:cond delay="0"/>
                                  </p:stCondLst>
                                  <p:childTnLst>
                                    <p:set>
                                      <p:cBhvr>
                                        <p:cTn id="191" dur="1" fill="hold">
                                          <p:stCondLst>
                                            <p:cond delay="0"/>
                                          </p:stCondLst>
                                        </p:cTn>
                                        <p:tgtEl>
                                          <p:spTgt spid="51"/>
                                        </p:tgtEl>
                                        <p:attrNameLst>
                                          <p:attrName>style.visibility</p:attrName>
                                        </p:attrNameLst>
                                      </p:cBhvr>
                                      <p:to>
                                        <p:strVal val="visible"/>
                                      </p:to>
                                    </p:set>
                                    <p:animEffect transition="in" filter="blinds(horizontal)">
                                      <p:cBhvr>
                                        <p:cTn id="192" dur="500"/>
                                        <p:tgtEl>
                                          <p:spTgt spid="51"/>
                                        </p:tgtEl>
                                      </p:cBhvr>
                                    </p:animEffect>
                                  </p:childTnLst>
                                </p:cTn>
                              </p:par>
                            </p:childTnLst>
                          </p:cTn>
                        </p:par>
                      </p:childTnLst>
                    </p:cTn>
                  </p:par>
                  <p:par>
                    <p:cTn id="193" fill="hold">
                      <p:stCondLst>
                        <p:cond delay="indefinite"/>
                      </p:stCondLst>
                      <p:childTnLst>
                        <p:par>
                          <p:cTn id="194" fill="hold">
                            <p:stCondLst>
                              <p:cond delay="0"/>
                            </p:stCondLst>
                            <p:childTnLst>
                              <p:par>
                                <p:cTn id="195" presetID="3" presetClass="entr" presetSubtype="10" fill="hold" grpId="0" nodeType="clickEffect">
                                  <p:stCondLst>
                                    <p:cond delay="0"/>
                                  </p:stCondLst>
                                  <p:childTnLst>
                                    <p:set>
                                      <p:cBhvr>
                                        <p:cTn id="196" dur="1" fill="hold">
                                          <p:stCondLst>
                                            <p:cond delay="0"/>
                                          </p:stCondLst>
                                        </p:cTn>
                                        <p:tgtEl>
                                          <p:spTgt spid="58"/>
                                        </p:tgtEl>
                                        <p:attrNameLst>
                                          <p:attrName>style.visibility</p:attrName>
                                        </p:attrNameLst>
                                      </p:cBhvr>
                                      <p:to>
                                        <p:strVal val="visible"/>
                                      </p:to>
                                    </p:set>
                                    <p:animEffect transition="in" filter="blinds(horizontal)">
                                      <p:cBhvr>
                                        <p:cTn id="197" dur="500"/>
                                        <p:tgtEl>
                                          <p:spTgt spid="58"/>
                                        </p:tgtEl>
                                      </p:cBhvr>
                                    </p:animEffect>
                                  </p:childTnLst>
                                </p:cTn>
                              </p:par>
                            </p:childTnLst>
                          </p:cTn>
                        </p:par>
                      </p:childTnLst>
                    </p:cTn>
                  </p:par>
                  <p:par>
                    <p:cTn id="198" fill="hold">
                      <p:stCondLst>
                        <p:cond delay="indefinite"/>
                      </p:stCondLst>
                      <p:childTnLst>
                        <p:par>
                          <p:cTn id="199" fill="hold">
                            <p:stCondLst>
                              <p:cond delay="0"/>
                            </p:stCondLst>
                            <p:childTnLst>
                              <p:par>
                                <p:cTn id="200" presetID="3" presetClass="entr" presetSubtype="10" fill="hold" grpId="0" nodeType="clickEffect">
                                  <p:stCondLst>
                                    <p:cond delay="0"/>
                                  </p:stCondLst>
                                  <p:childTnLst>
                                    <p:set>
                                      <p:cBhvr>
                                        <p:cTn id="201" dur="1" fill="hold">
                                          <p:stCondLst>
                                            <p:cond delay="0"/>
                                          </p:stCondLst>
                                        </p:cTn>
                                        <p:tgtEl>
                                          <p:spTgt spid="59"/>
                                        </p:tgtEl>
                                        <p:attrNameLst>
                                          <p:attrName>style.visibility</p:attrName>
                                        </p:attrNameLst>
                                      </p:cBhvr>
                                      <p:to>
                                        <p:strVal val="visible"/>
                                      </p:to>
                                    </p:set>
                                    <p:animEffect transition="in" filter="blinds(horizontal)">
                                      <p:cBhvr>
                                        <p:cTn id="202" dur="500"/>
                                        <p:tgtEl>
                                          <p:spTgt spid="59"/>
                                        </p:tgtEl>
                                      </p:cBhvr>
                                    </p:animEffect>
                                  </p:childTnLst>
                                </p:cTn>
                              </p:par>
                            </p:childTnLst>
                          </p:cTn>
                        </p:par>
                      </p:childTnLst>
                    </p:cTn>
                  </p:par>
                  <p:par>
                    <p:cTn id="203" fill="hold">
                      <p:stCondLst>
                        <p:cond delay="indefinite"/>
                      </p:stCondLst>
                      <p:childTnLst>
                        <p:par>
                          <p:cTn id="204" fill="hold">
                            <p:stCondLst>
                              <p:cond delay="0"/>
                            </p:stCondLst>
                            <p:childTnLst>
                              <p:par>
                                <p:cTn id="205" presetID="1" presetClass="emph" presetSubtype="2" fill="hold" nodeType="clickEffect">
                                  <p:stCondLst>
                                    <p:cond delay="0"/>
                                  </p:stCondLst>
                                  <p:childTnLst>
                                    <p:animClr clrSpc="rgb" dir="cw">
                                      <p:cBhvr>
                                        <p:cTn id="206" dur="500" fill="hold"/>
                                        <p:tgtEl>
                                          <p:spTgt spid="8"/>
                                        </p:tgtEl>
                                        <p:attrNameLst>
                                          <p:attrName>fillcolor</p:attrName>
                                        </p:attrNameLst>
                                      </p:cBhvr>
                                      <p:to>
                                        <a:srgbClr val="66CCFF"/>
                                      </p:to>
                                    </p:animClr>
                                    <p:set>
                                      <p:cBhvr>
                                        <p:cTn id="207" dur="500" fill="hold"/>
                                        <p:tgtEl>
                                          <p:spTgt spid="8"/>
                                        </p:tgtEl>
                                        <p:attrNameLst>
                                          <p:attrName>fill.type</p:attrName>
                                        </p:attrNameLst>
                                      </p:cBhvr>
                                      <p:to>
                                        <p:strVal val="solid"/>
                                      </p:to>
                                    </p:set>
                                    <p:set>
                                      <p:cBhvr>
                                        <p:cTn id="208" dur="500" fill="hold"/>
                                        <p:tgtEl>
                                          <p:spTgt spid="8"/>
                                        </p:tgtEl>
                                        <p:attrNameLst>
                                          <p:attrName>fill.on</p:attrName>
                                        </p:attrNameLst>
                                      </p:cBhvr>
                                      <p:to>
                                        <p:strVal val="true"/>
                                      </p:to>
                                    </p:set>
                                  </p:childTnLst>
                                </p:cTn>
                              </p:par>
                            </p:childTnLst>
                          </p:cTn>
                        </p:par>
                      </p:childTnLst>
                    </p:cTn>
                  </p:par>
                  <p:par>
                    <p:cTn id="209" fill="hold">
                      <p:stCondLst>
                        <p:cond delay="indefinite"/>
                      </p:stCondLst>
                      <p:childTnLst>
                        <p:par>
                          <p:cTn id="210" fill="hold">
                            <p:stCondLst>
                              <p:cond delay="0"/>
                            </p:stCondLst>
                            <p:childTnLst>
                              <p:par>
                                <p:cTn id="211" presetID="3" presetClass="exit" presetSubtype="10" fill="hold" grpId="1" nodeType="clickEffect">
                                  <p:stCondLst>
                                    <p:cond delay="0"/>
                                  </p:stCondLst>
                                  <p:childTnLst>
                                    <p:animEffect transition="out" filter="blinds(horizontal)">
                                      <p:cBhvr>
                                        <p:cTn id="212" dur="500"/>
                                        <p:tgtEl>
                                          <p:spTgt spid="58"/>
                                        </p:tgtEl>
                                      </p:cBhvr>
                                    </p:animEffect>
                                    <p:set>
                                      <p:cBhvr>
                                        <p:cTn id="213" dur="1" fill="hold">
                                          <p:stCondLst>
                                            <p:cond delay="499"/>
                                          </p:stCondLst>
                                        </p:cTn>
                                        <p:tgtEl>
                                          <p:spTgt spid="58"/>
                                        </p:tgtEl>
                                        <p:attrNameLst>
                                          <p:attrName>style.visibility</p:attrName>
                                        </p:attrNameLst>
                                      </p:cBhvr>
                                      <p:to>
                                        <p:strVal val="hidden"/>
                                      </p:to>
                                    </p:set>
                                  </p:childTnLst>
                                </p:cTn>
                              </p:par>
                              <p:par>
                                <p:cTn id="214" presetID="3" presetClass="exit" presetSubtype="10" fill="hold" grpId="1" nodeType="withEffect">
                                  <p:stCondLst>
                                    <p:cond delay="0"/>
                                  </p:stCondLst>
                                  <p:childTnLst>
                                    <p:animEffect transition="out" filter="blinds(horizontal)">
                                      <p:cBhvr>
                                        <p:cTn id="215" dur="500"/>
                                        <p:tgtEl>
                                          <p:spTgt spid="59"/>
                                        </p:tgtEl>
                                      </p:cBhvr>
                                    </p:animEffect>
                                    <p:set>
                                      <p:cBhvr>
                                        <p:cTn id="216" dur="1" fill="hold">
                                          <p:stCondLst>
                                            <p:cond delay="499"/>
                                          </p:stCondLst>
                                        </p:cTn>
                                        <p:tgtEl>
                                          <p:spTgt spid="59"/>
                                        </p:tgtEl>
                                        <p:attrNameLst>
                                          <p:attrName>style.visibility</p:attrName>
                                        </p:attrNameLst>
                                      </p:cBhvr>
                                      <p:to>
                                        <p:strVal val="hidden"/>
                                      </p:to>
                                    </p:set>
                                  </p:childTnLst>
                                </p:cTn>
                              </p:par>
                              <p:par>
                                <p:cTn id="217" presetID="1" presetClass="emph" presetSubtype="2" fill="hold" nodeType="withEffect">
                                  <p:stCondLst>
                                    <p:cond delay="0"/>
                                  </p:stCondLst>
                                  <p:childTnLst>
                                    <p:animClr clrSpc="rgb" dir="cw">
                                      <p:cBhvr>
                                        <p:cTn id="218" dur="500" fill="hold"/>
                                        <p:tgtEl>
                                          <p:spTgt spid="8"/>
                                        </p:tgtEl>
                                        <p:attrNameLst>
                                          <p:attrName>fillcolor</p:attrName>
                                        </p:attrNameLst>
                                      </p:cBhvr>
                                      <p:to>
                                        <a:schemeClr val="bg1"/>
                                      </p:to>
                                    </p:animClr>
                                    <p:set>
                                      <p:cBhvr>
                                        <p:cTn id="219" dur="500" fill="hold"/>
                                        <p:tgtEl>
                                          <p:spTgt spid="8"/>
                                        </p:tgtEl>
                                        <p:attrNameLst>
                                          <p:attrName>fill.type</p:attrName>
                                        </p:attrNameLst>
                                      </p:cBhvr>
                                      <p:to>
                                        <p:strVal val="solid"/>
                                      </p:to>
                                    </p:set>
                                    <p:set>
                                      <p:cBhvr>
                                        <p:cTn id="220" dur="500" fill="hold"/>
                                        <p:tgtEl>
                                          <p:spTgt spid="8"/>
                                        </p:tgtEl>
                                        <p:attrNameLst>
                                          <p:attrName>fill.on</p:attrName>
                                        </p:attrNameLst>
                                      </p:cBhvr>
                                      <p:to>
                                        <p:strVal val="true"/>
                                      </p:to>
                                    </p:set>
                                  </p:childTnLst>
                                </p:cTn>
                              </p:par>
                            </p:childTnLst>
                          </p:cTn>
                        </p:par>
                      </p:childTnLst>
                    </p:cTn>
                  </p:par>
                  <p:par>
                    <p:cTn id="221" fill="hold">
                      <p:stCondLst>
                        <p:cond delay="indefinite"/>
                      </p:stCondLst>
                      <p:childTnLst>
                        <p:par>
                          <p:cTn id="222" fill="hold">
                            <p:stCondLst>
                              <p:cond delay="0"/>
                            </p:stCondLst>
                            <p:childTnLst>
                              <p:par>
                                <p:cTn id="223" presetID="3" presetClass="entr" presetSubtype="10" fill="hold" grpId="0" nodeType="clickEffect">
                                  <p:stCondLst>
                                    <p:cond delay="0"/>
                                  </p:stCondLst>
                                  <p:childTnLst>
                                    <p:set>
                                      <p:cBhvr>
                                        <p:cTn id="224" dur="1" fill="hold">
                                          <p:stCondLst>
                                            <p:cond delay="0"/>
                                          </p:stCondLst>
                                        </p:cTn>
                                        <p:tgtEl>
                                          <p:spTgt spid="52"/>
                                        </p:tgtEl>
                                        <p:attrNameLst>
                                          <p:attrName>style.visibility</p:attrName>
                                        </p:attrNameLst>
                                      </p:cBhvr>
                                      <p:to>
                                        <p:strVal val="visible"/>
                                      </p:to>
                                    </p:set>
                                    <p:animEffect transition="in" filter="blinds(horizontal)">
                                      <p:cBhvr>
                                        <p:cTn id="225" dur="500"/>
                                        <p:tgtEl>
                                          <p:spTgt spid="52"/>
                                        </p:tgtEl>
                                      </p:cBhvr>
                                    </p:animEffect>
                                  </p:childTnLst>
                                </p:cTn>
                              </p:par>
                            </p:childTnLst>
                          </p:cTn>
                        </p:par>
                      </p:childTnLst>
                    </p:cTn>
                  </p:par>
                  <p:par>
                    <p:cTn id="226" fill="hold">
                      <p:stCondLst>
                        <p:cond delay="indefinite"/>
                      </p:stCondLst>
                      <p:childTnLst>
                        <p:par>
                          <p:cTn id="227" fill="hold">
                            <p:stCondLst>
                              <p:cond delay="0"/>
                            </p:stCondLst>
                            <p:childTnLst>
                              <p:par>
                                <p:cTn id="228" presetID="3" presetClass="entr" presetSubtype="10" fill="hold" grpId="0" nodeType="clickEffect">
                                  <p:stCondLst>
                                    <p:cond delay="0"/>
                                  </p:stCondLst>
                                  <p:childTnLst>
                                    <p:set>
                                      <p:cBhvr>
                                        <p:cTn id="229" dur="1" fill="hold">
                                          <p:stCondLst>
                                            <p:cond delay="0"/>
                                          </p:stCondLst>
                                        </p:cTn>
                                        <p:tgtEl>
                                          <p:spTgt spid="60"/>
                                        </p:tgtEl>
                                        <p:attrNameLst>
                                          <p:attrName>style.visibility</p:attrName>
                                        </p:attrNameLst>
                                      </p:cBhvr>
                                      <p:to>
                                        <p:strVal val="visible"/>
                                      </p:to>
                                    </p:set>
                                    <p:animEffect transition="in" filter="blinds(horizontal)">
                                      <p:cBhvr>
                                        <p:cTn id="230" dur="500"/>
                                        <p:tgtEl>
                                          <p:spTgt spid="60"/>
                                        </p:tgtEl>
                                      </p:cBhvr>
                                    </p:animEffect>
                                  </p:childTnLst>
                                </p:cTn>
                              </p:par>
                            </p:childTnLst>
                          </p:cTn>
                        </p:par>
                      </p:childTnLst>
                    </p:cTn>
                  </p:par>
                  <p:par>
                    <p:cTn id="231" fill="hold">
                      <p:stCondLst>
                        <p:cond delay="indefinite"/>
                      </p:stCondLst>
                      <p:childTnLst>
                        <p:par>
                          <p:cTn id="232" fill="hold">
                            <p:stCondLst>
                              <p:cond delay="0"/>
                            </p:stCondLst>
                            <p:childTnLst>
                              <p:par>
                                <p:cTn id="233" presetID="3" presetClass="entr" presetSubtype="10" fill="hold" grpId="0" nodeType="click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blinds(horizontal)">
                                      <p:cBhvr>
                                        <p:cTn id="235" dur="500"/>
                                        <p:tgtEl>
                                          <p:spTgt spid="61"/>
                                        </p:tgtEl>
                                      </p:cBhvr>
                                    </p:animEffect>
                                  </p:childTnLst>
                                </p:cTn>
                              </p:par>
                            </p:childTnLst>
                          </p:cTn>
                        </p:par>
                      </p:childTnLst>
                    </p:cTn>
                  </p:par>
                  <p:par>
                    <p:cTn id="236" fill="hold">
                      <p:stCondLst>
                        <p:cond delay="indefinite"/>
                      </p:stCondLst>
                      <p:childTnLst>
                        <p:par>
                          <p:cTn id="237" fill="hold">
                            <p:stCondLst>
                              <p:cond delay="0"/>
                            </p:stCondLst>
                            <p:childTnLst>
                              <p:par>
                                <p:cTn id="238" presetID="1" presetClass="emph" presetSubtype="2" fill="hold" nodeType="clickEffect">
                                  <p:stCondLst>
                                    <p:cond delay="0"/>
                                  </p:stCondLst>
                                  <p:childTnLst>
                                    <p:animClr clrSpc="rgb" dir="cw">
                                      <p:cBhvr>
                                        <p:cTn id="239" dur="500" fill="hold"/>
                                        <p:tgtEl>
                                          <p:spTgt spid="6"/>
                                        </p:tgtEl>
                                        <p:attrNameLst>
                                          <p:attrName>fillcolor</p:attrName>
                                        </p:attrNameLst>
                                      </p:cBhvr>
                                      <p:to>
                                        <a:srgbClr val="66CCFF"/>
                                      </p:to>
                                    </p:animClr>
                                    <p:set>
                                      <p:cBhvr>
                                        <p:cTn id="240" dur="500" fill="hold"/>
                                        <p:tgtEl>
                                          <p:spTgt spid="6"/>
                                        </p:tgtEl>
                                        <p:attrNameLst>
                                          <p:attrName>fill.type</p:attrName>
                                        </p:attrNameLst>
                                      </p:cBhvr>
                                      <p:to>
                                        <p:strVal val="solid"/>
                                      </p:to>
                                    </p:set>
                                    <p:set>
                                      <p:cBhvr>
                                        <p:cTn id="241" dur="500" fill="hold"/>
                                        <p:tgtEl>
                                          <p:spTgt spid="6"/>
                                        </p:tgtEl>
                                        <p:attrNameLst>
                                          <p:attrName>fill.on</p:attrName>
                                        </p:attrNameLst>
                                      </p:cBhvr>
                                      <p:to>
                                        <p:strVal val="true"/>
                                      </p:to>
                                    </p:set>
                                  </p:childTnLst>
                                </p:cTn>
                              </p:par>
                            </p:childTnLst>
                          </p:cTn>
                        </p:par>
                      </p:childTnLst>
                    </p:cTn>
                  </p:par>
                  <p:par>
                    <p:cTn id="242" fill="hold">
                      <p:stCondLst>
                        <p:cond delay="indefinite"/>
                      </p:stCondLst>
                      <p:childTnLst>
                        <p:par>
                          <p:cTn id="243" fill="hold">
                            <p:stCondLst>
                              <p:cond delay="0"/>
                            </p:stCondLst>
                            <p:childTnLst>
                              <p:par>
                                <p:cTn id="244" presetID="3" presetClass="exit" presetSubtype="10" fill="hold" grpId="1" nodeType="clickEffect">
                                  <p:stCondLst>
                                    <p:cond delay="0"/>
                                  </p:stCondLst>
                                  <p:childTnLst>
                                    <p:animEffect transition="out" filter="blinds(horizontal)">
                                      <p:cBhvr>
                                        <p:cTn id="245" dur="500"/>
                                        <p:tgtEl>
                                          <p:spTgt spid="60"/>
                                        </p:tgtEl>
                                      </p:cBhvr>
                                    </p:animEffect>
                                    <p:set>
                                      <p:cBhvr>
                                        <p:cTn id="246" dur="1" fill="hold">
                                          <p:stCondLst>
                                            <p:cond delay="499"/>
                                          </p:stCondLst>
                                        </p:cTn>
                                        <p:tgtEl>
                                          <p:spTgt spid="60"/>
                                        </p:tgtEl>
                                        <p:attrNameLst>
                                          <p:attrName>style.visibility</p:attrName>
                                        </p:attrNameLst>
                                      </p:cBhvr>
                                      <p:to>
                                        <p:strVal val="hidden"/>
                                      </p:to>
                                    </p:set>
                                  </p:childTnLst>
                                </p:cTn>
                              </p:par>
                              <p:par>
                                <p:cTn id="247" presetID="3" presetClass="exit" presetSubtype="10" fill="hold" grpId="1" nodeType="withEffect">
                                  <p:stCondLst>
                                    <p:cond delay="0"/>
                                  </p:stCondLst>
                                  <p:childTnLst>
                                    <p:animEffect transition="out" filter="blinds(horizontal)">
                                      <p:cBhvr>
                                        <p:cTn id="248" dur="500"/>
                                        <p:tgtEl>
                                          <p:spTgt spid="61"/>
                                        </p:tgtEl>
                                      </p:cBhvr>
                                    </p:animEffect>
                                    <p:set>
                                      <p:cBhvr>
                                        <p:cTn id="249" dur="1" fill="hold">
                                          <p:stCondLst>
                                            <p:cond delay="499"/>
                                          </p:stCondLst>
                                        </p:cTn>
                                        <p:tgtEl>
                                          <p:spTgt spid="61"/>
                                        </p:tgtEl>
                                        <p:attrNameLst>
                                          <p:attrName>style.visibility</p:attrName>
                                        </p:attrNameLst>
                                      </p:cBhvr>
                                      <p:to>
                                        <p:strVal val="hidden"/>
                                      </p:to>
                                    </p:set>
                                  </p:childTnLst>
                                </p:cTn>
                              </p:par>
                              <p:par>
                                <p:cTn id="250" presetID="1" presetClass="emph" presetSubtype="2" fill="hold" nodeType="withEffect">
                                  <p:stCondLst>
                                    <p:cond delay="0"/>
                                  </p:stCondLst>
                                  <p:childTnLst>
                                    <p:animClr clrSpc="rgb" dir="cw">
                                      <p:cBhvr>
                                        <p:cTn id="251" dur="500" fill="hold"/>
                                        <p:tgtEl>
                                          <p:spTgt spid="6"/>
                                        </p:tgtEl>
                                        <p:attrNameLst>
                                          <p:attrName>fillcolor</p:attrName>
                                        </p:attrNameLst>
                                      </p:cBhvr>
                                      <p:to>
                                        <a:schemeClr val="bg1"/>
                                      </p:to>
                                    </p:animClr>
                                    <p:set>
                                      <p:cBhvr>
                                        <p:cTn id="252" dur="500" fill="hold"/>
                                        <p:tgtEl>
                                          <p:spTgt spid="6"/>
                                        </p:tgtEl>
                                        <p:attrNameLst>
                                          <p:attrName>fill.type</p:attrName>
                                        </p:attrNameLst>
                                      </p:cBhvr>
                                      <p:to>
                                        <p:strVal val="solid"/>
                                      </p:to>
                                    </p:set>
                                    <p:set>
                                      <p:cBhvr>
                                        <p:cTn id="253" dur="500" fill="hold"/>
                                        <p:tgtEl>
                                          <p:spTgt spid="6"/>
                                        </p:tgtEl>
                                        <p:attrNameLst>
                                          <p:attrName>fill.on</p:attrName>
                                        </p:attrNameLst>
                                      </p:cBhvr>
                                      <p:to>
                                        <p:strVal val="true"/>
                                      </p:to>
                                    </p:set>
                                  </p:childTnLst>
                                </p:cTn>
                              </p:par>
                            </p:childTnLst>
                          </p:cTn>
                        </p:par>
                      </p:childTnLst>
                    </p:cTn>
                  </p:par>
                  <p:par>
                    <p:cTn id="254" fill="hold">
                      <p:stCondLst>
                        <p:cond delay="indefinite"/>
                      </p:stCondLst>
                      <p:childTnLst>
                        <p:par>
                          <p:cTn id="255" fill="hold">
                            <p:stCondLst>
                              <p:cond delay="0"/>
                            </p:stCondLst>
                            <p:childTnLst>
                              <p:par>
                                <p:cTn id="256" presetID="3" presetClass="entr" presetSubtype="10" fill="hold" grpId="0" nodeType="clickEffect">
                                  <p:stCondLst>
                                    <p:cond delay="0"/>
                                  </p:stCondLst>
                                  <p:childTnLst>
                                    <p:set>
                                      <p:cBhvr>
                                        <p:cTn id="257" dur="1" fill="hold">
                                          <p:stCondLst>
                                            <p:cond delay="0"/>
                                          </p:stCondLst>
                                        </p:cTn>
                                        <p:tgtEl>
                                          <p:spTgt spid="63"/>
                                        </p:tgtEl>
                                        <p:attrNameLst>
                                          <p:attrName>style.visibility</p:attrName>
                                        </p:attrNameLst>
                                      </p:cBhvr>
                                      <p:to>
                                        <p:strVal val="visible"/>
                                      </p:to>
                                    </p:set>
                                    <p:animEffect transition="in" filter="blinds(horizontal)">
                                      <p:cBhvr>
                                        <p:cTn id="258" dur="500"/>
                                        <p:tgtEl>
                                          <p:spTgt spid="63"/>
                                        </p:tgtEl>
                                      </p:cBhvr>
                                    </p:animEffect>
                                  </p:childTnLst>
                                </p:cTn>
                              </p:par>
                            </p:childTnLst>
                          </p:cTn>
                        </p:par>
                      </p:childTnLst>
                    </p:cTn>
                  </p:par>
                  <p:par>
                    <p:cTn id="259" fill="hold">
                      <p:stCondLst>
                        <p:cond delay="indefinite"/>
                      </p:stCondLst>
                      <p:childTnLst>
                        <p:par>
                          <p:cTn id="260" fill="hold">
                            <p:stCondLst>
                              <p:cond delay="0"/>
                            </p:stCondLst>
                            <p:childTnLst>
                              <p:par>
                                <p:cTn id="261" presetID="3" presetClass="entr" presetSubtype="10" fill="hold" grpId="0" nodeType="clickEffect">
                                  <p:stCondLst>
                                    <p:cond delay="0"/>
                                  </p:stCondLst>
                                  <p:childTnLst>
                                    <p:set>
                                      <p:cBhvr>
                                        <p:cTn id="262" dur="1" fill="hold">
                                          <p:stCondLst>
                                            <p:cond delay="0"/>
                                          </p:stCondLst>
                                        </p:cTn>
                                        <p:tgtEl>
                                          <p:spTgt spid="64"/>
                                        </p:tgtEl>
                                        <p:attrNameLst>
                                          <p:attrName>style.visibility</p:attrName>
                                        </p:attrNameLst>
                                      </p:cBhvr>
                                      <p:to>
                                        <p:strVal val="visible"/>
                                      </p:to>
                                    </p:set>
                                    <p:animEffect transition="in" filter="blinds(horizontal)">
                                      <p:cBhvr>
                                        <p:cTn id="263" dur="500"/>
                                        <p:tgtEl>
                                          <p:spTgt spid="64"/>
                                        </p:tgtEl>
                                      </p:cBhvr>
                                    </p:animEffect>
                                  </p:childTnLst>
                                </p:cTn>
                              </p:par>
                            </p:childTnLst>
                          </p:cTn>
                        </p:par>
                      </p:childTnLst>
                    </p:cTn>
                  </p:par>
                  <p:par>
                    <p:cTn id="264" fill="hold">
                      <p:stCondLst>
                        <p:cond delay="indefinite"/>
                      </p:stCondLst>
                      <p:childTnLst>
                        <p:par>
                          <p:cTn id="265" fill="hold">
                            <p:stCondLst>
                              <p:cond delay="0"/>
                            </p:stCondLst>
                            <p:childTnLst>
                              <p:par>
                                <p:cTn id="266" presetID="3" presetClass="entr" presetSubtype="10" fill="hold" grpId="0" nodeType="clickEffect">
                                  <p:stCondLst>
                                    <p:cond delay="0"/>
                                  </p:stCondLst>
                                  <p:childTnLst>
                                    <p:set>
                                      <p:cBhvr>
                                        <p:cTn id="267" dur="1" fill="hold">
                                          <p:stCondLst>
                                            <p:cond delay="0"/>
                                          </p:stCondLst>
                                        </p:cTn>
                                        <p:tgtEl>
                                          <p:spTgt spid="62"/>
                                        </p:tgtEl>
                                        <p:attrNameLst>
                                          <p:attrName>style.visibility</p:attrName>
                                        </p:attrNameLst>
                                      </p:cBhvr>
                                      <p:to>
                                        <p:strVal val="visible"/>
                                      </p:to>
                                    </p:set>
                                    <p:animEffect transition="in" filter="blinds(horizontal)">
                                      <p:cBhvr>
                                        <p:cTn id="268" dur="500"/>
                                        <p:tgtEl>
                                          <p:spTgt spid="62"/>
                                        </p:tgtEl>
                                      </p:cBhvr>
                                    </p:animEffect>
                                  </p:childTnLst>
                                </p:cTn>
                              </p:par>
                            </p:childTnLst>
                          </p:cTn>
                        </p:par>
                      </p:childTnLst>
                    </p:cTn>
                  </p:par>
                  <p:par>
                    <p:cTn id="269" fill="hold">
                      <p:stCondLst>
                        <p:cond delay="indefinite"/>
                      </p:stCondLst>
                      <p:childTnLst>
                        <p:par>
                          <p:cTn id="270" fill="hold">
                            <p:stCondLst>
                              <p:cond delay="0"/>
                            </p:stCondLst>
                            <p:childTnLst>
                              <p:par>
                                <p:cTn id="271" presetID="3" presetClass="entr" presetSubtype="10" fill="hold" grpId="0" nodeType="clickEffect">
                                  <p:stCondLst>
                                    <p:cond delay="0"/>
                                  </p:stCondLst>
                                  <p:childTnLst>
                                    <p:set>
                                      <p:cBhvr>
                                        <p:cTn id="272" dur="1" fill="hold">
                                          <p:stCondLst>
                                            <p:cond delay="0"/>
                                          </p:stCondLst>
                                        </p:cTn>
                                        <p:tgtEl>
                                          <p:spTgt spid="65"/>
                                        </p:tgtEl>
                                        <p:attrNameLst>
                                          <p:attrName>style.visibility</p:attrName>
                                        </p:attrNameLst>
                                      </p:cBhvr>
                                      <p:to>
                                        <p:strVal val="visible"/>
                                      </p:to>
                                    </p:set>
                                    <p:animEffect transition="in" filter="blinds(horizontal)">
                                      <p:cBhvr>
                                        <p:cTn id="27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animBg="1"/>
      <p:bldP spid="27" grpId="0"/>
      <p:bldP spid="28" grpId="0" animBg="1"/>
      <p:bldP spid="29" grpId="0" animBg="1"/>
      <p:bldP spid="30" grpId="0" animBg="1"/>
      <p:bldP spid="30" grpId="1" animBg="1"/>
      <p:bldP spid="31" grpId="0" animBg="1"/>
      <p:bldP spid="31" grpId="1" animBg="1"/>
      <p:bldP spid="32" grpId="0"/>
      <p:bldP spid="33" grpId="0"/>
      <p:bldP spid="34" grpId="0"/>
      <p:bldP spid="35" grpId="0"/>
      <p:bldP spid="35" grpId="1"/>
      <p:bldP spid="36" grpId="0"/>
      <p:bldP spid="36" grpId="1"/>
      <p:bldP spid="37" grpId="0"/>
      <p:bldP spid="37" grpId="1"/>
      <p:bldP spid="47" grpId="0" animBg="1"/>
      <p:bldP spid="47" grpId="1" animBg="1"/>
      <p:bldP spid="48" grpId="0"/>
      <p:bldP spid="48" grpId="1"/>
      <p:bldP spid="49" grpId="0" animBg="1"/>
      <p:bldP spid="49" grpId="1" animBg="1"/>
      <p:bldP spid="50" grpId="0"/>
      <p:bldP spid="50" grpId="1"/>
      <p:bldP spid="51" grpId="0"/>
      <p:bldP spid="52" grpId="0"/>
      <p:bldP spid="53" grpId="0" animBg="1"/>
      <p:bldP spid="54" grpId="0"/>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p:bldP spid="63" grpId="0" animBg="1"/>
      <p:bldP spid="64" grpId="0"/>
      <p:bldP spid="6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anose="030F0702030302020204" pitchFamily="66" charset="0"/>
              </a:rPr>
              <a:t>You can switch between Polar and Cartesian equations of curves</a:t>
            </a:r>
            <a:endParaRPr lang="en-GB" sz="1400" dirty="0" smtClean="0">
              <a:latin typeface="Comic Sans MS" panose="030F0702030302020204" pitchFamily="66" charset="0"/>
            </a:endParaRPr>
          </a:p>
          <a:p>
            <a:pPr marL="0" indent="0" algn="ctr">
              <a:buNone/>
            </a:pPr>
            <a:endParaRPr lang="en-GB" sz="1400" b="1" dirty="0">
              <a:latin typeface="Comic Sans MS" panose="030F0702030302020204" pitchFamily="66" charset="0"/>
            </a:endParaRPr>
          </a:p>
          <a:p>
            <a:pPr marL="0" indent="0" algn="ctr">
              <a:buNone/>
            </a:pPr>
            <a:r>
              <a:rPr lang="en-GB" sz="1400" dirty="0">
                <a:latin typeface="Comic Sans MS" panose="030F0702030302020204" pitchFamily="66" charset="0"/>
                <a:sym typeface="Wingdings" panose="05000000000000000000" pitchFamily="2" charset="2"/>
              </a:rPr>
              <a:t>F</a:t>
            </a:r>
            <a:r>
              <a:rPr lang="en-GB" sz="1400" dirty="0" smtClean="0">
                <a:latin typeface="Comic Sans MS" panose="030F0702030302020204" pitchFamily="66" charset="0"/>
                <a:sym typeface="Wingdings" panose="05000000000000000000" pitchFamily="2" charset="2"/>
              </a:rPr>
              <a:t>ind a Cartesian equation of the following curve:</a:t>
            </a:r>
          </a:p>
          <a:p>
            <a:pPr marL="0" indent="0" algn="ctr">
              <a:buNone/>
            </a:pPr>
            <a:endParaRPr lang="en-GB" sz="1400" dirty="0">
              <a:latin typeface="Comic Sans MS" panose="030F0702030302020204" pitchFamily="66" charset="0"/>
              <a:sym typeface="Wingdings" panose="05000000000000000000" pitchFamily="2" charset="2"/>
            </a:endParaRPr>
          </a:p>
          <a:p>
            <a:pPr marL="0" indent="0" algn="ctr">
              <a:buNone/>
            </a:pPr>
            <a:endParaRPr lang="en-GB" sz="1400" dirty="0" smtClean="0">
              <a:latin typeface="Comic Sans MS" panose="030F0702030302020204" pitchFamily="66" charset="0"/>
              <a:sym typeface="Wingdings" panose="05000000000000000000" pitchFamily="2" charset="2"/>
            </a:endParaRPr>
          </a:p>
          <a:p>
            <a:pPr algn="ctr">
              <a:buFont typeface="Wingdings"/>
              <a:buChar char="à"/>
            </a:pPr>
            <a:r>
              <a:rPr lang="en-GB" sz="1400" dirty="0" smtClean="0">
                <a:latin typeface="Comic Sans MS" panose="030F0702030302020204" pitchFamily="66" charset="0"/>
                <a:sym typeface="Wingdings" panose="05000000000000000000" pitchFamily="2" charset="2"/>
              </a:rPr>
              <a:t>Sometimes you cannot just replace everything straight away!</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smtClean="0">
                <a:latin typeface="Comic Sans MS" panose="030F0702030302020204" pitchFamily="66" charset="0"/>
                <a:sym typeface="Wingdings" panose="05000000000000000000" pitchFamily="2" charset="2"/>
              </a:rPr>
              <a:t>Replacing r</a:t>
            </a:r>
            <a:r>
              <a:rPr lang="en-GB" sz="1400" baseline="30000" dirty="0" smtClean="0">
                <a:latin typeface="Comic Sans MS" panose="030F0702030302020204" pitchFamily="66" charset="0"/>
                <a:sym typeface="Wingdings" panose="05000000000000000000" pitchFamily="2" charset="2"/>
              </a:rPr>
              <a:t>2</a:t>
            </a:r>
            <a:r>
              <a:rPr lang="en-GB" sz="1400" dirty="0" smtClean="0">
                <a:latin typeface="Comic Sans MS" panose="030F0702030302020204" pitchFamily="66" charset="0"/>
                <a:sym typeface="Wingdings" panose="05000000000000000000" pitchFamily="2" charset="2"/>
              </a:rPr>
              <a:t> immediately would still leave us with the trigonometric part…</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smtClean="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endParaRPr>
          </a:p>
        </p:txBody>
      </p:sp>
      <p:sp>
        <p:nvSpPr>
          <p:cNvPr id="4" name="TextBox 3"/>
          <p:cNvSpPr txBox="1"/>
          <p:nvPr/>
        </p:nvSpPr>
        <p:spPr>
          <a:xfrm>
            <a:off x="8721604" y="6550223"/>
            <a:ext cx="407484" cy="307777"/>
          </a:xfrm>
          <a:prstGeom prst="rect">
            <a:avLst/>
          </a:prstGeom>
          <a:noFill/>
        </p:spPr>
        <p:txBody>
          <a:bodyPr wrap="none" rtlCol="0">
            <a:spAutoFit/>
          </a:bodyPr>
          <a:lstStyle/>
          <a:p>
            <a:pPr algn="ctr"/>
            <a:r>
              <a:rPr lang="en-GB" sz="1400" dirty="0" smtClean="0">
                <a:latin typeface="Comic Sans MS" panose="030F0702030302020204" pitchFamily="66" charset="0"/>
              </a:rPr>
              <a:t>7B</a:t>
            </a:r>
            <a:endParaRPr lang="en-GB" sz="1400" dirty="0">
              <a:latin typeface="Comic Sans MS" panose="030F0702030302020204" pitchFamily="66" charset="0"/>
            </a:endParaRPr>
          </a:p>
        </p:txBody>
      </p:sp>
      <p:pic>
        <p:nvPicPr>
          <p:cNvPr id="5" name="Picture 4" descr="http://tutorial.math.lamar.edu/Classes/CalcII/PolarCoordinates_files/image007.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152400"/>
            <a:ext cx="1182413" cy="1143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4195253"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195253" y="0"/>
                <a:ext cx="1219200" cy="338554"/>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971502"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2971502" y="0"/>
                <a:ext cx="1219200" cy="338554"/>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96784"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596784" y="0"/>
                <a:ext cx="1373068" cy="338554"/>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0"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a:ea typeface="Cambria Math"/>
                            </a:rPr>
                          </m:ctrlPr>
                        </m:dPr>
                        <m:e>
                          <m:f>
                            <m:fPr>
                              <m:ctrlPr>
                                <a:rPr lang="en-US" sz="1600" b="0" i="1" smtClean="0">
                                  <a:latin typeface="Cambria Math"/>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0" y="0"/>
                <a:ext cx="1597104" cy="51398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314202" y="2919350"/>
                <a:ext cx="122892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a:rPr>
                          </m:ctrlPr>
                        </m:sSupPr>
                        <m:e>
                          <m:r>
                            <a:rPr lang="en-GB" sz="1600" b="0" i="1" smtClean="0">
                              <a:latin typeface="Cambria Math"/>
                            </a:rPr>
                            <m:t>𝑟</m:t>
                          </m:r>
                        </m:e>
                        <m:sup>
                          <m:r>
                            <a:rPr lang="en-GB" sz="1600" b="0" i="1" smtClean="0">
                              <a:latin typeface="Cambria Math"/>
                            </a:rPr>
                            <m:t>2</m:t>
                          </m:r>
                        </m:sup>
                      </m:sSup>
                      <m:r>
                        <a:rPr lang="en-GB" sz="1600" b="0" i="1" smtClean="0">
                          <a:latin typeface="Cambria Math"/>
                        </a:rPr>
                        <m:t>=</m:t>
                      </m:r>
                      <m:r>
                        <a:rPr lang="en-GB" sz="1600" b="0" i="1" smtClean="0">
                          <a:latin typeface="Cambria Math"/>
                        </a:rPr>
                        <m:t>𝑆𝑖𝑛</m:t>
                      </m:r>
                      <m:r>
                        <a:rPr lang="en-GB" sz="1600" b="0" i="1" smtClean="0">
                          <a:latin typeface="Cambria Math"/>
                        </a:rPr>
                        <m:t>2</m:t>
                      </m:r>
                      <m:r>
                        <a:rPr lang="en-GB" sz="1600" b="0" i="1" smtClean="0">
                          <a:latin typeface="Cambria Math"/>
                          <a:ea typeface="Cambria Math"/>
                        </a:rPr>
                        <m:t>𝜃</m:t>
                      </m:r>
                    </m:oMath>
                  </m:oMathPara>
                </a14:m>
                <a:endParaRPr lang="en-GB"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1314202" y="2919350"/>
                <a:ext cx="1228926" cy="338554"/>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5410200" y="0"/>
                <a:ext cx="1952201"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𝑆𝑖𝑛</m:t>
                      </m:r>
                      <m:r>
                        <a:rPr lang="en-GB" sz="1600" b="0" i="1" smtClean="0">
                          <a:latin typeface="Cambria Math"/>
                        </a:rPr>
                        <m:t>2</m:t>
                      </m:r>
                      <m:r>
                        <a:rPr lang="en-GB" sz="1600" b="0" i="1" smtClean="0">
                          <a:latin typeface="Cambria Math"/>
                          <a:ea typeface="Cambria Math"/>
                        </a:rPr>
                        <m:t>𝜃</m:t>
                      </m:r>
                      <m:r>
                        <a:rPr lang="en-GB" sz="1600" b="0" i="1" smtClean="0">
                          <a:latin typeface="Cambria Math"/>
                          <a:ea typeface="Cambria Math"/>
                        </a:rPr>
                        <m:t>≡2</m:t>
                      </m:r>
                      <m:r>
                        <a:rPr lang="en-GB" sz="1600" b="0" i="1" smtClean="0">
                          <a:latin typeface="Cambria Math"/>
                        </a:rPr>
                        <m:t>𝑠𝑖𝑛</m:t>
                      </m:r>
                      <m:r>
                        <a:rPr lang="en-GB" sz="1600" b="0" i="1" smtClean="0">
                          <a:latin typeface="Cambria Math"/>
                          <a:ea typeface="Cambria Math"/>
                        </a:rPr>
                        <m:t>𝜃</m:t>
                      </m:r>
                      <m:r>
                        <a:rPr lang="en-GB" sz="1600" b="0" i="1" smtClean="0">
                          <a:latin typeface="Cambria Math"/>
                          <a:ea typeface="Cambria Math"/>
                        </a:rPr>
                        <m:t>𝑐𝑜𝑠</m:t>
                      </m:r>
                      <m:r>
                        <a:rPr lang="en-GB" sz="1600" b="0" i="1" smtClean="0">
                          <a:latin typeface="Cambria Math"/>
                          <a:ea typeface="Cambria Math"/>
                        </a:rPr>
                        <m:t>𝜃</m:t>
                      </m:r>
                    </m:oMath>
                  </m:oMathPara>
                </a14:m>
                <a:endParaRPr lang="en-GB" sz="1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5410200" y="0"/>
                <a:ext cx="1952201" cy="338554"/>
              </a:xfrm>
              <a:prstGeom prst="rect">
                <a:avLst/>
              </a:prstGeom>
              <a:blipFill rotWithShape="1">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399808" y="1612076"/>
                <a:ext cx="122892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a:rPr>
                          </m:ctrlPr>
                        </m:sSupPr>
                        <m:e>
                          <m:r>
                            <a:rPr lang="en-GB" sz="1600" b="0" i="1" smtClean="0">
                              <a:latin typeface="Cambria Math"/>
                            </a:rPr>
                            <m:t>𝑟</m:t>
                          </m:r>
                        </m:e>
                        <m:sup>
                          <m:r>
                            <a:rPr lang="en-GB" sz="1600" b="0" i="1" smtClean="0">
                              <a:latin typeface="Cambria Math"/>
                            </a:rPr>
                            <m:t>2</m:t>
                          </m:r>
                        </m:sup>
                      </m:sSup>
                      <m:r>
                        <a:rPr lang="en-GB" sz="1600" b="0" i="1" smtClean="0">
                          <a:latin typeface="Cambria Math"/>
                        </a:rPr>
                        <m:t>=</m:t>
                      </m:r>
                      <m:r>
                        <a:rPr lang="en-GB" sz="1600" b="0" i="1" smtClean="0">
                          <a:latin typeface="Cambria Math"/>
                        </a:rPr>
                        <m:t>𝑆𝑖𝑛</m:t>
                      </m:r>
                      <m:r>
                        <a:rPr lang="en-GB" sz="1600" b="0" i="1" smtClean="0">
                          <a:latin typeface="Cambria Math"/>
                        </a:rPr>
                        <m:t>2</m:t>
                      </m:r>
                      <m:r>
                        <a:rPr lang="en-GB" sz="1600" b="0" i="1" smtClean="0">
                          <a:latin typeface="Cambria Math"/>
                          <a:ea typeface="Cambria Math"/>
                        </a:rPr>
                        <m:t>𝜃</m:t>
                      </m:r>
                    </m:oMath>
                  </m:oMathPara>
                </a14:m>
                <a:endParaRPr lang="en-GB"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399808" y="1612076"/>
                <a:ext cx="1228926" cy="338554"/>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399808" y="2128653"/>
                <a:ext cx="162807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a:rPr>
                          </m:ctrlPr>
                        </m:sSupPr>
                        <m:e>
                          <m:r>
                            <a:rPr lang="en-GB" sz="1600" b="0" i="1" smtClean="0">
                              <a:latin typeface="Cambria Math"/>
                            </a:rPr>
                            <m:t>𝑟</m:t>
                          </m:r>
                        </m:e>
                        <m:sup>
                          <m:r>
                            <a:rPr lang="en-GB" sz="1600" b="0" i="1" smtClean="0">
                              <a:latin typeface="Cambria Math"/>
                            </a:rPr>
                            <m:t>2</m:t>
                          </m:r>
                        </m:sup>
                      </m:sSup>
                      <m:r>
                        <a:rPr lang="en-GB" sz="1600" b="0" i="1" smtClean="0">
                          <a:latin typeface="Cambria Math"/>
                        </a:rPr>
                        <m:t>=2</m:t>
                      </m:r>
                      <m:r>
                        <a:rPr lang="en-GB" sz="1600" b="0" i="1" smtClean="0">
                          <a:latin typeface="Cambria Math"/>
                        </a:rPr>
                        <m:t>𝑠𝑖𝑛</m:t>
                      </m:r>
                      <m:r>
                        <a:rPr lang="en-GB" sz="1600" b="0" i="1" smtClean="0">
                          <a:latin typeface="Cambria Math"/>
                          <a:ea typeface="Cambria Math"/>
                        </a:rPr>
                        <m:t>𝜃</m:t>
                      </m:r>
                      <m:r>
                        <a:rPr lang="en-GB" sz="1600" b="0" i="1" smtClean="0">
                          <a:latin typeface="Cambria Math"/>
                          <a:ea typeface="Cambria Math"/>
                        </a:rPr>
                        <m:t>𝑐𝑜𝑠</m:t>
                      </m:r>
                      <m:r>
                        <a:rPr lang="en-GB" sz="1600" b="0" i="1" smtClean="0">
                          <a:latin typeface="Cambria Math"/>
                          <a:ea typeface="Cambria Math"/>
                        </a:rPr>
                        <m:t>𝜃</m:t>
                      </m:r>
                    </m:oMath>
                  </m:oMathPara>
                </a14:m>
                <a:endParaRPr lang="en-GB" sz="1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399808" y="2128653"/>
                <a:ext cx="1628074" cy="338554"/>
              </a:xfrm>
              <a:prstGeom prst="rect">
                <a:avLst/>
              </a:prstGeom>
              <a:blipFill rotWithShape="1">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399808" y="2678876"/>
                <a:ext cx="183095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a:rPr>
                          </m:ctrlPr>
                        </m:sSupPr>
                        <m:e>
                          <m:r>
                            <a:rPr lang="en-GB" sz="1600" b="0" i="1" smtClean="0">
                              <a:latin typeface="Cambria Math"/>
                            </a:rPr>
                            <m:t>𝑟</m:t>
                          </m:r>
                        </m:e>
                        <m:sup>
                          <m:r>
                            <a:rPr lang="en-GB" sz="1600" b="0" i="1" smtClean="0">
                              <a:latin typeface="Cambria Math"/>
                            </a:rPr>
                            <m:t>4</m:t>
                          </m:r>
                        </m:sup>
                      </m:sSup>
                      <m:r>
                        <a:rPr lang="en-GB" sz="1600" b="0" i="1" smtClean="0">
                          <a:latin typeface="Cambria Math"/>
                        </a:rPr>
                        <m:t>=2</m:t>
                      </m:r>
                      <m:sSup>
                        <m:sSupPr>
                          <m:ctrlPr>
                            <a:rPr lang="en-GB" sz="1600" b="0" i="1" smtClean="0">
                              <a:latin typeface="Cambria Math"/>
                            </a:rPr>
                          </m:ctrlPr>
                        </m:sSupPr>
                        <m:e>
                          <m:r>
                            <a:rPr lang="en-GB" sz="1600" b="0" i="1" smtClean="0">
                              <a:latin typeface="Cambria Math"/>
                            </a:rPr>
                            <m:t>𝑟</m:t>
                          </m:r>
                        </m:e>
                        <m:sup>
                          <m:r>
                            <a:rPr lang="en-GB" sz="1600" b="0" i="1" smtClean="0">
                              <a:latin typeface="Cambria Math"/>
                            </a:rPr>
                            <m:t>2</m:t>
                          </m:r>
                        </m:sup>
                      </m:sSup>
                      <m:r>
                        <a:rPr lang="en-GB" sz="1600" b="0" i="1" smtClean="0">
                          <a:latin typeface="Cambria Math"/>
                        </a:rPr>
                        <m:t>𝑠𝑖𝑛</m:t>
                      </m:r>
                      <m:r>
                        <a:rPr lang="en-GB" sz="1600" b="0" i="1" smtClean="0">
                          <a:latin typeface="Cambria Math"/>
                          <a:ea typeface="Cambria Math"/>
                        </a:rPr>
                        <m:t>𝜃</m:t>
                      </m:r>
                      <m:r>
                        <a:rPr lang="en-GB" sz="1600" b="0" i="1" smtClean="0">
                          <a:latin typeface="Cambria Math"/>
                          <a:ea typeface="Cambria Math"/>
                        </a:rPr>
                        <m:t>𝑐𝑜𝑠</m:t>
                      </m:r>
                      <m:r>
                        <a:rPr lang="en-GB" sz="1600" b="0" i="1" smtClean="0">
                          <a:latin typeface="Cambria Math"/>
                          <a:ea typeface="Cambria Math"/>
                        </a:rPr>
                        <m:t>𝜃</m:t>
                      </m:r>
                    </m:oMath>
                  </m:oMathPara>
                </a14:m>
                <a:endParaRPr lang="en-GB"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399808" y="2678876"/>
                <a:ext cx="1830950" cy="338554"/>
              </a:xfrm>
              <a:prstGeom prst="rect">
                <a:avLst/>
              </a:prstGeom>
              <a:blipFill rotWithShape="1">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135582" y="3224151"/>
                <a:ext cx="20574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600" b="0" i="1" smtClean="0">
                              <a:latin typeface="Cambria Math"/>
                            </a:rPr>
                          </m:ctrlPr>
                        </m:sSupPr>
                        <m:e>
                          <m:d>
                            <m:dPr>
                              <m:ctrlPr>
                                <a:rPr lang="en-GB" sz="1600" b="0" i="1" smtClean="0">
                                  <a:latin typeface="Cambria Math"/>
                                </a:rPr>
                              </m:ctrlPr>
                            </m:dPr>
                            <m:e>
                              <m:sSup>
                                <m:sSupPr>
                                  <m:ctrlPr>
                                    <a:rPr lang="en-GB" sz="1600" b="0" i="1" smtClean="0">
                                      <a:latin typeface="Cambria Math"/>
                                    </a:rPr>
                                  </m:ctrlPr>
                                </m:sSupPr>
                                <m:e>
                                  <m:r>
                                    <a:rPr lang="en-GB" sz="1600" b="0" i="1" smtClean="0">
                                      <a:latin typeface="Cambria Math"/>
                                    </a:rPr>
                                    <m:t>𝑟</m:t>
                                  </m:r>
                                </m:e>
                                <m:sup>
                                  <m:r>
                                    <a:rPr lang="en-GB" sz="1600" b="0" i="1" smtClean="0">
                                      <a:latin typeface="Cambria Math"/>
                                    </a:rPr>
                                    <m:t>2</m:t>
                                  </m:r>
                                </m:sup>
                              </m:sSup>
                            </m:e>
                          </m:d>
                        </m:e>
                        <m:sup>
                          <m:r>
                            <a:rPr lang="en-GB" sz="1600" b="0" i="1" smtClean="0">
                              <a:latin typeface="Cambria Math"/>
                            </a:rPr>
                            <m:t>2</m:t>
                          </m:r>
                        </m:sup>
                      </m:sSup>
                      <m:r>
                        <a:rPr lang="en-GB" sz="1600" b="0" i="1" smtClean="0">
                          <a:latin typeface="Cambria Math"/>
                        </a:rPr>
                        <m:t>=2</m:t>
                      </m:r>
                      <m:r>
                        <a:rPr lang="en-GB" sz="1600" b="0" i="1" smtClean="0">
                          <a:latin typeface="Cambria Math"/>
                        </a:rPr>
                        <m:t>𝑟𝑠𝑖𝑛</m:t>
                      </m:r>
                      <m:r>
                        <a:rPr lang="en-GB" sz="1600" b="0" i="1" smtClean="0">
                          <a:latin typeface="Cambria Math"/>
                          <a:ea typeface="Cambria Math"/>
                        </a:rPr>
                        <m:t>𝜃</m:t>
                      </m:r>
                      <m:r>
                        <a:rPr lang="en-GB" sz="1600" b="0" i="1" smtClean="0">
                          <a:latin typeface="Cambria Math"/>
                          <a:ea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135582" y="3224151"/>
                <a:ext cx="2057400" cy="338554"/>
              </a:xfrm>
              <a:prstGeom prst="rect">
                <a:avLst/>
              </a:prstGeom>
              <a:blipFill rotWithShape="1">
                <a:blip r:embed="rId13"/>
                <a:stretch>
                  <a:fillRect/>
                </a:stretch>
              </a:blipFill>
            </p:spPr>
            <p:txBody>
              <a:bodyPr/>
              <a:lstStyle/>
              <a:p>
                <a:r>
                  <a:rPr lang="en-GB">
                    <a:noFill/>
                  </a:rPr>
                  <a:t> </a:t>
                </a:r>
              </a:p>
            </p:txBody>
          </p:sp>
        </mc:Fallback>
      </mc:AlternateContent>
      <p:sp>
        <p:nvSpPr>
          <p:cNvPr id="16" name="Arc 15"/>
          <p:cNvSpPr/>
          <p:nvPr/>
        </p:nvSpPr>
        <p:spPr>
          <a:xfrm>
            <a:off x="5847608" y="1764476"/>
            <a:ext cx="381000" cy="5334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p:cNvSpPr txBox="1"/>
          <p:nvPr/>
        </p:nvSpPr>
        <p:spPr>
          <a:xfrm>
            <a:off x="6152408" y="1764476"/>
            <a:ext cx="2057400" cy="523220"/>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Replace sin2</a:t>
            </a:r>
            <a:r>
              <a:rPr lang="el-GR" sz="1400" dirty="0" smtClean="0">
                <a:solidFill>
                  <a:srgbClr val="FF0000"/>
                </a:solidFill>
                <a:latin typeface="Comic Sans MS" panose="030F0702030302020204" pitchFamily="66" charset="0"/>
              </a:rPr>
              <a:t>θ</a:t>
            </a:r>
            <a:r>
              <a:rPr lang="en-GB" sz="1400" dirty="0" smtClean="0">
                <a:solidFill>
                  <a:srgbClr val="FF0000"/>
                </a:solidFill>
                <a:latin typeface="Comic Sans MS" panose="030F0702030302020204" pitchFamily="66" charset="0"/>
              </a:rPr>
              <a:t> using a double angle formula</a:t>
            </a:r>
            <a:endParaRPr lang="en-GB" sz="1400" baseline="-25000" dirty="0">
              <a:solidFill>
                <a:srgbClr val="FF0000"/>
              </a:solidFill>
              <a:latin typeface="Comic Sans MS" panose="030F0702030302020204" pitchFamily="66" charset="0"/>
            </a:endParaRPr>
          </a:p>
        </p:txBody>
      </p:sp>
      <p:sp>
        <p:nvSpPr>
          <p:cNvPr id="18" name="Arc 17"/>
          <p:cNvSpPr/>
          <p:nvPr/>
        </p:nvSpPr>
        <p:spPr>
          <a:xfrm>
            <a:off x="6076208" y="2297876"/>
            <a:ext cx="381000" cy="5334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Arc 18"/>
          <p:cNvSpPr/>
          <p:nvPr/>
        </p:nvSpPr>
        <p:spPr>
          <a:xfrm>
            <a:off x="6076208" y="2831276"/>
            <a:ext cx="381000" cy="5334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p:cNvSpPr txBox="1"/>
          <p:nvPr/>
        </p:nvSpPr>
        <p:spPr>
          <a:xfrm>
            <a:off x="6457208" y="2374076"/>
            <a:ext cx="1371600"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Multiply by r</a:t>
            </a:r>
            <a:r>
              <a:rPr lang="en-GB" sz="1400" baseline="30000" dirty="0" smtClean="0">
                <a:solidFill>
                  <a:srgbClr val="FF0000"/>
                </a:solidFill>
                <a:latin typeface="Comic Sans MS" panose="030F0702030302020204" pitchFamily="66" charset="0"/>
              </a:rPr>
              <a:t>2</a:t>
            </a:r>
            <a:endParaRPr lang="en-GB" sz="1400" baseline="30000" dirty="0">
              <a:solidFill>
                <a:srgbClr val="FF0000"/>
              </a:solidFill>
              <a:latin typeface="Comic Sans MS" panose="030F0702030302020204" pitchFamily="66" charset="0"/>
            </a:endParaRPr>
          </a:p>
        </p:txBody>
      </p:sp>
      <p:sp>
        <p:nvSpPr>
          <p:cNvPr id="21" name="TextBox 20"/>
          <p:cNvSpPr txBox="1"/>
          <p:nvPr/>
        </p:nvSpPr>
        <p:spPr>
          <a:xfrm>
            <a:off x="6357258" y="2707574"/>
            <a:ext cx="2667001" cy="738664"/>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Imagine rewriting each side (makes it easier to see the simplification)</a:t>
            </a:r>
            <a:endParaRPr lang="en-GB" sz="14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2" name="TextBox 21"/>
              <p:cNvSpPr txBox="1"/>
              <p:nvPr/>
            </p:nvSpPr>
            <p:spPr>
              <a:xfrm>
                <a:off x="3661559" y="3769427"/>
                <a:ext cx="13716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600" b="0" i="1" smtClean="0">
                              <a:latin typeface="Cambria Math"/>
                            </a:rPr>
                          </m:ctrlPr>
                        </m:sSupPr>
                        <m:e>
                          <m:d>
                            <m:dPr>
                              <m:ctrlPr>
                                <a:rPr lang="en-GB" sz="1600" b="0" i="1" smtClean="0">
                                  <a:latin typeface="Cambria Math"/>
                                </a:rPr>
                              </m:ctrlPr>
                            </m:dPr>
                            <m:e>
                              <m:sSup>
                                <m:sSupPr>
                                  <m:ctrlPr>
                                    <a:rPr lang="en-US" sz="1600" i="1">
                                      <a:latin typeface="Cambria Math"/>
                                    </a:rPr>
                                  </m:ctrlPr>
                                </m:sSupPr>
                                <m:e>
                                  <m:r>
                                    <a:rPr lang="en-US" sz="1600" i="1">
                                      <a:latin typeface="Cambria Math"/>
                                    </a:rPr>
                                    <m:t>𝑥</m:t>
                                  </m:r>
                                </m:e>
                                <m:sup>
                                  <m:r>
                                    <a:rPr lang="en-US" sz="1600" i="1">
                                      <a:latin typeface="Cambria Math"/>
                                    </a:rPr>
                                    <m:t>2</m:t>
                                  </m:r>
                                </m:sup>
                              </m:sSup>
                              <m:r>
                                <a:rPr lang="en-US" sz="1600" i="1">
                                  <a:latin typeface="Cambria Math"/>
                                </a:rPr>
                                <m:t>+</m:t>
                              </m:r>
                              <m:sSup>
                                <m:sSupPr>
                                  <m:ctrlPr>
                                    <a:rPr lang="en-US" sz="1600" i="1">
                                      <a:latin typeface="Cambria Math"/>
                                    </a:rPr>
                                  </m:ctrlPr>
                                </m:sSupPr>
                                <m:e>
                                  <m:r>
                                    <a:rPr lang="en-US" sz="1600" i="1">
                                      <a:latin typeface="Cambria Math"/>
                                    </a:rPr>
                                    <m:t>𝑦</m:t>
                                  </m:r>
                                </m:e>
                                <m:sup>
                                  <m:r>
                                    <a:rPr lang="en-US" sz="1600" i="1">
                                      <a:latin typeface="Cambria Math"/>
                                    </a:rPr>
                                    <m:t>2</m:t>
                                  </m:r>
                                </m:sup>
                              </m:sSup>
                            </m:e>
                          </m:d>
                        </m:e>
                        <m:sup>
                          <m:r>
                            <a:rPr lang="en-GB" sz="1600" b="0" i="1" smtClean="0">
                              <a:latin typeface="Cambria Math"/>
                            </a:rPr>
                            <m:t>2</m:t>
                          </m:r>
                        </m:sup>
                      </m:sSup>
                      <m:r>
                        <a:rPr lang="en-GB" sz="1600" b="0" i="1" smtClean="0">
                          <a:latin typeface="Cambria Math"/>
                        </a:rPr>
                        <m:t>=</m:t>
                      </m:r>
                    </m:oMath>
                  </m:oMathPara>
                </a14:m>
                <a:endParaRPr lang="en-GB" sz="1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3661559" y="3769427"/>
                <a:ext cx="1371600" cy="338554"/>
              </a:xfrm>
              <a:prstGeom prst="rect">
                <a:avLst/>
              </a:prstGeom>
              <a:blipFill rotWithShape="1">
                <a:blip r:embed="rId14"/>
                <a:stretch>
                  <a:fillRect b="-17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906489" y="3755573"/>
                <a:ext cx="568035"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2</m:t>
                      </m:r>
                      <m:r>
                        <a:rPr lang="en-GB" sz="1600" b="0" i="1" smtClean="0">
                          <a:latin typeface="Cambria Math"/>
                        </a:rPr>
                        <m:t>𝑥𝑦</m:t>
                      </m:r>
                    </m:oMath>
                  </m:oMathPara>
                </a14:m>
                <a:endParaRPr lang="en-GB" sz="1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906489" y="3755573"/>
                <a:ext cx="568035" cy="338554"/>
              </a:xfrm>
              <a:prstGeom prst="rect">
                <a:avLst/>
              </a:prstGeom>
              <a:blipFill rotWithShape="1">
                <a:blip r:embed="rId15"/>
                <a:stretch>
                  <a:fillRect b="-7143"/>
                </a:stretch>
              </a:blipFill>
            </p:spPr>
            <p:txBody>
              <a:bodyPr/>
              <a:lstStyle/>
              <a:p>
                <a:r>
                  <a:rPr lang="en-GB">
                    <a:noFill/>
                  </a:rPr>
                  <a:t> </a:t>
                </a:r>
              </a:p>
            </p:txBody>
          </p:sp>
        </mc:Fallback>
      </mc:AlternateContent>
      <p:sp>
        <p:nvSpPr>
          <p:cNvPr id="24" name="Arc 23"/>
          <p:cNvSpPr/>
          <p:nvPr/>
        </p:nvSpPr>
        <p:spPr>
          <a:xfrm>
            <a:off x="6014852" y="3411187"/>
            <a:ext cx="381000" cy="5334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TextBox 24"/>
          <p:cNvSpPr txBox="1"/>
          <p:nvPr/>
        </p:nvSpPr>
        <p:spPr>
          <a:xfrm>
            <a:off x="6329548" y="3418115"/>
            <a:ext cx="2719449" cy="523220"/>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Replace the r and trig terms with equivalents in x and y</a:t>
            </a:r>
            <a:endParaRPr lang="en-GB" sz="1400" baseline="30000" dirty="0">
              <a:solidFill>
                <a:srgbClr val="FF0000"/>
              </a:solidFill>
              <a:latin typeface="Comic Sans MS" panose="030F0702030302020204" pitchFamily="66" charset="0"/>
            </a:endParaRPr>
          </a:p>
        </p:txBody>
      </p:sp>
      <p:sp>
        <p:nvSpPr>
          <p:cNvPr id="11" name="Rectangle 10"/>
          <p:cNvSpPr/>
          <p:nvPr/>
        </p:nvSpPr>
        <p:spPr>
          <a:xfrm>
            <a:off x="3823855" y="3776353"/>
            <a:ext cx="736270" cy="32063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4285014" y="3239984"/>
            <a:ext cx="286986" cy="32063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5078681" y="3238005"/>
            <a:ext cx="490845" cy="32063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5563590" y="3240042"/>
            <a:ext cx="516576" cy="31661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5122225" y="3780312"/>
            <a:ext cx="126670" cy="32063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5250875" y="3783329"/>
            <a:ext cx="126670" cy="31563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773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46"/>
                                        </p:tgtEl>
                                        <p:attrNameLst>
                                          <p:attrName>fillcolor</p:attrName>
                                        </p:attrNameLst>
                                      </p:cBhvr>
                                      <p:to>
                                        <a:srgbClr val="66CCFF"/>
                                      </p:to>
                                    </p:animClr>
                                    <p:set>
                                      <p:cBhvr>
                                        <p:cTn id="37" dur="500" fill="hold"/>
                                        <p:tgtEl>
                                          <p:spTgt spid="46"/>
                                        </p:tgtEl>
                                        <p:attrNameLst>
                                          <p:attrName>fill.type</p:attrName>
                                        </p:attrNameLst>
                                      </p:cBhvr>
                                      <p:to>
                                        <p:strVal val="solid"/>
                                      </p:to>
                                    </p:set>
                                    <p:set>
                                      <p:cBhvr>
                                        <p:cTn id="38" dur="500" fill="hold"/>
                                        <p:tgtEl>
                                          <p:spTgt spid="46"/>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46"/>
                                        </p:tgtEl>
                                        <p:attrNameLst>
                                          <p:attrName>fillcolor</p:attrName>
                                        </p:attrNameLst>
                                      </p:cBhvr>
                                      <p:to>
                                        <a:schemeClr val="bg1"/>
                                      </p:to>
                                    </p:animClr>
                                    <p:set>
                                      <p:cBhvr>
                                        <p:cTn id="48" dur="500" fill="hold"/>
                                        <p:tgtEl>
                                          <p:spTgt spid="46"/>
                                        </p:tgtEl>
                                        <p:attrNameLst>
                                          <p:attrName>fill.type</p:attrName>
                                        </p:attrNameLst>
                                      </p:cBhvr>
                                      <p:to>
                                        <p:strVal val="solid"/>
                                      </p:to>
                                    </p:set>
                                    <p:set>
                                      <p:cBhvr>
                                        <p:cTn id="49" dur="500" fill="hold"/>
                                        <p:tgtEl>
                                          <p:spTgt spid="46"/>
                                        </p:tgtEl>
                                        <p:attrNameLst>
                                          <p:attrName>fill.on</p:attrName>
                                        </p:attrNameLst>
                                      </p:cBhvr>
                                      <p:to>
                                        <p:strVal val="true"/>
                                      </p:to>
                                    </p:se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linds(horizontal)">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linds(horizont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blinds(horizontal)">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blinds(horizontal)">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blinds(horizontal)">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blinds(horizontal)">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blinds(horizontal)">
                                      <p:cBhvr>
                                        <p:cTn id="84" dur="500"/>
                                        <p:tgtEl>
                                          <p:spTgt spid="24"/>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blinds(horizontal)">
                                      <p:cBhvr>
                                        <p:cTn id="89" dur="500"/>
                                        <p:tgtEl>
                                          <p:spTgt spid="25"/>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blinds(horizontal)">
                                      <p:cBhvr>
                                        <p:cTn id="94" dur="500"/>
                                        <p:tgtEl>
                                          <p:spTgt spid="22"/>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blinds(horizontal)">
                                      <p:cBhvr>
                                        <p:cTn id="99" dur="500"/>
                                        <p:tgtEl>
                                          <p:spTgt spid="27"/>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blinds(horizontal)">
                                      <p:cBhvr>
                                        <p:cTn id="104" dur="500"/>
                                        <p:tgtEl>
                                          <p:spTgt spid="11"/>
                                        </p:tgtEl>
                                      </p:cBhvr>
                                    </p:animEffect>
                                  </p:childTnLst>
                                </p:cTn>
                              </p:par>
                            </p:childTnLst>
                          </p:cTn>
                        </p:par>
                      </p:childTnLst>
                    </p:cTn>
                  </p:par>
                  <p:par>
                    <p:cTn id="105" fill="hold">
                      <p:stCondLst>
                        <p:cond delay="indefinite"/>
                      </p:stCondLst>
                      <p:childTnLst>
                        <p:par>
                          <p:cTn id="106" fill="hold">
                            <p:stCondLst>
                              <p:cond delay="0"/>
                            </p:stCondLst>
                            <p:childTnLst>
                              <p:par>
                                <p:cTn id="107" presetID="1" presetClass="emph" presetSubtype="2" fill="hold" nodeType="clickEffect">
                                  <p:stCondLst>
                                    <p:cond delay="0"/>
                                  </p:stCondLst>
                                  <p:childTnLst>
                                    <p:animClr clrSpc="rgb" dir="cw">
                                      <p:cBhvr>
                                        <p:cTn id="108" dur="500" fill="hold"/>
                                        <p:tgtEl>
                                          <p:spTgt spid="8"/>
                                        </p:tgtEl>
                                        <p:attrNameLst>
                                          <p:attrName>fillcolor</p:attrName>
                                        </p:attrNameLst>
                                      </p:cBhvr>
                                      <p:to>
                                        <a:srgbClr val="66CCFF"/>
                                      </p:to>
                                    </p:animClr>
                                    <p:set>
                                      <p:cBhvr>
                                        <p:cTn id="109" dur="500" fill="hold"/>
                                        <p:tgtEl>
                                          <p:spTgt spid="8"/>
                                        </p:tgtEl>
                                        <p:attrNameLst>
                                          <p:attrName>fill.type</p:attrName>
                                        </p:attrNameLst>
                                      </p:cBhvr>
                                      <p:to>
                                        <p:strVal val="solid"/>
                                      </p:to>
                                    </p:set>
                                    <p:set>
                                      <p:cBhvr>
                                        <p:cTn id="110" dur="500" fill="hold"/>
                                        <p:tgtEl>
                                          <p:spTgt spid="8"/>
                                        </p:tgtEl>
                                        <p:attrNameLst>
                                          <p:attrName>fill.on</p:attrName>
                                        </p:attrNameLst>
                                      </p:cBhvr>
                                      <p:to>
                                        <p:strVal val="true"/>
                                      </p:to>
                                    </p:set>
                                  </p:childTnLst>
                                </p:cTn>
                              </p:par>
                            </p:childTnLst>
                          </p:cTn>
                        </p:par>
                      </p:childTnLst>
                    </p:cTn>
                  </p:par>
                  <p:par>
                    <p:cTn id="111" fill="hold">
                      <p:stCondLst>
                        <p:cond delay="indefinite"/>
                      </p:stCondLst>
                      <p:childTnLst>
                        <p:par>
                          <p:cTn id="112" fill="hold">
                            <p:stCondLst>
                              <p:cond delay="0"/>
                            </p:stCondLst>
                            <p:childTnLst>
                              <p:par>
                                <p:cTn id="113" presetID="3" presetClass="exit" presetSubtype="10" fill="hold" grpId="1" nodeType="clickEffect">
                                  <p:stCondLst>
                                    <p:cond delay="0"/>
                                  </p:stCondLst>
                                  <p:childTnLst>
                                    <p:animEffect transition="out" filter="blinds(horizontal)">
                                      <p:cBhvr>
                                        <p:cTn id="114" dur="500"/>
                                        <p:tgtEl>
                                          <p:spTgt spid="27"/>
                                        </p:tgtEl>
                                      </p:cBhvr>
                                    </p:animEffect>
                                    <p:set>
                                      <p:cBhvr>
                                        <p:cTn id="115" dur="1" fill="hold">
                                          <p:stCondLst>
                                            <p:cond delay="499"/>
                                          </p:stCondLst>
                                        </p:cTn>
                                        <p:tgtEl>
                                          <p:spTgt spid="27"/>
                                        </p:tgtEl>
                                        <p:attrNameLst>
                                          <p:attrName>style.visibility</p:attrName>
                                        </p:attrNameLst>
                                      </p:cBhvr>
                                      <p:to>
                                        <p:strVal val="hidden"/>
                                      </p:to>
                                    </p:set>
                                  </p:childTnLst>
                                </p:cTn>
                              </p:par>
                              <p:par>
                                <p:cTn id="116" presetID="3" presetClass="exit" presetSubtype="10" fill="hold" grpId="1" nodeType="withEffect">
                                  <p:stCondLst>
                                    <p:cond delay="0"/>
                                  </p:stCondLst>
                                  <p:childTnLst>
                                    <p:animEffect transition="out" filter="blinds(horizontal)">
                                      <p:cBhvr>
                                        <p:cTn id="117" dur="500"/>
                                        <p:tgtEl>
                                          <p:spTgt spid="11"/>
                                        </p:tgtEl>
                                      </p:cBhvr>
                                    </p:animEffect>
                                    <p:set>
                                      <p:cBhvr>
                                        <p:cTn id="118" dur="1" fill="hold">
                                          <p:stCondLst>
                                            <p:cond delay="499"/>
                                          </p:stCondLst>
                                        </p:cTn>
                                        <p:tgtEl>
                                          <p:spTgt spid="11"/>
                                        </p:tgtEl>
                                        <p:attrNameLst>
                                          <p:attrName>style.visibility</p:attrName>
                                        </p:attrNameLst>
                                      </p:cBhvr>
                                      <p:to>
                                        <p:strVal val="hidden"/>
                                      </p:to>
                                    </p:set>
                                  </p:childTnLst>
                                </p:cTn>
                              </p:par>
                              <p:par>
                                <p:cTn id="119" presetID="1" presetClass="emph" presetSubtype="2" fill="hold" nodeType="withEffect">
                                  <p:stCondLst>
                                    <p:cond delay="0"/>
                                  </p:stCondLst>
                                  <p:childTnLst>
                                    <p:animClr clrSpc="rgb" dir="cw">
                                      <p:cBhvr>
                                        <p:cTn id="120" dur="500" fill="hold"/>
                                        <p:tgtEl>
                                          <p:spTgt spid="8"/>
                                        </p:tgtEl>
                                        <p:attrNameLst>
                                          <p:attrName>fillcolor</p:attrName>
                                        </p:attrNameLst>
                                      </p:cBhvr>
                                      <p:to>
                                        <a:schemeClr val="bg1"/>
                                      </p:to>
                                    </p:animClr>
                                    <p:set>
                                      <p:cBhvr>
                                        <p:cTn id="121" dur="500" fill="hold"/>
                                        <p:tgtEl>
                                          <p:spTgt spid="8"/>
                                        </p:tgtEl>
                                        <p:attrNameLst>
                                          <p:attrName>fill.type</p:attrName>
                                        </p:attrNameLst>
                                      </p:cBhvr>
                                      <p:to>
                                        <p:strVal val="solid"/>
                                      </p:to>
                                    </p:set>
                                    <p:set>
                                      <p:cBhvr>
                                        <p:cTn id="122" dur="500" fill="hold"/>
                                        <p:tgtEl>
                                          <p:spTgt spid="8"/>
                                        </p:tgtEl>
                                        <p:attrNameLst>
                                          <p:attrName>fill.on</p:attrName>
                                        </p:attrNameLst>
                                      </p:cBhvr>
                                      <p:to>
                                        <p:strVal val="true"/>
                                      </p:to>
                                    </p:se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23"/>
                                        </p:tgtEl>
                                        <p:attrNameLst>
                                          <p:attrName>style.visibility</p:attrName>
                                        </p:attrNameLst>
                                      </p:cBhvr>
                                      <p:to>
                                        <p:strVal val="visible"/>
                                      </p:to>
                                    </p:set>
                                    <p:animEffect transition="in" filter="blinds(horizontal)">
                                      <p:cBhvr>
                                        <p:cTn id="127" dur="500"/>
                                        <p:tgtEl>
                                          <p:spTgt spid="23"/>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blinds(horizontal)">
                                      <p:cBhvr>
                                        <p:cTn id="132" dur="500"/>
                                        <p:tgtEl>
                                          <p:spTgt spid="28"/>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29"/>
                                        </p:tgtEl>
                                        <p:attrNameLst>
                                          <p:attrName>style.visibility</p:attrName>
                                        </p:attrNameLst>
                                      </p:cBhvr>
                                      <p:to>
                                        <p:strVal val="visible"/>
                                      </p:to>
                                    </p:set>
                                    <p:animEffect transition="in" filter="blinds(horizontal)">
                                      <p:cBhvr>
                                        <p:cTn id="135" dur="500"/>
                                        <p:tgtEl>
                                          <p:spTgt spid="29"/>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31"/>
                                        </p:tgtEl>
                                        <p:attrNameLst>
                                          <p:attrName>style.visibility</p:attrName>
                                        </p:attrNameLst>
                                      </p:cBhvr>
                                      <p:to>
                                        <p:strVal val="visible"/>
                                      </p:to>
                                    </p:set>
                                    <p:animEffect transition="in" filter="blinds(horizontal)">
                                      <p:cBhvr>
                                        <p:cTn id="140" dur="500"/>
                                        <p:tgtEl>
                                          <p:spTgt spid="31"/>
                                        </p:tgtEl>
                                      </p:cBhvr>
                                    </p:animEffect>
                                  </p:childTnLst>
                                </p:cTn>
                              </p:par>
                              <p:par>
                                <p:cTn id="141" presetID="3" presetClass="entr" presetSubtype="10" fill="hold" grpId="0" nodeType="withEffect">
                                  <p:stCondLst>
                                    <p:cond delay="0"/>
                                  </p:stCondLst>
                                  <p:childTnLst>
                                    <p:set>
                                      <p:cBhvr>
                                        <p:cTn id="142" dur="1" fill="hold">
                                          <p:stCondLst>
                                            <p:cond delay="0"/>
                                          </p:stCondLst>
                                        </p:cTn>
                                        <p:tgtEl>
                                          <p:spTgt spid="30"/>
                                        </p:tgtEl>
                                        <p:attrNameLst>
                                          <p:attrName>style.visibility</p:attrName>
                                        </p:attrNameLst>
                                      </p:cBhvr>
                                      <p:to>
                                        <p:strVal val="visible"/>
                                      </p:to>
                                    </p:set>
                                    <p:animEffect transition="in" filter="blinds(horizontal)">
                                      <p:cBhvr>
                                        <p:cTn id="143" dur="500"/>
                                        <p:tgtEl>
                                          <p:spTgt spid="30"/>
                                        </p:tgtEl>
                                      </p:cBhvr>
                                    </p:animEffect>
                                  </p:childTnLst>
                                </p:cTn>
                              </p:par>
                            </p:childTnLst>
                          </p:cTn>
                        </p:par>
                      </p:childTnLst>
                    </p:cTn>
                  </p:par>
                  <p:par>
                    <p:cTn id="144" fill="hold">
                      <p:stCondLst>
                        <p:cond delay="indefinite"/>
                      </p:stCondLst>
                      <p:childTnLst>
                        <p:par>
                          <p:cTn id="145" fill="hold">
                            <p:stCondLst>
                              <p:cond delay="0"/>
                            </p:stCondLst>
                            <p:childTnLst>
                              <p:par>
                                <p:cTn id="146" presetID="1" presetClass="emph" presetSubtype="2" fill="hold" nodeType="clickEffect">
                                  <p:stCondLst>
                                    <p:cond delay="0"/>
                                  </p:stCondLst>
                                  <p:childTnLst>
                                    <p:animClr clrSpc="rgb" dir="cw">
                                      <p:cBhvr>
                                        <p:cTn id="147" dur="500" fill="hold"/>
                                        <p:tgtEl>
                                          <p:spTgt spid="6"/>
                                        </p:tgtEl>
                                        <p:attrNameLst>
                                          <p:attrName>fillcolor</p:attrName>
                                        </p:attrNameLst>
                                      </p:cBhvr>
                                      <p:to>
                                        <a:srgbClr val="66CCFF"/>
                                      </p:to>
                                    </p:animClr>
                                    <p:set>
                                      <p:cBhvr>
                                        <p:cTn id="148" dur="500" fill="hold"/>
                                        <p:tgtEl>
                                          <p:spTgt spid="6"/>
                                        </p:tgtEl>
                                        <p:attrNameLst>
                                          <p:attrName>fill.type</p:attrName>
                                        </p:attrNameLst>
                                      </p:cBhvr>
                                      <p:to>
                                        <p:strVal val="solid"/>
                                      </p:to>
                                    </p:set>
                                    <p:set>
                                      <p:cBhvr>
                                        <p:cTn id="149" dur="500" fill="hold"/>
                                        <p:tgtEl>
                                          <p:spTgt spid="6"/>
                                        </p:tgtEl>
                                        <p:attrNameLst>
                                          <p:attrName>fill.on</p:attrName>
                                        </p:attrNameLst>
                                      </p:cBhvr>
                                      <p:to>
                                        <p:strVal val="true"/>
                                      </p:to>
                                    </p:set>
                                  </p:childTnLst>
                                </p:cTn>
                              </p:par>
                              <p:par>
                                <p:cTn id="150" presetID="1" presetClass="emph" presetSubtype="2" fill="hold" nodeType="withEffect">
                                  <p:stCondLst>
                                    <p:cond delay="0"/>
                                  </p:stCondLst>
                                  <p:childTnLst>
                                    <p:animClr clrSpc="rgb" dir="cw">
                                      <p:cBhvr>
                                        <p:cTn id="151" dur="500" fill="hold"/>
                                        <p:tgtEl>
                                          <p:spTgt spid="7"/>
                                        </p:tgtEl>
                                        <p:attrNameLst>
                                          <p:attrName>fillcolor</p:attrName>
                                        </p:attrNameLst>
                                      </p:cBhvr>
                                      <p:to>
                                        <a:srgbClr val="66CCFF"/>
                                      </p:to>
                                    </p:animClr>
                                    <p:set>
                                      <p:cBhvr>
                                        <p:cTn id="152" dur="500" fill="hold"/>
                                        <p:tgtEl>
                                          <p:spTgt spid="7"/>
                                        </p:tgtEl>
                                        <p:attrNameLst>
                                          <p:attrName>fill.type</p:attrName>
                                        </p:attrNameLst>
                                      </p:cBhvr>
                                      <p:to>
                                        <p:strVal val="solid"/>
                                      </p:to>
                                    </p:set>
                                    <p:set>
                                      <p:cBhvr>
                                        <p:cTn id="153" dur="500" fill="hold"/>
                                        <p:tgtEl>
                                          <p:spTgt spid="7"/>
                                        </p:tgtEl>
                                        <p:attrNameLst>
                                          <p:attrName>fill.on</p:attrName>
                                        </p:attrNameLst>
                                      </p:cBhvr>
                                      <p:to>
                                        <p:strVal val="true"/>
                                      </p:to>
                                    </p:set>
                                  </p:childTnLst>
                                </p:cTn>
                              </p:par>
                            </p:childTnLst>
                          </p:cTn>
                        </p:par>
                      </p:childTnLst>
                    </p:cTn>
                  </p:par>
                  <p:par>
                    <p:cTn id="154" fill="hold">
                      <p:stCondLst>
                        <p:cond delay="indefinite"/>
                      </p:stCondLst>
                      <p:childTnLst>
                        <p:par>
                          <p:cTn id="155" fill="hold">
                            <p:stCondLst>
                              <p:cond delay="0"/>
                            </p:stCondLst>
                            <p:childTnLst>
                              <p:par>
                                <p:cTn id="156" presetID="3" presetClass="exit" presetSubtype="10" fill="hold" grpId="1" nodeType="clickEffect">
                                  <p:stCondLst>
                                    <p:cond delay="0"/>
                                  </p:stCondLst>
                                  <p:childTnLst>
                                    <p:animEffect transition="out" filter="blinds(horizontal)">
                                      <p:cBhvr>
                                        <p:cTn id="157" dur="500"/>
                                        <p:tgtEl>
                                          <p:spTgt spid="28"/>
                                        </p:tgtEl>
                                      </p:cBhvr>
                                    </p:animEffect>
                                    <p:set>
                                      <p:cBhvr>
                                        <p:cTn id="158" dur="1" fill="hold">
                                          <p:stCondLst>
                                            <p:cond delay="499"/>
                                          </p:stCondLst>
                                        </p:cTn>
                                        <p:tgtEl>
                                          <p:spTgt spid="28"/>
                                        </p:tgtEl>
                                        <p:attrNameLst>
                                          <p:attrName>style.visibility</p:attrName>
                                        </p:attrNameLst>
                                      </p:cBhvr>
                                      <p:to>
                                        <p:strVal val="hidden"/>
                                      </p:to>
                                    </p:set>
                                  </p:childTnLst>
                                </p:cTn>
                              </p:par>
                              <p:par>
                                <p:cTn id="159" presetID="3" presetClass="exit" presetSubtype="10" fill="hold" grpId="1" nodeType="withEffect">
                                  <p:stCondLst>
                                    <p:cond delay="0"/>
                                  </p:stCondLst>
                                  <p:childTnLst>
                                    <p:animEffect transition="out" filter="blinds(horizontal)">
                                      <p:cBhvr>
                                        <p:cTn id="160" dur="500"/>
                                        <p:tgtEl>
                                          <p:spTgt spid="29"/>
                                        </p:tgtEl>
                                      </p:cBhvr>
                                    </p:animEffect>
                                    <p:set>
                                      <p:cBhvr>
                                        <p:cTn id="161" dur="1" fill="hold">
                                          <p:stCondLst>
                                            <p:cond delay="499"/>
                                          </p:stCondLst>
                                        </p:cTn>
                                        <p:tgtEl>
                                          <p:spTgt spid="29"/>
                                        </p:tgtEl>
                                        <p:attrNameLst>
                                          <p:attrName>style.visibility</p:attrName>
                                        </p:attrNameLst>
                                      </p:cBhvr>
                                      <p:to>
                                        <p:strVal val="hidden"/>
                                      </p:to>
                                    </p:set>
                                  </p:childTnLst>
                                </p:cTn>
                              </p:par>
                              <p:par>
                                <p:cTn id="162" presetID="3" presetClass="exit" presetSubtype="10" fill="hold" grpId="1" nodeType="withEffect">
                                  <p:stCondLst>
                                    <p:cond delay="0"/>
                                  </p:stCondLst>
                                  <p:childTnLst>
                                    <p:animEffect transition="out" filter="blinds(horizontal)">
                                      <p:cBhvr>
                                        <p:cTn id="163" dur="500"/>
                                        <p:tgtEl>
                                          <p:spTgt spid="31"/>
                                        </p:tgtEl>
                                      </p:cBhvr>
                                    </p:animEffect>
                                    <p:set>
                                      <p:cBhvr>
                                        <p:cTn id="164" dur="1" fill="hold">
                                          <p:stCondLst>
                                            <p:cond delay="499"/>
                                          </p:stCondLst>
                                        </p:cTn>
                                        <p:tgtEl>
                                          <p:spTgt spid="31"/>
                                        </p:tgtEl>
                                        <p:attrNameLst>
                                          <p:attrName>style.visibility</p:attrName>
                                        </p:attrNameLst>
                                      </p:cBhvr>
                                      <p:to>
                                        <p:strVal val="hidden"/>
                                      </p:to>
                                    </p:set>
                                  </p:childTnLst>
                                </p:cTn>
                              </p:par>
                              <p:par>
                                <p:cTn id="165" presetID="3" presetClass="exit" presetSubtype="10" fill="hold" grpId="1" nodeType="withEffect">
                                  <p:stCondLst>
                                    <p:cond delay="0"/>
                                  </p:stCondLst>
                                  <p:childTnLst>
                                    <p:animEffect transition="out" filter="blinds(horizontal)">
                                      <p:cBhvr>
                                        <p:cTn id="166" dur="500"/>
                                        <p:tgtEl>
                                          <p:spTgt spid="30"/>
                                        </p:tgtEl>
                                      </p:cBhvr>
                                    </p:animEffect>
                                    <p:set>
                                      <p:cBhvr>
                                        <p:cTn id="167" dur="1" fill="hold">
                                          <p:stCondLst>
                                            <p:cond delay="499"/>
                                          </p:stCondLst>
                                        </p:cTn>
                                        <p:tgtEl>
                                          <p:spTgt spid="30"/>
                                        </p:tgtEl>
                                        <p:attrNameLst>
                                          <p:attrName>style.visibility</p:attrName>
                                        </p:attrNameLst>
                                      </p:cBhvr>
                                      <p:to>
                                        <p:strVal val="hidden"/>
                                      </p:to>
                                    </p:set>
                                  </p:childTnLst>
                                </p:cTn>
                              </p:par>
                              <p:par>
                                <p:cTn id="168" presetID="1" presetClass="emph" presetSubtype="2" fill="hold" nodeType="withEffect">
                                  <p:stCondLst>
                                    <p:cond delay="0"/>
                                  </p:stCondLst>
                                  <p:childTnLst>
                                    <p:animClr clrSpc="rgb" dir="cw">
                                      <p:cBhvr>
                                        <p:cTn id="169" dur="500" fill="hold"/>
                                        <p:tgtEl>
                                          <p:spTgt spid="6"/>
                                        </p:tgtEl>
                                        <p:attrNameLst>
                                          <p:attrName>fillcolor</p:attrName>
                                        </p:attrNameLst>
                                      </p:cBhvr>
                                      <p:to>
                                        <a:schemeClr val="bg1"/>
                                      </p:to>
                                    </p:animClr>
                                    <p:set>
                                      <p:cBhvr>
                                        <p:cTn id="170" dur="500" fill="hold"/>
                                        <p:tgtEl>
                                          <p:spTgt spid="6"/>
                                        </p:tgtEl>
                                        <p:attrNameLst>
                                          <p:attrName>fill.type</p:attrName>
                                        </p:attrNameLst>
                                      </p:cBhvr>
                                      <p:to>
                                        <p:strVal val="solid"/>
                                      </p:to>
                                    </p:set>
                                    <p:set>
                                      <p:cBhvr>
                                        <p:cTn id="171" dur="500" fill="hold"/>
                                        <p:tgtEl>
                                          <p:spTgt spid="6"/>
                                        </p:tgtEl>
                                        <p:attrNameLst>
                                          <p:attrName>fill.on</p:attrName>
                                        </p:attrNameLst>
                                      </p:cBhvr>
                                      <p:to>
                                        <p:strVal val="true"/>
                                      </p:to>
                                    </p:set>
                                  </p:childTnLst>
                                </p:cTn>
                              </p:par>
                              <p:par>
                                <p:cTn id="172" presetID="1" presetClass="emph" presetSubtype="2" fill="hold" nodeType="withEffect">
                                  <p:stCondLst>
                                    <p:cond delay="0"/>
                                  </p:stCondLst>
                                  <p:childTnLst>
                                    <p:animClr clrSpc="rgb" dir="cw">
                                      <p:cBhvr>
                                        <p:cTn id="173" dur="500" fill="hold"/>
                                        <p:tgtEl>
                                          <p:spTgt spid="7"/>
                                        </p:tgtEl>
                                        <p:attrNameLst>
                                          <p:attrName>fillcolor</p:attrName>
                                        </p:attrNameLst>
                                      </p:cBhvr>
                                      <p:to>
                                        <a:schemeClr val="bg1"/>
                                      </p:to>
                                    </p:animClr>
                                    <p:set>
                                      <p:cBhvr>
                                        <p:cTn id="174" dur="500" fill="hold"/>
                                        <p:tgtEl>
                                          <p:spTgt spid="7"/>
                                        </p:tgtEl>
                                        <p:attrNameLst>
                                          <p:attrName>fill.type</p:attrName>
                                        </p:attrNameLst>
                                      </p:cBhvr>
                                      <p:to>
                                        <p:strVal val="solid"/>
                                      </p:to>
                                    </p:set>
                                    <p:set>
                                      <p:cBhvr>
                                        <p:cTn id="175" dur="5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6" grpId="0" animBg="1"/>
      <p:bldP spid="17" grpId="0"/>
      <p:bldP spid="18" grpId="0" animBg="1"/>
      <p:bldP spid="19" grpId="0" animBg="1"/>
      <p:bldP spid="20" grpId="0"/>
      <p:bldP spid="21" grpId="0"/>
      <p:bldP spid="22" grpId="0"/>
      <p:bldP spid="23" grpId="0"/>
      <p:bldP spid="24" grpId="0" animBg="1"/>
      <p:bldP spid="25" grpId="0"/>
      <p:bldP spid="11" grpId="0" animBg="1"/>
      <p:bldP spid="11"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anose="030F0702030302020204" pitchFamily="66" charset="0"/>
              </a:rPr>
              <a:t>You can switch between Polar and Cartesian equations of curves</a:t>
            </a: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smtClean="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endParaRPr>
          </a:p>
        </p:txBody>
      </p:sp>
      <p:sp>
        <p:nvSpPr>
          <p:cNvPr id="4" name="TextBox 3"/>
          <p:cNvSpPr txBox="1"/>
          <p:nvPr/>
        </p:nvSpPr>
        <p:spPr>
          <a:xfrm>
            <a:off x="8721604" y="6550223"/>
            <a:ext cx="407484" cy="307777"/>
          </a:xfrm>
          <a:prstGeom prst="rect">
            <a:avLst/>
          </a:prstGeom>
          <a:noFill/>
        </p:spPr>
        <p:txBody>
          <a:bodyPr wrap="none" rtlCol="0">
            <a:spAutoFit/>
          </a:bodyPr>
          <a:lstStyle/>
          <a:p>
            <a:pPr algn="ctr"/>
            <a:r>
              <a:rPr lang="en-GB" sz="1400" dirty="0" smtClean="0">
                <a:latin typeface="Comic Sans MS" panose="030F0702030302020204" pitchFamily="66" charset="0"/>
              </a:rPr>
              <a:t>7B</a:t>
            </a:r>
            <a:endParaRPr lang="en-GB" sz="1400" dirty="0">
              <a:latin typeface="Comic Sans MS" panose="030F0702030302020204" pitchFamily="66" charset="0"/>
            </a:endParaRPr>
          </a:p>
        </p:txBody>
      </p:sp>
      <p:pic>
        <p:nvPicPr>
          <p:cNvPr id="5" name="Picture 4" descr="http://tutorial.math.lamar.edu/Classes/CalcII/PolarCoordinates_files/image007.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152400"/>
            <a:ext cx="1182413" cy="1143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4195253"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195253" y="0"/>
                <a:ext cx="1219200" cy="338554"/>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971502"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2971502" y="0"/>
                <a:ext cx="1219200" cy="338554"/>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96784"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596784" y="0"/>
                <a:ext cx="1373068" cy="338554"/>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0"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a:ea typeface="Cambria Math"/>
                            </a:rPr>
                          </m:ctrlPr>
                        </m:dPr>
                        <m:e>
                          <m:f>
                            <m:fPr>
                              <m:ctrlPr>
                                <a:rPr lang="en-US" sz="1600" b="0" i="1" smtClean="0">
                                  <a:latin typeface="Cambria Math"/>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0" y="0"/>
                <a:ext cx="1597104" cy="51398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5410200" y="0"/>
                <a:ext cx="1952201"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𝑆𝑖𝑛</m:t>
                      </m:r>
                      <m:r>
                        <a:rPr lang="en-GB" sz="1600" b="0" i="1" smtClean="0">
                          <a:latin typeface="Cambria Math"/>
                        </a:rPr>
                        <m:t>2</m:t>
                      </m:r>
                      <m:r>
                        <a:rPr lang="en-GB" sz="1600" b="0" i="1" smtClean="0">
                          <a:latin typeface="Cambria Math"/>
                          <a:ea typeface="Cambria Math"/>
                        </a:rPr>
                        <m:t>𝜃</m:t>
                      </m:r>
                      <m:r>
                        <a:rPr lang="en-GB" sz="1600" b="0" i="1" smtClean="0">
                          <a:latin typeface="Cambria Math"/>
                          <a:ea typeface="Cambria Math"/>
                        </a:rPr>
                        <m:t>≡2</m:t>
                      </m:r>
                      <m:r>
                        <a:rPr lang="en-GB" sz="1600" b="0" i="1" smtClean="0">
                          <a:latin typeface="Cambria Math"/>
                        </a:rPr>
                        <m:t>𝑠𝑖𝑛</m:t>
                      </m:r>
                      <m:r>
                        <a:rPr lang="en-GB" sz="1600" b="0" i="1" smtClean="0">
                          <a:latin typeface="Cambria Math"/>
                          <a:ea typeface="Cambria Math"/>
                        </a:rPr>
                        <m:t>𝜃</m:t>
                      </m:r>
                      <m:r>
                        <a:rPr lang="en-GB" sz="1600" b="0" i="1" smtClean="0">
                          <a:latin typeface="Cambria Math"/>
                          <a:ea typeface="Cambria Math"/>
                        </a:rPr>
                        <m:t>𝑐𝑜𝑠</m:t>
                      </m:r>
                      <m:r>
                        <a:rPr lang="en-GB" sz="1600" b="0" i="1" smtClean="0">
                          <a:latin typeface="Cambria Math"/>
                          <a:ea typeface="Cambria Math"/>
                        </a:rPr>
                        <m:t>𝜃</m:t>
                      </m:r>
                    </m:oMath>
                  </m:oMathPara>
                </a14:m>
                <a:endParaRPr lang="en-GB" sz="1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5410200" y="0"/>
                <a:ext cx="1952201" cy="338554"/>
              </a:xfrm>
              <a:prstGeom prst="rect">
                <a:avLst/>
              </a:prstGeom>
              <a:blipFill rotWithShape="1">
                <a:blip r:embed="rId9"/>
                <a:stretch>
                  <a:fillRect/>
                </a:stretch>
              </a:blipFill>
              <a:ln w="25400">
                <a:solidFill>
                  <a:schemeClr val="tx1"/>
                </a:solidFill>
              </a:ln>
            </p:spPr>
            <p:txBody>
              <a:bodyPr/>
              <a:lstStyle/>
              <a:p>
                <a:r>
                  <a:rPr lang="en-GB">
                    <a:noFill/>
                  </a:rPr>
                  <a:t> </a:t>
                </a:r>
              </a:p>
            </p:txBody>
          </p:sp>
        </mc:Fallback>
      </mc:AlternateContent>
      <p:pic>
        <p:nvPicPr>
          <p:cNvPr id="1026"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96" t="15034" r="3208" b="14233"/>
          <a:stretch/>
        </p:blipFill>
        <p:spPr bwMode="auto">
          <a:xfrm>
            <a:off x="784638" y="2658713"/>
            <a:ext cx="3503503" cy="215265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33" name="TextBox 32"/>
              <p:cNvSpPr txBox="1"/>
              <p:nvPr/>
            </p:nvSpPr>
            <p:spPr>
              <a:xfrm>
                <a:off x="2267199" y="2607746"/>
                <a:ext cx="1966355" cy="4601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1" i="1" smtClean="0">
                              <a:solidFill>
                                <a:srgbClr val="FF0000"/>
                              </a:solidFill>
                              <a:latin typeface="Cambria Math"/>
                            </a:rPr>
                          </m:ctrlPr>
                        </m:sSupPr>
                        <m:e>
                          <m:d>
                            <m:dPr>
                              <m:ctrlPr>
                                <a:rPr lang="en-US" sz="1400" b="1" i="1">
                                  <a:solidFill>
                                    <a:srgbClr val="FF0000"/>
                                  </a:solidFill>
                                  <a:latin typeface="Cambria Math"/>
                                </a:rPr>
                              </m:ctrlPr>
                            </m:dPr>
                            <m:e>
                              <m:sSup>
                                <m:sSupPr>
                                  <m:ctrlPr>
                                    <a:rPr lang="en-US" sz="1400" b="1" i="1">
                                      <a:solidFill>
                                        <a:srgbClr val="FF0000"/>
                                      </a:solidFill>
                                      <a:latin typeface="Cambria Math"/>
                                    </a:rPr>
                                  </m:ctrlPr>
                                </m:sSupPr>
                                <m:e>
                                  <m:r>
                                    <a:rPr lang="en-US" sz="1400" b="1" i="1">
                                      <a:solidFill>
                                        <a:srgbClr val="FF0000"/>
                                      </a:solidFill>
                                      <a:latin typeface="Cambria Math"/>
                                    </a:rPr>
                                    <m:t>𝒙</m:t>
                                  </m:r>
                                </m:e>
                                <m:sup>
                                  <m:r>
                                    <a:rPr lang="en-US" sz="1400" b="1" i="1">
                                      <a:solidFill>
                                        <a:srgbClr val="FF0000"/>
                                      </a:solidFill>
                                      <a:latin typeface="Cambria Math"/>
                                    </a:rPr>
                                    <m:t>𝟐</m:t>
                                  </m:r>
                                </m:sup>
                              </m:sSup>
                              <m:r>
                                <a:rPr lang="en-US" sz="1400" b="1" i="1">
                                  <a:solidFill>
                                    <a:srgbClr val="FF0000"/>
                                  </a:solidFill>
                                  <a:latin typeface="Cambria Math"/>
                                </a:rPr>
                                <m:t>+</m:t>
                              </m:r>
                              <m:sSup>
                                <m:sSupPr>
                                  <m:ctrlPr>
                                    <a:rPr lang="en-US" sz="1400" b="1" i="1">
                                      <a:solidFill>
                                        <a:srgbClr val="FF0000"/>
                                      </a:solidFill>
                                      <a:latin typeface="Cambria Math"/>
                                    </a:rPr>
                                  </m:ctrlPr>
                                </m:sSupPr>
                                <m:e>
                                  <m:r>
                                    <a:rPr lang="en-US" sz="1400" b="1" i="1">
                                      <a:solidFill>
                                        <a:srgbClr val="FF0000"/>
                                      </a:solidFill>
                                      <a:latin typeface="Cambria Math"/>
                                    </a:rPr>
                                    <m:t>𝒚</m:t>
                                  </m:r>
                                </m:e>
                                <m:sup>
                                  <m:r>
                                    <a:rPr lang="en-US" sz="1400" b="1" i="1">
                                      <a:solidFill>
                                        <a:srgbClr val="FF0000"/>
                                      </a:solidFill>
                                      <a:latin typeface="Cambria Math"/>
                                    </a:rPr>
                                    <m:t>𝟐</m:t>
                                  </m:r>
                                </m:sup>
                              </m:sSup>
                            </m:e>
                          </m:d>
                        </m:e>
                        <m:sup>
                          <m:f>
                            <m:fPr>
                              <m:ctrlPr>
                                <a:rPr lang="en-US" sz="1400" b="1" i="1">
                                  <a:solidFill>
                                    <a:srgbClr val="FF0000"/>
                                  </a:solidFill>
                                  <a:latin typeface="Cambria Math"/>
                                </a:rPr>
                              </m:ctrlPr>
                            </m:fPr>
                            <m:num>
                              <m:r>
                                <a:rPr lang="en-GB" sz="1400" b="1" i="1">
                                  <a:solidFill>
                                    <a:srgbClr val="FF0000"/>
                                  </a:solidFill>
                                  <a:latin typeface="Cambria Math"/>
                                </a:rPr>
                                <m:t>𝟑</m:t>
                              </m:r>
                            </m:num>
                            <m:den>
                              <m:r>
                                <a:rPr lang="en-GB" sz="1400" b="1" i="1">
                                  <a:solidFill>
                                    <a:srgbClr val="FF0000"/>
                                  </a:solidFill>
                                  <a:latin typeface="Cambria Math"/>
                                </a:rPr>
                                <m:t>𝟐</m:t>
                              </m:r>
                            </m:den>
                          </m:f>
                        </m:sup>
                      </m:sSup>
                      <m:r>
                        <a:rPr lang="en-GB" sz="1400" b="1" i="1" smtClean="0">
                          <a:solidFill>
                            <a:srgbClr val="FF0000"/>
                          </a:solidFill>
                          <a:latin typeface="Cambria Math"/>
                        </a:rPr>
                        <m:t>=</m:t>
                      </m:r>
                      <m:sSup>
                        <m:sSupPr>
                          <m:ctrlPr>
                            <a:rPr lang="en-US" sz="1400" b="1" i="1">
                              <a:solidFill>
                                <a:srgbClr val="FF0000"/>
                              </a:solidFill>
                              <a:latin typeface="Cambria Math"/>
                            </a:rPr>
                          </m:ctrlPr>
                        </m:sSupPr>
                        <m:e>
                          <m:r>
                            <a:rPr lang="en-GB" sz="1400" b="1" i="1" smtClean="0">
                              <a:solidFill>
                                <a:srgbClr val="FF0000"/>
                              </a:solidFill>
                              <a:latin typeface="Cambria Math"/>
                            </a:rPr>
                            <m:t>𝟑</m:t>
                          </m:r>
                          <m:r>
                            <a:rPr lang="en-US" sz="1400" b="1" i="1">
                              <a:solidFill>
                                <a:srgbClr val="FF0000"/>
                              </a:solidFill>
                              <a:latin typeface="Cambria Math"/>
                            </a:rPr>
                            <m:t>𝒙</m:t>
                          </m:r>
                        </m:e>
                        <m:sup>
                          <m:r>
                            <a:rPr lang="en-US" sz="1400" b="1" i="1">
                              <a:solidFill>
                                <a:srgbClr val="FF0000"/>
                              </a:solidFill>
                              <a:latin typeface="Cambria Math"/>
                            </a:rPr>
                            <m:t>𝟐</m:t>
                          </m:r>
                        </m:sup>
                      </m:sSup>
                      <m:r>
                        <a:rPr lang="en-US" sz="1400" b="1" i="1">
                          <a:solidFill>
                            <a:srgbClr val="FF0000"/>
                          </a:solidFill>
                          <a:latin typeface="Cambria Math"/>
                        </a:rPr>
                        <m:t>+</m:t>
                      </m:r>
                      <m:sSup>
                        <m:sSupPr>
                          <m:ctrlPr>
                            <a:rPr lang="en-US" sz="1400" b="1" i="1">
                              <a:solidFill>
                                <a:srgbClr val="FF0000"/>
                              </a:solidFill>
                              <a:latin typeface="Cambria Math"/>
                            </a:rPr>
                          </m:ctrlPr>
                        </m:sSupPr>
                        <m:e>
                          <m:r>
                            <a:rPr lang="en-US" sz="1400" b="1" i="1">
                              <a:solidFill>
                                <a:srgbClr val="FF0000"/>
                              </a:solidFill>
                              <a:latin typeface="Cambria Math"/>
                            </a:rPr>
                            <m:t>𝒚</m:t>
                          </m:r>
                        </m:e>
                        <m:sup>
                          <m:r>
                            <a:rPr lang="en-US" sz="1400" b="1" i="1">
                              <a:solidFill>
                                <a:srgbClr val="FF0000"/>
                              </a:solidFill>
                              <a:latin typeface="Cambria Math"/>
                            </a:rPr>
                            <m:t>𝟐</m:t>
                          </m:r>
                        </m:sup>
                      </m:sSup>
                    </m:oMath>
                  </m:oMathPara>
                </a14:m>
                <a:endParaRPr lang="en-GB" sz="1400" b="1" dirty="0">
                  <a:solidFill>
                    <a:srgbClr val="FF000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2267199" y="2607746"/>
                <a:ext cx="1966355" cy="460126"/>
              </a:xfrm>
              <a:prstGeom prst="rect">
                <a:avLst/>
              </a:prstGeom>
              <a:blipFill rotWithShape="1">
                <a:blip r:embed="rId11"/>
                <a:stretch>
                  <a:fillRect/>
                </a:stretch>
              </a:blipFill>
            </p:spPr>
            <p:txBody>
              <a:bodyPr/>
              <a:lstStyle/>
              <a:p>
                <a:r>
                  <a:rPr lang="en-GB">
                    <a:noFill/>
                  </a:rPr>
                  <a:t> </a:t>
                </a:r>
              </a:p>
            </p:txBody>
          </p:sp>
        </mc:Fallback>
      </mc:AlternateContent>
      <p:pic>
        <p:nvPicPr>
          <p:cNvPr id="1027" name="Picture 3"/>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38" t="14587" r="3080" b="13492"/>
          <a:stretch/>
        </p:blipFill>
        <p:spPr bwMode="auto">
          <a:xfrm>
            <a:off x="4940859" y="2668374"/>
            <a:ext cx="3439649" cy="2142238"/>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35" name="TextBox 34"/>
              <p:cNvSpPr txBox="1"/>
              <p:nvPr/>
            </p:nvSpPr>
            <p:spPr>
              <a:xfrm>
                <a:off x="5011066" y="2650246"/>
                <a:ext cx="1371600" cy="3835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1" i="1" smtClean="0">
                              <a:solidFill>
                                <a:srgbClr val="FF0000"/>
                              </a:solidFill>
                              <a:latin typeface="Cambria Math"/>
                            </a:rPr>
                          </m:ctrlPr>
                        </m:sSupPr>
                        <m:e>
                          <m:d>
                            <m:dPr>
                              <m:ctrlPr>
                                <a:rPr lang="en-GB" sz="1400" b="1" i="1" smtClean="0">
                                  <a:solidFill>
                                    <a:srgbClr val="FF0000"/>
                                  </a:solidFill>
                                  <a:latin typeface="Cambria Math"/>
                                </a:rPr>
                              </m:ctrlPr>
                            </m:dPr>
                            <m:e>
                              <m:sSup>
                                <m:sSupPr>
                                  <m:ctrlPr>
                                    <a:rPr lang="en-US" sz="1400" b="1" i="1">
                                      <a:solidFill>
                                        <a:srgbClr val="FF0000"/>
                                      </a:solidFill>
                                      <a:latin typeface="Cambria Math"/>
                                    </a:rPr>
                                  </m:ctrlPr>
                                </m:sSupPr>
                                <m:e>
                                  <m:r>
                                    <a:rPr lang="en-US" sz="1400" b="1" i="1">
                                      <a:solidFill>
                                        <a:srgbClr val="FF0000"/>
                                      </a:solidFill>
                                      <a:latin typeface="Cambria Math"/>
                                    </a:rPr>
                                    <m:t>𝒙</m:t>
                                  </m:r>
                                </m:e>
                                <m:sup>
                                  <m:r>
                                    <a:rPr lang="en-US" sz="1400" b="1" i="1">
                                      <a:solidFill>
                                        <a:srgbClr val="FF0000"/>
                                      </a:solidFill>
                                      <a:latin typeface="Cambria Math"/>
                                    </a:rPr>
                                    <m:t>𝟐</m:t>
                                  </m:r>
                                </m:sup>
                              </m:sSup>
                              <m:r>
                                <a:rPr lang="en-US" sz="1400" b="1" i="1">
                                  <a:solidFill>
                                    <a:srgbClr val="FF0000"/>
                                  </a:solidFill>
                                  <a:latin typeface="Cambria Math"/>
                                </a:rPr>
                                <m:t>+</m:t>
                              </m:r>
                              <m:sSup>
                                <m:sSupPr>
                                  <m:ctrlPr>
                                    <a:rPr lang="en-US" sz="1400" b="1" i="1">
                                      <a:solidFill>
                                        <a:srgbClr val="FF0000"/>
                                      </a:solidFill>
                                      <a:latin typeface="Cambria Math"/>
                                    </a:rPr>
                                  </m:ctrlPr>
                                </m:sSupPr>
                                <m:e>
                                  <m:r>
                                    <a:rPr lang="en-US" sz="1400" b="1" i="1">
                                      <a:solidFill>
                                        <a:srgbClr val="FF0000"/>
                                      </a:solidFill>
                                      <a:latin typeface="Cambria Math"/>
                                    </a:rPr>
                                    <m:t>𝒚</m:t>
                                  </m:r>
                                </m:e>
                                <m:sup>
                                  <m:r>
                                    <a:rPr lang="en-US" sz="1400" b="1" i="1">
                                      <a:solidFill>
                                        <a:srgbClr val="FF0000"/>
                                      </a:solidFill>
                                      <a:latin typeface="Cambria Math"/>
                                    </a:rPr>
                                    <m:t>𝟐</m:t>
                                  </m:r>
                                </m:sup>
                              </m:sSup>
                            </m:e>
                          </m:d>
                        </m:e>
                        <m:sup>
                          <m:r>
                            <a:rPr lang="en-GB" sz="1400" b="1" i="1" smtClean="0">
                              <a:solidFill>
                                <a:srgbClr val="FF0000"/>
                              </a:solidFill>
                              <a:latin typeface="Cambria Math"/>
                            </a:rPr>
                            <m:t>𝟐</m:t>
                          </m:r>
                        </m:sup>
                      </m:sSup>
                      <m:r>
                        <a:rPr lang="en-GB" sz="1400" b="1" i="1" smtClean="0">
                          <a:solidFill>
                            <a:srgbClr val="FF0000"/>
                          </a:solidFill>
                          <a:latin typeface="Cambria Math"/>
                        </a:rPr>
                        <m:t>=</m:t>
                      </m:r>
                    </m:oMath>
                  </m:oMathPara>
                </a14:m>
                <a:endParaRPr lang="en-GB" sz="1400" b="1" dirty="0">
                  <a:solidFill>
                    <a:srgbClr val="FF0000"/>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5011066" y="2650246"/>
                <a:ext cx="1371600" cy="383503"/>
              </a:xfrm>
              <a:prstGeom prst="rect">
                <a:avLst/>
              </a:prstGeom>
              <a:blipFill rotWithShape="1">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6152155" y="2707643"/>
                <a:ext cx="568035"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srgbClr val="FF0000"/>
                          </a:solidFill>
                          <a:latin typeface="Cambria Math"/>
                        </a:rPr>
                        <m:t>𝟐</m:t>
                      </m:r>
                      <m:r>
                        <a:rPr lang="en-GB" sz="1400" b="1" i="1" smtClean="0">
                          <a:solidFill>
                            <a:srgbClr val="FF0000"/>
                          </a:solidFill>
                          <a:latin typeface="Cambria Math"/>
                        </a:rPr>
                        <m:t>𝒙𝒚</m:t>
                      </m:r>
                    </m:oMath>
                  </m:oMathPara>
                </a14:m>
                <a:endParaRPr lang="en-GB" sz="1400" b="1" dirty="0">
                  <a:solidFill>
                    <a:srgbClr val="FF0000"/>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6152155" y="2707643"/>
                <a:ext cx="568035" cy="307777"/>
              </a:xfrm>
              <a:prstGeom prst="rect">
                <a:avLst/>
              </a:prstGeom>
              <a:blipFill rotWithShape="1">
                <a:blip r:embed="rId14"/>
                <a:stretch>
                  <a:fillRect b="-3922"/>
                </a:stretch>
              </a:blipFill>
            </p:spPr>
            <p:txBody>
              <a:bodyPr/>
              <a:lstStyle/>
              <a:p>
                <a:r>
                  <a:rPr lang="en-GB">
                    <a:noFill/>
                  </a:rPr>
                  <a:t> </a:t>
                </a:r>
              </a:p>
            </p:txBody>
          </p:sp>
        </mc:Fallback>
      </mc:AlternateContent>
    </p:spTree>
    <p:extLst>
      <p:ext uri="{BB962C8B-B14F-4D97-AF65-F5344CB8AC3E}">
        <p14:creationId xmlns:p14="http://schemas.microsoft.com/office/powerpoint/2010/main" val="10481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blinds(horizontal)">
                                      <p:cBhvr>
                                        <p:cTn id="15" dur="500"/>
                                        <p:tgtEl>
                                          <p:spTgt spid="102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linds(horizontal)">
                                      <p:cBhvr>
                                        <p:cTn id="18" dur="500"/>
                                        <p:tgtEl>
                                          <p:spTgt spid="3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linds(horizontal)">
                                      <p:cBhvr>
                                        <p:cTn id="2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Introduction</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77500" lnSpcReduction="20000"/>
          </a:bodyPr>
          <a:lstStyle/>
          <a:p>
            <a:r>
              <a:rPr lang="en-GB" dirty="0" smtClean="0">
                <a:latin typeface="Comic Sans MS" panose="030F0702030302020204" pitchFamily="66" charset="0"/>
              </a:rPr>
              <a:t>Polar coordinates are an alternative system to Cartesian coordinates</a:t>
            </a:r>
          </a:p>
          <a:p>
            <a:endParaRPr lang="en-GB" dirty="0">
              <a:latin typeface="Comic Sans MS" panose="030F0702030302020204" pitchFamily="66" charset="0"/>
            </a:endParaRPr>
          </a:p>
          <a:p>
            <a:r>
              <a:rPr lang="en-GB" dirty="0" smtClean="0">
                <a:latin typeface="Comic Sans MS" panose="030F0702030302020204" pitchFamily="66" charset="0"/>
              </a:rPr>
              <a:t>Some processes and equations involving the Cartesian system can become very complicated</a:t>
            </a:r>
          </a:p>
          <a:p>
            <a:endParaRPr lang="en-GB" dirty="0">
              <a:latin typeface="Comic Sans MS" panose="030F0702030302020204" pitchFamily="66" charset="0"/>
            </a:endParaRPr>
          </a:p>
          <a:p>
            <a:r>
              <a:rPr lang="en-GB" dirty="0" smtClean="0">
                <a:latin typeface="Comic Sans MS" panose="030F0702030302020204" pitchFamily="66" charset="0"/>
              </a:rPr>
              <a:t>You can simplify some of these by using Polar coordinates instead</a:t>
            </a:r>
          </a:p>
          <a:p>
            <a:endParaRPr lang="en-GB" dirty="0">
              <a:latin typeface="Comic Sans MS" panose="030F0702030302020204" pitchFamily="66" charset="0"/>
            </a:endParaRPr>
          </a:p>
          <a:p>
            <a:r>
              <a:rPr lang="en-GB" dirty="0" smtClean="0">
                <a:latin typeface="Comic Sans MS" panose="030F0702030302020204" pitchFamily="66" charset="0"/>
              </a:rPr>
              <a:t>Polar coordinates can also be used effectively to describe circular patterns, such as a moth flying towards a light, or the motion of planets, and spirals</a:t>
            </a:r>
            <a:endParaRPr lang="en-GB" dirty="0">
              <a:latin typeface="Comic Sans MS" panose="030F0702030302020204" pitchFamily="66" charset="0"/>
            </a:endParaRPr>
          </a:p>
        </p:txBody>
      </p:sp>
    </p:spTree>
    <p:extLst>
      <p:ext uri="{BB962C8B-B14F-4D97-AF65-F5344CB8AC3E}">
        <p14:creationId xmlns:p14="http://schemas.microsoft.com/office/powerpoint/2010/main" val="265812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anose="030F0702030302020204" pitchFamily="66" charset="0"/>
              </a:rPr>
              <a:t>You can switch between Polar and Cartesian equations of curves</a:t>
            </a:r>
            <a:endParaRPr lang="en-GB" sz="1400" dirty="0" smtClean="0">
              <a:latin typeface="Comic Sans MS" panose="030F0702030302020204" pitchFamily="66" charset="0"/>
            </a:endParaRPr>
          </a:p>
          <a:p>
            <a:pPr marL="0" indent="0" algn="ctr">
              <a:buNone/>
            </a:pPr>
            <a:endParaRPr lang="en-GB" sz="1400" b="1" dirty="0">
              <a:latin typeface="Comic Sans MS" panose="030F0702030302020204" pitchFamily="66" charset="0"/>
            </a:endParaRPr>
          </a:p>
          <a:p>
            <a:pPr marL="0" indent="0" algn="ctr">
              <a:buNone/>
            </a:pPr>
            <a:r>
              <a:rPr lang="en-GB" sz="1400" dirty="0">
                <a:latin typeface="Comic Sans MS" panose="030F0702030302020204" pitchFamily="66" charset="0"/>
                <a:sym typeface="Wingdings" panose="05000000000000000000" pitchFamily="2" charset="2"/>
              </a:rPr>
              <a:t>F</a:t>
            </a:r>
            <a:r>
              <a:rPr lang="en-GB" sz="1400" dirty="0" smtClean="0">
                <a:latin typeface="Comic Sans MS" panose="030F0702030302020204" pitchFamily="66" charset="0"/>
                <a:sym typeface="Wingdings" panose="05000000000000000000" pitchFamily="2" charset="2"/>
              </a:rPr>
              <a:t>ind a Polar equivalent for the following Cartesian equation:</a:t>
            </a:r>
          </a:p>
          <a:p>
            <a:pPr marL="0" indent="0" algn="ctr">
              <a:buNone/>
            </a:pPr>
            <a:endParaRPr lang="en-GB" sz="1400" dirty="0">
              <a:latin typeface="Comic Sans MS" panose="030F0702030302020204" pitchFamily="66" charset="0"/>
              <a:sym typeface="Wingdings" panose="05000000000000000000" pitchFamily="2" charset="2"/>
            </a:endParaRPr>
          </a:p>
          <a:p>
            <a:pPr marL="0" indent="0" algn="ctr">
              <a:buNone/>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smtClean="0">
                <a:latin typeface="Comic Sans MS" panose="030F0702030302020204" pitchFamily="66" charset="0"/>
                <a:sym typeface="Wingdings" panose="05000000000000000000" pitchFamily="2" charset="2"/>
              </a:rPr>
              <a:t>Polar equations are usually written as ‘r = ‘ or ‘r</a:t>
            </a:r>
            <a:r>
              <a:rPr lang="en-GB" sz="1400" baseline="30000" dirty="0" smtClean="0">
                <a:latin typeface="Comic Sans MS" panose="030F0702030302020204" pitchFamily="66" charset="0"/>
                <a:sym typeface="Wingdings" panose="05000000000000000000" pitchFamily="2" charset="2"/>
              </a:rPr>
              <a:t>2</a:t>
            </a:r>
            <a:r>
              <a:rPr lang="en-GB" sz="1400" dirty="0" smtClean="0">
                <a:latin typeface="Comic Sans MS" panose="030F0702030302020204" pitchFamily="66" charset="0"/>
                <a:sym typeface="Wingdings" panose="05000000000000000000" pitchFamily="2" charset="2"/>
              </a:rPr>
              <a:t> = ‘, so use the equations above to try and achieve this </a:t>
            </a:r>
          </a:p>
        </p:txBody>
      </p:sp>
      <p:sp>
        <p:nvSpPr>
          <p:cNvPr id="4" name="TextBox 3"/>
          <p:cNvSpPr txBox="1"/>
          <p:nvPr/>
        </p:nvSpPr>
        <p:spPr>
          <a:xfrm>
            <a:off x="8721604" y="6550223"/>
            <a:ext cx="407484" cy="307777"/>
          </a:xfrm>
          <a:prstGeom prst="rect">
            <a:avLst/>
          </a:prstGeom>
          <a:noFill/>
        </p:spPr>
        <p:txBody>
          <a:bodyPr wrap="none" rtlCol="0">
            <a:spAutoFit/>
          </a:bodyPr>
          <a:lstStyle/>
          <a:p>
            <a:pPr algn="ctr"/>
            <a:r>
              <a:rPr lang="en-GB" sz="1400" dirty="0" smtClean="0">
                <a:latin typeface="Comic Sans MS" panose="030F0702030302020204" pitchFamily="66" charset="0"/>
              </a:rPr>
              <a:t>7B</a:t>
            </a:r>
            <a:endParaRPr lang="en-GB" sz="1400" dirty="0">
              <a:latin typeface="Comic Sans MS" panose="030F0702030302020204" pitchFamily="66" charset="0"/>
            </a:endParaRPr>
          </a:p>
        </p:txBody>
      </p:sp>
      <p:pic>
        <p:nvPicPr>
          <p:cNvPr id="5" name="Picture 4" descr="http://tutorial.math.lamar.edu/Classes/CalcII/PolarCoordinates_files/image007.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152400"/>
            <a:ext cx="1182413" cy="1143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4195253"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195253" y="0"/>
                <a:ext cx="1219200" cy="338554"/>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971502"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2971502" y="0"/>
                <a:ext cx="1219200" cy="338554"/>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96784"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596784" y="0"/>
                <a:ext cx="1373068" cy="338554"/>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0"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a:ea typeface="Cambria Math"/>
                            </a:rPr>
                          </m:ctrlPr>
                        </m:dPr>
                        <m:e>
                          <m:f>
                            <m:fPr>
                              <m:ctrlPr>
                                <a:rPr lang="en-US" sz="1600" b="0" i="1" smtClean="0">
                                  <a:latin typeface="Cambria Math"/>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0" y="0"/>
                <a:ext cx="1597104" cy="51398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519237" y="2876550"/>
                <a:ext cx="85273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a:rPr>
                          </m:ctrlPr>
                        </m:sSupPr>
                        <m:e>
                          <m:r>
                            <a:rPr lang="en-GB" sz="1400" b="0" i="1" smtClean="0">
                              <a:latin typeface="Cambria Math"/>
                            </a:rPr>
                            <m:t>𝑦</m:t>
                          </m:r>
                        </m:e>
                        <m:sup>
                          <m:r>
                            <a:rPr lang="en-GB" sz="1400" b="0" i="1" smtClean="0">
                              <a:latin typeface="Cambria Math"/>
                            </a:rPr>
                            <m:t>2</m:t>
                          </m:r>
                        </m:sup>
                      </m:sSup>
                      <m:r>
                        <a:rPr lang="en-GB" sz="1400" b="0" i="1" smtClean="0">
                          <a:latin typeface="Cambria Math"/>
                        </a:rPr>
                        <m:t>=4</m:t>
                      </m:r>
                      <m:r>
                        <a:rPr lang="en-GB" sz="1400" b="0" i="1" smtClean="0">
                          <a:latin typeface="Cambria Math"/>
                        </a:rPr>
                        <m:t>𝑥</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519237" y="2876550"/>
                <a:ext cx="852734" cy="307777"/>
              </a:xfrm>
              <a:prstGeom prst="rect">
                <a:avLst/>
              </a:prstGeom>
              <a:blipFill rotWithShape="1">
                <a:blip r:embed="rId8"/>
                <a:stretch>
                  <a:fillRect b="-4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495800" y="1600200"/>
                <a:ext cx="914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a:rPr>
                          </m:ctrlPr>
                        </m:sSupPr>
                        <m:e>
                          <m:r>
                            <a:rPr lang="en-GB" sz="1400" b="0" i="1" smtClean="0">
                              <a:latin typeface="Cambria Math"/>
                            </a:rPr>
                            <m:t>𝑦</m:t>
                          </m:r>
                        </m:e>
                        <m:sup>
                          <m:r>
                            <a:rPr lang="en-GB" sz="1400" b="0" i="1" smtClean="0">
                              <a:latin typeface="Cambria Math"/>
                            </a:rPr>
                            <m:t>2</m:t>
                          </m:r>
                        </m:sup>
                      </m:sSup>
                      <m:r>
                        <a:rPr lang="en-GB" sz="1400" b="0" i="1" smtClean="0">
                          <a:latin typeface="Cambria Math"/>
                        </a:rPr>
                        <m:t>=4</m:t>
                      </m:r>
                      <m:r>
                        <a:rPr lang="en-GB" sz="1400" b="0" i="1" smtClean="0">
                          <a:latin typeface="Cambria Math"/>
                        </a:rPr>
                        <m:t>𝑥</m:t>
                      </m:r>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495800" y="1600200"/>
                <a:ext cx="914400" cy="307777"/>
              </a:xfrm>
              <a:prstGeom prst="rect">
                <a:avLst/>
              </a:prstGeom>
              <a:blipFill rotWithShape="1">
                <a:blip r:embed="rId9"/>
                <a:stretch>
                  <a:fillRect b="-2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038600" y="2057400"/>
                <a:ext cx="17526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a:rPr>
                          </m:ctrlPr>
                        </m:sSupPr>
                        <m:e>
                          <m:r>
                            <a:rPr lang="en-GB" sz="1400" b="0" i="1" smtClean="0">
                              <a:latin typeface="Cambria Math"/>
                            </a:rPr>
                            <m:t>𝑟</m:t>
                          </m:r>
                        </m:e>
                        <m:sup>
                          <m:r>
                            <a:rPr lang="en-GB" sz="1400" b="0" i="1" smtClean="0">
                              <a:latin typeface="Cambria Math"/>
                            </a:rPr>
                            <m:t>2</m:t>
                          </m:r>
                        </m:sup>
                      </m:sSup>
                      <m:sSup>
                        <m:sSupPr>
                          <m:ctrlPr>
                            <a:rPr lang="en-GB" sz="1400" b="0" i="1" smtClean="0">
                              <a:latin typeface="Cambria Math"/>
                            </a:rPr>
                          </m:ctrlPr>
                        </m:sSupPr>
                        <m:e>
                          <m:r>
                            <a:rPr lang="en-GB" sz="1400" b="0" i="1" smtClean="0">
                              <a:latin typeface="Cambria Math"/>
                            </a:rPr>
                            <m:t>𝑠𝑖𝑛</m:t>
                          </m:r>
                        </m:e>
                        <m:sup>
                          <m:r>
                            <a:rPr lang="en-GB" sz="1400" b="0" i="1" smtClean="0">
                              <a:latin typeface="Cambria Math"/>
                            </a:rPr>
                            <m:t>2</m:t>
                          </m:r>
                        </m:sup>
                      </m:sSup>
                      <m:r>
                        <a:rPr lang="en-GB" sz="1400" b="0" i="1" smtClean="0">
                          <a:latin typeface="Cambria Math"/>
                          <a:ea typeface="Cambria Math"/>
                        </a:rPr>
                        <m:t>𝜃</m:t>
                      </m:r>
                      <m:r>
                        <a:rPr lang="en-GB" sz="1400" b="0" i="1" smtClean="0">
                          <a:latin typeface="Cambria Math"/>
                        </a:rPr>
                        <m:t>=4</m:t>
                      </m:r>
                      <m:r>
                        <a:rPr lang="en-GB" sz="1400" b="0" i="1" smtClean="0">
                          <a:latin typeface="Cambria Math"/>
                        </a:rPr>
                        <m:t>𝑟𝑐𝑜𝑠</m:t>
                      </m:r>
                      <m:r>
                        <a:rPr lang="en-GB" sz="1400" b="0" i="1" smtClean="0">
                          <a:latin typeface="Cambria Math"/>
                          <a:ea typeface="Cambria Math"/>
                        </a:rPr>
                        <m:t>𝜃</m:t>
                      </m:r>
                    </m:oMath>
                  </m:oMathPara>
                </a14:m>
                <a:endParaRPr lang="en-GB"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038600" y="2057400"/>
                <a:ext cx="1752600" cy="307777"/>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114800" y="2514600"/>
                <a:ext cx="16002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𝑟</m:t>
                      </m:r>
                      <m:sSup>
                        <m:sSupPr>
                          <m:ctrlPr>
                            <a:rPr lang="en-GB" sz="1400" b="0" i="1" smtClean="0">
                              <a:latin typeface="Cambria Math"/>
                            </a:rPr>
                          </m:ctrlPr>
                        </m:sSupPr>
                        <m:e>
                          <m:r>
                            <a:rPr lang="en-GB" sz="1400" b="0" i="1" smtClean="0">
                              <a:latin typeface="Cambria Math"/>
                            </a:rPr>
                            <m:t>𝑠𝑖𝑛</m:t>
                          </m:r>
                        </m:e>
                        <m:sup>
                          <m:r>
                            <a:rPr lang="en-GB" sz="1400" b="0" i="1" smtClean="0">
                              <a:latin typeface="Cambria Math"/>
                            </a:rPr>
                            <m:t>2</m:t>
                          </m:r>
                        </m:sup>
                      </m:sSup>
                      <m:r>
                        <a:rPr lang="en-GB" sz="1400" b="0" i="1" smtClean="0">
                          <a:latin typeface="Cambria Math"/>
                          <a:ea typeface="Cambria Math"/>
                        </a:rPr>
                        <m:t>𝜃</m:t>
                      </m:r>
                      <m:r>
                        <a:rPr lang="en-GB" sz="1400" b="0" i="1" smtClean="0">
                          <a:latin typeface="Cambria Math"/>
                        </a:rPr>
                        <m:t>=4</m:t>
                      </m:r>
                      <m:r>
                        <a:rPr lang="en-GB" sz="1400" b="0" i="1" smtClean="0">
                          <a:latin typeface="Cambria Math"/>
                        </a:rPr>
                        <m:t>𝑐𝑜𝑠</m:t>
                      </m:r>
                      <m:r>
                        <a:rPr lang="en-GB" sz="1400" b="0" i="1" smtClean="0">
                          <a:latin typeface="Cambria Math"/>
                          <a:ea typeface="Cambria Math"/>
                        </a:rPr>
                        <m:t>𝜃</m:t>
                      </m:r>
                    </m:oMath>
                  </m:oMathPara>
                </a14:m>
                <a:endParaRPr lang="en-GB"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114800" y="2514600"/>
                <a:ext cx="1600200" cy="307777"/>
              </a:xfrm>
              <a:prstGeom prst="rect">
                <a:avLst/>
              </a:prstGeom>
              <a:blipFill rotWithShape="1">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629150" y="2905125"/>
                <a:ext cx="990600" cy="5120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𝑟</m:t>
                      </m:r>
                      <m:r>
                        <a:rPr lang="en-GB" sz="1400" b="0" i="1" smtClean="0">
                          <a:latin typeface="Cambria Math"/>
                        </a:rPr>
                        <m:t>=</m:t>
                      </m:r>
                      <m:f>
                        <m:fPr>
                          <m:ctrlPr>
                            <a:rPr lang="en-GB" sz="1400" b="0" i="1" smtClean="0">
                              <a:latin typeface="Cambria Math"/>
                            </a:rPr>
                          </m:ctrlPr>
                        </m:fPr>
                        <m:num>
                          <m:r>
                            <a:rPr lang="en-GB" sz="1400" b="0" i="1" smtClean="0">
                              <a:latin typeface="Cambria Math"/>
                            </a:rPr>
                            <m:t>4</m:t>
                          </m:r>
                          <m:r>
                            <a:rPr lang="en-GB" sz="1400" b="0" i="1" smtClean="0">
                              <a:latin typeface="Cambria Math"/>
                            </a:rPr>
                            <m:t>𝑐𝑜𝑠</m:t>
                          </m:r>
                          <m:r>
                            <a:rPr lang="en-GB" sz="1400" b="0" i="1" smtClean="0">
                              <a:latin typeface="Cambria Math"/>
                              <a:ea typeface="Cambria Math"/>
                            </a:rPr>
                            <m:t>𝜃</m:t>
                          </m:r>
                        </m:num>
                        <m:den>
                          <m:sSup>
                            <m:sSupPr>
                              <m:ctrlPr>
                                <a:rPr lang="en-GB" sz="1400" b="0" i="1" smtClean="0">
                                  <a:latin typeface="Cambria Math"/>
                                </a:rPr>
                              </m:ctrlPr>
                            </m:sSupPr>
                            <m:e>
                              <m:r>
                                <a:rPr lang="en-GB" sz="1400" b="0" i="1" smtClean="0">
                                  <a:latin typeface="Cambria Math"/>
                                </a:rPr>
                                <m:t>𝑠𝑖𝑛</m:t>
                              </m:r>
                            </m:e>
                            <m:sup>
                              <m:r>
                                <a:rPr lang="en-GB" sz="1400" b="0" i="1" smtClean="0">
                                  <a:latin typeface="Cambria Math"/>
                                </a:rPr>
                                <m:t>2</m:t>
                              </m:r>
                            </m:sup>
                          </m:sSup>
                          <m:r>
                            <a:rPr lang="en-GB" sz="1400" b="0" i="1" smtClean="0">
                              <a:latin typeface="Cambria Math"/>
                              <a:ea typeface="Cambria Math"/>
                            </a:rPr>
                            <m:t>𝜃</m:t>
                          </m:r>
                        </m:den>
                      </m:f>
                    </m:oMath>
                  </m:oMathPara>
                </a14:m>
                <a:endParaRPr lang="en-GB"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629150" y="2905125"/>
                <a:ext cx="990600" cy="512063"/>
              </a:xfrm>
              <a:prstGeom prst="rect">
                <a:avLst/>
              </a:prstGeom>
              <a:blipFill rotWithShape="1">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610100" y="3533775"/>
                <a:ext cx="1590675" cy="4989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𝑟</m:t>
                      </m:r>
                      <m:r>
                        <a:rPr lang="en-GB" sz="1400" b="0" i="1" smtClean="0">
                          <a:latin typeface="Cambria Math"/>
                        </a:rPr>
                        <m:t>=</m:t>
                      </m:r>
                      <m:f>
                        <m:fPr>
                          <m:ctrlPr>
                            <a:rPr lang="en-GB" sz="1400" b="0" i="1" smtClean="0">
                              <a:latin typeface="Cambria Math"/>
                            </a:rPr>
                          </m:ctrlPr>
                        </m:fPr>
                        <m:num>
                          <m:r>
                            <a:rPr lang="en-GB" sz="1400" b="0" i="1" smtClean="0">
                              <a:latin typeface="Cambria Math"/>
                            </a:rPr>
                            <m:t>4</m:t>
                          </m:r>
                          <m:r>
                            <a:rPr lang="en-GB" sz="1400" b="0" i="1" smtClean="0">
                              <a:latin typeface="Cambria Math"/>
                            </a:rPr>
                            <m:t>𝑐𝑜𝑠</m:t>
                          </m:r>
                          <m:r>
                            <a:rPr lang="en-GB" sz="1400" b="0" i="1" smtClean="0">
                              <a:latin typeface="Cambria Math"/>
                              <a:ea typeface="Cambria Math"/>
                            </a:rPr>
                            <m:t>𝜃</m:t>
                          </m:r>
                        </m:num>
                        <m:den>
                          <m:r>
                            <a:rPr lang="en-GB" sz="1400" b="0" i="1" smtClean="0">
                              <a:latin typeface="Cambria Math"/>
                            </a:rPr>
                            <m:t>𝑠𝑖𝑛</m:t>
                          </m:r>
                          <m:r>
                            <a:rPr lang="en-GB" sz="1400" b="0" i="1" smtClean="0">
                              <a:latin typeface="Cambria Math"/>
                              <a:ea typeface="Cambria Math"/>
                            </a:rPr>
                            <m:t>𝜃</m:t>
                          </m:r>
                        </m:den>
                      </m:f>
                      <m:r>
                        <a:rPr lang="en-GB" sz="1400" b="0" i="1" smtClean="0">
                          <a:latin typeface="Cambria Math"/>
                          <a:ea typeface="Cambria Math"/>
                        </a:rPr>
                        <m:t>×</m:t>
                      </m:r>
                      <m:f>
                        <m:fPr>
                          <m:ctrlPr>
                            <a:rPr lang="en-GB" sz="1400" b="0" i="1" smtClean="0">
                              <a:latin typeface="Cambria Math"/>
                              <a:ea typeface="Cambria Math"/>
                            </a:rPr>
                          </m:ctrlPr>
                        </m:fPr>
                        <m:num>
                          <m:r>
                            <a:rPr lang="en-GB" sz="1400" b="0" i="1" smtClean="0">
                              <a:latin typeface="Cambria Math"/>
                              <a:ea typeface="Cambria Math"/>
                            </a:rPr>
                            <m:t>1</m:t>
                          </m:r>
                        </m:num>
                        <m:den>
                          <m:r>
                            <a:rPr lang="en-GB" sz="1400" b="0" i="1" smtClean="0">
                              <a:latin typeface="Cambria Math"/>
                              <a:ea typeface="Cambria Math"/>
                            </a:rPr>
                            <m:t>𝑠𝑖𝑛</m:t>
                          </m:r>
                          <m:r>
                            <a:rPr lang="en-GB" sz="1400" b="0" i="1" smtClean="0">
                              <a:latin typeface="Cambria Math"/>
                              <a:ea typeface="Cambria Math"/>
                            </a:rPr>
                            <m:t>𝜃</m:t>
                          </m:r>
                        </m:den>
                      </m:f>
                    </m:oMath>
                  </m:oMathPara>
                </a14:m>
                <a:endParaRPr lang="en-GB"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610100" y="3533775"/>
                <a:ext cx="1590675" cy="498983"/>
              </a:xfrm>
              <a:prstGeom prst="rect">
                <a:avLst/>
              </a:prstGeom>
              <a:blipFill rotWithShape="1">
                <a:blip r:embed="rId13"/>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591050" y="4210050"/>
                <a:ext cx="1590675"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𝑟</m:t>
                      </m:r>
                      <m:r>
                        <a:rPr lang="en-GB" sz="1400" b="0" i="1" smtClean="0">
                          <a:latin typeface="Cambria Math"/>
                        </a:rPr>
                        <m:t>=4</m:t>
                      </m:r>
                      <m:r>
                        <a:rPr lang="en-GB" sz="1400" b="0" i="1" smtClean="0">
                          <a:latin typeface="Cambria Math"/>
                        </a:rPr>
                        <m:t>𝑐𝑜𝑡</m:t>
                      </m:r>
                      <m:r>
                        <a:rPr lang="en-GB" sz="1400" b="0" i="1" smtClean="0">
                          <a:latin typeface="Cambria Math"/>
                          <a:ea typeface="Cambria Math"/>
                        </a:rPr>
                        <m:t>𝜃</m:t>
                      </m:r>
                      <m:r>
                        <a:rPr lang="en-GB" sz="1400" b="0" i="1" smtClean="0">
                          <a:latin typeface="Cambria Math"/>
                          <a:ea typeface="Cambria Math"/>
                        </a:rPr>
                        <m:t>𝑐𝑜𝑠𝑒𝑐</m:t>
                      </m:r>
                      <m:r>
                        <a:rPr lang="en-GB" sz="1400" b="0" i="1" smtClean="0">
                          <a:latin typeface="Cambria Math"/>
                          <a:ea typeface="Cambria Math"/>
                        </a:rPr>
                        <m:t>𝜃</m:t>
                      </m:r>
                    </m:oMath>
                  </m:oMathPara>
                </a14:m>
                <a:endParaRPr lang="en-GB" sz="1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591050" y="4210050"/>
                <a:ext cx="1590675" cy="307777"/>
              </a:xfrm>
              <a:prstGeom prst="rect">
                <a:avLst/>
              </a:prstGeom>
              <a:blipFill rotWithShape="1">
                <a:blip r:embed="rId14"/>
                <a:stretch>
                  <a:fillRect/>
                </a:stretch>
              </a:blipFill>
            </p:spPr>
            <p:txBody>
              <a:bodyPr/>
              <a:lstStyle/>
              <a:p>
                <a:r>
                  <a:rPr lang="en-GB">
                    <a:noFill/>
                  </a:rPr>
                  <a:t> </a:t>
                </a:r>
              </a:p>
            </p:txBody>
          </p:sp>
        </mc:Fallback>
      </mc:AlternateContent>
      <p:sp>
        <p:nvSpPr>
          <p:cNvPr id="17" name="Arc 16"/>
          <p:cNvSpPr/>
          <p:nvPr/>
        </p:nvSpPr>
        <p:spPr>
          <a:xfrm>
            <a:off x="5509780" y="1772887"/>
            <a:ext cx="395720" cy="455963"/>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p:cNvSpPr txBox="1"/>
          <p:nvPr/>
        </p:nvSpPr>
        <p:spPr>
          <a:xfrm>
            <a:off x="5838826" y="1836965"/>
            <a:ext cx="2876550"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Replace y and x with equivalents</a:t>
            </a:r>
            <a:endParaRPr lang="en-GB" sz="1400" baseline="30000" dirty="0">
              <a:solidFill>
                <a:srgbClr val="FF0000"/>
              </a:solidFill>
              <a:latin typeface="Comic Sans MS" panose="030F0702030302020204" pitchFamily="66" charset="0"/>
            </a:endParaRPr>
          </a:p>
        </p:txBody>
      </p:sp>
      <p:sp>
        <p:nvSpPr>
          <p:cNvPr id="19" name="Arc 18"/>
          <p:cNvSpPr/>
          <p:nvPr/>
        </p:nvSpPr>
        <p:spPr>
          <a:xfrm>
            <a:off x="5509780" y="2239612"/>
            <a:ext cx="395720" cy="455963"/>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Arc 19"/>
          <p:cNvSpPr/>
          <p:nvPr/>
        </p:nvSpPr>
        <p:spPr>
          <a:xfrm>
            <a:off x="5509780" y="2706337"/>
            <a:ext cx="395720" cy="455963"/>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Arc 20"/>
          <p:cNvSpPr/>
          <p:nvPr/>
        </p:nvSpPr>
        <p:spPr>
          <a:xfrm>
            <a:off x="5976505" y="3152776"/>
            <a:ext cx="376670" cy="6477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Arc 21"/>
          <p:cNvSpPr/>
          <p:nvPr/>
        </p:nvSpPr>
        <p:spPr>
          <a:xfrm>
            <a:off x="5986029" y="3810001"/>
            <a:ext cx="386195" cy="581024"/>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TextBox 22"/>
          <p:cNvSpPr txBox="1"/>
          <p:nvPr/>
        </p:nvSpPr>
        <p:spPr>
          <a:xfrm>
            <a:off x="5867400" y="2341790"/>
            <a:ext cx="1152525"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Divide by r</a:t>
            </a:r>
            <a:endParaRPr lang="en-GB" sz="1400" baseline="30000" dirty="0">
              <a:solidFill>
                <a:srgbClr val="FF0000"/>
              </a:solidFill>
              <a:latin typeface="Comic Sans MS" panose="030F0702030302020204" pitchFamily="66" charset="0"/>
            </a:endParaRPr>
          </a:p>
        </p:txBody>
      </p:sp>
      <p:sp>
        <p:nvSpPr>
          <p:cNvPr id="24" name="TextBox 23"/>
          <p:cNvSpPr txBox="1"/>
          <p:nvPr/>
        </p:nvSpPr>
        <p:spPr>
          <a:xfrm>
            <a:off x="5857875" y="2789465"/>
            <a:ext cx="1504950"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Divide by sin</a:t>
            </a:r>
            <a:r>
              <a:rPr lang="en-GB" sz="1400" baseline="30000" dirty="0" smtClean="0">
                <a:solidFill>
                  <a:srgbClr val="FF0000"/>
                </a:solidFill>
                <a:latin typeface="Comic Sans MS" panose="030F0702030302020204" pitchFamily="66" charset="0"/>
              </a:rPr>
              <a:t>2</a:t>
            </a:r>
            <a:r>
              <a:rPr lang="el-GR" sz="1400" dirty="0" smtClean="0">
                <a:solidFill>
                  <a:srgbClr val="FF0000"/>
                </a:solidFill>
                <a:latin typeface="Comic Sans MS" panose="030F0702030302020204" pitchFamily="66" charset="0"/>
              </a:rPr>
              <a:t>θ</a:t>
            </a:r>
            <a:endParaRPr lang="en-GB" sz="1400" baseline="30000" dirty="0">
              <a:solidFill>
                <a:srgbClr val="FF0000"/>
              </a:solidFill>
              <a:latin typeface="Comic Sans MS" panose="030F0702030302020204" pitchFamily="66" charset="0"/>
            </a:endParaRPr>
          </a:p>
        </p:txBody>
      </p:sp>
      <p:sp>
        <p:nvSpPr>
          <p:cNvPr id="25" name="TextBox 24"/>
          <p:cNvSpPr txBox="1"/>
          <p:nvPr/>
        </p:nvSpPr>
        <p:spPr>
          <a:xfrm>
            <a:off x="6305550" y="3208565"/>
            <a:ext cx="2171700" cy="523220"/>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Imagine the fraction was split up</a:t>
            </a:r>
            <a:endParaRPr lang="en-GB" sz="1400" baseline="30000" dirty="0">
              <a:solidFill>
                <a:srgbClr val="FF0000"/>
              </a:solidFill>
              <a:latin typeface="Comic Sans MS" panose="030F0702030302020204" pitchFamily="66" charset="0"/>
            </a:endParaRPr>
          </a:p>
        </p:txBody>
      </p:sp>
      <p:sp>
        <p:nvSpPr>
          <p:cNvPr id="27" name="TextBox 26"/>
          <p:cNvSpPr txBox="1"/>
          <p:nvPr/>
        </p:nvSpPr>
        <p:spPr>
          <a:xfrm>
            <a:off x="6334125" y="3865790"/>
            <a:ext cx="1743075" cy="523220"/>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Both parts can be re-written</a:t>
            </a:r>
            <a:endParaRPr lang="en-GB" sz="1400" baseline="30000" dirty="0">
              <a:solidFill>
                <a:srgbClr val="FF0000"/>
              </a:solidFill>
              <a:latin typeface="Comic Sans MS" panose="030F0702030302020204" pitchFamily="66" charset="0"/>
            </a:endParaRPr>
          </a:p>
        </p:txBody>
      </p:sp>
      <p:sp>
        <p:nvSpPr>
          <p:cNvPr id="10" name="Rectangle 9"/>
          <p:cNvSpPr/>
          <p:nvPr/>
        </p:nvSpPr>
        <p:spPr>
          <a:xfrm>
            <a:off x="4600575" y="1590675"/>
            <a:ext cx="257175" cy="3048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4200525" y="2047875"/>
            <a:ext cx="657225" cy="3048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5143501" y="1647825"/>
            <a:ext cx="171450" cy="21907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5133976" y="2095501"/>
            <a:ext cx="504824" cy="2286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872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linds(horizontal)">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7"/>
                                        </p:tgtEl>
                                        <p:attrNameLst>
                                          <p:attrName>fillcolor</p:attrName>
                                        </p:attrNameLst>
                                      </p:cBhvr>
                                      <p:to>
                                        <a:srgbClr val="66CCFF"/>
                                      </p:to>
                                    </p:animClr>
                                    <p:set>
                                      <p:cBhvr>
                                        <p:cTn id="47" dur="500" fill="hold"/>
                                        <p:tgtEl>
                                          <p:spTgt spid="7"/>
                                        </p:tgtEl>
                                        <p:attrNameLst>
                                          <p:attrName>fill.type</p:attrName>
                                        </p:attrNameLst>
                                      </p:cBhvr>
                                      <p:to>
                                        <p:strVal val="solid"/>
                                      </p:to>
                                    </p:set>
                                    <p:set>
                                      <p:cBhvr>
                                        <p:cTn id="48" dur="500" fill="hold"/>
                                        <p:tgtEl>
                                          <p:spTgt spid="7"/>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grpId="1" nodeType="clickEffect">
                                  <p:stCondLst>
                                    <p:cond delay="0"/>
                                  </p:stCondLst>
                                  <p:childTnLst>
                                    <p:animEffect transition="out" filter="blinds(horizontal)">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par>
                                <p:cTn id="54" presetID="3" presetClass="exit" presetSubtype="10" fill="hold" grpId="1" nodeType="withEffect">
                                  <p:stCondLst>
                                    <p:cond delay="0"/>
                                  </p:stCondLst>
                                  <p:childTnLst>
                                    <p:animEffect transition="out" filter="blinds(horizontal)">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par>
                                <p:cTn id="57" presetID="1" presetClass="emph" presetSubtype="2" fill="hold" nodeType="withEffect">
                                  <p:stCondLst>
                                    <p:cond delay="0"/>
                                  </p:stCondLst>
                                  <p:childTnLst>
                                    <p:animClr clrSpc="rgb" dir="cw">
                                      <p:cBhvr>
                                        <p:cTn id="58" dur="500" fill="hold"/>
                                        <p:tgtEl>
                                          <p:spTgt spid="7"/>
                                        </p:tgtEl>
                                        <p:attrNameLst>
                                          <p:attrName>fillcolor</p:attrName>
                                        </p:attrNameLst>
                                      </p:cBhvr>
                                      <p:to>
                                        <a:schemeClr val="bg1"/>
                                      </p:to>
                                    </p:animClr>
                                    <p:set>
                                      <p:cBhvr>
                                        <p:cTn id="59" dur="500" fill="hold"/>
                                        <p:tgtEl>
                                          <p:spTgt spid="7"/>
                                        </p:tgtEl>
                                        <p:attrNameLst>
                                          <p:attrName>fill.type</p:attrName>
                                        </p:attrNameLst>
                                      </p:cBhvr>
                                      <p:to>
                                        <p:strVal val="solid"/>
                                      </p:to>
                                    </p:set>
                                    <p:set>
                                      <p:cBhvr>
                                        <p:cTn id="60" dur="500" fill="hold"/>
                                        <p:tgtEl>
                                          <p:spTgt spid="7"/>
                                        </p:tgtEl>
                                        <p:attrNameLst>
                                          <p:attrName>fill.on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blinds(horizontal)">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blinds(horizontal)">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mph" presetSubtype="2" fill="hold" nodeType="clickEffect">
                                  <p:stCondLst>
                                    <p:cond delay="0"/>
                                  </p:stCondLst>
                                  <p:childTnLst>
                                    <p:animClr clrSpc="rgb" dir="cw">
                                      <p:cBhvr>
                                        <p:cTn id="74" dur="500" fill="hold"/>
                                        <p:tgtEl>
                                          <p:spTgt spid="6"/>
                                        </p:tgtEl>
                                        <p:attrNameLst>
                                          <p:attrName>fillcolor</p:attrName>
                                        </p:attrNameLst>
                                      </p:cBhvr>
                                      <p:to>
                                        <a:srgbClr val="66CCFF"/>
                                      </p:to>
                                    </p:animClr>
                                    <p:set>
                                      <p:cBhvr>
                                        <p:cTn id="75" dur="500" fill="hold"/>
                                        <p:tgtEl>
                                          <p:spTgt spid="6"/>
                                        </p:tgtEl>
                                        <p:attrNameLst>
                                          <p:attrName>fill.type</p:attrName>
                                        </p:attrNameLst>
                                      </p:cBhvr>
                                      <p:to>
                                        <p:strVal val="solid"/>
                                      </p:to>
                                    </p:set>
                                    <p:set>
                                      <p:cBhvr>
                                        <p:cTn id="76" dur="500" fill="hold"/>
                                        <p:tgtEl>
                                          <p:spTgt spid="6"/>
                                        </p:tgtEl>
                                        <p:attrNameLst>
                                          <p:attrName>fill.on</p:attrName>
                                        </p:attrNameLst>
                                      </p:cBhvr>
                                      <p:to>
                                        <p:strVal val="true"/>
                                      </p:to>
                                    </p:set>
                                  </p:childTnLst>
                                </p:cTn>
                              </p:par>
                            </p:childTnLst>
                          </p:cTn>
                        </p:par>
                      </p:childTnLst>
                    </p:cTn>
                  </p:par>
                  <p:par>
                    <p:cTn id="77" fill="hold">
                      <p:stCondLst>
                        <p:cond delay="indefinite"/>
                      </p:stCondLst>
                      <p:childTnLst>
                        <p:par>
                          <p:cTn id="78" fill="hold">
                            <p:stCondLst>
                              <p:cond delay="0"/>
                            </p:stCondLst>
                            <p:childTnLst>
                              <p:par>
                                <p:cTn id="79" presetID="3" presetClass="exit" presetSubtype="10" fill="hold" grpId="1" nodeType="clickEffect">
                                  <p:stCondLst>
                                    <p:cond delay="0"/>
                                  </p:stCondLst>
                                  <p:childTnLst>
                                    <p:animEffect transition="out" filter="blinds(horizontal)">
                                      <p:cBhvr>
                                        <p:cTn id="80" dur="500"/>
                                        <p:tgtEl>
                                          <p:spTgt spid="29"/>
                                        </p:tgtEl>
                                      </p:cBhvr>
                                    </p:animEffect>
                                    <p:set>
                                      <p:cBhvr>
                                        <p:cTn id="81" dur="1" fill="hold">
                                          <p:stCondLst>
                                            <p:cond delay="499"/>
                                          </p:stCondLst>
                                        </p:cTn>
                                        <p:tgtEl>
                                          <p:spTgt spid="29"/>
                                        </p:tgtEl>
                                        <p:attrNameLst>
                                          <p:attrName>style.visibility</p:attrName>
                                        </p:attrNameLst>
                                      </p:cBhvr>
                                      <p:to>
                                        <p:strVal val="hidden"/>
                                      </p:to>
                                    </p:set>
                                  </p:childTnLst>
                                </p:cTn>
                              </p:par>
                              <p:par>
                                <p:cTn id="82" presetID="3" presetClass="exit" presetSubtype="10" fill="hold" grpId="1" nodeType="withEffect">
                                  <p:stCondLst>
                                    <p:cond delay="0"/>
                                  </p:stCondLst>
                                  <p:childTnLst>
                                    <p:animEffect transition="out" filter="blinds(horizontal)">
                                      <p:cBhvr>
                                        <p:cTn id="83" dur="500"/>
                                        <p:tgtEl>
                                          <p:spTgt spid="30"/>
                                        </p:tgtEl>
                                      </p:cBhvr>
                                    </p:animEffect>
                                    <p:set>
                                      <p:cBhvr>
                                        <p:cTn id="84" dur="1" fill="hold">
                                          <p:stCondLst>
                                            <p:cond delay="499"/>
                                          </p:stCondLst>
                                        </p:cTn>
                                        <p:tgtEl>
                                          <p:spTgt spid="30"/>
                                        </p:tgtEl>
                                        <p:attrNameLst>
                                          <p:attrName>style.visibility</p:attrName>
                                        </p:attrNameLst>
                                      </p:cBhvr>
                                      <p:to>
                                        <p:strVal val="hidden"/>
                                      </p:to>
                                    </p:set>
                                  </p:childTnLst>
                                </p:cTn>
                              </p:par>
                              <p:par>
                                <p:cTn id="85" presetID="1" presetClass="emph" presetSubtype="2" fill="hold" nodeType="withEffect">
                                  <p:stCondLst>
                                    <p:cond delay="0"/>
                                  </p:stCondLst>
                                  <p:childTnLst>
                                    <p:animClr clrSpc="rgb" dir="cw">
                                      <p:cBhvr>
                                        <p:cTn id="86" dur="500" fill="hold"/>
                                        <p:tgtEl>
                                          <p:spTgt spid="6"/>
                                        </p:tgtEl>
                                        <p:attrNameLst>
                                          <p:attrName>fillcolor</p:attrName>
                                        </p:attrNameLst>
                                      </p:cBhvr>
                                      <p:to>
                                        <a:schemeClr val="bg1"/>
                                      </p:to>
                                    </p:animClr>
                                    <p:set>
                                      <p:cBhvr>
                                        <p:cTn id="87" dur="500" fill="hold"/>
                                        <p:tgtEl>
                                          <p:spTgt spid="6"/>
                                        </p:tgtEl>
                                        <p:attrNameLst>
                                          <p:attrName>fill.type</p:attrName>
                                        </p:attrNameLst>
                                      </p:cBhvr>
                                      <p:to>
                                        <p:strVal val="solid"/>
                                      </p:to>
                                    </p:set>
                                    <p:set>
                                      <p:cBhvr>
                                        <p:cTn id="88" dur="500" fill="hold"/>
                                        <p:tgtEl>
                                          <p:spTgt spid="6"/>
                                        </p:tgtEl>
                                        <p:attrNameLst>
                                          <p:attrName>fill.on</p:attrName>
                                        </p:attrNameLst>
                                      </p:cBhvr>
                                      <p:to>
                                        <p:strVal val="true"/>
                                      </p:to>
                                    </p:se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blinds(horizontal)">
                                      <p:cBhvr>
                                        <p:cTn id="93" dur="500"/>
                                        <p:tgtEl>
                                          <p:spTgt spid="19"/>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blinds(horizontal)">
                                      <p:cBhvr>
                                        <p:cTn id="98" dur="500"/>
                                        <p:tgtEl>
                                          <p:spTgt spid="23"/>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blinds(horizontal)">
                                      <p:cBhvr>
                                        <p:cTn id="103" dur="500"/>
                                        <p:tgtEl>
                                          <p:spTgt spid="13"/>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blinds(horizontal)">
                                      <p:cBhvr>
                                        <p:cTn id="108" dur="500"/>
                                        <p:tgtEl>
                                          <p:spTgt spid="20"/>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blinds(horizontal)">
                                      <p:cBhvr>
                                        <p:cTn id="113" dur="500"/>
                                        <p:tgtEl>
                                          <p:spTgt spid="24"/>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14"/>
                                        </p:tgtEl>
                                        <p:attrNameLst>
                                          <p:attrName>style.visibility</p:attrName>
                                        </p:attrNameLst>
                                      </p:cBhvr>
                                      <p:to>
                                        <p:strVal val="visible"/>
                                      </p:to>
                                    </p:set>
                                    <p:animEffect transition="in" filter="blinds(horizontal)">
                                      <p:cBhvr>
                                        <p:cTn id="118" dur="500"/>
                                        <p:tgtEl>
                                          <p:spTgt spid="14"/>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21"/>
                                        </p:tgtEl>
                                        <p:attrNameLst>
                                          <p:attrName>style.visibility</p:attrName>
                                        </p:attrNameLst>
                                      </p:cBhvr>
                                      <p:to>
                                        <p:strVal val="visible"/>
                                      </p:to>
                                    </p:set>
                                    <p:animEffect transition="in" filter="blinds(horizontal)">
                                      <p:cBhvr>
                                        <p:cTn id="123" dur="500"/>
                                        <p:tgtEl>
                                          <p:spTgt spid="21"/>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25"/>
                                        </p:tgtEl>
                                        <p:attrNameLst>
                                          <p:attrName>style.visibility</p:attrName>
                                        </p:attrNameLst>
                                      </p:cBhvr>
                                      <p:to>
                                        <p:strVal val="visible"/>
                                      </p:to>
                                    </p:set>
                                    <p:animEffect transition="in" filter="blinds(horizontal)">
                                      <p:cBhvr>
                                        <p:cTn id="128" dur="500"/>
                                        <p:tgtEl>
                                          <p:spTgt spid="25"/>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15"/>
                                        </p:tgtEl>
                                        <p:attrNameLst>
                                          <p:attrName>style.visibility</p:attrName>
                                        </p:attrNameLst>
                                      </p:cBhvr>
                                      <p:to>
                                        <p:strVal val="visible"/>
                                      </p:to>
                                    </p:set>
                                    <p:animEffect transition="in" filter="blinds(horizontal)">
                                      <p:cBhvr>
                                        <p:cTn id="133" dur="500"/>
                                        <p:tgtEl>
                                          <p:spTgt spid="15"/>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22"/>
                                        </p:tgtEl>
                                        <p:attrNameLst>
                                          <p:attrName>style.visibility</p:attrName>
                                        </p:attrNameLst>
                                      </p:cBhvr>
                                      <p:to>
                                        <p:strVal val="visible"/>
                                      </p:to>
                                    </p:set>
                                    <p:animEffect transition="in" filter="blinds(horizontal)">
                                      <p:cBhvr>
                                        <p:cTn id="138" dur="500"/>
                                        <p:tgtEl>
                                          <p:spTgt spid="22"/>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27"/>
                                        </p:tgtEl>
                                        <p:attrNameLst>
                                          <p:attrName>style.visibility</p:attrName>
                                        </p:attrNameLst>
                                      </p:cBhvr>
                                      <p:to>
                                        <p:strVal val="visible"/>
                                      </p:to>
                                    </p:set>
                                    <p:animEffect transition="in" filter="blinds(horizontal)">
                                      <p:cBhvr>
                                        <p:cTn id="143" dur="500"/>
                                        <p:tgtEl>
                                          <p:spTgt spid="27"/>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grpId="0" nodeType="clickEffect">
                                  <p:stCondLst>
                                    <p:cond delay="0"/>
                                  </p:stCondLst>
                                  <p:childTnLst>
                                    <p:set>
                                      <p:cBhvr>
                                        <p:cTn id="147" dur="1" fill="hold">
                                          <p:stCondLst>
                                            <p:cond delay="0"/>
                                          </p:stCondLst>
                                        </p:cTn>
                                        <p:tgtEl>
                                          <p:spTgt spid="16"/>
                                        </p:tgtEl>
                                        <p:attrNameLst>
                                          <p:attrName>style.visibility</p:attrName>
                                        </p:attrNameLst>
                                      </p:cBhvr>
                                      <p:to>
                                        <p:strVal val="visible"/>
                                      </p:to>
                                    </p:set>
                                    <p:animEffect transition="in" filter="blinds(horizontal)">
                                      <p:cBhvr>
                                        <p:cTn id="1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1" grpId="0"/>
      <p:bldP spid="12" grpId="0"/>
      <p:bldP spid="13" grpId="0"/>
      <p:bldP spid="14" grpId="0"/>
      <p:bldP spid="15" grpId="0"/>
      <p:bldP spid="16" grpId="0"/>
      <p:bldP spid="17" grpId="0" animBg="1"/>
      <p:bldP spid="18" grpId="0"/>
      <p:bldP spid="19" grpId="0" animBg="1"/>
      <p:bldP spid="20" grpId="0" animBg="1"/>
      <p:bldP spid="21" grpId="0" animBg="1"/>
      <p:bldP spid="22" grpId="0" animBg="1"/>
      <p:bldP spid="23" grpId="0"/>
      <p:bldP spid="24" grpId="0"/>
      <p:bldP spid="25" grpId="0"/>
      <p:bldP spid="27" grpId="0"/>
      <p:bldP spid="10" grpId="0" animBg="1"/>
      <p:bldP spid="10" grpId="1" animBg="1"/>
      <p:bldP spid="28" grpId="0" animBg="1"/>
      <p:bldP spid="28" grpId="1" animBg="1"/>
      <p:bldP spid="29" grpId="0" animBg="1"/>
      <p:bldP spid="29" grpId="1" animBg="1"/>
      <p:bldP spid="30" grpId="0" animBg="1"/>
      <p:bldP spid="3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anose="030F0702030302020204" pitchFamily="66" charset="0"/>
              </a:rPr>
              <a:t>You can switch between Polar and Cartesian equations of curves</a:t>
            </a:r>
            <a:endParaRPr lang="en-GB" sz="1400" dirty="0" smtClean="0">
              <a:latin typeface="Comic Sans MS" panose="030F0702030302020204" pitchFamily="66" charset="0"/>
            </a:endParaRPr>
          </a:p>
          <a:p>
            <a:pPr marL="0" indent="0" algn="ctr">
              <a:buNone/>
            </a:pPr>
            <a:endParaRPr lang="en-GB" sz="1400" b="1" dirty="0">
              <a:latin typeface="Comic Sans MS" panose="030F0702030302020204" pitchFamily="66" charset="0"/>
            </a:endParaRPr>
          </a:p>
          <a:p>
            <a:pPr marL="0" indent="0" algn="ctr">
              <a:buNone/>
            </a:pPr>
            <a:r>
              <a:rPr lang="en-GB" sz="1400" dirty="0">
                <a:latin typeface="Comic Sans MS" panose="030F0702030302020204" pitchFamily="66" charset="0"/>
                <a:sym typeface="Wingdings" panose="05000000000000000000" pitchFamily="2" charset="2"/>
              </a:rPr>
              <a:t>F</a:t>
            </a:r>
            <a:r>
              <a:rPr lang="en-GB" sz="1400" dirty="0" smtClean="0">
                <a:latin typeface="Comic Sans MS" panose="030F0702030302020204" pitchFamily="66" charset="0"/>
                <a:sym typeface="Wingdings" panose="05000000000000000000" pitchFamily="2" charset="2"/>
              </a:rPr>
              <a:t>ind a Polar equivalent for the following Cartesian equation:</a:t>
            </a:r>
          </a:p>
          <a:p>
            <a:pPr marL="0" indent="0" algn="ctr">
              <a:buNone/>
            </a:pPr>
            <a:endParaRPr lang="en-GB" sz="1400" dirty="0">
              <a:latin typeface="Comic Sans MS" panose="030F0702030302020204" pitchFamily="66" charset="0"/>
              <a:sym typeface="Wingdings" panose="05000000000000000000" pitchFamily="2" charset="2"/>
            </a:endParaRPr>
          </a:p>
          <a:p>
            <a:pPr marL="0" indent="0" algn="ctr">
              <a:buNone/>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smtClean="0">
                <a:latin typeface="Comic Sans MS" panose="030F0702030302020204" pitchFamily="66" charset="0"/>
                <a:sym typeface="Wingdings" panose="05000000000000000000" pitchFamily="2" charset="2"/>
              </a:rPr>
              <a:t>Polar equations are usually written as ‘r = ‘ or ‘r</a:t>
            </a:r>
            <a:r>
              <a:rPr lang="en-GB" sz="1400" baseline="30000" dirty="0" smtClean="0">
                <a:latin typeface="Comic Sans MS" panose="030F0702030302020204" pitchFamily="66" charset="0"/>
                <a:sym typeface="Wingdings" panose="05000000000000000000" pitchFamily="2" charset="2"/>
              </a:rPr>
              <a:t>2</a:t>
            </a:r>
            <a:r>
              <a:rPr lang="en-GB" sz="1400" dirty="0" smtClean="0">
                <a:latin typeface="Comic Sans MS" panose="030F0702030302020204" pitchFamily="66" charset="0"/>
                <a:sym typeface="Wingdings" panose="05000000000000000000" pitchFamily="2" charset="2"/>
              </a:rPr>
              <a:t> = ‘, so use the equations above to try and achieve this </a:t>
            </a:r>
          </a:p>
        </p:txBody>
      </p:sp>
      <p:sp>
        <p:nvSpPr>
          <p:cNvPr id="4" name="TextBox 3"/>
          <p:cNvSpPr txBox="1"/>
          <p:nvPr/>
        </p:nvSpPr>
        <p:spPr>
          <a:xfrm>
            <a:off x="8721604" y="6550223"/>
            <a:ext cx="407484" cy="307777"/>
          </a:xfrm>
          <a:prstGeom prst="rect">
            <a:avLst/>
          </a:prstGeom>
          <a:noFill/>
        </p:spPr>
        <p:txBody>
          <a:bodyPr wrap="none" rtlCol="0">
            <a:spAutoFit/>
          </a:bodyPr>
          <a:lstStyle/>
          <a:p>
            <a:pPr algn="ctr"/>
            <a:r>
              <a:rPr lang="en-GB" sz="1400" dirty="0" smtClean="0">
                <a:latin typeface="Comic Sans MS" panose="030F0702030302020204" pitchFamily="66" charset="0"/>
              </a:rPr>
              <a:t>7B</a:t>
            </a:r>
            <a:endParaRPr lang="en-GB" sz="1400" dirty="0">
              <a:latin typeface="Comic Sans MS" panose="030F0702030302020204" pitchFamily="66" charset="0"/>
            </a:endParaRPr>
          </a:p>
        </p:txBody>
      </p:sp>
      <p:pic>
        <p:nvPicPr>
          <p:cNvPr id="5" name="Picture 4" descr="http://tutorial.math.lamar.edu/Classes/CalcII/PolarCoordinates_files/image007.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152400"/>
            <a:ext cx="1182413" cy="1143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4195253"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195253" y="0"/>
                <a:ext cx="1219200" cy="338554"/>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971502"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2971502" y="0"/>
                <a:ext cx="1219200" cy="338554"/>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96784"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596784" y="0"/>
                <a:ext cx="1373068" cy="338554"/>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0"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a:ea typeface="Cambria Math"/>
                            </a:rPr>
                          </m:ctrlPr>
                        </m:dPr>
                        <m:e>
                          <m:f>
                            <m:fPr>
                              <m:ctrlPr>
                                <a:rPr lang="en-US" sz="1600" b="0" i="1" smtClean="0">
                                  <a:latin typeface="Cambria Math"/>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0" y="0"/>
                <a:ext cx="1597104" cy="51398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423987" y="2895600"/>
                <a:ext cx="115429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sSup>
                        <m:sSupPr>
                          <m:ctrlPr>
                            <a:rPr lang="en-GB" sz="1400" i="1" smtClean="0">
                              <a:latin typeface="Cambria Math"/>
                            </a:rPr>
                          </m:ctrlPr>
                        </m:sSupPr>
                        <m:e>
                          <m:r>
                            <a:rPr lang="en-GB" sz="1400" b="0" i="1" smtClean="0">
                              <a:latin typeface="Cambria Math"/>
                            </a:rPr>
                            <m:t>𝑦</m:t>
                          </m:r>
                        </m:e>
                        <m:sup>
                          <m:r>
                            <a:rPr lang="en-GB" sz="1400" b="0" i="1" smtClean="0">
                              <a:latin typeface="Cambria Math"/>
                            </a:rPr>
                            <m:t>2</m:t>
                          </m:r>
                        </m:sup>
                      </m:sSup>
                      <m:r>
                        <a:rPr lang="en-GB" sz="1400" b="0" i="1" smtClean="0">
                          <a:latin typeface="Cambria Math"/>
                        </a:rPr>
                        <m:t>=5</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423987" y="2895600"/>
                <a:ext cx="1154290" cy="307777"/>
              </a:xfrm>
              <a:prstGeom prst="rect">
                <a:avLst/>
              </a:prstGeom>
              <a:blipFill rotWithShape="1">
                <a:blip r:embed="rId8"/>
                <a:stretch>
                  <a:fillRect b="-4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857750" y="1638300"/>
                <a:ext cx="12382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sSup>
                        <m:sSupPr>
                          <m:ctrlPr>
                            <a:rPr lang="en-GB" sz="1400" i="1" smtClean="0">
                              <a:latin typeface="Cambria Math"/>
                            </a:rPr>
                          </m:ctrlPr>
                        </m:sSupPr>
                        <m:e>
                          <m:r>
                            <a:rPr lang="en-GB" sz="1400" b="0" i="1" smtClean="0">
                              <a:latin typeface="Cambria Math"/>
                            </a:rPr>
                            <m:t>𝑦</m:t>
                          </m:r>
                        </m:e>
                        <m:sup>
                          <m:r>
                            <a:rPr lang="en-GB" sz="1400" b="0" i="1" smtClean="0">
                              <a:latin typeface="Cambria Math"/>
                            </a:rPr>
                            <m:t>2</m:t>
                          </m:r>
                        </m:sup>
                      </m:sSup>
                      <m:r>
                        <a:rPr lang="en-GB" sz="1400" b="0" i="1" smtClean="0">
                          <a:latin typeface="Cambria Math"/>
                        </a:rPr>
                        <m:t>=5</m:t>
                      </m:r>
                    </m:oMath>
                  </m:oMathPara>
                </a14:m>
                <a:endParaRPr lang="en-GB"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4857750" y="1638300"/>
                <a:ext cx="1238250" cy="307777"/>
              </a:xfrm>
              <a:prstGeom prst="rect">
                <a:avLst/>
              </a:prstGeom>
              <a:blipFill rotWithShape="1">
                <a:blip r:embed="rId9"/>
                <a:stretch>
                  <a:fillRect b="-4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038600" y="2124075"/>
                <a:ext cx="202055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a:rPr>
                          </m:ctrlPr>
                        </m:sSupPr>
                        <m:e>
                          <m:r>
                            <a:rPr lang="en-GB" sz="1400" b="0" i="1" smtClean="0">
                              <a:latin typeface="Cambria Math"/>
                            </a:rPr>
                            <m:t>𝑟</m:t>
                          </m:r>
                        </m:e>
                        <m:sup>
                          <m:r>
                            <a:rPr lang="en-GB" sz="1400" b="0" i="1" smtClean="0">
                              <a:latin typeface="Cambria Math"/>
                            </a:rPr>
                            <m:t>2</m:t>
                          </m:r>
                        </m:sup>
                      </m:sSup>
                      <m:sSup>
                        <m:sSupPr>
                          <m:ctrlPr>
                            <a:rPr lang="en-GB" sz="1400" i="1" smtClean="0">
                              <a:latin typeface="Cambria Math"/>
                            </a:rPr>
                          </m:ctrlPr>
                        </m:sSupPr>
                        <m:e>
                          <m:r>
                            <a:rPr lang="en-GB" sz="1400" b="0" i="1" smtClean="0">
                              <a:latin typeface="Cambria Math"/>
                            </a:rPr>
                            <m:t>𝑐𝑜𝑠</m:t>
                          </m:r>
                        </m:e>
                        <m:sup>
                          <m:r>
                            <a:rPr lang="en-GB" sz="1400" b="0" i="1" smtClean="0">
                              <a:latin typeface="Cambria Math"/>
                            </a:rPr>
                            <m:t>2</m:t>
                          </m:r>
                        </m:sup>
                      </m:sSup>
                      <m:r>
                        <a:rPr lang="en-GB" sz="1400" i="1" smtClean="0">
                          <a:latin typeface="Cambria Math"/>
                          <a:ea typeface="Cambria Math"/>
                        </a:rPr>
                        <m:t>𝜃</m:t>
                      </m:r>
                      <m:r>
                        <a:rPr lang="en-GB" sz="1400" b="0" i="1" smtClean="0">
                          <a:latin typeface="Cambria Math"/>
                        </a:rPr>
                        <m:t>−</m:t>
                      </m:r>
                      <m:sSup>
                        <m:sSupPr>
                          <m:ctrlPr>
                            <a:rPr lang="en-GB" sz="1400" i="1" smtClean="0">
                              <a:latin typeface="Cambria Math"/>
                            </a:rPr>
                          </m:ctrlPr>
                        </m:sSupPr>
                        <m:e>
                          <m:r>
                            <a:rPr lang="en-GB" sz="1400" b="0" i="1" smtClean="0">
                              <a:latin typeface="Cambria Math"/>
                            </a:rPr>
                            <m:t>𝑟</m:t>
                          </m:r>
                        </m:e>
                        <m:sup>
                          <m:r>
                            <a:rPr lang="en-GB" sz="1400" b="0" i="1" smtClean="0">
                              <a:latin typeface="Cambria Math"/>
                            </a:rPr>
                            <m:t>2</m:t>
                          </m:r>
                        </m:sup>
                      </m:sSup>
                      <m:sSup>
                        <m:sSupPr>
                          <m:ctrlPr>
                            <a:rPr lang="en-GB" sz="1400" b="0" i="1" smtClean="0">
                              <a:latin typeface="Cambria Math"/>
                            </a:rPr>
                          </m:ctrlPr>
                        </m:sSupPr>
                        <m:e>
                          <m:r>
                            <a:rPr lang="en-GB" sz="1400" b="0" i="1" smtClean="0">
                              <a:latin typeface="Cambria Math"/>
                            </a:rPr>
                            <m:t>𝑠𝑖𝑛</m:t>
                          </m:r>
                        </m:e>
                        <m:sup>
                          <m:r>
                            <a:rPr lang="en-GB" sz="1400" b="0" i="1" smtClean="0">
                              <a:latin typeface="Cambria Math"/>
                            </a:rPr>
                            <m:t>2</m:t>
                          </m:r>
                        </m:sup>
                      </m:sSup>
                      <m:r>
                        <a:rPr lang="en-GB" sz="1400" b="0" i="1" smtClean="0">
                          <a:latin typeface="Cambria Math"/>
                          <a:ea typeface="Cambria Math"/>
                        </a:rPr>
                        <m:t>𝜃</m:t>
                      </m:r>
                      <m:r>
                        <a:rPr lang="en-GB" sz="1400" b="0" i="1" smtClean="0">
                          <a:latin typeface="Cambria Math"/>
                        </a:rPr>
                        <m:t>=5</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038600" y="2124075"/>
                <a:ext cx="2020553" cy="307777"/>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057650" y="2619375"/>
                <a:ext cx="199304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a:rPr>
                          </m:ctrlPr>
                        </m:sSupPr>
                        <m:e>
                          <m:r>
                            <a:rPr lang="en-GB" sz="1400" b="0" i="1" smtClean="0">
                              <a:latin typeface="Cambria Math"/>
                            </a:rPr>
                            <m:t>𝑟</m:t>
                          </m:r>
                        </m:e>
                        <m:sup>
                          <m:r>
                            <a:rPr lang="en-GB" sz="1400" b="0" i="1" smtClean="0">
                              <a:latin typeface="Cambria Math"/>
                            </a:rPr>
                            <m:t>2</m:t>
                          </m:r>
                        </m:sup>
                      </m:sSup>
                      <m:d>
                        <m:dPr>
                          <m:ctrlPr>
                            <a:rPr lang="en-GB" sz="1400" i="1" smtClean="0">
                              <a:latin typeface="Cambria Math"/>
                            </a:rPr>
                          </m:ctrlPr>
                        </m:dPr>
                        <m:e>
                          <m:sSup>
                            <m:sSupPr>
                              <m:ctrlPr>
                                <a:rPr lang="en-GB" sz="1400" i="1">
                                  <a:latin typeface="Cambria Math"/>
                                </a:rPr>
                              </m:ctrlPr>
                            </m:sSupPr>
                            <m:e>
                              <m:r>
                                <a:rPr lang="en-GB" sz="1400" i="1">
                                  <a:latin typeface="Cambria Math"/>
                                </a:rPr>
                                <m:t>𝑐𝑜𝑠</m:t>
                              </m:r>
                            </m:e>
                            <m:sup>
                              <m:r>
                                <a:rPr lang="en-GB" sz="1400" i="1">
                                  <a:latin typeface="Cambria Math"/>
                                </a:rPr>
                                <m:t>2</m:t>
                              </m:r>
                            </m:sup>
                          </m:sSup>
                          <m:r>
                            <a:rPr lang="en-GB" sz="1400" i="1">
                              <a:latin typeface="Cambria Math"/>
                              <a:ea typeface="Cambria Math"/>
                            </a:rPr>
                            <m:t>𝜃</m:t>
                          </m:r>
                          <m:r>
                            <a:rPr lang="en-GB" sz="1400" b="0" i="1" smtClean="0">
                              <a:latin typeface="Cambria Math"/>
                              <a:ea typeface="Cambria Math"/>
                            </a:rPr>
                            <m:t>−</m:t>
                          </m:r>
                          <m:sSup>
                            <m:sSupPr>
                              <m:ctrlPr>
                                <a:rPr lang="en-GB" sz="1400" i="1">
                                  <a:latin typeface="Cambria Math"/>
                                </a:rPr>
                              </m:ctrlPr>
                            </m:sSupPr>
                            <m:e>
                              <m:r>
                                <a:rPr lang="en-GB" sz="1400" i="1">
                                  <a:latin typeface="Cambria Math"/>
                                </a:rPr>
                                <m:t>𝑠𝑖𝑛</m:t>
                              </m:r>
                            </m:e>
                            <m:sup>
                              <m:r>
                                <a:rPr lang="en-GB" sz="1400" i="1">
                                  <a:latin typeface="Cambria Math"/>
                                </a:rPr>
                                <m:t>2</m:t>
                              </m:r>
                            </m:sup>
                          </m:sSup>
                          <m:r>
                            <a:rPr lang="en-GB" sz="1400" i="1">
                              <a:latin typeface="Cambria Math"/>
                              <a:ea typeface="Cambria Math"/>
                            </a:rPr>
                            <m:t>𝜃</m:t>
                          </m:r>
                        </m:e>
                      </m:d>
                      <m:r>
                        <a:rPr lang="en-GB" sz="1400" b="0" i="1" smtClean="0">
                          <a:latin typeface="Cambria Math"/>
                        </a:rPr>
                        <m:t>=5</m:t>
                      </m:r>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4057650" y="2619375"/>
                <a:ext cx="1993046" cy="307777"/>
              </a:xfrm>
              <a:prstGeom prst="rect">
                <a:avLst/>
              </a:prstGeom>
              <a:blipFill rotWithShape="1">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829175" y="3076575"/>
                <a:ext cx="120359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a:rPr>
                          </m:ctrlPr>
                        </m:sSupPr>
                        <m:e>
                          <m:r>
                            <a:rPr lang="en-GB" sz="1400" b="0" i="1" smtClean="0">
                              <a:latin typeface="Cambria Math"/>
                            </a:rPr>
                            <m:t>𝑟</m:t>
                          </m:r>
                        </m:e>
                        <m:sup>
                          <m:r>
                            <a:rPr lang="en-GB" sz="1400" b="0" i="1" smtClean="0">
                              <a:latin typeface="Cambria Math"/>
                            </a:rPr>
                            <m:t>2</m:t>
                          </m:r>
                        </m:sup>
                      </m:sSup>
                      <m:r>
                        <a:rPr lang="en-GB" sz="1400" b="0" i="1" smtClean="0">
                          <a:latin typeface="Cambria Math"/>
                        </a:rPr>
                        <m:t>𝑐𝑜𝑠</m:t>
                      </m:r>
                      <m:r>
                        <a:rPr lang="en-GB" sz="1400" b="0" i="1" smtClean="0">
                          <a:latin typeface="Cambria Math"/>
                        </a:rPr>
                        <m:t>2</m:t>
                      </m:r>
                      <m:r>
                        <a:rPr lang="en-GB" sz="1400" b="0" i="1" smtClean="0">
                          <a:latin typeface="Cambria Math"/>
                          <a:ea typeface="Cambria Math"/>
                        </a:rPr>
                        <m:t>𝜃</m:t>
                      </m:r>
                      <m:r>
                        <a:rPr lang="en-GB" sz="1400" b="0" i="1" smtClean="0">
                          <a:latin typeface="Cambria Math"/>
                        </a:rPr>
                        <m:t>=5</m:t>
                      </m:r>
                    </m:oMath>
                  </m:oMathPara>
                </a14:m>
                <a:endParaRPr lang="en-GB" sz="1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829175" y="3076575"/>
                <a:ext cx="1203599" cy="307777"/>
              </a:xfrm>
              <a:prstGeom prst="rect">
                <a:avLst/>
              </a:prstGeom>
              <a:blipFill rotWithShape="1">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5400675" y="0"/>
                <a:ext cx="2368277"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𝐶𝑜𝑠</m:t>
                      </m:r>
                      <m:r>
                        <a:rPr lang="en-GB" sz="1600" b="0" i="1" smtClean="0">
                          <a:latin typeface="Cambria Math"/>
                        </a:rPr>
                        <m:t>2</m:t>
                      </m:r>
                      <m:r>
                        <a:rPr lang="en-GB" sz="1600" b="0" i="1" smtClean="0">
                          <a:latin typeface="Cambria Math"/>
                          <a:ea typeface="Cambria Math"/>
                        </a:rPr>
                        <m:t>𝜃</m:t>
                      </m:r>
                      <m:r>
                        <a:rPr lang="en-GB" sz="1600" b="0" i="1" smtClean="0">
                          <a:latin typeface="Cambria Math"/>
                          <a:ea typeface="Cambria Math"/>
                        </a:rPr>
                        <m:t>≡</m:t>
                      </m:r>
                      <m:sSup>
                        <m:sSupPr>
                          <m:ctrlPr>
                            <a:rPr lang="en-GB" sz="1600" i="1">
                              <a:latin typeface="Cambria Math"/>
                            </a:rPr>
                          </m:ctrlPr>
                        </m:sSupPr>
                        <m:e>
                          <m:r>
                            <a:rPr lang="en-GB" sz="1600" i="1">
                              <a:latin typeface="Cambria Math"/>
                            </a:rPr>
                            <m:t>𝐶𝑜𝑠</m:t>
                          </m:r>
                        </m:e>
                        <m:sup>
                          <m:r>
                            <a:rPr lang="en-GB" sz="1600" i="1">
                              <a:latin typeface="Cambria Math"/>
                            </a:rPr>
                            <m:t>2</m:t>
                          </m:r>
                        </m:sup>
                      </m:sSup>
                      <m:r>
                        <a:rPr lang="en-GB" sz="1600" i="1">
                          <a:latin typeface="Cambria Math"/>
                          <a:ea typeface="Cambria Math"/>
                        </a:rPr>
                        <m:t>𝜃</m:t>
                      </m:r>
                      <m:r>
                        <a:rPr lang="en-GB" sz="1600" i="1">
                          <a:latin typeface="Cambria Math"/>
                          <a:ea typeface="Cambria Math"/>
                        </a:rPr>
                        <m:t>−</m:t>
                      </m:r>
                      <m:sSup>
                        <m:sSupPr>
                          <m:ctrlPr>
                            <a:rPr lang="en-GB" sz="1600" i="1">
                              <a:latin typeface="Cambria Math"/>
                              <a:ea typeface="Cambria Math"/>
                            </a:rPr>
                          </m:ctrlPr>
                        </m:sSupPr>
                        <m:e>
                          <m:r>
                            <a:rPr lang="en-GB" sz="1600" i="1">
                              <a:latin typeface="Cambria Math"/>
                              <a:ea typeface="Cambria Math"/>
                            </a:rPr>
                            <m:t>𝑆𝑖𝑛</m:t>
                          </m:r>
                        </m:e>
                        <m:sup>
                          <m:r>
                            <a:rPr lang="en-GB" sz="1600" i="1">
                              <a:latin typeface="Cambria Math"/>
                              <a:ea typeface="Cambria Math"/>
                            </a:rPr>
                            <m:t>2</m:t>
                          </m:r>
                        </m:sup>
                      </m:sSup>
                      <m:r>
                        <a:rPr lang="en-GB" sz="1600" i="1">
                          <a:latin typeface="Cambria Math"/>
                          <a:ea typeface="Cambria Math"/>
                        </a:rPr>
                        <m:t>𝜃</m:t>
                      </m:r>
                    </m:oMath>
                  </m:oMathPara>
                </a14:m>
                <a:endParaRPr lang="en-GB" sz="1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5400675" y="0"/>
                <a:ext cx="2368277" cy="338554"/>
              </a:xfrm>
              <a:prstGeom prst="rect">
                <a:avLst/>
              </a:prstGeom>
              <a:blipFill rotWithShape="1">
                <a:blip r:embed="rId1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5295900" y="3457575"/>
                <a:ext cx="1104213" cy="501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a:rPr>
                          </m:ctrlPr>
                        </m:sSupPr>
                        <m:e>
                          <m:r>
                            <a:rPr lang="en-GB" sz="1400" b="0" i="1" smtClean="0">
                              <a:latin typeface="Cambria Math"/>
                            </a:rPr>
                            <m:t>𝑟</m:t>
                          </m:r>
                        </m:e>
                        <m:sup>
                          <m:r>
                            <a:rPr lang="en-GB" sz="1400" b="0" i="1" smtClean="0">
                              <a:latin typeface="Cambria Math"/>
                            </a:rPr>
                            <m:t>2</m:t>
                          </m:r>
                        </m:sup>
                      </m:sSup>
                      <m:r>
                        <a:rPr lang="en-GB" sz="1400" b="0" i="1" smtClean="0">
                          <a:latin typeface="Cambria Math"/>
                        </a:rPr>
                        <m:t>=</m:t>
                      </m:r>
                      <m:f>
                        <m:fPr>
                          <m:ctrlPr>
                            <a:rPr lang="en-GB" sz="1400" b="0" i="1" smtClean="0">
                              <a:latin typeface="Cambria Math"/>
                            </a:rPr>
                          </m:ctrlPr>
                        </m:fPr>
                        <m:num>
                          <m:r>
                            <a:rPr lang="en-GB" sz="1400" b="0" i="1" smtClean="0">
                              <a:latin typeface="Cambria Math"/>
                            </a:rPr>
                            <m:t>5</m:t>
                          </m:r>
                        </m:num>
                        <m:den>
                          <m:r>
                            <a:rPr lang="en-GB" sz="1400" b="0" i="1" smtClean="0">
                              <a:latin typeface="Cambria Math"/>
                            </a:rPr>
                            <m:t>𝑐𝑜𝑠</m:t>
                          </m:r>
                          <m:r>
                            <a:rPr lang="en-GB" sz="1400" b="0" i="1" smtClean="0">
                              <a:latin typeface="Cambria Math"/>
                            </a:rPr>
                            <m:t>2</m:t>
                          </m:r>
                          <m:r>
                            <a:rPr lang="en-GB" sz="1400" b="0" i="1" smtClean="0">
                              <a:latin typeface="Cambria Math"/>
                              <a:ea typeface="Cambria Math"/>
                            </a:rPr>
                            <m:t>𝜃</m:t>
                          </m:r>
                        </m:den>
                      </m:f>
                    </m:oMath>
                  </m:oMathPara>
                </a14:m>
                <a:endParaRPr lang="en-GB"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5295900" y="3457575"/>
                <a:ext cx="1104213" cy="501484"/>
              </a:xfrm>
              <a:prstGeom prst="rect">
                <a:avLst/>
              </a:prstGeom>
              <a:blipFill rotWithShape="1">
                <a:blip r:embed="rId14"/>
                <a:stretch>
                  <a:fillRect b="-2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286375" y="4143375"/>
                <a:ext cx="119718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a:rPr>
                          </m:ctrlPr>
                        </m:sSupPr>
                        <m:e>
                          <m:r>
                            <a:rPr lang="en-GB" sz="1400" b="0" i="1" smtClean="0">
                              <a:latin typeface="Cambria Math"/>
                            </a:rPr>
                            <m:t>𝑟</m:t>
                          </m:r>
                        </m:e>
                        <m:sup>
                          <m:r>
                            <a:rPr lang="en-GB" sz="1400" b="0" i="1" smtClean="0">
                              <a:latin typeface="Cambria Math"/>
                            </a:rPr>
                            <m:t>2</m:t>
                          </m:r>
                        </m:sup>
                      </m:sSup>
                      <m:r>
                        <a:rPr lang="en-GB" sz="1400" b="0" i="1" smtClean="0">
                          <a:latin typeface="Cambria Math"/>
                        </a:rPr>
                        <m:t>=5</m:t>
                      </m:r>
                      <m:r>
                        <a:rPr lang="en-GB" sz="1400" b="0" i="1" smtClean="0">
                          <a:latin typeface="Cambria Math"/>
                        </a:rPr>
                        <m:t>𝑠𝑒𝑐</m:t>
                      </m:r>
                      <m:r>
                        <a:rPr lang="en-GB" sz="1400" b="0" i="1" smtClean="0">
                          <a:latin typeface="Cambria Math"/>
                        </a:rPr>
                        <m:t>2</m:t>
                      </m:r>
                      <m:r>
                        <a:rPr lang="en-GB" sz="1400" b="0" i="1" smtClean="0">
                          <a:latin typeface="Cambria Math"/>
                          <a:ea typeface="Cambria Math"/>
                        </a:rPr>
                        <m:t>𝜃</m:t>
                      </m:r>
                    </m:oMath>
                  </m:oMathPara>
                </a14:m>
                <a:endParaRPr lang="en-GB" sz="1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5286375" y="4143375"/>
                <a:ext cx="1197187" cy="307777"/>
              </a:xfrm>
              <a:prstGeom prst="rect">
                <a:avLst/>
              </a:prstGeom>
              <a:blipFill rotWithShape="1">
                <a:blip r:embed="rId15"/>
                <a:stretch>
                  <a:fillRect/>
                </a:stretch>
              </a:blipFill>
            </p:spPr>
            <p:txBody>
              <a:bodyPr/>
              <a:lstStyle/>
              <a:p>
                <a:r>
                  <a:rPr lang="en-GB">
                    <a:noFill/>
                  </a:rPr>
                  <a:t> </a:t>
                </a:r>
              </a:p>
            </p:txBody>
          </p:sp>
        </mc:Fallback>
      </mc:AlternateContent>
      <p:sp>
        <p:nvSpPr>
          <p:cNvPr id="39" name="Arc 38"/>
          <p:cNvSpPr/>
          <p:nvPr/>
        </p:nvSpPr>
        <p:spPr>
          <a:xfrm>
            <a:off x="5928880" y="1781176"/>
            <a:ext cx="367146" cy="514349"/>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9"/>
          <p:cNvSpPr txBox="1"/>
          <p:nvPr/>
        </p:nvSpPr>
        <p:spPr>
          <a:xfrm>
            <a:off x="6238876" y="1770290"/>
            <a:ext cx="1524000" cy="523220"/>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Replace x and y from above</a:t>
            </a:r>
            <a:endParaRPr lang="en-GB" sz="1400" baseline="30000" dirty="0">
              <a:solidFill>
                <a:srgbClr val="FF0000"/>
              </a:solidFill>
              <a:latin typeface="Comic Sans MS" panose="030F0702030302020204" pitchFamily="66" charset="0"/>
            </a:endParaRPr>
          </a:p>
        </p:txBody>
      </p:sp>
      <p:sp>
        <p:nvSpPr>
          <p:cNvPr id="41" name="Arc 40"/>
          <p:cNvSpPr/>
          <p:nvPr/>
        </p:nvSpPr>
        <p:spPr>
          <a:xfrm>
            <a:off x="5938405" y="2286001"/>
            <a:ext cx="367146" cy="514349"/>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Arc 41"/>
          <p:cNvSpPr/>
          <p:nvPr/>
        </p:nvSpPr>
        <p:spPr>
          <a:xfrm>
            <a:off x="5947930" y="2800351"/>
            <a:ext cx="357620" cy="457199"/>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Arc 42"/>
          <p:cNvSpPr/>
          <p:nvPr/>
        </p:nvSpPr>
        <p:spPr>
          <a:xfrm>
            <a:off x="6205105" y="3267075"/>
            <a:ext cx="348095" cy="466725"/>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Arc 43"/>
          <p:cNvSpPr/>
          <p:nvPr/>
        </p:nvSpPr>
        <p:spPr>
          <a:xfrm>
            <a:off x="6367031" y="3743325"/>
            <a:ext cx="338570" cy="542925"/>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xtBox 44"/>
          <p:cNvSpPr txBox="1"/>
          <p:nvPr/>
        </p:nvSpPr>
        <p:spPr>
          <a:xfrm>
            <a:off x="6276976" y="2389415"/>
            <a:ext cx="1066799"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Factorise</a:t>
            </a:r>
            <a:endParaRPr lang="en-GB" sz="1400" baseline="30000" dirty="0">
              <a:solidFill>
                <a:srgbClr val="FF0000"/>
              </a:solidFill>
              <a:latin typeface="Comic Sans MS" panose="030F0702030302020204" pitchFamily="66" charset="0"/>
            </a:endParaRPr>
          </a:p>
        </p:txBody>
      </p:sp>
      <p:sp>
        <p:nvSpPr>
          <p:cNvPr id="46" name="TextBox 45"/>
          <p:cNvSpPr txBox="1"/>
          <p:nvPr/>
        </p:nvSpPr>
        <p:spPr>
          <a:xfrm>
            <a:off x="6267451" y="2741840"/>
            <a:ext cx="2647949" cy="523220"/>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The expression in brackets is one we saw earlier for cos2</a:t>
            </a:r>
            <a:r>
              <a:rPr lang="el-GR" sz="1400" dirty="0" smtClean="0">
                <a:solidFill>
                  <a:srgbClr val="FF0000"/>
                </a:solidFill>
                <a:latin typeface="Comic Sans MS" panose="030F0702030302020204" pitchFamily="66" charset="0"/>
              </a:rPr>
              <a:t>θ</a:t>
            </a:r>
            <a:endParaRPr lang="en-GB" sz="1400" baseline="30000" dirty="0">
              <a:solidFill>
                <a:srgbClr val="FF0000"/>
              </a:solidFill>
              <a:latin typeface="Comic Sans MS" panose="030F0702030302020204" pitchFamily="66" charset="0"/>
            </a:endParaRPr>
          </a:p>
        </p:txBody>
      </p:sp>
      <p:sp>
        <p:nvSpPr>
          <p:cNvPr id="47" name="TextBox 46"/>
          <p:cNvSpPr txBox="1"/>
          <p:nvPr/>
        </p:nvSpPr>
        <p:spPr>
          <a:xfrm>
            <a:off x="6505576" y="3351440"/>
            <a:ext cx="1571624"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Divide by cos2</a:t>
            </a:r>
            <a:r>
              <a:rPr lang="el-GR" sz="1400" dirty="0" smtClean="0">
                <a:solidFill>
                  <a:srgbClr val="FF0000"/>
                </a:solidFill>
                <a:latin typeface="Comic Sans MS" panose="030F0702030302020204" pitchFamily="66" charset="0"/>
              </a:rPr>
              <a:t>θ</a:t>
            </a:r>
            <a:endParaRPr lang="en-GB" sz="1400" baseline="30000" dirty="0">
              <a:solidFill>
                <a:srgbClr val="FF0000"/>
              </a:solidFill>
              <a:latin typeface="Comic Sans MS" panose="030F0702030302020204" pitchFamily="66" charset="0"/>
            </a:endParaRPr>
          </a:p>
        </p:txBody>
      </p:sp>
      <p:sp>
        <p:nvSpPr>
          <p:cNvPr id="48" name="TextBox 47"/>
          <p:cNvSpPr txBox="1"/>
          <p:nvPr/>
        </p:nvSpPr>
        <p:spPr>
          <a:xfrm>
            <a:off x="6677026" y="3827690"/>
            <a:ext cx="942974"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Rewrite</a:t>
            </a:r>
            <a:endParaRPr lang="en-GB" sz="1400" baseline="30000" dirty="0">
              <a:solidFill>
                <a:srgbClr val="FF0000"/>
              </a:solidFill>
              <a:latin typeface="Comic Sans MS" panose="030F0702030302020204" pitchFamily="66" charset="0"/>
            </a:endParaRPr>
          </a:p>
        </p:txBody>
      </p:sp>
      <p:sp>
        <p:nvSpPr>
          <p:cNvPr id="49" name="Rectangle 48"/>
          <p:cNvSpPr/>
          <p:nvPr/>
        </p:nvSpPr>
        <p:spPr>
          <a:xfrm>
            <a:off x="4981576" y="1657350"/>
            <a:ext cx="247650" cy="25717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5400676" y="1657350"/>
            <a:ext cx="247650" cy="25717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4114800" y="2133600"/>
            <a:ext cx="704849" cy="27622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4981575" y="2133600"/>
            <a:ext cx="676275" cy="27622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4391025" y="2638425"/>
            <a:ext cx="1162050" cy="27622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5105400" y="3095625"/>
            <a:ext cx="514350" cy="27622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0913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linds(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linds(horizontal)">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linds(horizont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linds(horizontal)">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blinds(horizontal)">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6"/>
                                        </p:tgtEl>
                                        <p:attrNameLst>
                                          <p:attrName>fillcolor</p:attrName>
                                        </p:attrNameLst>
                                      </p:cBhvr>
                                      <p:to>
                                        <a:srgbClr val="66CCFF"/>
                                      </p:to>
                                    </p:animClr>
                                    <p:set>
                                      <p:cBhvr>
                                        <p:cTn id="47" dur="500" fill="hold"/>
                                        <p:tgtEl>
                                          <p:spTgt spid="6"/>
                                        </p:tgtEl>
                                        <p:attrNameLst>
                                          <p:attrName>fill.type</p:attrName>
                                        </p:attrNameLst>
                                      </p:cBhvr>
                                      <p:to>
                                        <p:strVal val="solid"/>
                                      </p:to>
                                    </p:set>
                                    <p:set>
                                      <p:cBhvr>
                                        <p:cTn id="48" dur="500" fill="hold"/>
                                        <p:tgtEl>
                                          <p:spTgt spid="6"/>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grpId="1" nodeType="clickEffect">
                                  <p:stCondLst>
                                    <p:cond delay="0"/>
                                  </p:stCondLst>
                                  <p:childTnLst>
                                    <p:animEffect transition="out" filter="blinds(horizontal)">
                                      <p:cBhvr>
                                        <p:cTn id="52" dur="500"/>
                                        <p:tgtEl>
                                          <p:spTgt spid="49"/>
                                        </p:tgtEl>
                                      </p:cBhvr>
                                    </p:animEffect>
                                    <p:set>
                                      <p:cBhvr>
                                        <p:cTn id="53" dur="1" fill="hold">
                                          <p:stCondLst>
                                            <p:cond delay="499"/>
                                          </p:stCondLst>
                                        </p:cTn>
                                        <p:tgtEl>
                                          <p:spTgt spid="49"/>
                                        </p:tgtEl>
                                        <p:attrNameLst>
                                          <p:attrName>style.visibility</p:attrName>
                                        </p:attrNameLst>
                                      </p:cBhvr>
                                      <p:to>
                                        <p:strVal val="hidden"/>
                                      </p:to>
                                    </p:set>
                                  </p:childTnLst>
                                </p:cTn>
                              </p:par>
                              <p:par>
                                <p:cTn id="54" presetID="3" presetClass="exit" presetSubtype="10" fill="hold" grpId="1" nodeType="withEffect">
                                  <p:stCondLst>
                                    <p:cond delay="0"/>
                                  </p:stCondLst>
                                  <p:childTnLst>
                                    <p:animEffect transition="out" filter="blinds(horizontal)">
                                      <p:cBhvr>
                                        <p:cTn id="55" dur="500"/>
                                        <p:tgtEl>
                                          <p:spTgt spid="51"/>
                                        </p:tgtEl>
                                      </p:cBhvr>
                                    </p:animEffect>
                                    <p:set>
                                      <p:cBhvr>
                                        <p:cTn id="56" dur="1" fill="hold">
                                          <p:stCondLst>
                                            <p:cond delay="499"/>
                                          </p:stCondLst>
                                        </p:cTn>
                                        <p:tgtEl>
                                          <p:spTgt spid="51"/>
                                        </p:tgtEl>
                                        <p:attrNameLst>
                                          <p:attrName>style.visibility</p:attrName>
                                        </p:attrNameLst>
                                      </p:cBhvr>
                                      <p:to>
                                        <p:strVal val="hidden"/>
                                      </p:to>
                                    </p:set>
                                  </p:childTnLst>
                                </p:cTn>
                              </p:par>
                              <p:par>
                                <p:cTn id="57" presetID="1" presetClass="emph" presetSubtype="2" fill="hold" nodeType="withEffect">
                                  <p:stCondLst>
                                    <p:cond delay="0"/>
                                  </p:stCondLst>
                                  <p:childTnLst>
                                    <p:animClr clrSpc="rgb" dir="cw">
                                      <p:cBhvr>
                                        <p:cTn id="58" dur="500" fill="hold"/>
                                        <p:tgtEl>
                                          <p:spTgt spid="6"/>
                                        </p:tgtEl>
                                        <p:attrNameLst>
                                          <p:attrName>fillcolor</p:attrName>
                                        </p:attrNameLst>
                                      </p:cBhvr>
                                      <p:to>
                                        <a:schemeClr val="bg1"/>
                                      </p:to>
                                    </p:animClr>
                                    <p:set>
                                      <p:cBhvr>
                                        <p:cTn id="59" dur="500" fill="hold"/>
                                        <p:tgtEl>
                                          <p:spTgt spid="6"/>
                                        </p:tgtEl>
                                        <p:attrNameLst>
                                          <p:attrName>fill.type</p:attrName>
                                        </p:attrNameLst>
                                      </p:cBhvr>
                                      <p:to>
                                        <p:strVal val="solid"/>
                                      </p:to>
                                    </p:set>
                                    <p:set>
                                      <p:cBhvr>
                                        <p:cTn id="60" dur="500" fill="hold"/>
                                        <p:tgtEl>
                                          <p:spTgt spid="6"/>
                                        </p:tgtEl>
                                        <p:attrNameLst>
                                          <p:attrName>fill.on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blinds(horizontal)">
                                      <p:cBhvr>
                                        <p:cTn id="65" dur="500"/>
                                        <p:tgtEl>
                                          <p:spTgt spid="50"/>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blinds(horizontal)">
                                      <p:cBhvr>
                                        <p:cTn id="70" dur="500"/>
                                        <p:tgtEl>
                                          <p:spTgt spid="52"/>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mph" presetSubtype="2" fill="hold" nodeType="clickEffect">
                                  <p:stCondLst>
                                    <p:cond delay="0"/>
                                  </p:stCondLst>
                                  <p:childTnLst>
                                    <p:animClr clrSpc="rgb" dir="cw">
                                      <p:cBhvr>
                                        <p:cTn id="74" dur="500" fill="hold"/>
                                        <p:tgtEl>
                                          <p:spTgt spid="7"/>
                                        </p:tgtEl>
                                        <p:attrNameLst>
                                          <p:attrName>fillcolor</p:attrName>
                                        </p:attrNameLst>
                                      </p:cBhvr>
                                      <p:to>
                                        <a:srgbClr val="66CCFF"/>
                                      </p:to>
                                    </p:animClr>
                                    <p:set>
                                      <p:cBhvr>
                                        <p:cTn id="75" dur="500" fill="hold"/>
                                        <p:tgtEl>
                                          <p:spTgt spid="7"/>
                                        </p:tgtEl>
                                        <p:attrNameLst>
                                          <p:attrName>fill.type</p:attrName>
                                        </p:attrNameLst>
                                      </p:cBhvr>
                                      <p:to>
                                        <p:strVal val="solid"/>
                                      </p:to>
                                    </p:set>
                                    <p:set>
                                      <p:cBhvr>
                                        <p:cTn id="76" dur="500" fill="hold"/>
                                        <p:tgtEl>
                                          <p:spTgt spid="7"/>
                                        </p:tgtEl>
                                        <p:attrNameLst>
                                          <p:attrName>fill.on</p:attrName>
                                        </p:attrNameLst>
                                      </p:cBhvr>
                                      <p:to>
                                        <p:strVal val="true"/>
                                      </p:to>
                                    </p:set>
                                  </p:childTnLst>
                                </p:cTn>
                              </p:par>
                            </p:childTnLst>
                          </p:cTn>
                        </p:par>
                      </p:childTnLst>
                    </p:cTn>
                  </p:par>
                  <p:par>
                    <p:cTn id="77" fill="hold">
                      <p:stCondLst>
                        <p:cond delay="indefinite"/>
                      </p:stCondLst>
                      <p:childTnLst>
                        <p:par>
                          <p:cTn id="78" fill="hold">
                            <p:stCondLst>
                              <p:cond delay="0"/>
                            </p:stCondLst>
                            <p:childTnLst>
                              <p:par>
                                <p:cTn id="79" presetID="3" presetClass="exit" presetSubtype="10" fill="hold" grpId="1" nodeType="clickEffect">
                                  <p:stCondLst>
                                    <p:cond delay="0"/>
                                  </p:stCondLst>
                                  <p:childTnLst>
                                    <p:animEffect transition="out" filter="blinds(horizontal)">
                                      <p:cBhvr>
                                        <p:cTn id="80" dur="500"/>
                                        <p:tgtEl>
                                          <p:spTgt spid="50"/>
                                        </p:tgtEl>
                                      </p:cBhvr>
                                    </p:animEffect>
                                    <p:set>
                                      <p:cBhvr>
                                        <p:cTn id="81" dur="1" fill="hold">
                                          <p:stCondLst>
                                            <p:cond delay="499"/>
                                          </p:stCondLst>
                                        </p:cTn>
                                        <p:tgtEl>
                                          <p:spTgt spid="50"/>
                                        </p:tgtEl>
                                        <p:attrNameLst>
                                          <p:attrName>style.visibility</p:attrName>
                                        </p:attrNameLst>
                                      </p:cBhvr>
                                      <p:to>
                                        <p:strVal val="hidden"/>
                                      </p:to>
                                    </p:set>
                                  </p:childTnLst>
                                </p:cTn>
                              </p:par>
                              <p:par>
                                <p:cTn id="82" presetID="3" presetClass="exit" presetSubtype="10" fill="hold" grpId="1" nodeType="withEffect">
                                  <p:stCondLst>
                                    <p:cond delay="0"/>
                                  </p:stCondLst>
                                  <p:childTnLst>
                                    <p:animEffect transition="out" filter="blinds(horizontal)">
                                      <p:cBhvr>
                                        <p:cTn id="83" dur="500"/>
                                        <p:tgtEl>
                                          <p:spTgt spid="52"/>
                                        </p:tgtEl>
                                      </p:cBhvr>
                                    </p:animEffect>
                                    <p:set>
                                      <p:cBhvr>
                                        <p:cTn id="84" dur="1" fill="hold">
                                          <p:stCondLst>
                                            <p:cond delay="499"/>
                                          </p:stCondLst>
                                        </p:cTn>
                                        <p:tgtEl>
                                          <p:spTgt spid="52"/>
                                        </p:tgtEl>
                                        <p:attrNameLst>
                                          <p:attrName>style.visibility</p:attrName>
                                        </p:attrNameLst>
                                      </p:cBhvr>
                                      <p:to>
                                        <p:strVal val="hidden"/>
                                      </p:to>
                                    </p:set>
                                  </p:childTnLst>
                                </p:cTn>
                              </p:par>
                              <p:par>
                                <p:cTn id="85" presetID="1" presetClass="emph" presetSubtype="2" fill="hold" nodeType="withEffect">
                                  <p:stCondLst>
                                    <p:cond delay="0"/>
                                  </p:stCondLst>
                                  <p:childTnLst>
                                    <p:animClr clrSpc="rgb" dir="cw">
                                      <p:cBhvr>
                                        <p:cTn id="86" dur="500" fill="hold"/>
                                        <p:tgtEl>
                                          <p:spTgt spid="7"/>
                                        </p:tgtEl>
                                        <p:attrNameLst>
                                          <p:attrName>fillcolor</p:attrName>
                                        </p:attrNameLst>
                                      </p:cBhvr>
                                      <p:to>
                                        <a:schemeClr val="bg1"/>
                                      </p:to>
                                    </p:animClr>
                                    <p:set>
                                      <p:cBhvr>
                                        <p:cTn id="87" dur="500" fill="hold"/>
                                        <p:tgtEl>
                                          <p:spTgt spid="7"/>
                                        </p:tgtEl>
                                        <p:attrNameLst>
                                          <p:attrName>fill.type</p:attrName>
                                        </p:attrNameLst>
                                      </p:cBhvr>
                                      <p:to>
                                        <p:strVal val="solid"/>
                                      </p:to>
                                    </p:set>
                                    <p:set>
                                      <p:cBhvr>
                                        <p:cTn id="88" dur="500" fill="hold"/>
                                        <p:tgtEl>
                                          <p:spTgt spid="7"/>
                                        </p:tgtEl>
                                        <p:attrNameLst>
                                          <p:attrName>fill.on</p:attrName>
                                        </p:attrNameLst>
                                      </p:cBhvr>
                                      <p:to>
                                        <p:strVal val="true"/>
                                      </p:to>
                                    </p:se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blinds(horizontal)">
                                      <p:cBhvr>
                                        <p:cTn id="93" dur="500"/>
                                        <p:tgtEl>
                                          <p:spTgt spid="41"/>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blinds(horizontal)">
                                      <p:cBhvr>
                                        <p:cTn id="98" dur="500"/>
                                        <p:tgtEl>
                                          <p:spTgt spid="45"/>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blinds(horizontal)">
                                      <p:cBhvr>
                                        <p:cTn id="103" dur="500"/>
                                        <p:tgtEl>
                                          <p:spTgt spid="33"/>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blinds(horizontal)">
                                      <p:cBhvr>
                                        <p:cTn id="108" dur="500"/>
                                        <p:tgtEl>
                                          <p:spTgt spid="42"/>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46"/>
                                        </p:tgtEl>
                                        <p:attrNameLst>
                                          <p:attrName>style.visibility</p:attrName>
                                        </p:attrNameLst>
                                      </p:cBhvr>
                                      <p:to>
                                        <p:strVal val="visible"/>
                                      </p:to>
                                    </p:set>
                                    <p:animEffect transition="in" filter="blinds(horizontal)">
                                      <p:cBhvr>
                                        <p:cTn id="113" dur="500"/>
                                        <p:tgtEl>
                                          <p:spTgt spid="46"/>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blinds(horizontal)">
                                      <p:cBhvr>
                                        <p:cTn id="118" dur="500"/>
                                        <p:tgtEl>
                                          <p:spTgt spid="36"/>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35"/>
                                        </p:tgtEl>
                                        <p:attrNameLst>
                                          <p:attrName>style.visibility</p:attrName>
                                        </p:attrNameLst>
                                      </p:cBhvr>
                                      <p:to>
                                        <p:strVal val="visible"/>
                                      </p:to>
                                    </p:set>
                                    <p:animEffect transition="in" filter="blinds(horizontal)">
                                      <p:cBhvr>
                                        <p:cTn id="123" dur="500"/>
                                        <p:tgtEl>
                                          <p:spTgt spid="35"/>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53"/>
                                        </p:tgtEl>
                                        <p:attrNameLst>
                                          <p:attrName>style.visibility</p:attrName>
                                        </p:attrNameLst>
                                      </p:cBhvr>
                                      <p:to>
                                        <p:strVal val="visible"/>
                                      </p:to>
                                    </p:set>
                                    <p:animEffect transition="in" filter="blinds(horizontal)">
                                      <p:cBhvr>
                                        <p:cTn id="128" dur="500"/>
                                        <p:tgtEl>
                                          <p:spTgt spid="53"/>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blinds(horizontal)">
                                      <p:cBhvr>
                                        <p:cTn id="133" dur="500"/>
                                        <p:tgtEl>
                                          <p:spTgt spid="54"/>
                                        </p:tgtEl>
                                      </p:cBhvr>
                                    </p:animEffect>
                                  </p:childTnLst>
                                </p:cTn>
                              </p:par>
                            </p:childTnLst>
                          </p:cTn>
                        </p:par>
                      </p:childTnLst>
                    </p:cTn>
                  </p:par>
                  <p:par>
                    <p:cTn id="134" fill="hold">
                      <p:stCondLst>
                        <p:cond delay="indefinite"/>
                      </p:stCondLst>
                      <p:childTnLst>
                        <p:par>
                          <p:cTn id="135" fill="hold">
                            <p:stCondLst>
                              <p:cond delay="0"/>
                            </p:stCondLst>
                            <p:childTnLst>
                              <p:par>
                                <p:cTn id="136" presetID="1" presetClass="emph" presetSubtype="2" fill="hold" nodeType="clickEffect">
                                  <p:stCondLst>
                                    <p:cond delay="0"/>
                                  </p:stCondLst>
                                  <p:childTnLst>
                                    <p:animClr clrSpc="rgb" dir="cw">
                                      <p:cBhvr>
                                        <p:cTn id="137" dur="500" fill="hold"/>
                                        <p:tgtEl>
                                          <p:spTgt spid="36"/>
                                        </p:tgtEl>
                                        <p:attrNameLst>
                                          <p:attrName>fillcolor</p:attrName>
                                        </p:attrNameLst>
                                      </p:cBhvr>
                                      <p:to>
                                        <a:srgbClr val="66CCFF"/>
                                      </p:to>
                                    </p:animClr>
                                    <p:set>
                                      <p:cBhvr>
                                        <p:cTn id="138" dur="500" fill="hold"/>
                                        <p:tgtEl>
                                          <p:spTgt spid="36"/>
                                        </p:tgtEl>
                                        <p:attrNameLst>
                                          <p:attrName>fill.type</p:attrName>
                                        </p:attrNameLst>
                                      </p:cBhvr>
                                      <p:to>
                                        <p:strVal val="solid"/>
                                      </p:to>
                                    </p:set>
                                    <p:set>
                                      <p:cBhvr>
                                        <p:cTn id="139" dur="500" fill="hold"/>
                                        <p:tgtEl>
                                          <p:spTgt spid="36"/>
                                        </p:tgtEl>
                                        <p:attrNameLst>
                                          <p:attrName>fill.on</p:attrName>
                                        </p:attrNameLst>
                                      </p:cBhvr>
                                      <p:to>
                                        <p:strVal val="true"/>
                                      </p:to>
                                    </p:set>
                                  </p:childTnLst>
                                </p:cTn>
                              </p:par>
                            </p:childTnLst>
                          </p:cTn>
                        </p:par>
                      </p:childTnLst>
                    </p:cTn>
                  </p:par>
                  <p:par>
                    <p:cTn id="140" fill="hold">
                      <p:stCondLst>
                        <p:cond delay="indefinite"/>
                      </p:stCondLst>
                      <p:childTnLst>
                        <p:par>
                          <p:cTn id="141" fill="hold">
                            <p:stCondLst>
                              <p:cond delay="0"/>
                            </p:stCondLst>
                            <p:childTnLst>
                              <p:par>
                                <p:cTn id="142" presetID="3" presetClass="exit" presetSubtype="10" fill="hold" grpId="1" nodeType="clickEffect">
                                  <p:stCondLst>
                                    <p:cond delay="0"/>
                                  </p:stCondLst>
                                  <p:childTnLst>
                                    <p:animEffect transition="out" filter="blinds(horizontal)">
                                      <p:cBhvr>
                                        <p:cTn id="143" dur="500"/>
                                        <p:tgtEl>
                                          <p:spTgt spid="53"/>
                                        </p:tgtEl>
                                      </p:cBhvr>
                                    </p:animEffect>
                                    <p:set>
                                      <p:cBhvr>
                                        <p:cTn id="144" dur="1" fill="hold">
                                          <p:stCondLst>
                                            <p:cond delay="499"/>
                                          </p:stCondLst>
                                        </p:cTn>
                                        <p:tgtEl>
                                          <p:spTgt spid="53"/>
                                        </p:tgtEl>
                                        <p:attrNameLst>
                                          <p:attrName>style.visibility</p:attrName>
                                        </p:attrNameLst>
                                      </p:cBhvr>
                                      <p:to>
                                        <p:strVal val="hidden"/>
                                      </p:to>
                                    </p:set>
                                  </p:childTnLst>
                                </p:cTn>
                              </p:par>
                              <p:par>
                                <p:cTn id="145" presetID="3" presetClass="exit" presetSubtype="10" fill="hold" grpId="1" nodeType="withEffect">
                                  <p:stCondLst>
                                    <p:cond delay="0"/>
                                  </p:stCondLst>
                                  <p:childTnLst>
                                    <p:animEffect transition="out" filter="blinds(horizontal)">
                                      <p:cBhvr>
                                        <p:cTn id="146" dur="500"/>
                                        <p:tgtEl>
                                          <p:spTgt spid="54"/>
                                        </p:tgtEl>
                                      </p:cBhvr>
                                    </p:animEffect>
                                    <p:set>
                                      <p:cBhvr>
                                        <p:cTn id="147" dur="1" fill="hold">
                                          <p:stCondLst>
                                            <p:cond delay="499"/>
                                          </p:stCondLst>
                                        </p:cTn>
                                        <p:tgtEl>
                                          <p:spTgt spid="54"/>
                                        </p:tgtEl>
                                        <p:attrNameLst>
                                          <p:attrName>style.visibility</p:attrName>
                                        </p:attrNameLst>
                                      </p:cBhvr>
                                      <p:to>
                                        <p:strVal val="hidden"/>
                                      </p:to>
                                    </p:set>
                                  </p:childTnLst>
                                </p:cTn>
                              </p:par>
                              <p:par>
                                <p:cTn id="148" presetID="1" presetClass="emph" presetSubtype="2" fill="hold" nodeType="withEffect">
                                  <p:stCondLst>
                                    <p:cond delay="0"/>
                                  </p:stCondLst>
                                  <p:childTnLst>
                                    <p:animClr clrSpc="rgb" dir="cw">
                                      <p:cBhvr>
                                        <p:cTn id="149" dur="500" fill="hold"/>
                                        <p:tgtEl>
                                          <p:spTgt spid="36"/>
                                        </p:tgtEl>
                                        <p:attrNameLst>
                                          <p:attrName>fillcolor</p:attrName>
                                        </p:attrNameLst>
                                      </p:cBhvr>
                                      <p:to>
                                        <a:schemeClr val="bg1"/>
                                      </p:to>
                                    </p:animClr>
                                    <p:set>
                                      <p:cBhvr>
                                        <p:cTn id="150" dur="500" fill="hold"/>
                                        <p:tgtEl>
                                          <p:spTgt spid="36"/>
                                        </p:tgtEl>
                                        <p:attrNameLst>
                                          <p:attrName>fill.type</p:attrName>
                                        </p:attrNameLst>
                                      </p:cBhvr>
                                      <p:to>
                                        <p:strVal val="solid"/>
                                      </p:to>
                                    </p:set>
                                    <p:set>
                                      <p:cBhvr>
                                        <p:cTn id="151" dur="500" fill="hold"/>
                                        <p:tgtEl>
                                          <p:spTgt spid="36"/>
                                        </p:tgtEl>
                                        <p:attrNameLst>
                                          <p:attrName>fill.on</p:attrName>
                                        </p:attrNameLst>
                                      </p:cBhvr>
                                      <p:to>
                                        <p:strVal val="true"/>
                                      </p:to>
                                    </p:set>
                                  </p:childTnLst>
                                </p:cTn>
                              </p:par>
                            </p:childTnLst>
                          </p:cTn>
                        </p:par>
                      </p:childTnLst>
                    </p:cTn>
                  </p:par>
                  <p:par>
                    <p:cTn id="152" fill="hold">
                      <p:stCondLst>
                        <p:cond delay="indefinite"/>
                      </p:stCondLst>
                      <p:childTnLst>
                        <p:par>
                          <p:cTn id="153" fill="hold">
                            <p:stCondLst>
                              <p:cond delay="0"/>
                            </p:stCondLst>
                            <p:childTnLst>
                              <p:par>
                                <p:cTn id="154" presetID="3" presetClass="entr" presetSubtype="10" fill="hold" grpId="0" nodeType="clickEffect">
                                  <p:stCondLst>
                                    <p:cond delay="0"/>
                                  </p:stCondLst>
                                  <p:childTnLst>
                                    <p:set>
                                      <p:cBhvr>
                                        <p:cTn id="155" dur="1" fill="hold">
                                          <p:stCondLst>
                                            <p:cond delay="0"/>
                                          </p:stCondLst>
                                        </p:cTn>
                                        <p:tgtEl>
                                          <p:spTgt spid="43"/>
                                        </p:tgtEl>
                                        <p:attrNameLst>
                                          <p:attrName>style.visibility</p:attrName>
                                        </p:attrNameLst>
                                      </p:cBhvr>
                                      <p:to>
                                        <p:strVal val="visible"/>
                                      </p:to>
                                    </p:set>
                                    <p:animEffect transition="in" filter="blinds(horizontal)">
                                      <p:cBhvr>
                                        <p:cTn id="156" dur="500"/>
                                        <p:tgtEl>
                                          <p:spTgt spid="43"/>
                                        </p:tgtEl>
                                      </p:cBhvr>
                                    </p:animEffect>
                                  </p:childTnLst>
                                </p:cTn>
                              </p:par>
                            </p:childTnLst>
                          </p:cTn>
                        </p:par>
                      </p:childTnLst>
                    </p:cTn>
                  </p:par>
                  <p:par>
                    <p:cTn id="157" fill="hold">
                      <p:stCondLst>
                        <p:cond delay="indefinite"/>
                      </p:stCondLst>
                      <p:childTnLst>
                        <p:par>
                          <p:cTn id="158" fill="hold">
                            <p:stCondLst>
                              <p:cond delay="0"/>
                            </p:stCondLst>
                            <p:childTnLst>
                              <p:par>
                                <p:cTn id="159" presetID="3" presetClass="entr" presetSubtype="10" fill="hold" grpId="0" nodeType="clickEffect">
                                  <p:stCondLst>
                                    <p:cond delay="0"/>
                                  </p:stCondLst>
                                  <p:childTnLst>
                                    <p:set>
                                      <p:cBhvr>
                                        <p:cTn id="160" dur="1" fill="hold">
                                          <p:stCondLst>
                                            <p:cond delay="0"/>
                                          </p:stCondLst>
                                        </p:cTn>
                                        <p:tgtEl>
                                          <p:spTgt spid="47"/>
                                        </p:tgtEl>
                                        <p:attrNameLst>
                                          <p:attrName>style.visibility</p:attrName>
                                        </p:attrNameLst>
                                      </p:cBhvr>
                                      <p:to>
                                        <p:strVal val="visible"/>
                                      </p:to>
                                    </p:set>
                                    <p:animEffect transition="in" filter="blinds(horizontal)">
                                      <p:cBhvr>
                                        <p:cTn id="161" dur="500"/>
                                        <p:tgtEl>
                                          <p:spTgt spid="47"/>
                                        </p:tgtEl>
                                      </p:cBhvr>
                                    </p:animEffect>
                                  </p:childTnLst>
                                </p:cTn>
                              </p:par>
                            </p:childTnLst>
                          </p:cTn>
                        </p:par>
                      </p:childTnLst>
                    </p:cTn>
                  </p:par>
                  <p:par>
                    <p:cTn id="162" fill="hold">
                      <p:stCondLst>
                        <p:cond delay="indefinite"/>
                      </p:stCondLst>
                      <p:childTnLst>
                        <p:par>
                          <p:cTn id="163" fill="hold">
                            <p:stCondLst>
                              <p:cond delay="0"/>
                            </p:stCondLst>
                            <p:childTnLst>
                              <p:par>
                                <p:cTn id="164" presetID="3" presetClass="entr" presetSubtype="10" fill="hold" grpId="0" nodeType="clickEffect">
                                  <p:stCondLst>
                                    <p:cond delay="0"/>
                                  </p:stCondLst>
                                  <p:childTnLst>
                                    <p:set>
                                      <p:cBhvr>
                                        <p:cTn id="165" dur="1" fill="hold">
                                          <p:stCondLst>
                                            <p:cond delay="0"/>
                                          </p:stCondLst>
                                        </p:cTn>
                                        <p:tgtEl>
                                          <p:spTgt spid="37"/>
                                        </p:tgtEl>
                                        <p:attrNameLst>
                                          <p:attrName>style.visibility</p:attrName>
                                        </p:attrNameLst>
                                      </p:cBhvr>
                                      <p:to>
                                        <p:strVal val="visible"/>
                                      </p:to>
                                    </p:set>
                                    <p:animEffect transition="in" filter="blinds(horizontal)">
                                      <p:cBhvr>
                                        <p:cTn id="166" dur="500"/>
                                        <p:tgtEl>
                                          <p:spTgt spid="37"/>
                                        </p:tgtEl>
                                      </p:cBhvr>
                                    </p:animEffect>
                                  </p:childTnLst>
                                </p:cTn>
                              </p:par>
                            </p:childTnLst>
                          </p:cTn>
                        </p:par>
                      </p:childTnLst>
                    </p:cTn>
                  </p:par>
                  <p:par>
                    <p:cTn id="167" fill="hold">
                      <p:stCondLst>
                        <p:cond delay="indefinite"/>
                      </p:stCondLst>
                      <p:childTnLst>
                        <p:par>
                          <p:cTn id="168" fill="hold">
                            <p:stCondLst>
                              <p:cond delay="0"/>
                            </p:stCondLst>
                            <p:childTnLst>
                              <p:par>
                                <p:cTn id="169" presetID="3" presetClass="entr" presetSubtype="10" fill="hold" grpId="0" nodeType="clickEffect">
                                  <p:stCondLst>
                                    <p:cond delay="0"/>
                                  </p:stCondLst>
                                  <p:childTnLst>
                                    <p:set>
                                      <p:cBhvr>
                                        <p:cTn id="170" dur="1" fill="hold">
                                          <p:stCondLst>
                                            <p:cond delay="0"/>
                                          </p:stCondLst>
                                        </p:cTn>
                                        <p:tgtEl>
                                          <p:spTgt spid="44"/>
                                        </p:tgtEl>
                                        <p:attrNameLst>
                                          <p:attrName>style.visibility</p:attrName>
                                        </p:attrNameLst>
                                      </p:cBhvr>
                                      <p:to>
                                        <p:strVal val="visible"/>
                                      </p:to>
                                    </p:set>
                                    <p:animEffect transition="in" filter="blinds(horizontal)">
                                      <p:cBhvr>
                                        <p:cTn id="171" dur="500"/>
                                        <p:tgtEl>
                                          <p:spTgt spid="44"/>
                                        </p:tgtEl>
                                      </p:cBhvr>
                                    </p:animEffect>
                                  </p:childTnLst>
                                </p:cTn>
                              </p:par>
                            </p:childTnLst>
                          </p:cTn>
                        </p:par>
                      </p:childTnLst>
                    </p:cTn>
                  </p:par>
                  <p:par>
                    <p:cTn id="172" fill="hold">
                      <p:stCondLst>
                        <p:cond delay="indefinite"/>
                      </p:stCondLst>
                      <p:childTnLst>
                        <p:par>
                          <p:cTn id="173" fill="hold">
                            <p:stCondLst>
                              <p:cond delay="0"/>
                            </p:stCondLst>
                            <p:childTnLst>
                              <p:par>
                                <p:cTn id="174" presetID="3" presetClass="entr" presetSubtype="10" fill="hold" grpId="0" nodeType="clickEffect">
                                  <p:stCondLst>
                                    <p:cond delay="0"/>
                                  </p:stCondLst>
                                  <p:childTnLst>
                                    <p:set>
                                      <p:cBhvr>
                                        <p:cTn id="175" dur="1" fill="hold">
                                          <p:stCondLst>
                                            <p:cond delay="0"/>
                                          </p:stCondLst>
                                        </p:cTn>
                                        <p:tgtEl>
                                          <p:spTgt spid="48"/>
                                        </p:tgtEl>
                                        <p:attrNameLst>
                                          <p:attrName>style.visibility</p:attrName>
                                        </p:attrNameLst>
                                      </p:cBhvr>
                                      <p:to>
                                        <p:strVal val="visible"/>
                                      </p:to>
                                    </p:set>
                                    <p:animEffect transition="in" filter="blinds(horizontal)">
                                      <p:cBhvr>
                                        <p:cTn id="176" dur="500"/>
                                        <p:tgtEl>
                                          <p:spTgt spid="48"/>
                                        </p:tgtEl>
                                      </p:cBhvr>
                                    </p:animEffect>
                                  </p:childTnLst>
                                </p:cTn>
                              </p:par>
                            </p:childTnLst>
                          </p:cTn>
                        </p:par>
                      </p:childTnLst>
                    </p:cTn>
                  </p:par>
                  <p:par>
                    <p:cTn id="177" fill="hold">
                      <p:stCondLst>
                        <p:cond delay="indefinite"/>
                      </p:stCondLst>
                      <p:childTnLst>
                        <p:par>
                          <p:cTn id="178" fill="hold">
                            <p:stCondLst>
                              <p:cond delay="0"/>
                            </p:stCondLst>
                            <p:childTnLst>
                              <p:par>
                                <p:cTn id="179" presetID="3" presetClass="entr" presetSubtype="10" fill="hold" grpId="0" nodeType="clickEffect">
                                  <p:stCondLst>
                                    <p:cond delay="0"/>
                                  </p:stCondLst>
                                  <p:childTnLst>
                                    <p:set>
                                      <p:cBhvr>
                                        <p:cTn id="180" dur="1" fill="hold">
                                          <p:stCondLst>
                                            <p:cond delay="0"/>
                                          </p:stCondLst>
                                        </p:cTn>
                                        <p:tgtEl>
                                          <p:spTgt spid="38"/>
                                        </p:tgtEl>
                                        <p:attrNameLst>
                                          <p:attrName>style.visibility</p:attrName>
                                        </p:attrNameLst>
                                      </p:cBhvr>
                                      <p:to>
                                        <p:strVal val="visible"/>
                                      </p:to>
                                    </p:set>
                                    <p:animEffect transition="in" filter="blinds(horizontal)">
                                      <p:cBhvr>
                                        <p:cTn id="18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32" grpId="0"/>
      <p:bldP spid="33" grpId="0"/>
      <p:bldP spid="35" grpId="0"/>
      <p:bldP spid="36" grpId="0" animBg="1"/>
      <p:bldP spid="37" grpId="0"/>
      <p:bldP spid="38" grpId="0"/>
      <p:bldP spid="39" grpId="0" animBg="1"/>
      <p:bldP spid="40" grpId="0"/>
      <p:bldP spid="41" grpId="0" animBg="1"/>
      <p:bldP spid="42" grpId="0" animBg="1"/>
      <p:bldP spid="43" grpId="0" animBg="1"/>
      <p:bldP spid="44" grpId="0" animBg="1"/>
      <p:bldP spid="45" grpId="0"/>
      <p:bldP spid="46" grpId="0"/>
      <p:bldP spid="47" grpId="0"/>
      <p:bldP spid="48" grpId="0"/>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anose="030F0702030302020204" pitchFamily="66" charset="0"/>
              </a:rPr>
              <a:t>You can switch between Polar and Cartesian equations of curves</a:t>
            </a:r>
            <a:endParaRPr lang="en-GB" sz="1400" dirty="0" smtClean="0">
              <a:latin typeface="Comic Sans MS" panose="030F0702030302020204" pitchFamily="66" charset="0"/>
            </a:endParaRPr>
          </a:p>
          <a:p>
            <a:pPr marL="0" indent="0" algn="ctr">
              <a:buNone/>
            </a:pPr>
            <a:endParaRPr lang="en-GB" sz="1400" b="1" dirty="0">
              <a:latin typeface="Comic Sans MS" panose="030F0702030302020204" pitchFamily="66" charset="0"/>
            </a:endParaRPr>
          </a:p>
          <a:p>
            <a:pPr marL="0" indent="0" algn="ctr">
              <a:buNone/>
            </a:pPr>
            <a:r>
              <a:rPr lang="en-GB" sz="1400" dirty="0">
                <a:latin typeface="Comic Sans MS" panose="030F0702030302020204" pitchFamily="66" charset="0"/>
                <a:sym typeface="Wingdings" panose="05000000000000000000" pitchFamily="2" charset="2"/>
              </a:rPr>
              <a:t>F</a:t>
            </a:r>
            <a:r>
              <a:rPr lang="en-GB" sz="1400" dirty="0" smtClean="0">
                <a:latin typeface="Comic Sans MS" panose="030F0702030302020204" pitchFamily="66" charset="0"/>
                <a:sym typeface="Wingdings" panose="05000000000000000000" pitchFamily="2" charset="2"/>
              </a:rPr>
              <a:t>ind a Polar equivalent for the following Cartesian equation:</a:t>
            </a:r>
          </a:p>
          <a:p>
            <a:pPr marL="0" indent="0" algn="ctr">
              <a:buNone/>
            </a:pPr>
            <a:endParaRPr lang="en-GB" sz="1400" dirty="0">
              <a:latin typeface="Comic Sans MS" panose="030F0702030302020204" pitchFamily="66" charset="0"/>
              <a:sym typeface="Wingdings" panose="05000000000000000000" pitchFamily="2" charset="2"/>
            </a:endParaRPr>
          </a:p>
          <a:p>
            <a:pPr marL="0" indent="0" algn="ctr">
              <a:buNone/>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smtClean="0">
                <a:latin typeface="Comic Sans MS" panose="030F0702030302020204" pitchFamily="66" charset="0"/>
                <a:sym typeface="Wingdings" panose="05000000000000000000" pitchFamily="2" charset="2"/>
              </a:rPr>
              <a:t>Polar equations are usually written as ‘r = ‘ or ‘r</a:t>
            </a:r>
            <a:r>
              <a:rPr lang="en-GB" sz="1400" baseline="30000" dirty="0" smtClean="0">
                <a:latin typeface="Comic Sans MS" panose="030F0702030302020204" pitchFamily="66" charset="0"/>
                <a:sym typeface="Wingdings" panose="05000000000000000000" pitchFamily="2" charset="2"/>
              </a:rPr>
              <a:t>2</a:t>
            </a:r>
            <a:r>
              <a:rPr lang="en-GB" sz="1400" dirty="0" smtClean="0">
                <a:latin typeface="Comic Sans MS" panose="030F0702030302020204" pitchFamily="66" charset="0"/>
                <a:sym typeface="Wingdings" panose="05000000000000000000" pitchFamily="2" charset="2"/>
              </a:rPr>
              <a:t> = ‘, so use the equations above to try and achieve this </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smtClean="0">
                <a:latin typeface="Comic Sans MS" panose="030F0702030302020204" pitchFamily="66" charset="0"/>
                <a:sym typeface="Wingdings" panose="05000000000000000000" pitchFamily="2" charset="2"/>
              </a:rPr>
              <a:t>This next step is tricky to spot, but it is possible to write the bracket using sine only</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smtClean="0">
                <a:latin typeface="Comic Sans MS" panose="030F0702030302020204" pitchFamily="66" charset="0"/>
                <a:sym typeface="Wingdings" panose="05000000000000000000" pitchFamily="2" charset="2"/>
              </a:rPr>
              <a:t>This again relies on the formulae from C3…</a:t>
            </a:r>
          </a:p>
        </p:txBody>
      </p:sp>
      <p:sp>
        <p:nvSpPr>
          <p:cNvPr id="4" name="TextBox 3"/>
          <p:cNvSpPr txBox="1"/>
          <p:nvPr/>
        </p:nvSpPr>
        <p:spPr>
          <a:xfrm>
            <a:off x="8721604" y="6550223"/>
            <a:ext cx="407484" cy="307777"/>
          </a:xfrm>
          <a:prstGeom prst="rect">
            <a:avLst/>
          </a:prstGeom>
          <a:noFill/>
        </p:spPr>
        <p:txBody>
          <a:bodyPr wrap="none" rtlCol="0">
            <a:spAutoFit/>
          </a:bodyPr>
          <a:lstStyle/>
          <a:p>
            <a:pPr algn="ctr"/>
            <a:r>
              <a:rPr lang="en-GB" sz="1400" dirty="0" smtClean="0">
                <a:latin typeface="Comic Sans MS" panose="030F0702030302020204" pitchFamily="66" charset="0"/>
              </a:rPr>
              <a:t>7B</a:t>
            </a:r>
            <a:endParaRPr lang="en-GB" sz="1400" dirty="0">
              <a:latin typeface="Comic Sans MS" panose="030F0702030302020204" pitchFamily="66" charset="0"/>
            </a:endParaRPr>
          </a:p>
        </p:txBody>
      </p:sp>
      <p:pic>
        <p:nvPicPr>
          <p:cNvPr id="5" name="Picture 4" descr="http://tutorial.math.lamar.edu/Classes/CalcII/PolarCoordinates_files/image007.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152400"/>
            <a:ext cx="1182413" cy="1143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4195253"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195253" y="0"/>
                <a:ext cx="1219200" cy="338554"/>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971502"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2971502" y="0"/>
                <a:ext cx="1219200" cy="338554"/>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96784"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596784" y="0"/>
                <a:ext cx="1373068" cy="338554"/>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0"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a:ea typeface="Cambria Math"/>
                            </a:rPr>
                          </m:ctrlPr>
                        </m:dPr>
                        <m:e>
                          <m:f>
                            <m:fPr>
                              <m:ctrlPr>
                                <a:rPr lang="en-US" sz="1600" b="0" i="1" smtClean="0">
                                  <a:latin typeface="Cambria Math"/>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0" y="0"/>
                <a:ext cx="1597104" cy="51398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423987" y="2895600"/>
                <a:ext cx="1195968" cy="3331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𝑦</m:t>
                      </m:r>
                      <m:rad>
                        <m:radPr>
                          <m:degHide m:val="on"/>
                          <m:ctrlPr>
                            <a:rPr lang="en-GB" sz="1400" b="0" i="1" smtClean="0">
                              <a:latin typeface="Cambria Math"/>
                            </a:rPr>
                          </m:ctrlPr>
                        </m:radPr>
                        <m:deg/>
                        <m:e>
                          <m:r>
                            <a:rPr lang="en-GB" sz="1400" b="0" i="1" smtClean="0">
                              <a:latin typeface="Cambria Math"/>
                            </a:rPr>
                            <m:t>3</m:t>
                          </m:r>
                        </m:e>
                      </m:rad>
                      <m:r>
                        <a:rPr lang="en-GB" sz="1400" b="0" i="1" smtClean="0">
                          <a:latin typeface="Cambria Math"/>
                        </a:rPr>
                        <m:t>=</m:t>
                      </m:r>
                      <m:r>
                        <a:rPr lang="en-GB" sz="1400" b="0" i="1" smtClean="0">
                          <a:latin typeface="Cambria Math"/>
                        </a:rPr>
                        <m:t>𝑥</m:t>
                      </m:r>
                      <m:r>
                        <a:rPr lang="en-GB" sz="1400" b="0" i="1" smtClean="0">
                          <a:latin typeface="Cambria Math"/>
                        </a:rPr>
                        <m:t>+4</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423987" y="2895600"/>
                <a:ext cx="1195968" cy="333168"/>
              </a:xfrm>
              <a:prstGeom prst="rect">
                <a:avLst/>
              </a:prstGeom>
              <a:blipFill rotWithShape="1">
                <a:blip r:embed="rId8"/>
                <a:stretch>
                  <a:fillRect b="-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153025" y="1590675"/>
                <a:ext cx="1195968" cy="3331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𝑦</m:t>
                      </m:r>
                      <m:rad>
                        <m:radPr>
                          <m:degHide m:val="on"/>
                          <m:ctrlPr>
                            <a:rPr lang="en-GB" sz="1400" b="0" i="1" smtClean="0">
                              <a:latin typeface="Cambria Math"/>
                            </a:rPr>
                          </m:ctrlPr>
                        </m:radPr>
                        <m:deg/>
                        <m:e>
                          <m:r>
                            <a:rPr lang="en-GB" sz="1400" b="0" i="1" smtClean="0">
                              <a:latin typeface="Cambria Math"/>
                            </a:rPr>
                            <m:t>3</m:t>
                          </m:r>
                        </m:e>
                      </m:rad>
                      <m:r>
                        <a:rPr lang="en-GB" sz="1400" b="0" i="1" smtClean="0">
                          <a:latin typeface="Cambria Math"/>
                        </a:rPr>
                        <m:t>=</m:t>
                      </m:r>
                      <m:r>
                        <a:rPr lang="en-GB" sz="1400" b="0" i="1" smtClean="0">
                          <a:latin typeface="Cambria Math"/>
                        </a:rPr>
                        <m:t>𝑥</m:t>
                      </m:r>
                      <m:r>
                        <a:rPr lang="en-GB" sz="1400" b="0" i="1" smtClean="0">
                          <a:latin typeface="Cambria Math"/>
                        </a:rPr>
                        <m:t>+4</m:t>
                      </m:r>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153025" y="1590675"/>
                <a:ext cx="1195968" cy="333168"/>
              </a:xfrm>
              <a:prstGeom prst="rect">
                <a:avLst/>
              </a:prstGeom>
              <a:blipFill rotWithShape="1">
                <a:blip r:embed="rId9"/>
                <a:stretch>
                  <a:fillRect b="-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848225" y="2047875"/>
                <a:ext cx="1828800" cy="333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m:t>
                      </m:r>
                      <m:rad>
                        <m:radPr>
                          <m:degHide m:val="on"/>
                          <m:ctrlPr>
                            <a:rPr lang="en-GB" sz="1400" b="0" i="1" smtClean="0">
                              <a:latin typeface="Cambria Math"/>
                            </a:rPr>
                          </m:ctrlPr>
                        </m:radPr>
                        <m:deg/>
                        <m:e>
                          <m:r>
                            <a:rPr lang="en-GB" sz="1400" b="0" i="1" smtClean="0">
                              <a:latin typeface="Cambria Math"/>
                            </a:rPr>
                            <m:t>3</m:t>
                          </m:r>
                        </m:e>
                      </m:rad>
                      <m:r>
                        <a:rPr lang="en-GB" sz="1400" b="0" i="1" smtClean="0">
                          <a:latin typeface="Cambria Math"/>
                        </a:rPr>
                        <m:t>𝑠𝑖𝑛</m:t>
                      </m:r>
                      <m:r>
                        <a:rPr lang="en-GB" sz="1400" b="0" i="1" smtClean="0">
                          <a:latin typeface="Cambria Math"/>
                          <a:ea typeface="Cambria Math"/>
                        </a:rPr>
                        <m:t>𝜃</m:t>
                      </m:r>
                      <m:r>
                        <a:rPr lang="en-GB" sz="1400" b="0" i="1" smtClean="0">
                          <a:latin typeface="Cambria Math"/>
                        </a:rPr>
                        <m:t>=</m:t>
                      </m:r>
                      <m:r>
                        <a:rPr lang="en-GB" sz="1400" b="0" i="1" smtClean="0">
                          <a:latin typeface="Cambria Math"/>
                        </a:rPr>
                        <m:t>𝑟𝑐𝑜𝑠</m:t>
                      </m:r>
                      <m:r>
                        <a:rPr lang="en-GB" sz="1400" b="0" i="1" smtClean="0">
                          <a:latin typeface="Cambria Math"/>
                          <a:ea typeface="Cambria Math"/>
                        </a:rPr>
                        <m:t>𝜃</m:t>
                      </m:r>
                      <m:r>
                        <a:rPr lang="en-GB" sz="1400" b="0" i="1" smtClean="0">
                          <a:latin typeface="Cambria Math"/>
                        </a:rPr>
                        <m:t>+4</m:t>
                      </m:r>
                    </m:oMath>
                  </m:oMathPara>
                </a14:m>
                <a:endParaRPr lang="en-GB"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848225" y="2047875"/>
                <a:ext cx="1828800" cy="333168"/>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181475" y="2495550"/>
                <a:ext cx="1828800" cy="333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m:t>
                      </m:r>
                      <m:rad>
                        <m:radPr>
                          <m:degHide m:val="on"/>
                          <m:ctrlPr>
                            <a:rPr lang="en-GB" sz="1400" b="0" i="1" smtClean="0">
                              <a:latin typeface="Cambria Math"/>
                            </a:rPr>
                          </m:ctrlPr>
                        </m:radPr>
                        <m:deg/>
                        <m:e>
                          <m:r>
                            <a:rPr lang="en-GB" sz="1400" b="0" i="1" smtClean="0">
                              <a:latin typeface="Cambria Math"/>
                            </a:rPr>
                            <m:t>3</m:t>
                          </m:r>
                        </m:e>
                      </m:rad>
                      <m:r>
                        <a:rPr lang="en-GB" sz="1400" b="0" i="1" smtClean="0">
                          <a:latin typeface="Cambria Math"/>
                        </a:rPr>
                        <m:t>𝑠𝑖𝑛</m:t>
                      </m:r>
                      <m:r>
                        <a:rPr lang="en-GB" sz="1400" b="0" i="1" smtClean="0">
                          <a:latin typeface="Cambria Math"/>
                          <a:ea typeface="Cambria Math"/>
                        </a:rPr>
                        <m:t>𝜃</m:t>
                      </m:r>
                      <m:r>
                        <a:rPr lang="en-GB" sz="1400" b="0" i="1" smtClean="0">
                          <a:latin typeface="Cambria Math"/>
                          <a:ea typeface="Cambria Math"/>
                        </a:rPr>
                        <m:t>−</m:t>
                      </m:r>
                      <m:r>
                        <a:rPr lang="en-GB" sz="1400" b="0" i="1" smtClean="0">
                          <a:latin typeface="Cambria Math"/>
                          <a:ea typeface="Cambria Math"/>
                        </a:rPr>
                        <m:t>𝑟𝑐𝑜𝑠</m:t>
                      </m:r>
                      <m:r>
                        <a:rPr lang="en-GB" sz="1400" b="0" i="1" smtClean="0">
                          <a:latin typeface="Cambria Math"/>
                          <a:ea typeface="Cambria Math"/>
                        </a:rPr>
                        <m:t>𝜃</m:t>
                      </m:r>
                      <m:r>
                        <a:rPr lang="en-GB" sz="1400" b="0" i="1" smtClean="0">
                          <a:latin typeface="Cambria Math"/>
                        </a:rPr>
                        <m:t>=4</m:t>
                      </m:r>
                    </m:oMath>
                  </m:oMathPara>
                </a14:m>
                <a:endParaRPr lang="en-GB"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181475" y="2495550"/>
                <a:ext cx="1828800" cy="333168"/>
              </a:xfrm>
              <a:prstGeom prst="rect">
                <a:avLst/>
              </a:prstGeom>
              <a:blipFill rotWithShape="1">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029075" y="2962275"/>
                <a:ext cx="2057400" cy="3504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m:t>
                      </m:r>
                      <m:d>
                        <m:dPr>
                          <m:ctrlPr>
                            <a:rPr lang="en-GB" sz="1400" b="0" i="1" smtClean="0">
                              <a:latin typeface="Cambria Math"/>
                            </a:rPr>
                          </m:ctrlPr>
                        </m:dPr>
                        <m:e>
                          <m:rad>
                            <m:radPr>
                              <m:degHide m:val="on"/>
                              <m:ctrlPr>
                                <a:rPr lang="en-GB" sz="1400" i="1">
                                  <a:latin typeface="Cambria Math"/>
                                </a:rPr>
                              </m:ctrlPr>
                            </m:radPr>
                            <m:deg/>
                            <m:e>
                              <m:r>
                                <a:rPr lang="en-GB" sz="1400" i="1">
                                  <a:latin typeface="Cambria Math"/>
                                </a:rPr>
                                <m:t>3</m:t>
                              </m:r>
                            </m:e>
                          </m:rad>
                          <m:r>
                            <a:rPr lang="en-GB" sz="1400" i="1">
                              <a:latin typeface="Cambria Math"/>
                            </a:rPr>
                            <m:t>𝑠𝑖𝑛</m:t>
                          </m:r>
                          <m:r>
                            <a:rPr lang="en-GB" sz="1400" i="1">
                              <a:latin typeface="Cambria Math"/>
                              <a:ea typeface="Cambria Math"/>
                            </a:rPr>
                            <m:t>𝜃</m:t>
                          </m:r>
                          <m:r>
                            <a:rPr lang="en-GB" sz="1400" i="1">
                              <a:latin typeface="Cambria Math"/>
                              <a:ea typeface="Cambria Math"/>
                            </a:rPr>
                            <m:t>−</m:t>
                          </m:r>
                          <m:r>
                            <a:rPr lang="en-GB" sz="1400" i="1">
                              <a:latin typeface="Cambria Math"/>
                              <a:ea typeface="Cambria Math"/>
                            </a:rPr>
                            <m:t>𝑐𝑜𝑠</m:t>
                          </m:r>
                          <m:r>
                            <a:rPr lang="en-GB" sz="1400" i="1">
                              <a:latin typeface="Cambria Math"/>
                              <a:ea typeface="Cambria Math"/>
                            </a:rPr>
                            <m:t>𝜃</m:t>
                          </m:r>
                        </m:e>
                      </m:d>
                      <m:r>
                        <a:rPr lang="en-GB" sz="1400" b="0" i="1" smtClean="0">
                          <a:latin typeface="Cambria Math"/>
                        </a:rPr>
                        <m:t>=4</m:t>
                      </m:r>
                    </m:oMath>
                  </m:oMathPara>
                </a14:m>
                <a:endParaRPr lang="en-GB"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029075" y="2962275"/>
                <a:ext cx="2057400" cy="350417"/>
              </a:xfrm>
              <a:prstGeom prst="rect">
                <a:avLst/>
              </a:prstGeom>
              <a:blipFill rotWithShape="1">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857625" y="3438525"/>
                <a:ext cx="2171700" cy="6016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m:t>
                      </m:r>
                      <m:d>
                        <m:dPr>
                          <m:ctrlPr>
                            <a:rPr lang="en-GB" sz="1400" b="0" i="1" smtClean="0">
                              <a:latin typeface="Cambria Math"/>
                            </a:rPr>
                          </m:ctrlPr>
                        </m:dPr>
                        <m:e>
                          <m:f>
                            <m:fPr>
                              <m:ctrlPr>
                                <a:rPr lang="en-GB" sz="1400" b="0" i="1" smtClean="0">
                                  <a:latin typeface="Cambria Math"/>
                                </a:rPr>
                              </m:ctrlPr>
                            </m:fPr>
                            <m:num>
                              <m:rad>
                                <m:radPr>
                                  <m:degHide m:val="on"/>
                                  <m:ctrlPr>
                                    <a:rPr lang="en-GB" sz="1400" b="0" i="1" smtClean="0">
                                      <a:latin typeface="Cambria Math"/>
                                    </a:rPr>
                                  </m:ctrlPr>
                                </m:radPr>
                                <m:deg/>
                                <m:e>
                                  <m:r>
                                    <a:rPr lang="en-GB" sz="1400" b="0" i="1" smtClean="0">
                                      <a:latin typeface="Cambria Math"/>
                                    </a:rPr>
                                    <m:t>3</m:t>
                                  </m:r>
                                </m:e>
                              </m:rad>
                            </m:num>
                            <m:den>
                              <m:r>
                                <a:rPr lang="en-GB" sz="1400" b="0" i="1" smtClean="0">
                                  <a:latin typeface="Cambria Math"/>
                                </a:rPr>
                                <m:t>2</m:t>
                              </m:r>
                            </m:den>
                          </m:f>
                          <m:r>
                            <a:rPr lang="en-GB" sz="1400" i="1">
                              <a:latin typeface="Cambria Math"/>
                            </a:rPr>
                            <m:t>𝑠𝑖𝑛</m:t>
                          </m:r>
                          <m:r>
                            <a:rPr lang="en-GB" sz="1400" i="1">
                              <a:latin typeface="Cambria Math"/>
                              <a:ea typeface="Cambria Math"/>
                            </a:rPr>
                            <m:t>𝜃</m:t>
                          </m:r>
                          <m:r>
                            <a:rPr lang="en-GB" sz="1400" i="1">
                              <a:latin typeface="Cambria Math"/>
                              <a:ea typeface="Cambria Math"/>
                            </a:rPr>
                            <m:t>−</m:t>
                          </m:r>
                          <m:f>
                            <m:fPr>
                              <m:ctrlPr>
                                <a:rPr lang="en-GB" sz="1400" i="1" smtClean="0">
                                  <a:latin typeface="Cambria Math"/>
                                  <a:ea typeface="Cambria Math"/>
                                </a:rPr>
                              </m:ctrlPr>
                            </m:fPr>
                            <m:num>
                              <m:r>
                                <a:rPr lang="en-GB" sz="1400" b="0" i="1" smtClean="0">
                                  <a:latin typeface="Cambria Math"/>
                                  <a:ea typeface="Cambria Math"/>
                                </a:rPr>
                                <m:t>1</m:t>
                              </m:r>
                            </m:num>
                            <m:den>
                              <m:r>
                                <a:rPr lang="en-GB" sz="1400" b="0" i="1" smtClean="0">
                                  <a:latin typeface="Cambria Math"/>
                                  <a:ea typeface="Cambria Math"/>
                                </a:rPr>
                                <m:t>2</m:t>
                              </m:r>
                            </m:den>
                          </m:f>
                          <m:r>
                            <a:rPr lang="en-GB" sz="1400" i="1">
                              <a:latin typeface="Cambria Math"/>
                              <a:ea typeface="Cambria Math"/>
                            </a:rPr>
                            <m:t>𝑐𝑜𝑠</m:t>
                          </m:r>
                          <m:r>
                            <a:rPr lang="en-GB" sz="1400" i="1">
                              <a:latin typeface="Cambria Math"/>
                              <a:ea typeface="Cambria Math"/>
                            </a:rPr>
                            <m:t>𝜃</m:t>
                          </m:r>
                        </m:e>
                      </m:d>
                      <m:r>
                        <a:rPr lang="en-GB" sz="1400" b="0" i="1" smtClean="0">
                          <a:latin typeface="Cambria Math"/>
                        </a:rPr>
                        <m:t>=2</m:t>
                      </m:r>
                    </m:oMath>
                  </m:oMathPara>
                </a14:m>
                <a:endParaRPr lang="en-GB"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857625" y="3438525"/>
                <a:ext cx="2171700" cy="601640"/>
              </a:xfrm>
              <a:prstGeom prst="rect">
                <a:avLst/>
              </a:prstGeom>
              <a:blipFill rotWithShape="1">
                <a:blip r:embed="rId13"/>
                <a:stretch>
                  <a:fillRect/>
                </a:stretch>
              </a:blipFill>
            </p:spPr>
            <p:txBody>
              <a:bodyPr/>
              <a:lstStyle/>
              <a:p>
                <a:r>
                  <a:rPr lang="en-GB">
                    <a:noFill/>
                  </a:rPr>
                  <a:t> </a:t>
                </a:r>
              </a:p>
            </p:txBody>
          </p:sp>
        </mc:Fallback>
      </mc:AlternateContent>
      <p:sp>
        <p:nvSpPr>
          <p:cNvPr id="16" name="Arc 15"/>
          <p:cNvSpPr/>
          <p:nvPr/>
        </p:nvSpPr>
        <p:spPr>
          <a:xfrm>
            <a:off x="6528956" y="1809751"/>
            <a:ext cx="338569" cy="43815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p:cNvSpPr txBox="1"/>
          <p:nvPr/>
        </p:nvSpPr>
        <p:spPr>
          <a:xfrm>
            <a:off x="6829426" y="1808390"/>
            <a:ext cx="1371599" cy="461665"/>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Replace x and y from above</a:t>
            </a:r>
            <a:endParaRPr lang="en-GB" sz="1200" baseline="30000" dirty="0">
              <a:solidFill>
                <a:srgbClr val="FF0000"/>
              </a:solidFill>
              <a:latin typeface="Comic Sans MS" panose="030F0702030302020204" pitchFamily="66" charset="0"/>
            </a:endParaRPr>
          </a:p>
        </p:txBody>
      </p:sp>
      <p:sp>
        <p:nvSpPr>
          <p:cNvPr id="18" name="Arc 17"/>
          <p:cNvSpPr/>
          <p:nvPr/>
        </p:nvSpPr>
        <p:spPr>
          <a:xfrm>
            <a:off x="6481331" y="2247901"/>
            <a:ext cx="338569" cy="43815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Arc 18"/>
          <p:cNvSpPr/>
          <p:nvPr/>
        </p:nvSpPr>
        <p:spPr>
          <a:xfrm>
            <a:off x="5862206" y="2686051"/>
            <a:ext cx="338569" cy="43815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Arc 19"/>
          <p:cNvSpPr/>
          <p:nvPr/>
        </p:nvSpPr>
        <p:spPr>
          <a:xfrm>
            <a:off x="5871731" y="3152776"/>
            <a:ext cx="338569" cy="600074"/>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TextBox 20"/>
          <p:cNvSpPr txBox="1"/>
          <p:nvPr/>
        </p:nvSpPr>
        <p:spPr>
          <a:xfrm>
            <a:off x="6772276" y="2322740"/>
            <a:ext cx="1323974" cy="276999"/>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Subtract </a:t>
            </a:r>
            <a:r>
              <a:rPr lang="en-GB" sz="1200" dirty="0" err="1" smtClean="0">
                <a:solidFill>
                  <a:srgbClr val="FF0000"/>
                </a:solidFill>
                <a:latin typeface="Comic Sans MS" panose="030F0702030302020204" pitchFamily="66" charset="0"/>
              </a:rPr>
              <a:t>rcos</a:t>
            </a:r>
            <a:r>
              <a:rPr lang="el-GR" sz="1200" dirty="0" smtClean="0">
                <a:solidFill>
                  <a:srgbClr val="FF0000"/>
                </a:solidFill>
                <a:latin typeface="Comic Sans MS" panose="030F0702030302020204" pitchFamily="66" charset="0"/>
              </a:rPr>
              <a:t>θ</a:t>
            </a:r>
            <a:endParaRPr lang="en-GB" sz="1200" baseline="30000" dirty="0">
              <a:solidFill>
                <a:srgbClr val="FF0000"/>
              </a:solidFill>
              <a:latin typeface="Comic Sans MS" panose="030F0702030302020204" pitchFamily="66" charset="0"/>
            </a:endParaRPr>
          </a:p>
        </p:txBody>
      </p:sp>
      <p:sp>
        <p:nvSpPr>
          <p:cNvPr id="22" name="TextBox 21"/>
          <p:cNvSpPr txBox="1"/>
          <p:nvPr/>
        </p:nvSpPr>
        <p:spPr>
          <a:xfrm>
            <a:off x="6134099" y="2751365"/>
            <a:ext cx="1905001" cy="276999"/>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Factorise the left side</a:t>
            </a:r>
            <a:endParaRPr lang="en-GB" sz="1200" baseline="30000" dirty="0">
              <a:solidFill>
                <a:srgbClr val="FF0000"/>
              </a:solidFill>
              <a:latin typeface="Comic Sans MS" panose="030F0702030302020204" pitchFamily="66" charset="0"/>
            </a:endParaRPr>
          </a:p>
        </p:txBody>
      </p:sp>
      <p:sp>
        <p:nvSpPr>
          <p:cNvPr id="23" name="TextBox 22"/>
          <p:cNvSpPr txBox="1"/>
          <p:nvPr/>
        </p:nvSpPr>
        <p:spPr>
          <a:xfrm>
            <a:off x="6124576" y="3046640"/>
            <a:ext cx="3019424" cy="830997"/>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Divide both sides by 2 (do this inside the bracket rather than outside – the reason will become apparent in a moment…)</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5" name="TextBox 24"/>
              <p:cNvSpPr txBox="1"/>
              <p:nvPr/>
            </p:nvSpPr>
            <p:spPr>
              <a:xfrm>
                <a:off x="3790950" y="4838700"/>
                <a:ext cx="264795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𝑆𝑖𝑛</m:t>
                      </m:r>
                      <m:d>
                        <m:dPr>
                          <m:ctrlPr>
                            <a:rPr lang="en-GB" sz="1200" b="0" i="1" smtClean="0">
                              <a:latin typeface="Cambria Math"/>
                            </a:rPr>
                          </m:ctrlPr>
                        </m:dPr>
                        <m:e>
                          <m:r>
                            <a:rPr lang="en-GB" sz="1200" b="0" i="1" smtClean="0">
                              <a:latin typeface="Cambria Math"/>
                            </a:rPr>
                            <m:t>𝐴</m:t>
                          </m:r>
                          <m:r>
                            <a:rPr lang="en-GB" sz="1200" b="0" i="1" smtClean="0">
                              <a:latin typeface="Cambria Math"/>
                            </a:rPr>
                            <m:t>−</m:t>
                          </m:r>
                          <m:r>
                            <a:rPr lang="en-GB" sz="1200" b="0" i="1" smtClean="0">
                              <a:latin typeface="Cambria Math"/>
                              <a:ea typeface="Cambria Math"/>
                            </a:rPr>
                            <m:t>𝐵</m:t>
                          </m:r>
                        </m:e>
                      </m:d>
                      <m:r>
                        <a:rPr lang="en-GB" sz="1200" b="0" i="1" smtClean="0">
                          <a:latin typeface="Cambria Math"/>
                          <a:ea typeface="Cambria Math"/>
                        </a:rPr>
                        <m:t>≡</m:t>
                      </m:r>
                      <m:r>
                        <a:rPr lang="en-GB" sz="1200" b="0" i="1" smtClean="0">
                          <a:latin typeface="Cambria Math"/>
                          <a:ea typeface="Cambria Math"/>
                        </a:rPr>
                        <m:t>𝑆𝑖𝑛𝐴𝐶𝑜𝑠𝐵</m:t>
                      </m:r>
                      <m:r>
                        <a:rPr lang="en-GB" sz="1200" b="0" i="1" smtClean="0">
                          <a:latin typeface="Cambria Math"/>
                          <a:ea typeface="Cambria Math"/>
                        </a:rPr>
                        <m:t>−</m:t>
                      </m:r>
                      <m:r>
                        <a:rPr lang="en-GB" sz="1200" b="0" i="1" smtClean="0">
                          <a:latin typeface="Cambria Math"/>
                          <a:ea typeface="Cambria Math"/>
                        </a:rPr>
                        <m:t>𝐶𝑜𝑠𝐴𝑆𝑖𝑛𝐵</m:t>
                      </m:r>
                    </m:oMath>
                  </m:oMathPara>
                </a14:m>
                <a:endParaRPr lang="en-GB" sz="12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790950" y="4838700"/>
                <a:ext cx="2647950" cy="276999"/>
              </a:xfrm>
              <a:prstGeom prst="rect">
                <a:avLst/>
              </a:prstGeom>
              <a:blipFill rotWithShape="1">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762375" y="5181600"/>
                <a:ext cx="2686050" cy="4072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𝑆𝑖𝑛</m:t>
                      </m:r>
                      <m:d>
                        <m:dPr>
                          <m:ctrlPr>
                            <a:rPr lang="en-GB" sz="1200" b="0" i="1" smtClean="0">
                              <a:latin typeface="Cambria Math"/>
                            </a:rPr>
                          </m:ctrlPr>
                        </m:dPr>
                        <m:e>
                          <m:r>
                            <a:rPr lang="en-GB" sz="1200" b="0" i="1" smtClean="0">
                              <a:latin typeface="Cambria Math"/>
                              <a:ea typeface="Cambria Math"/>
                            </a:rPr>
                            <m:t>𝜃</m:t>
                          </m:r>
                          <m:r>
                            <a:rPr lang="en-GB" sz="1200" b="0" i="1" smtClean="0">
                              <a:latin typeface="Cambria Math"/>
                            </a:rPr>
                            <m:t>−</m:t>
                          </m:r>
                          <m:f>
                            <m:fPr>
                              <m:ctrlPr>
                                <a:rPr lang="en-GB" sz="1200" b="0" i="1" smtClean="0">
                                  <a:latin typeface="Cambria Math"/>
                                </a:rPr>
                              </m:ctrlPr>
                            </m:fPr>
                            <m:num>
                              <m:r>
                                <a:rPr lang="en-GB" sz="1200" b="0" i="1" smtClean="0">
                                  <a:latin typeface="Cambria Math"/>
                                  <a:ea typeface="Cambria Math"/>
                                </a:rPr>
                                <m:t>𝜋</m:t>
                              </m:r>
                            </m:num>
                            <m:den>
                              <m:r>
                                <a:rPr lang="en-GB" sz="1200" b="0" i="1" smtClean="0">
                                  <a:latin typeface="Cambria Math"/>
                                </a:rPr>
                                <m:t>6</m:t>
                              </m:r>
                            </m:den>
                          </m:f>
                        </m:e>
                      </m:d>
                      <m:r>
                        <a:rPr lang="en-GB" sz="1200" b="0" i="1" smtClean="0">
                          <a:latin typeface="Cambria Math"/>
                          <a:ea typeface="Cambria Math"/>
                        </a:rPr>
                        <m:t>≡</m:t>
                      </m:r>
                      <m:r>
                        <a:rPr lang="en-GB" sz="1200" b="0" i="1" smtClean="0">
                          <a:latin typeface="Cambria Math"/>
                          <a:ea typeface="Cambria Math"/>
                        </a:rPr>
                        <m:t>𝑆𝑖𝑛</m:t>
                      </m:r>
                      <m:r>
                        <a:rPr lang="en-GB" sz="1200" b="0" i="1" smtClean="0">
                          <a:latin typeface="Cambria Math"/>
                          <a:ea typeface="Cambria Math"/>
                        </a:rPr>
                        <m:t>𝜃</m:t>
                      </m:r>
                      <m:r>
                        <a:rPr lang="en-GB" sz="1200" b="0" i="1" smtClean="0">
                          <a:latin typeface="Cambria Math"/>
                          <a:ea typeface="Cambria Math"/>
                        </a:rPr>
                        <m:t>𝐶𝑜𝑠</m:t>
                      </m:r>
                      <m:f>
                        <m:fPr>
                          <m:ctrlPr>
                            <a:rPr lang="en-GB" sz="1200" b="0" i="1" smtClean="0">
                              <a:latin typeface="Cambria Math"/>
                              <a:ea typeface="Cambria Math"/>
                            </a:rPr>
                          </m:ctrlPr>
                        </m:fPr>
                        <m:num>
                          <m:r>
                            <a:rPr lang="en-GB" sz="1200" b="0" i="1" smtClean="0">
                              <a:latin typeface="Cambria Math"/>
                              <a:ea typeface="Cambria Math"/>
                            </a:rPr>
                            <m:t>𝜋</m:t>
                          </m:r>
                        </m:num>
                        <m:den>
                          <m:r>
                            <a:rPr lang="en-GB" sz="1200" b="0" i="1" smtClean="0">
                              <a:latin typeface="Cambria Math"/>
                              <a:ea typeface="Cambria Math"/>
                            </a:rPr>
                            <m:t>6</m:t>
                          </m:r>
                        </m:den>
                      </m:f>
                      <m:r>
                        <a:rPr lang="en-GB" sz="1200" b="0" i="1" smtClean="0">
                          <a:latin typeface="Cambria Math"/>
                          <a:ea typeface="Cambria Math"/>
                        </a:rPr>
                        <m:t>−</m:t>
                      </m:r>
                      <m:r>
                        <a:rPr lang="en-GB" sz="1200" b="0" i="1" smtClean="0">
                          <a:latin typeface="Cambria Math"/>
                          <a:ea typeface="Cambria Math"/>
                        </a:rPr>
                        <m:t>𝐶𝑜𝑠</m:t>
                      </m:r>
                      <m:r>
                        <a:rPr lang="en-GB" sz="1200" b="0" i="1" smtClean="0">
                          <a:latin typeface="Cambria Math"/>
                          <a:ea typeface="Cambria Math"/>
                        </a:rPr>
                        <m:t>𝜃</m:t>
                      </m:r>
                      <m:r>
                        <a:rPr lang="en-GB" sz="1200" b="0" i="1" smtClean="0">
                          <a:latin typeface="Cambria Math"/>
                          <a:ea typeface="Cambria Math"/>
                        </a:rPr>
                        <m:t>𝑆𝑖𝑛</m:t>
                      </m:r>
                      <m:f>
                        <m:fPr>
                          <m:ctrlPr>
                            <a:rPr lang="en-GB" sz="1200" b="0" i="1" smtClean="0">
                              <a:latin typeface="Cambria Math"/>
                              <a:ea typeface="Cambria Math"/>
                            </a:rPr>
                          </m:ctrlPr>
                        </m:fPr>
                        <m:num>
                          <m:r>
                            <a:rPr lang="en-GB" sz="1200" b="0" i="1" smtClean="0">
                              <a:latin typeface="Cambria Math"/>
                              <a:ea typeface="Cambria Math"/>
                            </a:rPr>
                            <m:t>𝜋</m:t>
                          </m:r>
                        </m:num>
                        <m:den>
                          <m:r>
                            <a:rPr lang="en-GB" sz="1200" b="0" i="1" smtClean="0">
                              <a:latin typeface="Cambria Math"/>
                              <a:ea typeface="Cambria Math"/>
                            </a:rPr>
                            <m:t>6</m:t>
                          </m:r>
                        </m:den>
                      </m:f>
                    </m:oMath>
                  </m:oMathPara>
                </a14:m>
                <a:endParaRPr lang="en-GB" sz="12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762375" y="5181600"/>
                <a:ext cx="2686050" cy="407291"/>
              </a:xfrm>
              <a:prstGeom prst="rect">
                <a:avLst/>
              </a:prstGeom>
              <a:blipFill rotWithShape="1">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771900" y="5600700"/>
                <a:ext cx="2324100" cy="4807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𝑆𝑖𝑛</m:t>
                      </m:r>
                      <m:d>
                        <m:dPr>
                          <m:ctrlPr>
                            <a:rPr lang="en-GB" sz="1200" b="0" i="1" smtClean="0">
                              <a:latin typeface="Cambria Math"/>
                            </a:rPr>
                          </m:ctrlPr>
                        </m:dPr>
                        <m:e>
                          <m:r>
                            <a:rPr lang="en-GB" sz="1200" b="0" i="1" smtClean="0">
                              <a:latin typeface="Cambria Math"/>
                              <a:ea typeface="Cambria Math"/>
                            </a:rPr>
                            <m:t>𝜃</m:t>
                          </m:r>
                          <m:r>
                            <a:rPr lang="en-GB" sz="1200" b="0" i="1" smtClean="0">
                              <a:latin typeface="Cambria Math"/>
                            </a:rPr>
                            <m:t>−</m:t>
                          </m:r>
                          <m:f>
                            <m:fPr>
                              <m:ctrlPr>
                                <a:rPr lang="en-GB" sz="1200" b="0" i="1" smtClean="0">
                                  <a:latin typeface="Cambria Math"/>
                                </a:rPr>
                              </m:ctrlPr>
                            </m:fPr>
                            <m:num>
                              <m:r>
                                <a:rPr lang="en-GB" sz="1200" b="0" i="1" smtClean="0">
                                  <a:latin typeface="Cambria Math"/>
                                  <a:ea typeface="Cambria Math"/>
                                </a:rPr>
                                <m:t>𝜋</m:t>
                              </m:r>
                            </m:num>
                            <m:den>
                              <m:r>
                                <a:rPr lang="en-GB" sz="1200" b="0" i="1" smtClean="0">
                                  <a:latin typeface="Cambria Math"/>
                                </a:rPr>
                                <m:t>6</m:t>
                              </m:r>
                            </m:den>
                          </m:f>
                        </m:e>
                      </m:d>
                      <m:r>
                        <a:rPr lang="en-GB" sz="1200" b="0" i="1" smtClean="0">
                          <a:latin typeface="Cambria Math"/>
                          <a:ea typeface="Cambria Math"/>
                        </a:rPr>
                        <m:t>≡</m:t>
                      </m:r>
                      <m:f>
                        <m:fPr>
                          <m:ctrlPr>
                            <a:rPr lang="en-GB" sz="1200" b="0" i="1" smtClean="0">
                              <a:latin typeface="Cambria Math"/>
                              <a:ea typeface="Cambria Math"/>
                            </a:rPr>
                          </m:ctrlPr>
                        </m:fPr>
                        <m:num>
                          <m:rad>
                            <m:radPr>
                              <m:degHide m:val="on"/>
                              <m:ctrlPr>
                                <a:rPr lang="en-GB" sz="1200" b="0" i="1" smtClean="0">
                                  <a:latin typeface="Cambria Math"/>
                                  <a:ea typeface="Cambria Math"/>
                                </a:rPr>
                              </m:ctrlPr>
                            </m:radPr>
                            <m:deg/>
                            <m:e>
                              <m:r>
                                <a:rPr lang="en-GB" sz="1200" b="0" i="1" smtClean="0">
                                  <a:latin typeface="Cambria Math"/>
                                  <a:ea typeface="Cambria Math"/>
                                </a:rPr>
                                <m:t>3</m:t>
                              </m:r>
                            </m:e>
                          </m:rad>
                        </m:num>
                        <m:den>
                          <m:r>
                            <a:rPr lang="en-GB" sz="1200" b="0" i="1" smtClean="0">
                              <a:latin typeface="Cambria Math"/>
                              <a:ea typeface="Cambria Math"/>
                            </a:rPr>
                            <m:t>2</m:t>
                          </m:r>
                        </m:den>
                      </m:f>
                      <m:r>
                        <a:rPr lang="en-GB" sz="1200" b="0" i="1" smtClean="0">
                          <a:latin typeface="Cambria Math"/>
                          <a:ea typeface="Cambria Math"/>
                        </a:rPr>
                        <m:t>𝑆𝑖𝑛</m:t>
                      </m:r>
                      <m:r>
                        <a:rPr lang="en-GB" sz="1200" b="0" i="1" smtClean="0">
                          <a:latin typeface="Cambria Math"/>
                          <a:ea typeface="Cambria Math"/>
                        </a:rPr>
                        <m:t>𝜃</m:t>
                      </m:r>
                      <m:r>
                        <a:rPr lang="en-GB" sz="1200" b="0" i="1" smtClean="0">
                          <a:latin typeface="Cambria Math"/>
                          <a:ea typeface="Cambria Math"/>
                        </a:rPr>
                        <m:t>−</m:t>
                      </m:r>
                      <m:f>
                        <m:fPr>
                          <m:ctrlPr>
                            <a:rPr lang="en-GB" sz="1200" b="0" i="1" smtClean="0">
                              <a:latin typeface="Cambria Math"/>
                              <a:ea typeface="Cambria Math"/>
                            </a:rPr>
                          </m:ctrlPr>
                        </m:fPr>
                        <m:num>
                          <m:r>
                            <a:rPr lang="en-GB" sz="1200" b="0" i="1" smtClean="0">
                              <a:latin typeface="Cambria Math"/>
                              <a:ea typeface="Cambria Math"/>
                            </a:rPr>
                            <m:t>1</m:t>
                          </m:r>
                        </m:num>
                        <m:den>
                          <m:r>
                            <a:rPr lang="en-GB" sz="1200" b="0" i="1" smtClean="0">
                              <a:latin typeface="Cambria Math"/>
                              <a:ea typeface="Cambria Math"/>
                            </a:rPr>
                            <m:t>2</m:t>
                          </m:r>
                        </m:den>
                      </m:f>
                      <m:r>
                        <a:rPr lang="en-GB" sz="1200" b="0" i="1" smtClean="0">
                          <a:latin typeface="Cambria Math"/>
                          <a:ea typeface="Cambria Math"/>
                        </a:rPr>
                        <m:t>𝐶𝑜𝑠</m:t>
                      </m:r>
                      <m:r>
                        <a:rPr lang="en-GB" sz="1200" b="0" i="1" smtClean="0">
                          <a:latin typeface="Cambria Math"/>
                          <a:ea typeface="Cambria Math"/>
                        </a:rPr>
                        <m:t>𝜃</m:t>
                      </m:r>
                    </m:oMath>
                  </m:oMathPara>
                </a14:m>
                <a:endParaRPr lang="en-GB" sz="12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771900" y="5600700"/>
                <a:ext cx="2324100" cy="480773"/>
              </a:xfrm>
              <a:prstGeom prst="rect">
                <a:avLst/>
              </a:prstGeom>
              <a:blipFill rotWithShape="1">
                <a:blip r:embed="rId16"/>
                <a:stretch>
                  <a:fillRect/>
                </a:stretch>
              </a:blipFill>
            </p:spPr>
            <p:txBody>
              <a:bodyPr/>
              <a:lstStyle/>
              <a:p>
                <a:r>
                  <a:rPr lang="en-GB">
                    <a:noFill/>
                  </a:rPr>
                  <a:t> </a:t>
                </a:r>
              </a:p>
            </p:txBody>
          </p:sp>
        </mc:Fallback>
      </mc:AlternateContent>
      <p:sp>
        <p:nvSpPr>
          <p:cNvPr id="29" name="Arc 28"/>
          <p:cNvSpPr/>
          <p:nvPr/>
        </p:nvSpPr>
        <p:spPr>
          <a:xfrm>
            <a:off x="6328932" y="4981576"/>
            <a:ext cx="271894" cy="428624"/>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Arc 29"/>
          <p:cNvSpPr/>
          <p:nvPr/>
        </p:nvSpPr>
        <p:spPr>
          <a:xfrm>
            <a:off x="6281307" y="5448301"/>
            <a:ext cx="271894" cy="428624"/>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TextBox 30"/>
          <p:cNvSpPr txBox="1"/>
          <p:nvPr/>
        </p:nvSpPr>
        <p:spPr>
          <a:xfrm>
            <a:off x="6572250" y="5037365"/>
            <a:ext cx="1762126" cy="276999"/>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Let A = </a:t>
            </a:r>
            <a:r>
              <a:rPr lang="el-GR" sz="1200" dirty="0" smtClean="0">
                <a:solidFill>
                  <a:srgbClr val="FF0000"/>
                </a:solidFill>
                <a:latin typeface="Comic Sans MS" panose="030F0702030302020204" pitchFamily="66" charset="0"/>
              </a:rPr>
              <a:t>θ</a:t>
            </a:r>
            <a:r>
              <a:rPr lang="en-GB" sz="1200" dirty="0" smtClean="0">
                <a:solidFill>
                  <a:srgbClr val="FF0000"/>
                </a:solidFill>
                <a:latin typeface="Comic Sans MS" panose="030F0702030302020204" pitchFamily="66" charset="0"/>
              </a:rPr>
              <a:t> and B = </a:t>
            </a:r>
            <a:r>
              <a:rPr lang="el-GR" sz="1200" baseline="30000" dirty="0" smtClean="0">
                <a:solidFill>
                  <a:srgbClr val="FF0000"/>
                </a:solidFill>
                <a:latin typeface="Comic Sans MS" panose="030F0702030302020204" pitchFamily="66" charset="0"/>
              </a:rPr>
              <a:t>π</a:t>
            </a:r>
            <a:r>
              <a:rPr lang="en-GB" sz="1200" dirty="0" smtClean="0">
                <a:solidFill>
                  <a:srgbClr val="FF0000"/>
                </a:solidFill>
                <a:latin typeface="Comic Sans MS" panose="030F0702030302020204" pitchFamily="66" charset="0"/>
              </a:rPr>
              <a:t>/</a:t>
            </a:r>
            <a:r>
              <a:rPr lang="en-GB" sz="1200" baseline="-25000" dirty="0" smtClean="0">
                <a:solidFill>
                  <a:srgbClr val="FF0000"/>
                </a:solidFill>
                <a:latin typeface="Comic Sans MS" panose="030F0702030302020204" pitchFamily="66" charset="0"/>
              </a:rPr>
              <a:t>6</a:t>
            </a:r>
            <a:endParaRPr lang="en-GB" sz="1200" baseline="-25000" dirty="0">
              <a:solidFill>
                <a:srgbClr val="FF0000"/>
              </a:solidFill>
              <a:latin typeface="Comic Sans MS" panose="030F0702030302020204" pitchFamily="66" charset="0"/>
            </a:endParaRPr>
          </a:p>
        </p:txBody>
      </p:sp>
      <p:sp>
        <p:nvSpPr>
          <p:cNvPr id="32" name="TextBox 31"/>
          <p:cNvSpPr txBox="1"/>
          <p:nvPr/>
        </p:nvSpPr>
        <p:spPr>
          <a:xfrm>
            <a:off x="6553199" y="5513615"/>
            <a:ext cx="2162175" cy="276999"/>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Calculate the parts with </a:t>
            </a:r>
            <a:r>
              <a:rPr lang="el-GR" sz="1200" baseline="30000" dirty="0">
                <a:solidFill>
                  <a:srgbClr val="FF0000"/>
                </a:solidFill>
                <a:latin typeface="Comic Sans MS" panose="030F0702030302020204" pitchFamily="66" charset="0"/>
              </a:rPr>
              <a:t>π</a:t>
            </a:r>
            <a:r>
              <a:rPr lang="en-GB" sz="1200" dirty="0" smtClean="0">
                <a:solidFill>
                  <a:srgbClr val="FF0000"/>
                </a:solidFill>
                <a:latin typeface="Comic Sans MS" panose="030F0702030302020204" pitchFamily="66" charset="0"/>
              </a:rPr>
              <a:t>/</a:t>
            </a:r>
            <a:r>
              <a:rPr lang="en-GB" sz="1200" baseline="-25000" dirty="0" smtClean="0">
                <a:solidFill>
                  <a:srgbClr val="FF0000"/>
                </a:solidFill>
                <a:latin typeface="Comic Sans MS" panose="030F0702030302020204" pitchFamily="66" charset="0"/>
              </a:rPr>
              <a:t>6</a:t>
            </a:r>
            <a:r>
              <a:rPr lang="en-GB" sz="1200" dirty="0" smtClean="0">
                <a:solidFill>
                  <a:srgbClr val="FF0000"/>
                </a:solidFill>
                <a:latin typeface="Comic Sans MS" panose="030F0702030302020204" pitchFamily="66" charset="0"/>
              </a:rPr>
              <a:t> </a:t>
            </a:r>
            <a:endParaRPr lang="en-GB" sz="1200" baseline="-25000" dirty="0">
              <a:solidFill>
                <a:srgbClr val="FF0000"/>
              </a:solidFill>
              <a:latin typeface="Comic Sans MS" panose="030F0702030302020204" pitchFamily="66" charset="0"/>
            </a:endParaRPr>
          </a:p>
        </p:txBody>
      </p:sp>
      <p:sp>
        <p:nvSpPr>
          <p:cNvPr id="33" name="TextBox 32"/>
          <p:cNvSpPr txBox="1"/>
          <p:nvPr/>
        </p:nvSpPr>
        <p:spPr>
          <a:xfrm>
            <a:off x="3752850" y="6218465"/>
            <a:ext cx="4953000" cy="276999"/>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This is equivalent to the part in the brackets, so we can replace it!</a:t>
            </a:r>
            <a:endParaRPr lang="en-GB" sz="1200" baseline="-25000" dirty="0">
              <a:solidFill>
                <a:srgbClr val="FF0000"/>
              </a:solidFill>
              <a:latin typeface="Comic Sans MS" panose="030F0702030302020204" pitchFamily="66" charset="0"/>
            </a:endParaRPr>
          </a:p>
        </p:txBody>
      </p:sp>
      <p:sp>
        <p:nvSpPr>
          <p:cNvPr id="10" name="Rectangle 9"/>
          <p:cNvSpPr/>
          <p:nvPr/>
        </p:nvSpPr>
        <p:spPr>
          <a:xfrm>
            <a:off x="4143375" y="3467100"/>
            <a:ext cx="1390650" cy="54292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4714876" y="4086225"/>
            <a:ext cx="895350" cy="50482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3857625" y="5610225"/>
            <a:ext cx="2181225" cy="50482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7" name="TextBox 36"/>
              <p:cNvSpPr txBox="1"/>
              <p:nvPr/>
            </p:nvSpPr>
            <p:spPr>
              <a:xfrm>
                <a:off x="4514849" y="4095750"/>
                <a:ext cx="1524001" cy="4598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𝑟𝑠𝑖𝑛</m:t>
                      </m:r>
                      <m:d>
                        <m:dPr>
                          <m:ctrlPr>
                            <a:rPr lang="en-GB" sz="1400" b="0" i="1" smtClean="0">
                              <a:latin typeface="Cambria Math"/>
                            </a:rPr>
                          </m:ctrlPr>
                        </m:dPr>
                        <m:e>
                          <m:r>
                            <a:rPr lang="en-GB" sz="1400" b="0" i="1" smtClean="0">
                              <a:latin typeface="Cambria Math"/>
                              <a:ea typeface="Cambria Math"/>
                            </a:rPr>
                            <m:t>𝜃</m:t>
                          </m:r>
                          <m:r>
                            <a:rPr lang="en-GB" sz="1400" b="0" i="1" smtClean="0">
                              <a:latin typeface="Cambria Math"/>
                              <a:ea typeface="Cambria Math"/>
                            </a:rPr>
                            <m:t>−</m:t>
                          </m:r>
                          <m:f>
                            <m:fPr>
                              <m:ctrlPr>
                                <a:rPr lang="en-GB" sz="1400" b="0" i="1" smtClean="0">
                                  <a:latin typeface="Cambria Math"/>
                                </a:rPr>
                              </m:ctrlPr>
                            </m:fPr>
                            <m:num>
                              <m:r>
                                <a:rPr lang="en-GB" sz="1400" b="0" i="1" smtClean="0">
                                  <a:latin typeface="Cambria Math"/>
                                  <a:ea typeface="Cambria Math"/>
                                </a:rPr>
                                <m:t>𝜋</m:t>
                              </m:r>
                            </m:num>
                            <m:den>
                              <m:r>
                                <a:rPr lang="en-GB" sz="1400" b="0" i="1" smtClean="0">
                                  <a:latin typeface="Cambria Math"/>
                                </a:rPr>
                                <m:t>6</m:t>
                              </m:r>
                            </m:den>
                          </m:f>
                        </m:e>
                      </m:d>
                      <m:r>
                        <a:rPr lang="en-GB" sz="1400" b="0" i="1" smtClean="0">
                          <a:latin typeface="Cambria Math"/>
                        </a:rPr>
                        <m:t>=2</m:t>
                      </m:r>
                    </m:oMath>
                  </m:oMathPara>
                </a14:m>
                <a:endParaRPr lang="en-GB"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514849" y="4095750"/>
                <a:ext cx="1524001" cy="459806"/>
              </a:xfrm>
              <a:prstGeom prst="rect">
                <a:avLst/>
              </a:prstGeom>
              <a:blipFill rotWithShape="1">
                <a:blip r:embed="rId17"/>
                <a:stretch>
                  <a:fillRect b="-1333"/>
                </a:stretch>
              </a:blipFill>
            </p:spPr>
            <p:txBody>
              <a:bodyPr/>
              <a:lstStyle/>
              <a:p>
                <a:r>
                  <a:rPr lang="en-GB">
                    <a:noFill/>
                  </a:rPr>
                  <a:t> </a:t>
                </a:r>
              </a:p>
            </p:txBody>
          </p:sp>
        </mc:Fallback>
      </mc:AlternateContent>
      <p:sp>
        <p:nvSpPr>
          <p:cNvPr id="38" name="Arc 37"/>
          <p:cNvSpPr/>
          <p:nvPr/>
        </p:nvSpPr>
        <p:spPr>
          <a:xfrm>
            <a:off x="5881256" y="3752851"/>
            <a:ext cx="338569" cy="600074"/>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TextBox 38"/>
          <p:cNvSpPr txBox="1"/>
          <p:nvPr/>
        </p:nvSpPr>
        <p:spPr>
          <a:xfrm>
            <a:off x="6153151" y="3846740"/>
            <a:ext cx="2371724" cy="461665"/>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Replace the bracket with the expression we found</a:t>
            </a:r>
            <a:endParaRPr lang="en-GB" sz="1200" baseline="30000" dirty="0">
              <a:solidFill>
                <a:srgbClr val="FF0000"/>
              </a:solidFill>
              <a:latin typeface="Comic Sans MS" panose="030F0702030302020204" pitchFamily="66" charset="0"/>
            </a:endParaRPr>
          </a:p>
        </p:txBody>
      </p:sp>
      <p:cxnSp>
        <p:nvCxnSpPr>
          <p:cNvPr id="41" name="Straight Connector 40"/>
          <p:cNvCxnSpPr/>
          <p:nvPr/>
        </p:nvCxnSpPr>
        <p:spPr>
          <a:xfrm>
            <a:off x="3876675" y="4657725"/>
            <a:ext cx="501015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09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linds(horizont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linds(horizontal)">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linds(horizontal)">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linds(horizontal)">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3">
                                            <p:txEl>
                                              <p:pRg st="7" end="7"/>
                                            </p:txEl>
                                          </p:spTgt>
                                        </p:tgtEl>
                                        <p:attrNameLst>
                                          <p:attrName>style.visibility</p:attrName>
                                        </p:attrNameLst>
                                      </p:cBhvr>
                                      <p:to>
                                        <p:strVal val="visible"/>
                                      </p:to>
                                    </p:set>
                                    <p:animEffect transition="in" filter="blinds(horizontal)">
                                      <p:cBhvr>
                                        <p:cTn id="82" dur="500"/>
                                        <p:tgtEl>
                                          <p:spTgt spid="3">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3">
                                            <p:txEl>
                                              <p:pRg st="9" end="9"/>
                                            </p:txEl>
                                          </p:spTgt>
                                        </p:tgtEl>
                                        <p:attrNameLst>
                                          <p:attrName>style.visibility</p:attrName>
                                        </p:attrNameLst>
                                      </p:cBhvr>
                                      <p:to>
                                        <p:strVal val="visible"/>
                                      </p:to>
                                    </p:set>
                                    <p:animEffect transition="in" filter="blinds(horizontal)">
                                      <p:cBhvr>
                                        <p:cTn id="87" dur="500"/>
                                        <p:tgtEl>
                                          <p:spTgt spid="3">
                                            <p:txEl>
                                              <p:pRg st="9" end="9"/>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5" fill="hold" nodeType="click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blinds(vertical)">
                                      <p:cBhvr>
                                        <p:cTn id="92" dur="500"/>
                                        <p:tgtEl>
                                          <p:spTgt spid="41"/>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blinds(horizontal)">
                                      <p:cBhvr>
                                        <p:cTn id="97" dur="500"/>
                                        <p:tgtEl>
                                          <p:spTgt spid="25"/>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blinds(horizontal)">
                                      <p:cBhvr>
                                        <p:cTn id="102" dur="500"/>
                                        <p:tgtEl>
                                          <p:spTgt spid="29"/>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blinds(horizontal)">
                                      <p:cBhvr>
                                        <p:cTn id="107" dur="500"/>
                                        <p:tgtEl>
                                          <p:spTgt spid="31"/>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blinds(horizontal)">
                                      <p:cBhvr>
                                        <p:cTn id="112" dur="500"/>
                                        <p:tgtEl>
                                          <p:spTgt spid="27"/>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blinds(horizontal)">
                                      <p:cBhvr>
                                        <p:cTn id="117" dur="500"/>
                                        <p:tgtEl>
                                          <p:spTgt spid="30"/>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blinds(horizontal)">
                                      <p:cBhvr>
                                        <p:cTn id="122" dur="500"/>
                                        <p:tgtEl>
                                          <p:spTgt spid="32"/>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blinds(horizontal)">
                                      <p:cBhvr>
                                        <p:cTn id="127" dur="500"/>
                                        <p:tgtEl>
                                          <p:spTgt spid="28"/>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33"/>
                                        </p:tgtEl>
                                        <p:attrNameLst>
                                          <p:attrName>style.visibility</p:attrName>
                                        </p:attrNameLst>
                                      </p:cBhvr>
                                      <p:to>
                                        <p:strVal val="visible"/>
                                      </p:to>
                                    </p:set>
                                    <p:animEffect transition="in" filter="blinds(horizontal)">
                                      <p:cBhvr>
                                        <p:cTn id="132" dur="500"/>
                                        <p:tgtEl>
                                          <p:spTgt spid="33"/>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8"/>
                                        </p:tgtEl>
                                        <p:attrNameLst>
                                          <p:attrName>style.visibility</p:attrName>
                                        </p:attrNameLst>
                                      </p:cBhvr>
                                      <p:to>
                                        <p:strVal val="visible"/>
                                      </p:to>
                                    </p:set>
                                    <p:animEffect transition="in" filter="blinds(horizontal)">
                                      <p:cBhvr>
                                        <p:cTn id="137" dur="500"/>
                                        <p:tgtEl>
                                          <p:spTgt spid="38"/>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39"/>
                                        </p:tgtEl>
                                        <p:attrNameLst>
                                          <p:attrName>style.visibility</p:attrName>
                                        </p:attrNameLst>
                                      </p:cBhvr>
                                      <p:to>
                                        <p:strVal val="visible"/>
                                      </p:to>
                                    </p:set>
                                    <p:animEffect transition="in" filter="blinds(horizontal)">
                                      <p:cBhvr>
                                        <p:cTn id="142" dur="500"/>
                                        <p:tgtEl>
                                          <p:spTgt spid="39"/>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37"/>
                                        </p:tgtEl>
                                        <p:attrNameLst>
                                          <p:attrName>style.visibility</p:attrName>
                                        </p:attrNameLst>
                                      </p:cBhvr>
                                      <p:to>
                                        <p:strVal val="visible"/>
                                      </p:to>
                                    </p:set>
                                    <p:animEffect transition="in" filter="blinds(horizontal)">
                                      <p:cBhvr>
                                        <p:cTn id="147" dur="500"/>
                                        <p:tgtEl>
                                          <p:spTgt spid="37"/>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10"/>
                                        </p:tgtEl>
                                        <p:attrNameLst>
                                          <p:attrName>style.visibility</p:attrName>
                                        </p:attrNameLst>
                                      </p:cBhvr>
                                      <p:to>
                                        <p:strVal val="visible"/>
                                      </p:to>
                                    </p:set>
                                    <p:animEffect transition="in" filter="blinds(horizontal)">
                                      <p:cBhvr>
                                        <p:cTn id="152" dur="500"/>
                                        <p:tgtEl>
                                          <p:spTgt spid="10"/>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34"/>
                                        </p:tgtEl>
                                        <p:attrNameLst>
                                          <p:attrName>style.visibility</p:attrName>
                                        </p:attrNameLst>
                                      </p:cBhvr>
                                      <p:to>
                                        <p:strVal val="visible"/>
                                      </p:to>
                                    </p:set>
                                    <p:animEffect transition="in" filter="blinds(horizontal)">
                                      <p:cBhvr>
                                        <p:cTn id="157" dur="500"/>
                                        <p:tgtEl>
                                          <p:spTgt spid="34"/>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35"/>
                                        </p:tgtEl>
                                        <p:attrNameLst>
                                          <p:attrName>style.visibility</p:attrName>
                                        </p:attrNameLst>
                                      </p:cBhvr>
                                      <p:to>
                                        <p:strVal val="visible"/>
                                      </p:to>
                                    </p:set>
                                    <p:animEffect transition="in" filter="blinds(horizontal)">
                                      <p:cBhvr>
                                        <p:cTn id="162" dur="500"/>
                                        <p:tgtEl>
                                          <p:spTgt spid="35"/>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xit" presetSubtype="10" fill="hold" grpId="1" nodeType="clickEffect">
                                  <p:stCondLst>
                                    <p:cond delay="0"/>
                                  </p:stCondLst>
                                  <p:childTnLst>
                                    <p:animEffect transition="out" filter="blinds(horizontal)">
                                      <p:cBhvr>
                                        <p:cTn id="166" dur="500"/>
                                        <p:tgtEl>
                                          <p:spTgt spid="10"/>
                                        </p:tgtEl>
                                      </p:cBhvr>
                                    </p:animEffect>
                                    <p:set>
                                      <p:cBhvr>
                                        <p:cTn id="167" dur="1" fill="hold">
                                          <p:stCondLst>
                                            <p:cond delay="499"/>
                                          </p:stCondLst>
                                        </p:cTn>
                                        <p:tgtEl>
                                          <p:spTgt spid="10"/>
                                        </p:tgtEl>
                                        <p:attrNameLst>
                                          <p:attrName>style.visibility</p:attrName>
                                        </p:attrNameLst>
                                      </p:cBhvr>
                                      <p:to>
                                        <p:strVal val="hidden"/>
                                      </p:to>
                                    </p:set>
                                  </p:childTnLst>
                                </p:cTn>
                              </p:par>
                              <p:par>
                                <p:cTn id="168" presetID="3" presetClass="exit" presetSubtype="10" fill="hold" grpId="1" nodeType="withEffect">
                                  <p:stCondLst>
                                    <p:cond delay="0"/>
                                  </p:stCondLst>
                                  <p:childTnLst>
                                    <p:animEffect transition="out" filter="blinds(horizontal)">
                                      <p:cBhvr>
                                        <p:cTn id="169" dur="500"/>
                                        <p:tgtEl>
                                          <p:spTgt spid="34"/>
                                        </p:tgtEl>
                                      </p:cBhvr>
                                    </p:animEffect>
                                    <p:set>
                                      <p:cBhvr>
                                        <p:cTn id="170" dur="1" fill="hold">
                                          <p:stCondLst>
                                            <p:cond delay="499"/>
                                          </p:stCondLst>
                                        </p:cTn>
                                        <p:tgtEl>
                                          <p:spTgt spid="34"/>
                                        </p:tgtEl>
                                        <p:attrNameLst>
                                          <p:attrName>style.visibility</p:attrName>
                                        </p:attrNameLst>
                                      </p:cBhvr>
                                      <p:to>
                                        <p:strVal val="hidden"/>
                                      </p:to>
                                    </p:set>
                                  </p:childTnLst>
                                </p:cTn>
                              </p:par>
                              <p:par>
                                <p:cTn id="171" presetID="3" presetClass="exit" presetSubtype="10" fill="hold" grpId="1" nodeType="withEffect">
                                  <p:stCondLst>
                                    <p:cond delay="0"/>
                                  </p:stCondLst>
                                  <p:childTnLst>
                                    <p:animEffect transition="out" filter="blinds(horizontal)">
                                      <p:cBhvr>
                                        <p:cTn id="172" dur="500"/>
                                        <p:tgtEl>
                                          <p:spTgt spid="35"/>
                                        </p:tgtEl>
                                      </p:cBhvr>
                                    </p:animEffect>
                                    <p:set>
                                      <p:cBhvr>
                                        <p:cTn id="173"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1" grpId="0"/>
      <p:bldP spid="12" grpId="0"/>
      <p:bldP spid="13" grpId="0"/>
      <p:bldP spid="14" grpId="0"/>
      <p:bldP spid="15" grpId="0"/>
      <p:bldP spid="16" grpId="0" animBg="1"/>
      <p:bldP spid="17" grpId="0"/>
      <p:bldP spid="18" grpId="0" animBg="1"/>
      <p:bldP spid="19" grpId="0" animBg="1"/>
      <p:bldP spid="20" grpId="0" animBg="1"/>
      <p:bldP spid="21" grpId="0"/>
      <p:bldP spid="22" grpId="0"/>
      <p:bldP spid="23" grpId="0"/>
      <p:bldP spid="25" grpId="0"/>
      <p:bldP spid="27" grpId="0"/>
      <p:bldP spid="28" grpId="0"/>
      <p:bldP spid="29" grpId="0" animBg="1"/>
      <p:bldP spid="30" grpId="0" animBg="1"/>
      <p:bldP spid="31" grpId="0"/>
      <p:bldP spid="32" grpId="0"/>
      <p:bldP spid="33" grpId="0"/>
      <p:bldP spid="10" grpId="0" animBg="1"/>
      <p:bldP spid="10" grpId="1" animBg="1"/>
      <p:bldP spid="34" grpId="0" animBg="1"/>
      <p:bldP spid="34" grpId="1" animBg="1"/>
      <p:bldP spid="35" grpId="0" animBg="1"/>
      <p:bldP spid="35" grpId="1" animBg="1"/>
      <p:bldP spid="37" grpId="0"/>
      <p:bldP spid="38" grpId="0" animBg="1"/>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anose="030F0702030302020204" pitchFamily="66" charset="0"/>
              </a:rPr>
              <a:t>You can switch between Polar and Cartesian equations of curves</a:t>
            </a:r>
            <a:endParaRPr lang="en-GB" sz="1400" dirty="0" smtClean="0">
              <a:latin typeface="Comic Sans MS" panose="030F0702030302020204" pitchFamily="66" charset="0"/>
            </a:endParaRPr>
          </a:p>
          <a:p>
            <a:pPr marL="0" indent="0" algn="ctr">
              <a:buNone/>
            </a:pPr>
            <a:endParaRPr lang="en-GB" sz="1400" b="1" dirty="0">
              <a:latin typeface="Comic Sans MS" panose="030F0702030302020204" pitchFamily="66" charset="0"/>
            </a:endParaRPr>
          </a:p>
          <a:p>
            <a:pPr marL="0" indent="0" algn="ctr">
              <a:buNone/>
            </a:pPr>
            <a:r>
              <a:rPr lang="en-GB" sz="1400" dirty="0">
                <a:latin typeface="Comic Sans MS" panose="030F0702030302020204" pitchFamily="66" charset="0"/>
                <a:sym typeface="Wingdings" panose="05000000000000000000" pitchFamily="2" charset="2"/>
              </a:rPr>
              <a:t>F</a:t>
            </a:r>
            <a:r>
              <a:rPr lang="en-GB" sz="1400" dirty="0" smtClean="0">
                <a:latin typeface="Comic Sans MS" panose="030F0702030302020204" pitchFamily="66" charset="0"/>
                <a:sym typeface="Wingdings" panose="05000000000000000000" pitchFamily="2" charset="2"/>
              </a:rPr>
              <a:t>ind a Polar equivalent for the following Cartesian equation:</a:t>
            </a:r>
          </a:p>
          <a:p>
            <a:pPr marL="0" indent="0" algn="ctr">
              <a:buNone/>
            </a:pPr>
            <a:endParaRPr lang="en-GB" sz="1400" dirty="0">
              <a:latin typeface="Comic Sans MS" panose="030F0702030302020204" pitchFamily="66" charset="0"/>
              <a:sym typeface="Wingdings" panose="05000000000000000000" pitchFamily="2" charset="2"/>
            </a:endParaRPr>
          </a:p>
          <a:p>
            <a:pPr marL="0" indent="0" algn="ctr">
              <a:buNone/>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smtClean="0">
                <a:latin typeface="Comic Sans MS" panose="030F0702030302020204" pitchFamily="66" charset="0"/>
                <a:sym typeface="Wingdings" panose="05000000000000000000" pitchFamily="2" charset="2"/>
              </a:rPr>
              <a:t>Polar equations are usually written as ‘r = ‘ or ‘r</a:t>
            </a:r>
            <a:r>
              <a:rPr lang="en-GB" sz="1400" baseline="30000" dirty="0" smtClean="0">
                <a:latin typeface="Comic Sans MS" panose="030F0702030302020204" pitchFamily="66" charset="0"/>
                <a:sym typeface="Wingdings" panose="05000000000000000000" pitchFamily="2" charset="2"/>
              </a:rPr>
              <a:t>2</a:t>
            </a:r>
            <a:r>
              <a:rPr lang="en-GB" sz="1400" dirty="0" smtClean="0">
                <a:latin typeface="Comic Sans MS" panose="030F0702030302020204" pitchFamily="66" charset="0"/>
                <a:sym typeface="Wingdings" panose="05000000000000000000" pitchFamily="2" charset="2"/>
              </a:rPr>
              <a:t> = ‘, so use the equations above to try and achieve this </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smtClean="0">
                <a:latin typeface="Comic Sans MS" panose="030F0702030302020204" pitchFamily="66" charset="0"/>
                <a:sym typeface="Wingdings" panose="05000000000000000000" pitchFamily="2" charset="2"/>
              </a:rPr>
              <a:t>This next step is tricky to spot, but it is possible to write the bracket using sine only</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smtClean="0">
                <a:latin typeface="Comic Sans MS" panose="030F0702030302020204" pitchFamily="66" charset="0"/>
                <a:sym typeface="Wingdings" panose="05000000000000000000" pitchFamily="2" charset="2"/>
              </a:rPr>
              <a:t>This again relies on the formulae from C3…</a:t>
            </a:r>
          </a:p>
        </p:txBody>
      </p:sp>
      <p:sp>
        <p:nvSpPr>
          <p:cNvPr id="4" name="TextBox 3"/>
          <p:cNvSpPr txBox="1"/>
          <p:nvPr/>
        </p:nvSpPr>
        <p:spPr>
          <a:xfrm>
            <a:off x="8721604" y="6550223"/>
            <a:ext cx="407484" cy="307777"/>
          </a:xfrm>
          <a:prstGeom prst="rect">
            <a:avLst/>
          </a:prstGeom>
          <a:noFill/>
        </p:spPr>
        <p:txBody>
          <a:bodyPr wrap="none" rtlCol="0">
            <a:spAutoFit/>
          </a:bodyPr>
          <a:lstStyle/>
          <a:p>
            <a:pPr algn="ctr"/>
            <a:r>
              <a:rPr lang="en-GB" sz="1400" dirty="0" smtClean="0">
                <a:latin typeface="Comic Sans MS" panose="030F0702030302020204" pitchFamily="66" charset="0"/>
              </a:rPr>
              <a:t>7B</a:t>
            </a:r>
            <a:endParaRPr lang="en-GB" sz="1400" dirty="0">
              <a:latin typeface="Comic Sans MS" panose="030F0702030302020204" pitchFamily="66" charset="0"/>
            </a:endParaRPr>
          </a:p>
        </p:txBody>
      </p:sp>
      <p:pic>
        <p:nvPicPr>
          <p:cNvPr id="5" name="Picture 4" descr="http://tutorial.math.lamar.edu/Classes/CalcII/PolarCoordinates_files/image007.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152400"/>
            <a:ext cx="1182413" cy="1143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4195253"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195253" y="0"/>
                <a:ext cx="1219200" cy="338554"/>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971502"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2971502" y="0"/>
                <a:ext cx="1219200" cy="338554"/>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96784"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596784" y="0"/>
                <a:ext cx="1373068" cy="338554"/>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0"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a:ea typeface="Cambria Math"/>
                            </a:rPr>
                          </m:ctrlPr>
                        </m:dPr>
                        <m:e>
                          <m:f>
                            <m:fPr>
                              <m:ctrlPr>
                                <a:rPr lang="en-US" sz="1600" b="0" i="1" smtClean="0">
                                  <a:latin typeface="Cambria Math"/>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0" y="0"/>
                <a:ext cx="1597104" cy="51398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423987" y="2895600"/>
                <a:ext cx="1195968" cy="3331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𝑦</m:t>
                      </m:r>
                      <m:rad>
                        <m:radPr>
                          <m:degHide m:val="on"/>
                          <m:ctrlPr>
                            <a:rPr lang="en-GB" sz="1400" b="0" i="1" smtClean="0">
                              <a:latin typeface="Cambria Math"/>
                            </a:rPr>
                          </m:ctrlPr>
                        </m:radPr>
                        <m:deg/>
                        <m:e>
                          <m:r>
                            <a:rPr lang="en-GB" sz="1400" b="0" i="1" smtClean="0">
                              <a:latin typeface="Cambria Math"/>
                            </a:rPr>
                            <m:t>3</m:t>
                          </m:r>
                        </m:e>
                      </m:rad>
                      <m:r>
                        <a:rPr lang="en-GB" sz="1400" b="0" i="1" smtClean="0">
                          <a:latin typeface="Cambria Math"/>
                        </a:rPr>
                        <m:t>=</m:t>
                      </m:r>
                      <m:r>
                        <a:rPr lang="en-GB" sz="1400" b="0" i="1" smtClean="0">
                          <a:latin typeface="Cambria Math"/>
                        </a:rPr>
                        <m:t>𝑥</m:t>
                      </m:r>
                      <m:r>
                        <a:rPr lang="en-GB" sz="1400" b="0" i="1" smtClean="0">
                          <a:latin typeface="Cambria Math"/>
                        </a:rPr>
                        <m:t>+4</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423987" y="2895600"/>
                <a:ext cx="1195968" cy="333168"/>
              </a:xfrm>
              <a:prstGeom prst="rect">
                <a:avLst/>
              </a:prstGeom>
              <a:blipFill rotWithShape="1">
                <a:blip r:embed="rId8"/>
                <a:stretch>
                  <a:fillRect b="-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153025" y="1590675"/>
                <a:ext cx="1195968" cy="3331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𝑦</m:t>
                      </m:r>
                      <m:rad>
                        <m:radPr>
                          <m:degHide m:val="on"/>
                          <m:ctrlPr>
                            <a:rPr lang="en-GB" sz="1400" b="0" i="1" smtClean="0">
                              <a:latin typeface="Cambria Math"/>
                            </a:rPr>
                          </m:ctrlPr>
                        </m:radPr>
                        <m:deg/>
                        <m:e>
                          <m:r>
                            <a:rPr lang="en-GB" sz="1400" b="0" i="1" smtClean="0">
                              <a:latin typeface="Cambria Math"/>
                            </a:rPr>
                            <m:t>3</m:t>
                          </m:r>
                        </m:e>
                      </m:rad>
                      <m:r>
                        <a:rPr lang="en-GB" sz="1400" b="0" i="1" smtClean="0">
                          <a:latin typeface="Cambria Math"/>
                        </a:rPr>
                        <m:t>=</m:t>
                      </m:r>
                      <m:r>
                        <a:rPr lang="en-GB" sz="1400" b="0" i="1" smtClean="0">
                          <a:latin typeface="Cambria Math"/>
                        </a:rPr>
                        <m:t>𝑥</m:t>
                      </m:r>
                      <m:r>
                        <a:rPr lang="en-GB" sz="1400" b="0" i="1" smtClean="0">
                          <a:latin typeface="Cambria Math"/>
                        </a:rPr>
                        <m:t>+4</m:t>
                      </m:r>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153025" y="1590675"/>
                <a:ext cx="1195968" cy="333168"/>
              </a:xfrm>
              <a:prstGeom prst="rect">
                <a:avLst/>
              </a:prstGeom>
              <a:blipFill rotWithShape="1">
                <a:blip r:embed="rId9"/>
                <a:stretch>
                  <a:fillRect b="-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848225" y="2047875"/>
                <a:ext cx="1828800" cy="333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m:t>
                      </m:r>
                      <m:rad>
                        <m:radPr>
                          <m:degHide m:val="on"/>
                          <m:ctrlPr>
                            <a:rPr lang="en-GB" sz="1400" b="0" i="1" smtClean="0">
                              <a:latin typeface="Cambria Math"/>
                            </a:rPr>
                          </m:ctrlPr>
                        </m:radPr>
                        <m:deg/>
                        <m:e>
                          <m:r>
                            <a:rPr lang="en-GB" sz="1400" b="0" i="1" smtClean="0">
                              <a:latin typeface="Cambria Math"/>
                            </a:rPr>
                            <m:t>3</m:t>
                          </m:r>
                        </m:e>
                      </m:rad>
                      <m:r>
                        <a:rPr lang="en-GB" sz="1400" b="0" i="1" smtClean="0">
                          <a:latin typeface="Cambria Math"/>
                        </a:rPr>
                        <m:t>𝑠𝑖𝑛</m:t>
                      </m:r>
                      <m:r>
                        <a:rPr lang="en-GB" sz="1400" b="0" i="1" smtClean="0">
                          <a:latin typeface="Cambria Math"/>
                          <a:ea typeface="Cambria Math"/>
                        </a:rPr>
                        <m:t>𝜃</m:t>
                      </m:r>
                      <m:r>
                        <a:rPr lang="en-GB" sz="1400" b="0" i="1" smtClean="0">
                          <a:latin typeface="Cambria Math"/>
                        </a:rPr>
                        <m:t>=</m:t>
                      </m:r>
                      <m:r>
                        <a:rPr lang="en-GB" sz="1400" b="0" i="1" smtClean="0">
                          <a:latin typeface="Cambria Math"/>
                        </a:rPr>
                        <m:t>𝑟𝑐𝑜𝑠</m:t>
                      </m:r>
                      <m:r>
                        <a:rPr lang="en-GB" sz="1400" b="0" i="1" smtClean="0">
                          <a:latin typeface="Cambria Math"/>
                          <a:ea typeface="Cambria Math"/>
                        </a:rPr>
                        <m:t>𝜃</m:t>
                      </m:r>
                      <m:r>
                        <a:rPr lang="en-GB" sz="1400" b="0" i="1" smtClean="0">
                          <a:latin typeface="Cambria Math"/>
                        </a:rPr>
                        <m:t>+4</m:t>
                      </m:r>
                    </m:oMath>
                  </m:oMathPara>
                </a14:m>
                <a:endParaRPr lang="en-GB"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848225" y="2047875"/>
                <a:ext cx="1828800" cy="333168"/>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181475" y="2495550"/>
                <a:ext cx="1828800" cy="333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m:t>
                      </m:r>
                      <m:rad>
                        <m:radPr>
                          <m:degHide m:val="on"/>
                          <m:ctrlPr>
                            <a:rPr lang="en-GB" sz="1400" b="0" i="1" smtClean="0">
                              <a:latin typeface="Cambria Math"/>
                            </a:rPr>
                          </m:ctrlPr>
                        </m:radPr>
                        <m:deg/>
                        <m:e>
                          <m:r>
                            <a:rPr lang="en-GB" sz="1400" b="0" i="1" smtClean="0">
                              <a:latin typeface="Cambria Math"/>
                            </a:rPr>
                            <m:t>3</m:t>
                          </m:r>
                        </m:e>
                      </m:rad>
                      <m:r>
                        <a:rPr lang="en-GB" sz="1400" b="0" i="1" smtClean="0">
                          <a:latin typeface="Cambria Math"/>
                        </a:rPr>
                        <m:t>𝑠𝑖𝑛</m:t>
                      </m:r>
                      <m:r>
                        <a:rPr lang="en-GB" sz="1400" b="0" i="1" smtClean="0">
                          <a:latin typeface="Cambria Math"/>
                          <a:ea typeface="Cambria Math"/>
                        </a:rPr>
                        <m:t>𝜃</m:t>
                      </m:r>
                      <m:r>
                        <a:rPr lang="en-GB" sz="1400" b="0" i="1" smtClean="0">
                          <a:latin typeface="Cambria Math"/>
                          <a:ea typeface="Cambria Math"/>
                        </a:rPr>
                        <m:t>−</m:t>
                      </m:r>
                      <m:r>
                        <a:rPr lang="en-GB" sz="1400" b="0" i="1" smtClean="0">
                          <a:latin typeface="Cambria Math"/>
                          <a:ea typeface="Cambria Math"/>
                        </a:rPr>
                        <m:t>𝑟𝑐𝑜𝑠</m:t>
                      </m:r>
                      <m:r>
                        <a:rPr lang="en-GB" sz="1400" b="0" i="1" smtClean="0">
                          <a:latin typeface="Cambria Math"/>
                          <a:ea typeface="Cambria Math"/>
                        </a:rPr>
                        <m:t>𝜃</m:t>
                      </m:r>
                      <m:r>
                        <a:rPr lang="en-GB" sz="1400" b="0" i="1" smtClean="0">
                          <a:latin typeface="Cambria Math"/>
                        </a:rPr>
                        <m:t>=4</m:t>
                      </m:r>
                    </m:oMath>
                  </m:oMathPara>
                </a14:m>
                <a:endParaRPr lang="en-GB"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181475" y="2495550"/>
                <a:ext cx="1828800" cy="333168"/>
              </a:xfrm>
              <a:prstGeom prst="rect">
                <a:avLst/>
              </a:prstGeom>
              <a:blipFill rotWithShape="1">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029075" y="2962275"/>
                <a:ext cx="2057400" cy="3504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m:t>
                      </m:r>
                      <m:d>
                        <m:dPr>
                          <m:ctrlPr>
                            <a:rPr lang="en-GB" sz="1400" b="0" i="1" smtClean="0">
                              <a:latin typeface="Cambria Math"/>
                            </a:rPr>
                          </m:ctrlPr>
                        </m:dPr>
                        <m:e>
                          <m:rad>
                            <m:radPr>
                              <m:degHide m:val="on"/>
                              <m:ctrlPr>
                                <a:rPr lang="en-GB" sz="1400" i="1">
                                  <a:latin typeface="Cambria Math"/>
                                </a:rPr>
                              </m:ctrlPr>
                            </m:radPr>
                            <m:deg/>
                            <m:e>
                              <m:r>
                                <a:rPr lang="en-GB" sz="1400" i="1">
                                  <a:latin typeface="Cambria Math"/>
                                </a:rPr>
                                <m:t>3</m:t>
                              </m:r>
                            </m:e>
                          </m:rad>
                          <m:r>
                            <a:rPr lang="en-GB" sz="1400" i="1">
                              <a:latin typeface="Cambria Math"/>
                            </a:rPr>
                            <m:t>𝑠𝑖𝑛</m:t>
                          </m:r>
                          <m:r>
                            <a:rPr lang="en-GB" sz="1400" i="1">
                              <a:latin typeface="Cambria Math"/>
                              <a:ea typeface="Cambria Math"/>
                            </a:rPr>
                            <m:t>𝜃</m:t>
                          </m:r>
                          <m:r>
                            <a:rPr lang="en-GB" sz="1400" i="1">
                              <a:latin typeface="Cambria Math"/>
                              <a:ea typeface="Cambria Math"/>
                            </a:rPr>
                            <m:t>−</m:t>
                          </m:r>
                          <m:r>
                            <a:rPr lang="en-GB" sz="1400" i="1">
                              <a:latin typeface="Cambria Math"/>
                              <a:ea typeface="Cambria Math"/>
                            </a:rPr>
                            <m:t>𝑐𝑜𝑠</m:t>
                          </m:r>
                          <m:r>
                            <a:rPr lang="en-GB" sz="1400" i="1">
                              <a:latin typeface="Cambria Math"/>
                              <a:ea typeface="Cambria Math"/>
                            </a:rPr>
                            <m:t>𝜃</m:t>
                          </m:r>
                        </m:e>
                      </m:d>
                      <m:r>
                        <a:rPr lang="en-GB" sz="1400" b="0" i="1" smtClean="0">
                          <a:latin typeface="Cambria Math"/>
                        </a:rPr>
                        <m:t>=4</m:t>
                      </m:r>
                    </m:oMath>
                  </m:oMathPara>
                </a14:m>
                <a:endParaRPr lang="en-GB"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029075" y="2962275"/>
                <a:ext cx="2057400" cy="350417"/>
              </a:xfrm>
              <a:prstGeom prst="rect">
                <a:avLst/>
              </a:prstGeom>
              <a:blipFill rotWithShape="1">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857625" y="3438525"/>
                <a:ext cx="2171700" cy="6016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m:t>
                      </m:r>
                      <m:d>
                        <m:dPr>
                          <m:ctrlPr>
                            <a:rPr lang="en-GB" sz="1400" b="0" i="1" smtClean="0">
                              <a:latin typeface="Cambria Math"/>
                            </a:rPr>
                          </m:ctrlPr>
                        </m:dPr>
                        <m:e>
                          <m:f>
                            <m:fPr>
                              <m:ctrlPr>
                                <a:rPr lang="en-GB" sz="1400" b="0" i="1" smtClean="0">
                                  <a:latin typeface="Cambria Math"/>
                                </a:rPr>
                              </m:ctrlPr>
                            </m:fPr>
                            <m:num>
                              <m:rad>
                                <m:radPr>
                                  <m:degHide m:val="on"/>
                                  <m:ctrlPr>
                                    <a:rPr lang="en-GB" sz="1400" b="0" i="1" smtClean="0">
                                      <a:latin typeface="Cambria Math"/>
                                    </a:rPr>
                                  </m:ctrlPr>
                                </m:radPr>
                                <m:deg/>
                                <m:e>
                                  <m:r>
                                    <a:rPr lang="en-GB" sz="1400" b="0" i="1" smtClean="0">
                                      <a:latin typeface="Cambria Math"/>
                                    </a:rPr>
                                    <m:t>3</m:t>
                                  </m:r>
                                </m:e>
                              </m:rad>
                            </m:num>
                            <m:den>
                              <m:r>
                                <a:rPr lang="en-GB" sz="1400" b="0" i="1" smtClean="0">
                                  <a:latin typeface="Cambria Math"/>
                                </a:rPr>
                                <m:t>2</m:t>
                              </m:r>
                            </m:den>
                          </m:f>
                          <m:r>
                            <a:rPr lang="en-GB" sz="1400" i="1">
                              <a:latin typeface="Cambria Math"/>
                            </a:rPr>
                            <m:t>𝑠𝑖𝑛</m:t>
                          </m:r>
                          <m:r>
                            <a:rPr lang="en-GB" sz="1400" i="1">
                              <a:latin typeface="Cambria Math"/>
                              <a:ea typeface="Cambria Math"/>
                            </a:rPr>
                            <m:t>𝜃</m:t>
                          </m:r>
                          <m:r>
                            <a:rPr lang="en-GB" sz="1400" i="1">
                              <a:latin typeface="Cambria Math"/>
                              <a:ea typeface="Cambria Math"/>
                            </a:rPr>
                            <m:t>−</m:t>
                          </m:r>
                          <m:f>
                            <m:fPr>
                              <m:ctrlPr>
                                <a:rPr lang="en-GB" sz="1400" i="1" smtClean="0">
                                  <a:latin typeface="Cambria Math"/>
                                  <a:ea typeface="Cambria Math"/>
                                </a:rPr>
                              </m:ctrlPr>
                            </m:fPr>
                            <m:num>
                              <m:r>
                                <a:rPr lang="en-GB" sz="1400" b="0" i="1" smtClean="0">
                                  <a:latin typeface="Cambria Math"/>
                                  <a:ea typeface="Cambria Math"/>
                                </a:rPr>
                                <m:t>1</m:t>
                              </m:r>
                            </m:num>
                            <m:den>
                              <m:r>
                                <a:rPr lang="en-GB" sz="1400" b="0" i="1" smtClean="0">
                                  <a:latin typeface="Cambria Math"/>
                                  <a:ea typeface="Cambria Math"/>
                                </a:rPr>
                                <m:t>2</m:t>
                              </m:r>
                            </m:den>
                          </m:f>
                          <m:r>
                            <a:rPr lang="en-GB" sz="1400" i="1">
                              <a:latin typeface="Cambria Math"/>
                              <a:ea typeface="Cambria Math"/>
                            </a:rPr>
                            <m:t>𝑐𝑜𝑠</m:t>
                          </m:r>
                          <m:r>
                            <a:rPr lang="en-GB" sz="1400" i="1">
                              <a:latin typeface="Cambria Math"/>
                              <a:ea typeface="Cambria Math"/>
                            </a:rPr>
                            <m:t>𝜃</m:t>
                          </m:r>
                        </m:e>
                      </m:d>
                      <m:r>
                        <a:rPr lang="en-GB" sz="1400" b="0" i="1" smtClean="0">
                          <a:latin typeface="Cambria Math"/>
                        </a:rPr>
                        <m:t>=2</m:t>
                      </m:r>
                    </m:oMath>
                  </m:oMathPara>
                </a14:m>
                <a:endParaRPr lang="en-GB"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857625" y="3438525"/>
                <a:ext cx="2171700" cy="601640"/>
              </a:xfrm>
              <a:prstGeom prst="rect">
                <a:avLst/>
              </a:prstGeom>
              <a:blipFill rotWithShape="1">
                <a:blip r:embed="rId13"/>
                <a:stretch>
                  <a:fillRect/>
                </a:stretch>
              </a:blipFill>
            </p:spPr>
            <p:txBody>
              <a:bodyPr/>
              <a:lstStyle/>
              <a:p>
                <a:r>
                  <a:rPr lang="en-GB">
                    <a:noFill/>
                  </a:rPr>
                  <a:t> </a:t>
                </a:r>
              </a:p>
            </p:txBody>
          </p:sp>
        </mc:Fallback>
      </mc:AlternateContent>
      <p:sp>
        <p:nvSpPr>
          <p:cNvPr id="16" name="Arc 15"/>
          <p:cNvSpPr/>
          <p:nvPr/>
        </p:nvSpPr>
        <p:spPr>
          <a:xfrm>
            <a:off x="6528956" y="1809751"/>
            <a:ext cx="338569" cy="43815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p:cNvSpPr txBox="1"/>
          <p:nvPr/>
        </p:nvSpPr>
        <p:spPr>
          <a:xfrm>
            <a:off x="6829426" y="1808390"/>
            <a:ext cx="1371599" cy="461665"/>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Replace x and y from above</a:t>
            </a:r>
            <a:endParaRPr lang="en-GB" sz="1200" baseline="30000" dirty="0">
              <a:solidFill>
                <a:srgbClr val="FF0000"/>
              </a:solidFill>
              <a:latin typeface="Comic Sans MS" panose="030F0702030302020204" pitchFamily="66" charset="0"/>
            </a:endParaRPr>
          </a:p>
        </p:txBody>
      </p:sp>
      <p:sp>
        <p:nvSpPr>
          <p:cNvPr id="18" name="Arc 17"/>
          <p:cNvSpPr/>
          <p:nvPr/>
        </p:nvSpPr>
        <p:spPr>
          <a:xfrm>
            <a:off x="6481331" y="2247901"/>
            <a:ext cx="338569" cy="43815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Arc 18"/>
          <p:cNvSpPr/>
          <p:nvPr/>
        </p:nvSpPr>
        <p:spPr>
          <a:xfrm>
            <a:off x="5862206" y="2686051"/>
            <a:ext cx="338569" cy="43815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Arc 19"/>
          <p:cNvSpPr/>
          <p:nvPr/>
        </p:nvSpPr>
        <p:spPr>
          <a:xfrm>
            <a:off x="5871731" y="3152776"/>
            <a:ext cx="338569" cy="600074"/>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TextBox 20"/>
          <p:cNvSpPr txBox="1"/>
          <p:nvPr/>
        </p:nvSpPr>
        <p:spPr>
          <a:xfrm>
            <a:off x="6772276" y="2322740"/>
            <a:ext cx="1323974" cy="276999"/>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Subtract </a:t>
            </a:r>
            <a:r>
              <a:rPr lang="en-GB" sz="1200" dirty="0" err="1" smtClean="0">
                <a:solidFill>
                  <a:srgbClr val="FF0000"/>
                </a:solidFill>
                <a:latin typeface="Comic Sans MS" panose="030F0702030302020204" pitchFamily="66" charset="0"/>
              </a:rPr>
              <a:t>rcos</a:t>
            </a:r>
            <a:r>
              <a:rPr lang="el-GR" sz="1200" dirty="0" smtClean="0">
                <a:solidFill>
                  <a:srgbClr val="FF0000"/>
                </a:solidFill>
                <a:latin typeface="Comic Sans MS" panose="030F0702030302020204" pitchFamily="66" charset="0"/>
              </a:rPr>
              <a:t>θ</a:t>
            </a:r>
            <a:endParaRPr lang="en-GB" sz="1200" baseline="30000" dirty="0">
              <a:solidFill>
                <a:srgbClr val="FF0000"/>
              </a:solidFill>
              <a:latin typeface="Comic Sans MS" panose="030F0702030302020204" pitchFamily="66" charset="0"/>
            </a:endParaRPr>
          </a:p>
        </p:txBody>
      </p:sp>
      <p:sp>
        <p:nvSpPr>
          <p:cNvPr id="22" name="TextBox 21"/>
          <p:cNvSpPr txBox="1"/>
          <p:nvPr/>
        </p:nvSpPr>
        <p:spPr>
          <a:xfrm>
            <a:off x="6134099" y="2751365"/>
            <a:ext cx="1905001" cy="276999"/>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Factorise the left side</a:t>
            </a:r>
            <a:endParaRPr lang="en-GB" sz="1200" baseline="30000" dirty="0">
              <a:solidFill>
                <a:srgbClr val="FF0000"/>
              </a:solidFill>
              <a:latin typeface="Comic Sans MS" panose="030F0702030302020204" pitchFamily="66" charset="0"/>
            </a:endParaRPr>
          </a:p>
        </p:txBody>
      </p:sp>
      <p:sp>
        <p:nvSpPr>
          <p:cNvPr id="23" name="TextBox 22"/>
          <p:cNvSpPr txBox="1"/>
          <p:nvPr/>
        </p:nvSpPr>
        <p:spPr>
          <a:xfrm>
            <a:off x="6124576" y="3046640"/>
            <a:ext cx="3019424" cy="830997"/>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Divide both sides by 2 (do this inside the bracket rather than outside – the reason will become apparent in a moment…)</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7" name="TextBox 36"/>
              <p:cNvSpPr txBox="1"/>
              <p:nvPr/>
            </p:nvSpPr>
            <p:spPr>
              <a:xfrm>
                <a:off x="4514849" y="4095750"/>
                <a:ext cx="1524001" cy="4598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𝑟𝑠𝑖𝑛</m:t>
                      </m:r>
                      <m:d>
                        <m:dPr>
                          <m:ctrlPr>
                            <a:rPr lang="en-GB" sz="1400" b="0" i="1" smtClean="0">
                              <a:latin typeface="Cambria Math"/>
                            </a:rPr>
                          </m:ctrlPr>
                        </m:dPr>
                        <m:e>
                          <m:r>
                            <a:rPr lang="en-GB" sz="1400" b="0" i="1" smtClean="0">
                              <a:latin typeface="Cambria Math"/>
                              <a:ea typeface="Cambria Math"/>
                            </a:rPr>
                            <m:t>𝜃</m:t>
                          </m:r>
                          <m:r>
                            <a:rPr lang="en-GB" sz="1400" b="0" i="1" smtClean="0">
                              <a:latin typeface="Cambria Math"/>
                              <a:ea typeface="Cambria Math"/>
                            </a:rPr>
                            <m:t>−</m:t>
                          </m:r>
                          <m:f>
                            <m:fPr>
                              <m:ctrlPr>
                                <a:rPr lang="en-GB" sz="1400" b="0" i="1" smtClean="0">
                                  <a:latin typeface="Cambria Math"/>
                                </a:rPr>
                              </m:ctrlPr>
                            </m:fPr>
                            <m:num>
                              <m:r>
                                <a:rPr lang="en-GB" sz="1400" b="0" i="1" smtClean="0">
                                  <a:latin typeface="Cambria Math"/>
                                  <a:ea typeface="Cambria Math"/>
                                </a:rPr>
                                <m:t>𝜋</m:t>
                              </m:r>
                            </m:num>
                            <m:den>
                              <m:r>
                                <a:rPr lang="en-GB" sz="1400" b="0" i="1" smtClean="0">
                                  <a:latin typeface="Cambria Math"/>
                                </a:rPr>
                                <m:t>6</m:t>
                              </m:r>
                            </m:den>
                          </m:f>
                        </m:e>
                      </m:d>
                      <m:r>
                        <a:rPr lang="en-GB" sz="1400" b="0" i="1" smtClean="0">
                          <a:latin typeface="Cambria Math"/>
                        </a:rPr>
                        <m:t>=2</m:t>
                      </m:r>
                    </m:oMath>
                  </m:oMathPara>
                </a14:m>
                <a:endParaRPr lang="en-GB"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514849" y="4095750"/>
                <a:ext cx="1524001" cy="459806"/>
              </a:xfrm>
              <a:prstGeom prst="rect">
                <a:avLst/>
              </a:prstGeom>
              <a:blipFill rotWithShape="1">
                <a:blip r:embed="rId14"/>
                <a:stretch>
                  <a:fillRect b="-1333"/>
                </a:stretch>
              </a:blipFill>
            </p:spPr>
            <p:txBody>
              <a:bodyPr/>
              <a:lstStyle/>
              <a:p>
                <a:r>
                  <a:rPr lang="en-GB">
                    <a:noFill/>
                  </a:rPr>
                  <a:t> </a:t>
                </a:r>
              </a:p>
            </p:txBody>
          </p:sp>
        </mc:Fallback>
      </mc:AlternateContent>
      <p:sp>
        <p:nvSpPr>
          <p:cNvPr id="38" name="Arc 37"/>
          <p:cNvSpPr/>
          <p:nvPr/>
        </p:nvSpPr>
        <p:spPr>
          <a:xfrm>
            <a:off x="5881256" y="3752851"/>
            <a:ext cx="338569" cy="600074"/>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TextBox 38"/>
          <p:cNvSpPr txBox="1"/>
          <p:nvPr/>
        </p:nvSpPr>
        <p:spPr>
          <a:xfrm>
            <a:off x="6153151" y="3846740"/>
            <a:ext cx="2371724" cy="461665"/>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Replace the bracket with the expression we found</a:t>
            </a:r>
            <a:endParaRPr lang="en-GB" sz="1200" baseline="30000" dirty="0">
              <a:solidFill>
                <a:srgbClr val="FF0000"/>
              </a:solidFill>
              <a:latin typeface="Comic Sans MS" panose="030F0702030302020204" pitchFamily="66" charset="0"/>
            </a:endParaRPr>
          </a:p>
        </p:txBody>
      </p:sp>
      <p:sp>
        <p:nvSpPr>
          <p:cNvPr id="40" name="Arc 39"/>
          <p:cNvSpPr/>
          <p:nvPr/>
        </p:nvSpPr>
        <p:spPr>
          <a:xfrm>
            <a:off x="6633731" y="4371976"/>
            <a:ext cx="319519" cy="542924"/>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2" name="TextBox 41"/>
              <p:cNvSpPr txBox="1"/>
              <p:nvPr/>
            </p:nvSpPr>
            <p:spPr>
              <a:xfrm>
                <a:off x="5343524" y="4629150"/>
                <a:ext cx="1524001" cy="6489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m:t>
                      </m:r>
                      <m:r>
                        <a:rPr lang="en-GB" sz="1400" b="0" i="1" smtClean="0">
                          <a:latin typeface="Cambria Math"/>
                        </a:rPr>
                        <m:t>=</m:t>
                      </m:r>
                      <m:f>
                        <m:fPr>
                          <m:ctrlPr>
                            <a:rPr lang="en-GB" sz="1400" b="0" i="1" smtClean="0">
                              <a:latin typeface="Cambria Math"/>
                            </a:rPr>
                          </m:ctrlPr>
                        </m:fPr>
                        <m:num>
                          <m:r>
                            <a:rPr lang="en-GB" sz="1400" b="0" i="1" smtClean="0">
                              <a:latin typeface="Cambria Math"/>
                            </a:rPr>
                            <m:t>2</m:t>
                          </m:r>
                        </m:num>
                        <m:den>
                          <m:r>
                            <a:rPr lang="en-GB" sz="1400" i="1">
                              <a:latin typeface="Cambria Math"/>
                            </a:rPr>
                            <m:t>𝑠𝑖𝑛</m:t>
                          </m:r>
                          <m:d>
                            <m:dPr>
                              <m:ctrlPr>
                                <a:rPr lang="en-GB" sz="1400" i="1">
                                  <a:latin typeface="Cambria Math"/>
                                </a:rPr>
                              </m:ctrlPr>
                            </m:dPr>
                            <m:e>
                              <m:r>
                                <a:rPr lang="en-GB" sz="1400" i="1">
                                  <a:latin typeface="Cambria Math"/>
                                  <a:ea typeface="Cambria Math"/>
                                </a:rPr>
                                <m:t>𝜃</m:t>
                              </m:r>
                              <m:r>
                                <a:rPr lang="en-GB" sz="1400" i="1">
                                  <a:latin typeface="Cambria Math"/>
                                  <a:ea typeface="Cambria Math"/>
                                </a:rPr>
                                <m:t>−</m:t>
                              </m:r>
                              <m:f>
                                <m:fPr>
                                  <m:ctrlPr>
                                    <a:rPr lang="en-GB" sz="1400" i="1">
                                      <a:latin typeface="Cambria Math"/>
                                    </a:rPr>
                                  </m:ctrlPr>
                                </m:fPr>
                                <m:num>
                                  <m:r>
                                    <a:rPr lang="en-GB" sz="1400" i="1">
                                      <a:latin typeface="Cambria Math"/>
                                      <a:ea typeface="Cambria Math"/>
                                    </a:rPr>
                                    <m:t>𝜋</m:t>
                                  </m:r>
                                </m:num>
                                <m:den>
                                  <m:r>
                                    <a:rPr lang="en-GB" sz="1400" i="1">
                                      <a:latin typeface="Cambria Math"/>
                                    </a:rPr>
                                    <m:t>6</m:t>
                                  </m:r>
                                </m:den>
                              </m:f>
                            </m:e>
                          </m:d>
                        </m:den>
                      </m:f>
                    </m:oMath>
                  </m:oMathPara>
                </a14:m>
                <a:endParaRPr lang="en-GB" sz="1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5343524" y="4629150"/>
                <a:ext cx="1524001" cy="648960"/>
              </a:xfrm>
              <a:prstGeom prst="rect">
                <a:avLst/>
              </a:prstGeom>
              <a:blipFill rotWithShape="1">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5343524" y="5410200"/>
                <a:ext cx="1819276" cy="4598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m:t>
                      </m:r>
                      <m:r>
                        <a:rPr lang="en-GB" sz="1400" b="0" i="1" smtClean="0">
                          <a:latin typeface="Cambria Math"/>
                        </a:rPr>
                        <m:t>=2</m:t>
                      </m:r>
                      <m:r>
                        <a:rPr lang="en-GB" sz="1400" b="0" i="1" smtClean="0">
                          <a:latin typeface="Cambria Math"/>
                        </a:rPr>
                        <m:t>𝑐𝑜𝑠𝑒𝑐</m:t>
                      </m:r>
                      <m:d>
                        <m:dPr>
                          <m:ctrlPr>
                            <a:rPr lang="en-GB" sz="1400" b="0" i="1" smtClean="0">
                              <a:latin typeface="Cambria Math"/>
                            </a:rPr>
                          </m:ctrlPr>
                        </m:dPr>
                        <m:e>
                          <m:r>
                            <a:rPr lang="en-GB" sz="1400" i="1">
                              <a:latin typeface="Cambria Math"/>
                              <a:ea typeface="Cambria Math"/>
                            </a:rPr>
                            <m:t>𝜃</m:t>
                          </m:r>
                          <m:r>
                            <a:rPr lang="en-GB" sz="1400" i="1">
                              <a:latin typeface="Cambria Math"/>
                              <a:ea typeface="Cambria Math"/>
                            </a:rPr>
                            <m:t>−</m:t>
                          </m:r>
                          <m:f>
                            <m:fPr>
                              <m:ctrlPr>
                                <a:rPr lang="en-GB" sz="1400" i="1">
                                  <a:latin typeface="Cambria Math"/>
                                </a:rPr>
                              </m:ctrlPr>
                            </m:fPr>
                            <m:num>
                              <m:r>
                                <a:rPr lang="en-GB" sz="1400" i="1">
                                  <a:latin typeface="Cambria Math"/>
                                  <a:ea typeface="Cambria Math"/>
                                </a:rPr>
                                <m:t>𝜋</m:t>
                              </m:r>
                            </m:num>
                            <m:den>
                              <m:r>
                                <a:rPr lang="en-GB" sz="1400" i="1">
                                  <a:latin typeface="Cambria Math"/>
                                </a:rPr>
                                <m:t>6</m:t>
                              </m:r>
                            </m:den>
                          </m:f>
                        </m:e>
                      </m:d>
                    </m:oMath>
                  </m:oMathPara>
                </a14:m>
                <a:endParaRPr lang="en-GB" sz="1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5343524" y="5410200"/>
                <a:ext cx="1819276" cy="459806"/>
              </a:xfrm>
              <a:prstGeom prst="rect">
                <a:avLst/>
              </a:prstGeom>
              <a:blipFill rotWithShape="1">
                <a:blip r:embed="rId16"/>
                <a:stretch>
                  <a:fillRect/>
                </a:stretch>
              </a:blipFill>
            </p:spPr>
            <p:txBody>
              <a:bodyPr/>
              <a:lstStyle/>
              <a:p>
                <a:r>
                  <a:rPr lang="en-GB">
                    <a:noFill/>
                  </a:rPr>
                  <a:t> </a:t>
                </a:r>
              </a:p>
            </p:txBody>
          </p:sp>
        </mc:Fallback>
      </mc:AlternateContent>
      <p:sp>
        <p:nvSpPr>
          <p:cNvPr id="44" name="Arc 43"/>
          <p:cNvSpPr/>
          <p:nvPr/>
        </p:nvSpPr>
        <p:spPr>
          <a:xfrm>
            <a:off x="6909956" y="4933950"/>
            <a:ext cx="329044" cy="685799"/>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xtBox 44"/>
          <p:cNvSpPr txBox="1"/>
          <p:nvPr/>
        </p:nvSpPr>
        <p:spPr>
          <a:xfrm>
            <a:off x="6838951" y="4399190"/>
            <a:ext cx="1638299" cy="461665"/>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Divide by the expression in sine</a:t>
            </a:r>
            <a:endParaRPr lang="en-GB" sz="1200" baseline="30000" dirty="0">
              <a:solidFill>
                <a:srgbClr val="FF0000"/>
              </a:solidFill>
              <a:latin typeface="Comic Sans MS" panose="030F0702030302020204" pitchFamily="66" charset="0"/>
            </a:endParaRPr>
          </a:p>
        </p:txBody>
      </p:sp>
      <p:sp>
        <p:nvSpPr>
          <p:cNvPr id="46" name="TextBox 45"/>
          <p:cNvSpPr txBox="1"/>
          <p:nvPr/>
        </p:nvSpPr>
        <p:spPr>
          <a:xfrm>
            <a:off x="7210427" y="5123090"/>
            <a:ext cx="838198" cy="276999"/>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Rewrite</a:t>
            </a:r>
            <a:endParaRPr lang="en-GB" sz="1200" baseline="30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10417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linds(horizontal)">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linds(horizont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linds(horizontal)">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blinds(horizontal)">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blinds(horizontal)">
                                      <p:cBhvr>
                                        <p:cTn id="3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p:bldP spid="43" grpId="0"/>
      <p:bldP spid="44" grpId="0" animBg="1"/>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anose="030F0702030302020204" pitchFamily="66" charset="0"/>
              </a:rPr>
              <a:t>You can switch between Polar and Cartesian equations of curves</a:t>
            </a:r>
            <a:endParaRPr lang="en-GB" sz="1400" dirty="0" smtClean="0">
              <a:latin typeface="Comic Sans MS" panose="030F0702030302020204" pitchFamily="66" charset="0"/>
            </a:endParaRPr>
          </a:p>
          <a:p>
            <a:pPr marL="0" indent="0" algn="ctr">
              <a:buNone/>
            </a:pPr>
            <a:endParaRPr lang="en-GB" sz="1400" b="1" dirty="0">
              <a:latin typeface="Comic Sans MS" panose="030F0702030302020204" pitchFamily="66" charset="0"/>
            </a:endParaRPr>
          </a:p>
          <a:p>
            <a:pPr marL="0" indent="0" algn="ctr">
              <a:buNone/>
            </a:pPr>
            <a:endParaRPr lang="en-GB" sz="1400" dirty="0" smtClean="0">
              <a:latin typeface="Comic Sans MS" panose="030F0702030302020204" pitchFamily="66" charset="0"/>
              <a:sym typeface="Wingdings" panose="05000000000000000000" pitchFamily="2" charset="2"/>
            </a:endParaRPr>
          </a:p>
        </p:txBody>
      </p:sp>
      <p:sp>
        <p:nvSpPr>
          <p:cNvPr id="4" name="TextBox 3"/>
          <p:cNvSpPr txBox="1"/>
          <p:nvPr/>
        </p:nvSpPr>
        <p:spPr>
          <a:xfrm>
            <a:off x="8721604" y="6550223"/>
            <a:ext cx="407484" cy="307777"/>
          </a:xfrm>
          <a:prstGeom prst="rect">
            <a:avLst/>
          </a:prstGeom>
          <a:noFill/>
        </p:spPr>
        <p:txBody>
          <a:bodyPr wrap="none" rtlCol="0">
            <a:spAutoFit/>
          </a:bodyPr>
          <a:lstStyle/>
          <a:p>
            <a:pPr algn="ctr"/>
            <a:r>
              <a:rPr lang="en-GB" sz="1400" dirty="0" smtClean="0">
                <a:latin typeface="Comic Sans MS" panose="030F0702030302020204" pitchFamily="66" charset="0"/>
              </a:rPr>
              <a:t>7B</a:t>
            </a:r>
            <a:endParaRPr lang="en-GB" sz="1400" dirty="0">
              <a:latin typeface="Comic Sans MS" panose="030F0702030302020204" pitchFamily="66" charset="0"/>
            </a:endParaRPr>
          </a:p>
        </p:txBody>
      </p:sp>
      <p:pic>
        <p:nvPicPr>
          <p:cNvPr id="5" name="Picture 4" descr="http://tutorial.math.lamar.edu/Classes/CalcII/PolarCoordinates_files/image007.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152400"/>
            <a:ext cx="1182413" cy="1143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4195253"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195253" y="0"/>
                <a:ext cx="1219200" cy="338554"/>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971502"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2971502" y="0"/>
                <a:ext cx="1219200" cy="338554"/>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96784"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596784" y="0"/>
                <a:ext cx="1373068" cy="338554"/>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0"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a:ea typeface="Cambria Math"/>
                            </a:rPr>
                          </m:ctrlPr>
                        </m:dPr>
                        <m:e>
                          <m:f>
                            <m:fPr>
                              <m:ctrlPr>
                                <a:rPr lang="en-US" sz="1600" b="0" i="1" smtClean="0">
                                  <a:latin typeface="Cambria Math"/>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0" y="0"/>
                <a:ext cx="1597104" cy="51398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562350" y="2428875"/>
                <a:ext cx="2171700" cy="6016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m:t>
                      </m:r>
                      <m:d>
                        <m:dPr>
                          <m:ctrlPr>
                            <a:rPr lang="en-GB" sz="1400" b="0" i="1" smtClean="0">
                              <a:latin typeface="Cambria Math"/>
                            </a:rPr>
                          </m:ctrlPr>
                        </m:dPr>
                        <m:e>
                          <m:f>
                            <m:fPr>
                              <m:ctrlPr>
                                <a:rPr lang="en-GB" sz="1400" b="0" i="1" smtClean="0">
                                  <a:latin typeface="Cambria Math"/>
                                </a:rPr>
                              </m:ctrlPr>
                            </m:fPr>
                            <m:num>
                              <m:rad>
                                <m:radPr>
                                  <m:degHide m:val="on"/>
                                  <m:ctrlPr>
                                    <a:rPr lang="en-GB" sz="1400" b="0" i="1" smtClean="0">
                                      <a:latin typeface="Cambria Math"/>
                                    </a:rPr>
                                  </m:ctrlPr>
                                </m:radPr>
                                <m:deg/>
                                <m:e>
                                  <m:r>
                                    <a:rPr lang="en-GB" sz="1400" b="0" i="1" smtClean="0">
                                      <a:latin typeface="Cambria Math"/>
                                    </a:rPr>
                                    <m:t>3</m:t>
                                  </m:r>
                                </m:e>
                              </m:rad>
                            </m:num>
                            <m:den>
                              <m:r>
                                <a:rPr lang="en-GB" sz="1400" b="0" i="1" smtClean="0">
                                  <a:latin typeface="Cambria Math"/>
                                </a:rPr>
                                <m:t>2</m:t>
                              </m:r>
                            </m:den>
                          </m:f>
                          <m:r>
                            <a:rPr lang="en-GB" sz="1400" i="1">
                              <a:latin typeface="Cambria Math"/>
                            </a:rPr>
                            <m:t>𝑠𝑖𝑛</m:t>
                          </m:r>
                          <m:r>
                            <a:rPr lang="en-GB" sz="1400" i="1">
                              <a:latin typeface="Cambria Math"/>
                              <a:ea typeface="Cambria Math"/>
                            </a:rPr>
                            <m:t>𝜃</m:t>
                          </m:r>
                          <m:r>
                            <a:rPr lang="en-GB" sz="1400" i="1">
                              <a:latin typeface="Cambria Math"/>
                              <a:ea typeface="Cambria Math"/>
                            </a:rPr>
                            <m:t>−</m:t>
                          </m:r>
                          <m:f>
                            <m:fPr>
                              <m:ctrlPr>
                                <a:rPr lang="en-GB" sz="1400" i="1" smtClean="0">
                                  <a:latin typeface="Cambria Math"/>
                                  <a:ea typeface="Cambria Math"/>
                                </a:rPr>
                              </m:ctrlPr>
                            </m:fPr>
                            <m:num>
                              <m:r>
                                <a:rPr lang="en-GB" sz="1400" b="0" i="1" smtClean="0">
                                  <a:latin typeface="Cambria Math"/>
                                  <a:ea typeface="Cambria Math"/>
                                </a:rPr>
                                <m:t>1</m:t>
                              </m:r>
                            </m:num>
                            <m:den>
                              <m:r>
                                <a:rPr lang="en-GB" sz="1400" b="0" i="1" smtClean="0">
                                  <a:latin typeface="Cambria Math"/>
                                  <a:ea typeface="Cambria Math"/>
                                </a:rPr>
                                <m:t>2</m:t>
                              </m:r>
                            </m:den>
                          </m:f>
                          <m:r>
                            <a:rPr lang="en-GB" sz="1400" i="1">
                              <a:latin typeface="Cambria Math"/>
                              <a:ea typeface="Cambria Math"/>
                            </a:rPr>
                            <m:t>𝑐𝑜𝑠</m:t>
                          </m:r>
                          <m:r>
                            <a:rPr lang="en-GB" sz="1400" i="1">
                              <a:latin typeface="Cambria Math"/>
                              <a:ea typeface="Cambria Math"/>
                            </a:rPr>
                            <m:t>𝜃</m:t>
                          </m:r>
                        </m:e>
                      </m:d>
                      <m:r>
                        <a:rPr lang="en-GB" sz="1400" b="0" i="1" smtClean="0">
                          <a:latin typeface="Cambria Math"/>
                        </a:rPr>
                        <m:t>=2</m:t>
                      </m:r>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3562350" y="2428875"/>
                <a:ext cx="2171700" cy="601640"/>
              </a:xfrm>
              <a:prstGeom prst="rect">
                <a:avLst/>
              </a:prstGeom>
              <a:blipFill rotWithShape="1">
                <a:blip r:embed="rId8"/>
                <a:stretch>
                  <a:fillRect/>
                </a:stretch>
              </a:blipFill>
            </p:spPr>
            <p:txBody>
              <a:bodyPr/>
              <a:lstStyle/>
              <a:p>
                <a:r>
                  <a:rPr lang="en-GB">
                    <a:noFill/>
                  </a:rPr>
                  <a:t> </a:t>
                </a:r>
              </a:p>
            </p:txBody>
          </p:sp>
        </mc:Fallback>
      </mc:AlternateContent>
      <p:sp>
        <p:nvSpPr>
          <p:cNvPr id="10" name="Rectangle 9"/>
          <p:cNvSpPr/>
          <p:nvPr/>
        </p:nvSpPr>
        <p:spPr>
          <a:xfrm>
            <a:off x="3867150" y="2438400"/>
            <a:ext cx="285750" cy="571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4648200" y="2447925"/>
            <a:ext cx="190500" cy="571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p:cNvCxnSpPr/>
          <p:nvPr/>
        </p:nvCxnSpPr>
        <p:spPr>
          <a:xfrm flipH="1" flipV="1">
            <a:off x="4105275" y="3076576"/>
            <a:ext cx="171450" cy="62864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4495800" y="3086101"/>
            <a:ext cx="171450" cy="62864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352551" y="3848100"/>
            <a:ext cx="6229350" cy="2246769"/>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An expression like this can be simplified in the way we just did</a:t>
            </a:r>
          </a:p>
          <a:p>
            <a:pPr algn="ctr"/>
            <a:endParaRPr lang="en-GB" sz="1400" dirty="0">
              <a:solidFill>
                <a:srgbClr val="FF0000"/>
              </a:solidFill>
              <a:latin typeface="Comic Sans MS" panose="030F0702030302020204" pitchFamily="66" charset="0"/>
            </a:endParaRPr>
          </a:p>
          <a:p>
            <a:pPr marL="285750" indent="-285750" algn="ctr">
              <a:buFont typeface="Wingdings"/>
              <a:buChar char="à"/>
            </a:pPr>
            <a:r>
              <a:rPr lang="en-GB" sz="1400" dirty="0" smtClean="0">
                <a:solidFill>
                  <a:srgbClr val="FF0000"/>
                </a:solidFill>
                <a:latin typeface="Comic Sans MS" panose="030F0702030302020204" pitchFamily="66" charset="0"/>
                <a:sym typeface="Wingdings" panose="05000000000000000000" pitchFamily="2" charset="2"/>
              </a:rPr>
              <a:t>Both the numerical parts need to be able to be rewritten as sin and cos of the same angle (in the previous example, </a:t>
            </a:r>
            <a:r>
              <a:rPr lang="el-GR" sz="1400" baseline="30000" dirty="0" smtClean="0">
                <a:solidFill>
                  <a:srgbClr val="FF0000"/>
                </a:solidFill>
                <a:latin typeface="Comic Sans MS" panose="030F0702030302020204" pitchFamily="66" charset="0"/>
                <a:sym typeface="Wingdings" panose="05000000000000000000" pitchFamily="2" charset="2"/>
              </a:rPr>
              <a:t>π</a:t>
            </a:r>
            <a:r>
              <a:rPr lang="en-GB" sz="1400" dirty="0" smtClean="0">
                <a:solidFill>
                  <a:srgbClr val="FF0000"/>
                </a:solidFill>
                <a:latin typeface="Comic Sans MS" panose="030F0702030302020204" pitchFamily="66" charset="0"/>
                <a:sym typeface="Wingdings" panose="05000000000000000000" pitchFamily="2" charset="2"/>
              </a:rPr>
              <a:t>/</a:t>
            </a:r>
            <a:r>
              <a:rPr lang="en-GB" sz="1400" baseline="-25000" dirty="0" smtClean="0">
                <a:solidFill>
                  <a:srgbClr val="FF0000"/>
                </a:solidFill>
                <a:latin typeface="Comic Sans MS" panose="030F0702030302020204" pitchFamily="66" charset="0"/>
                <a:sym typeface="Wingdings" panose="05000000000000000000" pitchFamily="2" charset="2"/>
              </a:rPr>
              <a:t>6</a:t>
            </a:r>
            <a:r>
              <a:rPr lang="en-GB" sz="1400" dirty="0" smtClean="0">
                <a:solidFill>
                  <a:srgbClr val="FF0000"/>
                </a:solidFill>
                <a:latin typeface="Comic Sans MS" panose="030F0702030302020204" pitchFamily="66" charset="0"/>
                <a:sym typeface="Wingdings" panose="05000000000000000000" pitchFamily="2" charset="2"/>
              </a:rPr>
              <a:t> gave us the answers we needed)</a:t>
            </a:r>
          </a:p>
          <a:p>
            <a:pPr marL="285750" indent="-2857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400" dirty="0" smtClean="0">
                <a:solidFill>
                  <a:srgbClr val="FF0000"/>
                </a:solidFill>
                <a:latin typeface="Comic Sans MS" panose="030F0702030302020204" pitchFamily="66" charset="0"/>
                <a:sym typeface="Wingdings" panose="05000000000000000000" pitchFamily="2" charset="2"/>
              </a:rPr>
              <a:t>You can manipulate the expression to give values that work</a:t>
            </a:r>
          </a:p>
          <a:p>
            <a:pPr marL="285750" indent="-2857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400" dirty="0" smtClean="0">
                <a:solidFill>
                  <a:srgbClr val="FF0000"/>
                </a:solidFill>
                <a:latin typeface="Comic Sans MS" panose="030F0702030302020204" pitchFamily="66" charset="0"/>
                <a:sym typeface="Wingdings" panose="05000000000000000000" pitchFamily="2" charset="2"/>
              </a:rPr>
              <a:t>If it is possible you need to consider whether it is an expansion of sin or cos, and also whether it is an addition or a subtraction…</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26716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blinds(horizontal)">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
                                            <p:txEl>
                                              <p:pRg st="2" end="2"/>
                                            </p:txEl>
                                          </p:spTgt>
                                        </p:tgtEl>
                                        <p:attrNameLst>
                                          <p:attrName>style.visibility</p:attrName>
                                        </p:attrNameLst>
                                      </p:cBhvr>
                                      <p:to>
                                        <p:strVal val="visible"/>
                                      </p:to>
                                    </p:set>
                                    <p:animEffect transition="in" filter="blinds(horizontal)">
                                      <p:cBhvr>
                                        <p:cTn id="12" dur="500"/>
                                        <p:tgtEl>
                                          <p:spTgt spid="2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par>
                                <p:cTn id="18" presetID="3" presetClass="entr" presetSubtype="10"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blinds(horizontal)">
                                      <p:cBhvr>
                                        <p:cTn id="20" dur="500"/>
                                        <p:tgtEl>
                                          <p:spTgt spid="4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linds(horizontal)">
                                      <p:cBhvr>
                                        <p:cTn id="23" dur="500"/>
                                        <p:tgtEl>
                                          <p:spTgt spid="3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8">
                                            <p:txEl>
                                              <p:pRg st="4" end="4"/>
                                            </p:txEl>
                                          </p:spTgt>
                                        </p:tgtEl>
                                        <p:attrNameLst>
                                          <p:attrName>style.visibility</p:attrName>
                                        </p:attrNameLst>
                                      </p:cBhvr>
                                      <p:to>
                                        <p:strVal val="visible"/>
                                      </p:to>
                                    </p:set>
                                    <p:animEffect transition="in" filter="blinds(horizontal)">
                                      <p:cBhvr>
                                        <p:cTn id="31" dur="500"/>
                                        <p:tgtEl>
                                          <p:spTgt spid="28">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28">
                                            <p:txEl>
                                              <p:pRg st="6" end="6"/>
                                            </p:txEl>
                                          </p:spTgt>
                                        </p:tgtEl>
                                        <p:attrNameLst>
                                          <p:attrName>style.visibility</p:attrName>
                                        </p:attrNameLst>
                                      </p:cBhvr>
                                      <p:to>
                                        <p:strVal val="visible"/>
                                      </p:to>
                                    </p:set>
                                    <p:animEffect transition="in" filter="blinds(horizontal)">
                                      <p:cBhvr>
                                        <p:cTn id="36" dur="500"/>
                                        <p:tgtEl>
                                          <p:spTgt spid="2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5450771" y="2232558"/>
            <a:ext cx="3463590" cy="2160404"/>
            <a:chOff x="5450771" y="2232558"/>
            <a:chExt cx="3463590" cy="2160404"/>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09" t="14501" r="3750" b="14048"/>
            <a:stretch/>
          </p:blipFill>
          <p:spPr bwMode="auto">
            <a:xfrm>
              <a:off x="5450771" y="2232558"/>
              <a:ext cx="3463590" cy="2160404"/>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1" name="Straight Connector 10"/>
            <p:cNvCxnSpPr/>
            <p:nvPr/>
          </p:nvCxnSpPr>
          <p:spPr>
            <a:xfrm flipV="1">
              <a:off x="7369175" y="2240905"/>
              <a:ext cx="745600" cy="88012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258031" y="3492870"/>
              <a:ext cx="742791" cy="85433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smtClean="0">
                <a:latin typeface="Comic Sans MS" panose="030F0702030302020204" pitchFamily="66" charset="0"/>
              </a:rPr>
              <a:t>You can switch between Polar and Cartesian equations of curves</a:t>
            </a:r>
            <a:endParaRPr lang="en-GB" sz="1400" dirty="0" smtClean="0">
              <a:latin typeface="Comic Sans MS" panose="030F0702030302020204" pitchFamily="66" charset="0"/>
            </a:endParaRPr>
          </a:p>
          <a:p>
            <a:pPr marL="0" indent="0" algn="ctr">
              <a:buNone/>
            </a:pPr>
            <a:endParaRPr lang="en-GB" sz="1400" b="1" dirty="0">
              <a:latin typeface="Comic Sans MS" panose="030F0702030302020204" pitchFamily="66" charset="0"/>
            </a:endParaRPr>
          </a:p>
          <a:p>
            <a:pPr marL="0" indent="0" algn="ctr">
              <a:buNone/>
            </a:pPr>
            <a:endParaRPr lang="en-GB" sz="1400" dirty="0" smtClean="0">
              <a:latin typeface="Comic Sans MS" panose="030F0702030302020204" pitchFamily="66" charset="0"/>
              <a:sym typeface="Wingdings" panose="05000000000000000000" pitchFamily="2" charset="2"/>
            </a:endParaRPr>
          </a:p>
        </p:txBody>
      </p:sp>
      <p:sp>
        <p:nvSpPr>
          <p:cNvPr id="4" name="TextBox 3"/>
          <p:cNvSpPr txBox="1"/>
          <p:nvPr/>
        </p:nvSpPr>
        <p:spPr>
          <a:xfrm>
            <a:off x="8721604" y="6550223"/>
            <a:ext cx="407484" cy="307777"/>
          </a:xfrm>
          <a:prstGeom prst="rect">
            <a:avLst/>
          </a:prstGeom>
          <a:noFill/>
        </p:spPr>
        <p:txBody>
          <a:bodyPr wrap="none" rtlCol="0">
            <a:spAutoFit/>
          </a:bodyPr>
          <a:lstStyle/>
          <a:p>
            <a:pPr algn="ctr"/>
            <a:r>
              <a:rPr lang="en-GB" sz="1400" dirty="0" smtClean="0">
                <a:latin typeface="Comic Sans MS" panose="030F0702030302020204" pitchFamily="66" charset="0"/>
              </a:rPr>
              <a:t>7B</a:t>
            </a:r>
            <a:endParaRPr lang="en-GB" sz="1400" dirty="0">
              <a:latin typeface="Comic Sans MS" panose="030F0702030302020204" pitchFamily="66" charset="0"/>
            </a:endParaRPr>
          </a:p>
        </p:txBody>
      </p:sp>
      <p:pic>
        <p:nvPicPr>
          <p:cNvPr id="5" name="Picture 4" descr="http://tutorial.math.lamar.edu/Classes/CalcII/PolarCoordinates_files/image007.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152400"/>
            <a:ext cx="1182413" cy="1143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4195253"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195253" y="0"/>
                <a:ext cx="1219200" cy="338554"/>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971502"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2971502" y="0"/>
                <a:ext cx="1219200" cy="338554"/>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96784"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596784" y="0"/>
                <a:ext cx="1373068" cy="338554"/>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0"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a:ea typeface="Cambria Math"/>
                            </a:rPr>
                          </m:ctrlPr>
                        </m:dPr>
                        <m:e>
                          <m:f>
                            <m:fPr>
                              <m:ctrlPr>
                                <a:rPr lang="en-US" sz="1600" b="0" i="1" smtClean="0">
                                  <a:latin typeface="Cambria Math"/>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0" y="0"/>
                <a:ext cx="1597104" cy="513987"/>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pic>
        <p:nvPicPr>
          <p:cNvPr id="2050"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382" t="14714" r="3139" b="14869"/>
          <a:stretch/>
        </p:blipFill>
        <p:spPr bwMode="auto">
          <a:xfrm>
            <a:off x="285007" y="2268188"/>
            <a:ext cx="3457467" cy="212914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5314" t="14661" r="3787" b="13638"/>
          <a:stretch/>
        </p:blipFill>
        <p:spPr bwMode="auto">
          <a:xfrm>
            <a:off x="2838200" y="4536374"/>
            <a:ext cx="3435546" cy="2167963"/>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19" name="TextBox 18"/>
              <p:cNvSpPr txBox="1"/>
              <p:nvPr/>
            </p:nvSpPr>
            <p:spPr>
              <a:xfrm>
                <a:off x="2037855" y="2381251"/>
                <a:ext cx="1590675"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srgbClr val="FF0000"/>
                          </a:solidFill>
                          <a:latin typeface="Cambria Math"/>
                        </a:rPr>
                        <m:t>𝒓</m:t>
                      </m:r>
                      <m:r>
                        <a:rPr lang="en-GB" sz="1400" b="1" i="1" smtClean="0">
                          <a:solidFill>
                            <a:srgbClr val="FF0000"/>
                          </a:solidFill>
                          <a:latin typeface="Cambria Math"/>
                        </a:rPr>
                        <m:t>=</m:t>
                      </m:r>
                      <m:r>
                        <a:rPr lang="en-GB" sz="1400" b="1" i="1" smtClean="0">
                          <a:solidFill>
                            <a:srgbClr val="FF0000"/>
                          </a:solidFill>
                          <a:latin typeface="Cambria Math"/>
                        </a:rPr>
                        <m:t>𝟒</m:t>
                      </m:r>
                      <m:r>
                        <a:rPr lang="en-GB" sz="1400" b="1" i="1" smtClean="0">
                          <a:solidFill>
                            <a:srgbClr val="FF0000"/>
                          </a:solidFill>
                          <a:latin typeface="Cambria Math"/>
                        </a:rPr>
                        <m:t>𝒄𝒐𝒕</m:t>
                      </m:r>
                      <m:r>
                        <a:rPr lang="en-GB" sz="1400" b="1" i="1" smtClean="0">
                          <a:solidFill>
                            <a:srgbClr val="FF0000"/>
                          </a:solidFill>
                          <a:latin typeface="Cambria Math"/>
                          <a:ea typeface="Cambria Math"/>
                        </a:rPr>
                        <m:t>𝜽</m:t>
                      </m:r>
                      <m:r>
                        <a:rPr lang="en-GB" sz="1400" b="1" i="1" smtClean="0">
                          <a:solidFill>
                            <a:srgbClr val="FF0000"/>
                          </a:solidFill>
                          <a:latin typeface="Cambria Math"/>
                          <a:ea typeface="Cambria Math"/>
                        </a:rPr>
                        <m:t>𝒄𝒐𝒔𝒆𝒄</m:t>
                      </m:r>
                      <m:r>
                        <a:rPr lang="en-GB" sz="1400" b="1" i="1" smtClean="0">
                          <a:solidFill>
                            <a:srgbClr val="FF0000"/>
                          </a:solidFill>
                          <a:latin typeface="Cambria Math"/>
                          <a:ea typeface="Cambria Math"/>
                        </a:rPr>
                        <m:t>𝜽</m:t>
                      </m:r>
                    </m:oMath>
                  </m:oMathPara>
                </a14:m>
                <a:endParaRPr lang="en-GB" sz="1400" b="1" dirty="0">
                  <a:solidFill>
                    <a:srgbClr val="FF000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037855" y="2381251"/>
                <a:ext cx="1590675" cy="307777"/>
              </a:xfrm>
              <a:prstGeom prst="rect">
                <a:avLst/>
              </a:prstGeom>
              <a:blipFill rotWithShape="1">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661440" y="3668362"/>
                <a:ext cx="1248868" cy="312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b="1" i="1" smtClean="0">
                              <a:solidFill>
                                <a:srgbClr val="FF0000"/>
                              </a:solidFill>
                              <a:latin typeface="Cambria Math"/>
                            </a:rPr>
                          </m:ctrlPr>
                        </m:sSupPr>
                        <m:e>
                          <m:r>
                            <a:rPr lang="en-GB" sz="1400" b="1" i="1" smtClean="0">
                              <a:solidFill>
                                <a:srgbClr val="FF0000"/>
                              </a:solidFill>
                              <a:latin typeface="Cambria Math"/>
                            </a:rPr>
                            <m:t>𝒓</m:t>
                          </m:r>
                        </m:e>
                        <m:sup>
                          <m:r>
                            <a:rPr lang="en-GB" sz="1400" b="1" i="1" smtClean="0">
                              <a:solidFill>
                                <a:srgbClr val="FF0000"/>
                              </a:solidFill>
                              <a:latin typeface="Cambria Math"/>
                            </a:rPr>
                            <m:t>𝟐</m:t>
                          </m:r>
                        </m:sup>
                      </m:sSup>
                      <m:r>
                        <a:rPr lang="en-GB" sz="1400" b="1" i="1" smtClean="0">
                          <a:solidFill>
                            <a:srgbClr val="FF0000"/>
                          </a:solidFill>
                          <a:latin typeface="Cambria Math"/>
                        </a:rPr>
                        <m:t>=</m:t>
                      </m:r>
                      <m:r>
                        <a:rPr lang="en-GB" sz="1400" b="1" i="1" smtClean="0">
                          <a:solidFill>
                            <a:srgbClr val="FF0000"/>
                          </a:solidFill>
                          <a:latin typeface="Cambria Math"/>
                        </a:rPr>
                        <m:t>𝟓</m:t>
                      </m:r>
                      <m:r>
                        <a:rPr lang="en-GB" sz="1400" b="1" i="1" smtClean="0">
                          <a:solidFill>
                            <a:srgbClr val="FF0000"/>
                          </a:solidFill>
                          <a:latin typeface="Cambria Math"/>
                        </a:rPr>
                        <m:t>𝒔𝒆𝒄</m:t>
                      </m:r>
                      <m:r>
                        <a:rPr lang="en-GB" sz="1400" b="1" i="1" smtClean="0">
                          <a:solidFill>
                            <a:srgbClr val="FF0000"/>
                          </a:solidFill>
                          <a:latin typeface="Cambria Math"/>
                        </a:rPr>
                        <m:t>𝟐</m:t>
                      </m:r>
                      <m:r>
                        <a:rPr lang="en-GB" sz="1400" b="1" i="1" smtClean="0">
                          <a:solidFill>
                            <a:srgbClr val="FF0000"/>
                          </a:solidFill>
                          <a:latin typeface="Cambria Math"/>
                          <a:ea typeface="Cambria Math"/>
                        </a:rPr>
                        <m:t>𝜽</m:t>
                      </m:r>
                    </m:oMath>
                  </m:oMathPara>
                </a14:m>
                <a:endParaRPr lang="en-GB" sz="1400" b="1" dirty="0">
                  <a:solidFill>
                    <a:srgbClr val="FF00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661440" y="3668362"/>
                <a:ext cx="1248868" cy="312586"/>
              </a:xfrm>
              <a:prstGeom prst="rect">
                <a:avLst/>
              </a:prstGeom>
              <a:blipFill rotWithShape="1">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060989" y="6039592"/>
                <a:ext cx="1819276" cy="4598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srgbClr val="FF0000"/>
                          </a:solidFill>
                          <a:latin typeface="Cambria Math"/>
                        </a:rPr>
                        <m:t>𝒓</m:t>
                      </m:r>
                      <m:r>
                        <a:rPr lang="en-GB" sz="1400" b="1" i="1" smtClean="0">
                          <a:solidFill>
                            <a:srgbClr val="FF0000"/>
                          </a:solidFill>
                          <a:latin typeface="Cambria Math"/>
                        </a:rPr>
                        <m:t>=</m:t>
                      </m:r>
                      <m:r>
                        <a:rPr lang="en-GB" sz="1400" b="1" i="1" smtClean="0">
                          <a:solidFill>
                            <a:srgbClr val="FF0000"/>
                          </a:solidFill>
                          <a:latin typeface="Cambria Math"/>
                        </a:rPr>
                        <m:t>𝟐</m:t>
                      </m:r>
                      <m:r>
                        <a:rPr lang="en-GB" sz="1400" b="1" i="1" smtClean="0">
                          <a:solidFill>
                            <a:srgbClr val="FF0000"/>
                          </a:solidFill>
                          <a:latin typeface="Cambria Math"/>
                        </a:rPr>
                        <m:t>𝒄𝒐𝒔𝒆𝒄</m:t>
                      </m:r>
                      <m:d>
                        <m:dPr>
                          <m:ctrlPr>
                            <a:rPr lang="en-GB" sz="1400" b="1" i="1" smtClean="0">
                              <a:solidFill>
                                <a:srgbClr val="FF0000"/>
                              </a:solidFill>
                              <a:latin typeface="Cambria Math"/>
                            </a:rPr>
                          </m:ctrlPr>
                        </m:dPr>
                        <m:e>
                          <m:r>
                            <a:rPr lang="en-GB" sz="1400" b="1" i="1">
                              <a:solidFill>
                                <a:srgbClr val="FF0000"/>
                              </a:solidFill>
                              <a:latin typeface="Cambria Math"/>
                              <a:ea typeface="Cambria Math"/>
                            </a:rPr>
                            <m:t>𝜽</m:t>
                          </m:r>
                          <m:r>
                            <a:rPr lang="en-GB" sz="1400" b="1" i="1">
                              <a:solidFill>
                                <a:srgbClr val="FF0000"/>
                              </a:solidFill>
                              <a:latin typeface="Cambria Math"/>
                              <a:ea typeface="Cambria Math"/>
                            </a:rPr>
                            <m:t>−</m:t>
                          </m:r>
                          <m:f>
                            <m:fPr>
                              <m:ctrlPr>
                                <a:rPr lang="en-GB" sz="1400" b="1" i="1">
                                  <a:solidFill>
                                    <a:srgbClr val="FF0000"/>
                                  </a:solidFill>
                                  <a:latin typeface="Cambria Math"/>
                                </a:rPr>
                              </m:ctrlPr>
                            </m:fPr>
                            <m:num>
                              <m:r>
                                <a:rPr lang="en-GB" sz="1400" b="1" i="1">
                                  <a:solidFill>
                                    <a:srgbClr val="FF0000"/>
                                  </a:solidFill>
                                  <a:latin typeface="Cambria Math"/>
                                  <a:ea typeface="Cambria Math"/>
                                </a:rPr>
                                <m:t>𝝅</m:t>
                              </m:r>
                            </m:num>
                            <m:den>
                              <m:r>
                                <a:rPr lang="en-GB" sz="1400" b="1" i="1">
                                  <a:solidFill>
                                    <a:srgbClr val="FF0000"/>
                                  </a:solidFill>
                                  <a:latin typeface="Cambria Math"/>
                                </a:rPr>
                                <m:t>𝟔</m:t>
                              </m:r>
                            </m:den>
                          </m:f>
                        </m:e>
                      </m:d>
                    </m:oMath>
                  </m:oMathPara>
                </a14:m>
                <a:endParaRPr lang="en-GB" sz="1400" b="1" dirty="0">
                  <a:solidFill>
                    <a:srgbClr val="FF00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060989" y="6039592"/>
                <a:ext cx="1819276" cy="459806"/>
              </a:xfrm>
              <a:prstGeom prst="rect">
                <a:avLst/>
              </a:prstGeom>
              <a:blipFill rotWithShape="1">
                <a:blip r:embed="rId13"/>
                <a:stretch>
                  <a:fillRect b="-1333"/>
                </a:stretch>
              </a:blipFill>
            </p:spPr>
            <p:txBody>
              <a:bodyPr/>
              <a:lstStyle/>
              <a:p>
                <a:r>
                  <a:rPr lang="en-GB">
                    <a:noFill/>
                  </a:rPr>
                  <a:t> </a:t>
                </a:r>
              </a:p>
            </p:txBody>
          </p:sp>
        </mc:Fallback>
      </mc:AlternateContent>
    </p:spTree>
    <p:extLst>
      <p:ext uri="{BB962C8B-B14F-4D97-AF65-F5344CB8AC3E}">
        <p14:creationId xmlns:p14="http://schemas.microsoft.com/office/powerpoint/2010/main" val="94066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blinds(horizontal)">
                                      <p:cBhvr>
                                        <p:cTn id="23" dur="500"/>
                                        <p:tgtEl>
                                          <p:spTgt spid="205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linds(horizontal)">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6586" y="2743200"/>
            <a:ext cx="5543889" cy="1754326"/>
          </a:xfrm>
          <a:prstGeom prst="rect">
            <a:avLst/>
          </a:prstGeom>
          <a:noFill/>
        </p:spPr>
        <p:txBody>
          <a:bodyPr wrap="none" lIns="91440" tIns="45720" rIns="91440" bIns="45720">
            <a:spAutoFit/>
          </a:bodyPr>
          <a:lstStyle/>
          <a:p>
            <a:pPr algn="ctr"/>
            <a:r>
              <a:rPr lang="en-US" sz="5400" b="1" dirty="0" smtClean="0">
                <a:ln w="38100" cmpd="sng">
                  <a:solidFill>
                    <a:schemeClr val="tx1"/>
                  </a:solidFill>
                  <a:prstDash val="solid"/>
                </a:ln>
                <a:gradFill flip="none" rotWithShape="1">
                  <a:gsLst>
                    <a:gs pos="0">
                      <a:srgbClr val="FFFFFF">
                        <a:tint val="40000"/>
                        <a:satMod val="250000"/>
                      </a:srgbClr>
                    </a:gs>
                    <a:gs pos="9000">
                      <a:schemeClr val="tx2">
                        <a:lumMod val="60000"/>
                        <a:lumOff val="40000"/>
                      </a:schemeClr>
                    </a:gs>
                    <a:gs pos="50000">
                      <a:schemeClr val="bg1"/>
                    </a:gs>
                    <a:gs pos="79000">
                      <a:schemeClr val="tx2">
                        <a:lumMod val="60000"/>
                        <a:lumOff val="40000"/>
                      </a:schemeClr>
                    </a:gs>
                    <a:gs pos="100000">
                      <a:srgbClr val="FFFFFF">
                        <a:tint val="40000"/>
                        <a:satMod val="250000"/>
                      </a:srgbClr>
                    </a:gs>
                  </a:gsLst>
                  <a:path path="circle">
                    <a:fillToRect l="50000" t="50000" r="50000" b="50000"/>
                  </a:path>
                  <a:tileRect/>
                </a:gradFill>
                <a:latin typeface="Arial Black" panose="020B0A04020102020204" pitchFamily="34" charset="0"/>
              </a:rPr>
              <a:t>Teachings for </a:t>
            </a:r>
          </a:p>
          <a:p>
            <a:pPr algn="ctr"/>
            <a:r>
              <a:rPr lang="en-US" sz="5400" b="1" dirty="0" smtClean="0">
                <a:ln w="38100" cmpd="sng">
                  <a:solidFill>
                    <a:schemeClr val="tx1"/>
                  </a:solidFill>
                  <a:prstDash val="solid"/>
                </a:ln>
                <a:gradFill flip="none" rotWithShape="1">
                  <a:gsLst>
                    <a:gs pos="0">
                      <a:srgbClr val="FFFFFF">
                        <a:tint val="40000"/>
                        <a:satMod val="250000"/>
                      </a:srgbClr>
                    </a:gs>
                    <a:gs pos="9000">
                      <a:schemeClr val="tx2">
                        <a:lumMod val="60000"/>
                        <a:lumOff val="40000"/>
                      </a:schemeClr>
                    </a:gs>
                    <a:gs pos="50000">
                      <a:schemeClr val="bg1"/>
                    </a:gs>
                    <a:gs pos="79000">
                      <a:schemeClr val="tx2">
                        <a:lumMod val="60000"/>
                        <a:lumOff val="40000"/>
                      </a:schemeClr>
                    </a:gs>
                    <a:gs pos="100000">
                      <a:srgbClr val="FFFFFF">
                        <a:tint val="40000"/>
                        <a:satMod val="250000"/>
                      </a:srgbClr>
                    </a:gs>
                  </a:gsLst>
                  <a:path path="circle">
                    <a:fillToRect l="50000" t="50000" r="50000" b="50000"/>
                  </a:path>
                  <a:tileRect/>
                </a:gradFill>
                <a:latin typeface="Arial Black" panose="020B0A04020102020204" pitchFamily="34" charset="0"/>
              </a:rPr>
              <a:t>Exercise 7C</a:t>
            </a:r>
            <a:endParaRPr lang="en-US" sz="5400" b="1" cap="none" spc="0" dirty="0">
              <a:ln w="38100" cmpd="sng">
                <a:solidFill>
                  <a:schemeClr val="tx1"/>
                </a:solidFill>
                <a:prstDash val="solid"/>
              </a:ln>
              <a:gradFill flip="none" rotWithShape="1">
                <a:gsLst>
                  <a:gs pos="0">
                    <a:srgbClr val="FFFFFF">
                      <a:tint val="40000"/>
                      <a:satMod val="250000"/>
                    </a:srgbClr>
                  </a:gs>
                  <a:gs pos="9000">
                    <a:schemeClr val="tx2">
                      <a:lumMod val="60000"/>
                      <a:lumOff val="40000"/>
                    </a:schemeClr>
                  </a:gs>
                  <a:gs pos="50000">
                    <a:schemeClr val="bg1"/>
                  </a:gs>
                  <a:gs pos="79000">
                    <a:schemeClr val="tx2">
                      <a:lumMod val="60000"/>
                      <a:lumOff val="40000"/>
                    </a:schemeClr>
                  </a:gs>
                  <a:gs pos="100000">
                    <a:srgbClr val="FFFFFF">
                      <a:tint val="40000"/>
                      <a:satMod val="250000"/>
                    </a:srgbClr>
                  </a:gs>
                </a:gsLst>
                <a:path path="circle">
                  <a:fillToRect l="50000" t="50000" r="50000" b="50000"/>
                </a:path>
                <a:tileRect/>
              </a:gradFill>
              <a:effectLst/>
              <a:latin typeface="Arial Black" panose="020B0A04020102020204" pitchFamily="34" charset="0"/>
            </a:endParaRPr>
          </a:p>
        </p:txBody>
      </p:sp>
    </p:spTree>
    <p:extLst>
      <p:ext uri="{BB962C8B-B14F-4D97-AF65-F5344CB8AC3E}">
        <p14:creationId xmlns:p14="http://schemas.microsoft.com/office/powerpoint/2010/main" val="2810308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500252" cy="4717473"/>
          </a:xfrm>
        </p:spPr>
        <p:txBody>
          <a:bodyPr>
            <a:normAutofit/>
          </a:bodyPr>
          <a:lstStyle/>
          <a:p>
            <a:pPr marL="0" indent="0" algn="ctr">
              <a:buNone/>
            </a:pPr>
            <a:r>
              <a:rPr lang="en-GB" sz="1400" b="1" dirty="0" smtClean="0">
                <a:latin typeface="Comic Sans MS" panose="030F0702030302020204" pitchFamily="66" charset="0"/>
              </a:rPr>
              <a:t>You can sketch curves based on their Polar equations</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In FP2 we do not plot any points for a polar curve that give a negative value of r.</a:t>
            </a:r>
          </a:p>
          <a:p>
            <a:pPr marL="0" indent="0" algn="ctr">
              <a:buNone/>
            </a:pPr>
            <a:endParaRPr lang="en-US" sz="1400" dirty="0">
              <a:latin typeface="Comic Sans MS" panose="030F0702030302020204" pitchFamily="66" charset="0"/>
            </a:endParaRPr>
          </a:p>
          <a:p>
            <a:pPr algn="ctr">
              <a:buFont typeface="Wingdings"/>
              <a:buChar char="à"/>
            </a:pPr>
            <a:r>
              <a:rPr lang="en-US" sz="1400" dirty="0" smtClean="0">
                <a:latin typeface="Comic Sans MS" panose="030F0702030302020204" pitchFamily="66" charset="0"/>
                <a:sym typeface="Wingdings" panose="05000000000000000000" pitchFamily="2" charset="2"/>
              </a:rPr>
              <a:t>If you think about it, if you get a negative value for r, the logical way to deal with it would be to plot it in the opposite direction</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smtClean="0">
                <a:latin typeface="Comic Sans MS" panose="030F0702030302020204" pitchFamily="66" charset="0"/>
                <a:sym typeface="Wingdings" panose="05000000000000000000" pitchFamily="2" charset="2"/>
              </a:rPr>
              <a:t>However, changing the direction would mean that the angle used to calculate the value is now different, so the pair of values cannot go together</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smtClean="0">
                <a:latin typeface="Comic Sans MS" panose="030F0702030302020204" pitchFamily="66" charset="0"/>
                <a:sym typeface="Wingdings" panose="05000000000000000000" pitchFamily="2" charset="2"/>
              </a:rPr>
              <a:t>Hence, for FP2, we ignore situations where r &lt; 0</a:t>
            </a:r>
            <a:endParaRPr lang="en-GB" sz="1400" dirty="0">
              <a:latin typeface="Comic Sans MS" panose="030F0702030302020204" pitchFamily="66" charset="0"/>
            </a:endParaRPr>
          </a:p>
        </p:txBody>
      </p:sp>
      <p:sp>
        <p:nvSpPr>
          <p:cNvPr id="4" name="TextBox 3"/>
          <p:cNvSpPr txBox="1"/>
          <p:nvPr/>
        </p:nvSpPr>
        <p:spPr>
          <a:xfrm>
            <a:off x="8721604" y="6550223"/>
            <a:ext cx="407484" cy="307777"/>
          </a:xfrm>
          <a:prstGeom prst="rect">
            <a:avLst/>
          </a:prstGeom>
          <a:noFill/>
        </p:spPr>
        <p:txBody>
          <a:bodyPr wrap="none" rtlCol="0">
            <a:spAutoFit/>
          </a:bodyPr>
          <a:lstStyle/>
          <a:p>
            <a:pPr algn="ctr"/>
            <a:r>
              <a:rPr lang="en-GB" sz="1400" dirty="0" smtClean="0">
                <a:latin typeface="Comic Sans MS" panose="030F0702030302020204" pitchFamily="66" charset="0"/>
              </a:rPr>
              <a:t>7C</a:t>
            </a:r>
            <a:endParaRPr lang="en-GB" sz="1400" dirty="0">
              <a:latin typeface="Comic Sans MS" panose="030F0702030302020204" pitchFamily="66" charset="0"/>
            </a:endParaRPr>
          </a:p>
        </p:txBody>
      </p:sp>
      <p:pic>
        <p:nvPicPr>
          <p:cNvPr id="5" name="Picture 8" descr="http://tutorial.math.lamar.edu/Classes/CalcII/PolarArea_files/image00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1219200" cy="1158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8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500252" cy="4717473"/>
          </a:xfrm>
        </p:spPr>
        <p:txBody>
          <a:bodyPr>
            <a:normAutofit/>
          </a:bodyPr>
          <a:lstStyle/>
          <a:p>
            <a:pPr marL="0" indent="0" algn="ctr">
              <a:buNone/>
            </a:pPr>
            <a:r>
              <a:rPr lang="en-GB" sz="1400" b="1" dirty="0" smtClean="0">
                <a:latin typeface="Comic Sans MS" panose="030F0702030302020204" pitchFamily="66" charset="0"/>
              </a:rPr>
              <a:t>You can sketch curves based on their Polar equations</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In FP2 we do not plot any points for a polar curve that give a negative value of r.</a:t>
            </a:r>
          </a:p>
          <a:p>
            <a:pPr marL="0" indent="0" algn="ctr">
              <a:buNone/>
            </a:pPr>
            <a:endParaRPr lang="en-US" sz="1400" dirty="0">
              <a:latin typeface="Comic Sans MS" panose="030F0702030302020204" pitchFamily="66" charset="0"/>
            </a:endParaRPr>
          </a:p>
          <a:p>
            <a:pPr algn="ctr">
              <a:buFont typeface="Wingdings"/>
              <a:buChar char="à"/>
            </a:pPr>
            <a:r>
              <a:rPr lang="en-US" sz="1400" dirty="0" smtClean="0">
                <a:latin typeface="Comic Sans MS" panose="030F0702030302020204" pitchFamily="66" charset="0"/>
                <a:sym typeface="Wingdings" panose="05000000000000000000" pitchFamily="2" charset="2"/>
              </a:rPr>
              <a:t>You will need to learn some basic shapes (at the end of this section I will show you a lot of examples!)</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smtClean="0">
                <a:latin typeface="Comic Sans MS" panose="030F0702030302020204" pitchFamily="66" charset="0"/>
                <a:sym typeface="Wingdings" panose="05000000000000000000" pitchFamily="2" charset="2"/>
              </a:rPr>
              <a:t>You will also need to think about how to go about plotting these graphs</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smtClean="0">
                <a:latin typeface="Comic Sans MS" panose="030F0702030302020204" pitchFamily="66" charset="0"/>
                <a:sym typeface="Wingdings" panose="05000000000000000000" pitchFamily="2" charset="2"/>
              </a:rPr>
              <a:t>Lets start with some basic shapes…</a:t>
            </a:r>
            <a:endParaRPr lang="en-GB" sz="1400" dirty="0">
              <a:latin typeface="Comic Sans MS" panose="030F0702030302020204" pitchFamily="66" charset="0"/>
            </a:endParaRPr>
          </a:p>
        </p:txBody>
      </p:sp>
      <p:sp>
        <p:nvSpPr>
          <p:cNvPr id="4" name="TextBox 3"/>
          <p:cNvSpPr txBox="1"/>
          <p:nvPr/>
        </p:nvSpPr>
        <p:spPr>
          <a:xfrm>
            <a:off x="8721604" y="6550223"/>
            <a:ext cx="407484" cy="307777"/>
          </a:xfrm>
          <a:prstGeom prst="rect">
            <a:avLst/>
          </a:prstGeom>
          <a:noFill/>
        </p:spPr>
        <p:txBody>
          <a:bodyPr wrap="none" rtlCol="0">
            <a:spAutoFit/>
          </a:bodyPr>
          <a:lstStyle/>
          <a:p>
            <a:pPr algn="ctr"/>
            <a:r>
              <a:rPr lang="en-GB" sz="1400" dirty="0" smtClean="0">
                <a:latin typeface="Comic Sans MS" panose="030F0702030302020204" pitchFamily="66" charset="0"/>
              </a:rPr>
              <a:t>7C</a:t>
            </a:r>
            <a:endParaRPr lang="en-GB" sz="1400" dirty="0">
              <a:latin typeface="Comic Sans MS" panose="030F0702030302020204" pitchFamily="66" charset="0"/>
            </a:endParaRPr>
          </a:p>
        </p:txBody>
      </p:sp>
      <p:pic>
        <p:nvPicPr>
          <p:cNvPr id="5" name="Picture 8" descr="http://tutorial.math.lamar.edu/Classes/CalcII/PolarArea_files/image00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1219200" cy="1158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03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500252" cy="4717473"/>
          </a:xfrm>
        </p:spPr>
        <p:txBody>
          <a:bodyPr>
            <a:normAutofit/>
          </a:bodyPr>
          <a:lstStyle/>
          <a:p>
            <a:pPr marL="0" indent="0" algn="ctr">
              <a:buNone/>
            </a:pPr>
            <a:r>
              <a:rPr lang="en-GB" sz="1400" b="1" dirty="0" smtClean="0">
                <a:latin typeface="Comic Sans MS" panose="030F0702030302020204" pitchFamily="66" charset="0"/>
              </a:rPr>
              <a:t>You can sketch curves based on their Polar equations</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The Polar equation:</a:t>
            </a: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a:p>
            <a:pPr marL="0" indent="0" algn="ctr">
              <a:buNone/>
            </a:pPr>
            <a:r>
              <a:rPr lang="en-US" sz="1400" dirty="0" smtClean="0">
                <a:latin typeface="Comic Sans MS" panose="030F0702030302020204" pitchFamily="66" charset="0"/>
              </a:rPr>
              <a:t>Is a circle, </a:t>
            </a:r>
            <a:r>
              <a:rPr lang="en-US" sz="1400" dirty="0" err="1" smtClean="0">
                <a:latin typeface="Comic Sans MS" panose="030F0702030302020204" pitchFamily="66" charset="0"/>
              </a:rPr>
              <a:t>centre</a:t>
            </a:r>
            <a:r>
              <a:rPr lang="en-US" sz="1400" dirty="0" smtClean="0">
                <a:latin typeface="Comic Sans MS" panose="030F0702030302020204" pitchFamily="66" charset="0"/>
              </a:rPr>
              <a:t> O and radius a.</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sym typeface="Wingdings" panose="05000000000000000000" pitchFamily="2" charset="2"/>
              </a:rPr>
              <a:t> The expression above is just saying that the distance from the origin is ‘a’, regardless of the angle</a:t>
            </a:r>
            <a:endParaRPr lang="en-GB" sz="1400" dirty="0">
              <a:latin typeface="Comic Sans MS" panose="030F0702030302020204" pitchFamily="66" charset="0"/>
            </a:endParaRPr>
          </a:p>
        </p:txBody>
      </p:sp>
      <p:sp>
        <p:nvSpPr>
          <p:cNvPr id="4" name="TextBox 3"/>
          <p:cNvSpPr txBox="1"/>
          <p:nvPr/>
        </p:nvSpPr>
        <p:spPr>
          <a:xfrm>
            <a:off x="8721604" y="6550223"/>
            <a:ext cx="407484" cy="307777"/>
          </a:xfrm>
          <a:prstGeom prst="rect">
            <a:avLst/>
          </a:prstGeom>
          <a:noFill/>
        </p:spPr>
        <p:txBody>
          <a:bodyPr wrap="none" rtlCol="0">
            <a:spAutoFit/>
          </a:bodyPr>
          <a:lstStyle/>
          <a:p>
            <a:pPr algn="ctr"/>
            <a:r>
              <a:rPr lang="en-GB" sz="1400" dirty="0" smtClean="0">
                <a:latin typeface="Comic Sans MS" panose="030F0702030302020204" pitchFamily="66" charset="0"/>
              </a:rPr>
              <a:t>7C</a:t>
            </a:r>
            <a:endParaRPr lang="en-GB" sz="1400" dirty="0">
              <a:latin typeface="Comic Sans MS" panose="030F0702030302020204" pitchFamily="66" charset="0"/>
            </a:endParaRPr>
          </a:p>
        </p:txBody>
      </p:sp>
      <p:pic>
        <p:nvPicPr>
          <p:cNvPr id="5" name="Picture 8" descr="http://tutorial.math.lamar.edu/Classes/CalcII/PolarArea_files/image00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1219200" cy="115824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1632857" y="2666010"/>
                <a:ext cx="72013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𝑟</m:t>
                      </m:r>
                      <m:r>
                        <a:rPr lang="en-US" sz="1600" b="0" i="1" smtClean="0">
                          <a:latin typeface="Cambria Math"/>
                        </a:rPr>
                        <m:t>=</m:t>
                      </m:r>
                      <m:r>
                        <a:rPr lang="en-US" sz="1600" b="0" i="1" smtClean="0">
                          <a:latin typeface="Cambria Math"/>
                        </a:rPr>
                        <m:t>𝑎</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632857" y="2666010"/>
                <a:ext cx="720133" cy="338554"/>
              </a:xfrm>
              <a:prstGeom prst="rect">
                <a:avLst/>
              </a:prstGeom>
              <a:blipFill rotWithShape="1">
                <a:blip r:embed="rId3"/>
                <a:stretch>
                  <a:fillRect/>
                </a:stretch>
              </a:blipFill>
            </p:spPr>
            <p:txBody>
              <a:bodyPr/>
              <a:lstStyle/>
              <a:p>
                <a:r>
                  <a:rPr lang="en-GB">
                    <a:noFill/>
                  </a:rPr>
                  <a:t> </a:t>
                </a:r>
              </a:p>
            </p:txBody>
          </p:sp>
        </mc:Fallback>
      </mc:AlternateContent>
      <p:cxnSp>
        <p:nvCxnSpPr>
          <p:cNvPr id="8" name="Straight Arrow Connector 7"/>
          <p:cNvCxnSpPr/>
          <p:nvPr/>
        </p:nvCxnSpPr>
        <p:spPr>
          <a:xfrm flipV="1">
            <a:off x="6477000" y="1447800"/>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V="1">
            <a:off x="6515100" y="1485900"/>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a:spLocks noChangeAspect="1"/>
          </p:cNvSpPr>
          <p:nvPr/>
        </p:nvSpPr>
        <p:spPr>
          <a:xfrm>
            <a:off x="5638800" y="1905000"/>
            <a:ext cx="1676400" cy="1676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7315200" y="2667000"/>
            <a:ext cx="290464" cy="338554"/>
          </a:xfrm>
          <a:prstGeom prst="rect">
            <a:avLst/>
          </a:prstGeom>
          <a:noFill/>
        </p:spPr>
        <p:txBody>
          <a:bodyPr wrap="none" rtlCol="0">
            <a:spAutoFit/>
          </a:bodyPr>
          <a:lstStyle/>
          <a:p>
            <a:r>
              <a:rPr lang="en-US" sz="1600" dirty="0" smtClean="0">
                <a:solidFill>
                  <a:srgbClr val="FF0000"/>
                </a:solidFill>
                <a:latin typeface="Comic Sans MS" panose="030F0702030302020204" pitchFamily="66" charset="0"/>
              </a:rPr>
              <a:t>a</a:t>
            </a:r>
            <a:endParaRPr lang="en-GB" sz="1600" dirty="0">
              <a:solidFill>
                <a:srgbClr val="FF0000"/>
              </a:solidFill>
              <a:latin typeface="Comic Sans MS" panose="030F0702030302020204" pitchFamily="66" charset="0"/>
            </a:endParaRPr>
          </a:p>
        </p:txBody>
      </p:sp>
      <p:sp>
        <p:nvSpPr>
          <p:cNvPr id="17" name="TextBox 16"/>
          <p:cNvSpPr txBox="1"/>
          <p:nvPr/>
        </p:nvSpPr>
        <p:spPr>
          <a:xfrm>
            <a:off x="5334000" y="2667000"/>
            <a:ext cx="290464" cy="338554"/>
          </a:xfrm>
          <a:prstGeom prst="rect">
            <a:avLst/>
          </a:prstGeom>
          <a:noFill/>
        </p:spPr>
        <p:txBody>
          <a:bodyPr wrap="none" rtlCol="0">
            <a:spAutoFit/>
          </a:bodyPr>
          <a:lstStyle/>
          <a:p>
            <a:r>
              <a:rPr lang="en-US" sz="1600" dirty="0" smtClean="0">
                <a:solidFill>
                  <a:srgbClr val="FF0000"/>
                </a:solidFill>
                <a:latin typeface="Comic Sans MS" panose="030F0702030302020204" pitchFamily="66" charset="0"/>
              </a:rPr>
              <a:t>a</a:t>
            </a:r>
            <a:endParaRPr lang="en-GB" sz="1600" dirty="0">
              <a:solidFill>
                <a:srgbClr val="FF0000"/>
              </a:solidFill>
              <a:latin typeface="Comic Sans MS" panose="030F0702030302020204" pitchFamily="66" charset="0"/>
            </a:endParaRPr>
          </a:p>
        </p:txBody>
      </p:sp>
      <p:sp>
        <p:nvSpPr>
          <p:cNvPr id="18" name="TextBox 17"/>
          <p:cNvSpPr txBox="1"/>
          <p:nvPr/>
        </p:nvSpPr>
        <p:spPr>
          <a:xfrm>
            <a:off x="6400800" y="3505200"/>
            <a:ext cx="290464" cy="338554"/>
          </a:xfrm>
          <a:prstGeom prst="rect">
            <a:avLst/>
          </a:prstGeom>
          <a:noFill/>
        </p:spPr>
        <p:txBody>
          <a:bodyPr wrap="none" rtlCol="0">
            <a:spAutoFit/>
          </a:bodyPr>
          <a:lstStyle/>
          <a:p>
            <a:r>
              <a:rPr lang="en-US" sz="1600" dirty="0" smtClean="0">
                <a:solidFill>
                  <a:srgbClr val="FF0000"/>
                </a:solidFill>
                <a:latin typeface="Comic Sans MS" panose="030F0702030302020204" pitchFamily="66" charset="0"/>
              </a:rPr>
              <a:t>a</a:t>
            </a:r>
            <a:endParaRPr lang="en-GB" sz="1600" dirty="0">
              <a:solidFill>
                <a:srgbClr val="FF0000"/>
              </a:solidFill>
              <a:latin typeface="Comic Sans MS" panose="030F0702030302020204" pitchFamily="66" charset="0"/>
            </a:endParaRPr>
          </a:p>
        </p:txBody>
      </p:sp>
      <p:sp>
        <p:nvSpPr>
          <p:cNvPr id="19" name="TextBox 18"/>
          <p:cNvSpPr txBox="1"/>
          <p:nvPr/>
        </p:nvSpPr>
        <p:spPr>
          <a:xfrm>
            <a:off x="6400800" y="1600200"/>
            <a:ext cx="290464" cy="338554"/>
          </a:xfrm>
          <a:prstGeom prst="rect">
            <a:avLst/>
          </a:prstGeom>
          <a:noFill/>
        </p:spPr>
        <p:txBody>
          <a:bodyPr wrap="none" rtlCol="0">
            <a:spAutoFit/>
          </a:bodyPr>
          <a:lstStyle/>
          <a:p>
            <a:r>
              <a:rPr lang="en-US" sz="1600" dirty="0" smtClean="0">
                <a:solidFill>
                  <a:srgbClr val="FF0000"/>
                </a:solidFill>
                <a:latin typeface="Comic Sans MS" panose="030F0702030302020204" pitchFamily="66" charset="0"/>
              </a:rPr>
              <a:t>a</a:t>
            </a:r>
            <a:endParaRPr lang="en-GB" sz="16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98535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5"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linds(horizontal)">
                                      <p:cBhvr>
                                        <p:cTn id="39" dur="500"/>
                                        <p:tgtEl>
                                          <p:spTgt spid="18"/>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16"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6586" y="2743200"/>
            <a:ext cx="5543889" cy="1754326"/>
          </a:xfrm>
          <a:prstGeom prst="rect">
            <a:avLst/>
          </a:prstGeom>
          <a:noFill/>
        </p:spPr>
        <p:txBody>
          <a:bodyPr wrap="none" lIns="91440" tIns="45720" rIns="91440" bIns="45720">
            <a:spAutoFit/>
          </a:bodyPr>
          <a:lstStyle/>
          <a:p>
            <a:pPr algn="ctr"/>
            <a:r>
              <a:rPr lang="en-US" sz="5400" b="1" dirty="0" smtClean="0">
                <a:ln w="38100" cmpd="sng">
                  <a:solidFill>
                    <a:schemeClr val="tx1"/>
                  </a:solidFill>
                  <a:prstDash val="solid"/>
                </a:ln>
                <a:gradFill flip="none" rotWithShape="1">
                  <a:gsLst>
                    <a:gs pos="0">
                      <a:srgbClr val="FFFFFF">
                        <a:tint val="40000"/>
                        <a:satMod val="250000"/>
                      </a:srgbClr>
                    </a:gs>
                    <a:gs pos="9000">
                      <a:schemeClr val="tx2">
                        <a:lumMod val="60000"/>
                        <a:lumOff val="40000"/>
                      </a:schemeClr>
                    </a:gs>
                    <a:gs pos="50000">
                      <a:schemeClr val="bg1"/>
                    </a:gs>
                    <a:gs pos="79000">
                      <a:schemeClr val="tx2">
                        <a:lumMod val="60000"/>
                        <a:lumOff val="40000"/>
                      </a:schemeClr>
                    </a:gs>
                    <a:gs pos="100000">
                      <a:srgbClr val="FFFFFF">
                        <a:tint val="40000"/>
                        <a:satMod val="250000"/>
                      </a:srgbClr>
                    </a:gs>
                  </a:gsLst>
                  <a:path path="circle">
                    <a:fillToRect l="50000" t="50000" r="50000" b="50000"/>
                  </a:path>
                  <a:tileRect/>
                </a:gradFill>
                <a:latin typeface="Arial Black" panose="020B0A04020102020204" pitchFamily="34" charset="0"/>
              </a:rPr>
              <a:t>Teachings for </a:t>
            </a:r>
          </a:p>
          <a:p>
            <a:pPr algn="ctr"/>
            <a:r>
              <a:rPr lang="en-US" sz="5400" b="1" dirty="0" smtClean="0">
                <a:ln w="38100" cmpd="sng">
                  <a:solidFill>
                    <a:schemeClr val="tx1"/>
                  </a:solidFill>
                  <a:prstDash val="solid"/>
                </a:ln>
                <a:gradFill flip="none" rotWithShape="1">
                  <a:gsLst>
                    <a:gs pos="0">
                      <a:srgbClr val="FFFFFF">
                        <a:tint val="40000"/>
                        <a:satMod val="250000"/>
                      </a:srgbClr>
                    </a:gs>
                    <a:gs pos="9000">
                      <a:schemeClr val="tx2">
                        <a:lumMod val="60000"/>
                        <a:lumOff val="40000"/>
                      </a:schemeClr>
                    </a:gs>
                    <a:gs pos="50000">
                      <a:schemeClr val="bg1"/>
                    </a:gs>
                    <a:gs pos="79000">
                      <a:schemeClr val="tx2">
                        <a:lumMod val="60000"/>
                        <a:lumOff val="40000"/>
                      </a:schemeClr>
                    </a:gs>
                    <a:gs pos="100000">
                      <a:srgbClr val="FFFFFF">
                        <a:tint val="40000"/>
                        <a:satMod val="250000"/>
                      </a:srgbClr>
                    </a:gs>
                  </a:gsLst>
                  <a:path path="circle">
                    <a:fillToRect l="50000" t="50000" r="50000" b="50000"/>
                  </a:path>
                  <a:tileRect/>
                </a:gradFill>
                <a:latin typeface="Arial Black" panose="020B0A04020102020204" pitchFamily="34" charset="0"/>
              </a:rPr>
              <a:t>Exercise 7A</a:t>
            </a:r>
            <a:endParaRPr lang="en-US" sz="5400" b="1" cap="none" spc="0" dirty="0">
              <a:ln w="38100" cmpd="sng">
                <a:solidFill>
                  <a:schemeClr val="tx1"/>
                </a:solidFill>
                <a:prstDash val="solid"/>
              </a:ln>
              <a:gradFill flip="none" rotWithShape="1">
                <a:gsLst>
                  <a:gs pos="0">
                    <a:srgbClr val="FFFFFF">
                      <a:tint val="40000"/>
                      <a:satMod val="250000"/>
                    </a:srgbClr>
                  </a:gs>
                  <a:gs pos="9000">
                    <a:schemeClr val="tx2">
                      <a:lumMod val="60000"/>
                      <a:lumOff val="40000"/>
                    </a:schemeClr>
                  </a:gs>
                  <a:gs pos="50000">
                    <a:schemeClr val="bg1"/>
                  </a:gs>
                  <a:gs pos="79000">
                    <a:schemeClr val="tx2">
                      <a:lumMod val="60000"/>
                      <a:lumOff val="40000"/>
                    </a:schemeClr>
                  </a:gs>
                  <a:gs pos="100000">
                    <a:srgbClr val="FFFFFF">
                      <a:tint val="40000"/>
                      <a:satMod val="250000"/>
                    </a:srgbClr>
                  </a:gs>
                </a:gsLst>
                <a:path path="circle">
                  <a:fillToRect l="50000" t="50000" r="50000" b="50000"/>
                </a:path>
                <a:tileRect/>
              </a:gradFill>
              <a:effectLst/>
              <a:latin typeface="Arial Black" panose="020B0A04020102020204" pitchFamily="34" charset="0"/>
            </a:endParaRPr>
          </a:p>
        </p:txBody>
      </p:sp>
    </p:spTree>
    <p:extLst>
      <p:ext uri="{BB962C8B-B14F-4D97-AF65-F5344CB8AC3E}">
        <p14:creationId xmlns:p14="http://schemas.microsoft.com/office/powerpoint/2010/main" val="32164009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500252" cy="4717473"/>
          </a:xfrm>
        </p:spPr>
        <p:txBody>
          <a:bodyPr>
            <a:normAutofit/>
          </a:bodyPr>
          <a:lstStyle/>
          <a:p>
            <a:pPr marL="0" indent="0" algn="ctr">
              <a:buNone/>
            </a:pPr>
            <a:r>
              <a:rPr lang="en-GB" sz="1400" b="1" dirty="0" smtClean="0">
                <a:latin typeface="Comic Sans MS" panose="030F0702030302020204" pitchFamily="66" charset="0"/>
              </a:rPr>
              <a:t>You can sketch curves based on their Polar equations</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The Polar equation:</a:t>
            </a: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a:p>
            <a:pPr marL="0" indent="0" algn="ctr">
              <a:buNone/>
            </a:pPr>
            <a:r>
              <a:rPr lang="en-US" sz="1400" dirty="0" smtClean="0">
                <a:latin typeface="Comic Sans MS" panose="030F0702030302020204" pitchFamily="66" charset="0"/>
              </a:rPr>
              <a:t>Is a half-line starting at O, making an angle of </a:t>
            </a:r>
            <a:r>
              <a:rPr lang="el-GR" sz="1400" dirty="0" smtClean="0">
                <a:latin typeface="Comic Sans MS" panose="030F0702030302020204" pitchFamily="66" charset="0"/>
              </a:rPr>
              <a:t>θ</a:t>
            </a:r>
            <a:r>
              <a:rPr lang="en-US" sz="1400" dirty="0" smtClean="0">
                <a:latin typeface="Comic Sans MS" panose="030F0702030302020204" pitchFamily="66" charset="0"/>
              </a:rPr>
              <a:t> with the original.</a:t>
            </a:r>
          </a:p>
          <a:p>
            <a:pPr marL="0" indent="0" algn="ctr">
              <a:buNone/>
            </a:pPr>
            <a:endParaRPr lang="en-US" sz="1400" dirty="0">
              <a:latin typeface="Comic Sans MS" panose="030F0702030302020204" pitchFamily="66" charset="0"/>
            </a:endParaRPr>
          </a:p>
          <a:p>
            <a:pPr algn="ctr">
              <a:buFont typeface="Wingdings"/>
              <a:buChar char="à"/>
            </a:pPr>
            <a:r>
              <a:rPr lang="en-US" sz="1400" dirty="0" smtClean="0">
                <a:latin typeface="Comic Sans MS" panose="030F0702030302020204" pitchFamily="66" charset="0"/>
                <a:sym typeface="Wingdings" panose="05000000000000000000" pitchFamily="2" charset="2"/>
              </a:rPr>
              <a:t>We saw ‘half-lines’ in Chapter 3</a:t>
            </a:r>
            <a:endParaRPr lang="en-US" sz="1400" dirty="0">
              <a:latin typeface="Comic Sans MS" panose="030F0702030302020204" pitchFamily="66" charset="0"/>
              <a:sym typeface="Wingdings" panose="05000000000000000000" pitchFamily="2" charset="2"/>
            </a:endParaRPr>
          </a:p>
          <a:p>
            <a:pPr algn="ctr">
              <a:buFont typeface="Wingdings"/>
              <a:buChar char="à"/>
            </a:pPr>
            <a:endParaRPr lang="en-US" sz="1400" dirty="0" smtClean="0">
              <a:latin typeface="Comic Sans MS" panose="030F0702030302020204" pitchFamily="66" charset="0"/>
              <a:sym typeface="Wingdings" panose="05000000000000000000" pitchFamily="2" charset="2"/>
            </a:endParaRPr>
          </a:p>
          <a:p>
            <a:pPr algn="ctr">
              <a:buFont typeface="Wingdings"/>
              <a:buChar char="à"/>
            </a:pPr>
            <a:r>
              <a:rPr lang="en-US" sz="1400" dirty="0" smtClean="0">
                <a:latin typeface="Comic Sans MS" panose="030F0702030302020204" pitchFamily="66" charset="0"/>
                <a:sym typeface="Wingdings" panose="05000000000000000000" pitchFamily="2" charset="2"/>
              </a:rPr>
              <a:t>Only half of the straight line will have the correct angle, which is why we cannot extend it to a full line</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smtClean="0">
                <a:latin typeface="Comic Sans MS" panose="030F0702030302020204" pitchFamily="66" charset="0"/>
                <a:sym typeface="Wingdings" panose="05000000000000000000" pitchFamily="2" charset="2"/>
              </a:rPr>
              <a:t>Sometime the other half of the line is drawn on (as a dotted part)</a:t>
            </a:r>
            <a:endParaRPr lang="en-GB" sz="1400" dirty="0">
              <a:latin typeface="Comic Sans MS" panose="030F0702030302020204" pitchFamily="66" charset="0"/>
            </a:endParaRPr>
          </a:p>
        </p:txBody>
      </p:sp>
      <p:sp>
        <p:nvSpPr>
          <p:cNvPr id="4" name="TextBox 3"/>
          <p:cNvSpPr txBox="1"/>
          <p:nvPr/>
        </p:nvSpPr>
        <p:spPr>
          <a:xfrm>
            <a:off x="8721604" y="6550223"/>
            <a:ext cx="407484" cy="307777"/>
          </a:xfrm>
          <a:prstGeom prst="rect">
            <a:avLst/>
          </a:prstGeom>
          <a:noFill/>
        </p:spPr>
        <p:txBody>
          <a:bodyPr wrap="none" rtlCol="0">
            <a:spAutoFit/>
          </a:bodyPr>
          <a:lstStyle/>
          <a:p>
            <a:pPr algn="ctr"/>
            <a:r>
              <a:rPr lang="en-GB" sz="1400" dirty="0" smtClean="0">
                <a:latin typeface="Comic Sans MS" panose="030F0702030302020204" pitchFamily="66" charset="0"/>
              </a:rPr>
              <a:t>7C</a:t>
            </a:r>
            <a:endParaRPr lang="en-GB" sz="1400" dirty="0">
              <a:latin typeface="Comic Sans MS" panose="030F0702030302020204" pitchFamily="66" charset="0"/>
            </a:endParaRPr>
          </a:p>
        </p:txBody>
      </p:sp>
      <p:pic>
        <p:nvPicPr>
          <p:cNvPr id="5" name="Picture 8" descr="http://tutorial.math.lamar.edu/Classes/CalcII/PolarArea_files/image00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1219200" cy="115824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1632857" y="2666010"/>
                <a:ext cx="73930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rPr>
                        <m:t>=</m:t>
                      </m:r>
                      <m:r>
                        <a:rPr lang="en-US" sz="1600" b="0" i="1" smtClean="0">
                          <a:latin typeface="Cambria Math"/>
                        </a:rPr>
                        <m:t>𝑎</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632857" y="2666010"/>
                <a:ext cx="739305" cy="338554"/>
              </a:xfrm>
              <a:prstGeom prst="rect">
                <a:avLst/>
              </a:prstGeom>
              <a:blipFill rotWithShape="1">
                <a:blip r:embed="rId3"/>
                <a:stretch>
                  <a:fillRect/>
                </a:stretch>
              </a:blipFill>
            </p:spPr>
            <p:txBody>
              <a:bodyPr/>
              <a:lstStyle/>
              <a:p>
                <a:r>
                  <a:rPr lang="en-GB">
                    <a:noFill/>
                  </a:rPr>
                  <a:t> </a:t>
                </a:r>
              </a:p>
            </p:txBody>
          </p:sp>
        </mc:Fallback>
      </mc:AlternateContent>
      <p:cxnSp>
        <p:nvCxnSpPr>
          <p:cNvPr id="8" name="Straight Arrow Connector 7"/>
          <p:cNvCxnSpPr/>
          <p:nvPr/>
        </p:nvCxnSpPr>
        <p:spPr>
          <a:xfrm flipV="1">
            <a:off x="6477000" y="1447800"/>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477000" y="2286000"/>
            <a:ext cx="290464" cy="338554"/>
          </a:xfrm>
          <a:prstGeom prst="rect">
            <a:avLst/>
          </a:prstGeom>
          <a:noFill/>
        </p:spPr>
        <p:txBody>
          <a:bodyPr wrap="none" rtlCol="0">
            <a:spAutoFit/>
          </a:bodyPr>
          <a:lstStyle/>
          <a:p>
            <a:r>
              <a:rPr lang="en-US" sz="1600" dirty="0" smtClean="0">
                <a:solidFill>
                  <a:srgbClr val="FF0000"/>
                </a:solidFill>
                <a:latin typeface="Comic Sans MS" panose="030F0702030302020204" pitchFamily="66" charset="0"/>
              </a:rPr>
              <a:t>a</a:t>
            </a:r>
            <a:endParaRPr lang="en-GB" sz="1600" dirty="0">
              <a:solidFill>
                <a:srgbClr val="FF0000"/>
              </a:solidFill>
              <a:latin typeface="Comic Sans MS" panose="030F0702030302020204" pitchFamily="66" charset="0"/>
            </a:endParaRPr>
          </a:p>
        </p:txBody>
      </p:sp>
      <p:cxnSp>
        <p:nvCxnSpPr>
          <p:cNvPr id="9" name="Straight Connector 8"/>
          <p:cNvCxnSpPr/>
          <p:nvPr/>
        </p:nvCxnSpPr>
        <p:spPr>
          <a:xfrm>
            <a:off x="5486400" y="1676400"/>
            <a:ext cx="990600" cy="1066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Arc 9"/>
          <p:cNvSpPr/>
          <p:nvPr/>
        </p:nvSpPr>
        <p:spPr>
          <a:xfrm>
            <a:off x="5867400" y="2514600"/>
            <a:ext cx="914400" cy="914400"/>
          </a:xfrm>
          <a:prstGeom prst="arc">
            <a:avLst>
              <a:gd name="adj1" fmla="val 15767304"/>
              <a:gd name="adj2" fmla="val 19821039"/>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4" name="Straight Arrow Connector 13"/>
          <p:cNvCxnSpPr/>
          <p:nvPr/>
        </p:nvCxnSpPr>
        <p:spPr>
          <a:xfrm rot="5400000" flipV="1">
            <a:off x="6515100" y="1485900"/>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77000" y="2743200"/>
            <a:ext cx="990600" cy="10668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68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linds(horizontal)">
                                      <p:cBhvr>
                                        <p:cTn id="30" dur="500"/>
                                        <p:tgtEl>
                                          <p:spTgt spid="19"/>
                                        </p:tgtEl>
                                      </p:cBhvr>
                                    </p:animEffect>
                                  </p:childTnLst>
                                </p:cTn>
                              </p:par>
                              <p:par>
                                <p:cTn id="31" presetID="3"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linds(horizontal)">
                                      <p:cBhvr>
                                        <p:cTn id="33" dur="500"/>
                                        <p:tgtEl>
                                          <p:spTgt spid="9"/>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blinds(horizontal)">
                                      <p:cBhvr>
                                        <p:cTn id="41" dur="500"/>
                                        <p:tgtEl>
                                          <p:spTgt spid="3">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blinds(horizontal)">
                                      <p:cBhvr>
                                        <p:cTn id="46" dur="500"/>
                                        <p:tgtEl>
                                          <p:spTgt spid="3">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linds(horizontal)">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500252" cy="4717473"/>
          </a:xfrm>
        </p:spPr>
        <p:txBody>
          <a:bodyPr>
            <a:normAutofit/>
          </a:bodyPr>
          <a:lstStyle/>
          <a:p>
            <a:pPr marL="0" indent="0" algn="ctr">
              <a:buNone/>
            </a:pPr>
            <a:r>
              <a:rPr lang="en-GB" sz="1400" b="1" dirty="0" smtClean="0">
                <a:latin typeface="Comic Sans MS" panose="030F0702030302020204" pitchFamily="66" charset="0"/>
              </a:rPr>
              <a:t>You can sketch curves based on their Polar equations</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The Polar equation:</a:t>
            </a: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a:p>
            <a:pPr marL="0" indent="0" algn="ctr">
              <a:buNone/>
            </a:pPr>
            <a:r>
              <a:rPr lang="en-US" sz="1400" dirty="0" smtClean="0">
                <a:latin typeface="Comic Sans MS" panose="030F0702030302020204" pitchFamily="66" charset="0"/>
              </a:rPr>
              <a:t>Is a </a:t>
            </a:r>
            <a:r>
              <a:rPr lang="en-GB" sz="1400" dirty="0" smtClean="0">
                <a:latin typeface="Comic Sans MS" panose="030F0702030302020204" pitchFamily="66" charset="0"/>
              </a:rPr>
              <a:t>spiral starting at O</a:t>
            </a:r>
            <a:endParaRPr lang="en-US"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algn="ctr">
              <a:buFont typeface="Wingdings"/>
              <a:buChar char="à"/>
            </a:pPr>
            <a:r>
              <a:rPr lang="en-US" sz="1400" dirty="0" smtClean="0">
                <a:latin typeface="Comic Sans MS" panose="030F0702030302020204" pitchFamily="66" charset="0"/>
                <a:sym typeface="Wingdings" panose="05000000000000000000" pitchFamily="2" charset="2"/>
              </a:rPr>
              <a:t>This is where Polar lines start to get a bit more complicated!</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smtClean="0">
                <a:latin typeface="Comic Sans MS" panose="030F0702030302020204" pitchFamily="66" charset="0"/>
                <a:sym typeface="Wingdings" panose="05000000000000000000" pitchFamily="2" charset="2"/>
              </a:rPr>
              <a:t>Imagine working out some points – choose values of </a:t>
            </a:r>
            <a:r>
              <a:rPr lang="el-GR" sz="1400" dirty="0" smtClean="0">
                <a:latin typeface="Comic Sans MS" panose="030F0702030302020204" pitchFamily="66" charset="0"/>
                <a:sym typeface="Wingdings" panose="05000000000000000000" pitchFamily="2" charset="2"/>
              </a:rPr>
              <a:t>θ</a:t>
            </a:r>
            <a:r>
              <a:rPr lang="en-GB" sz="1400" dirty="0" smtClean="0">
                <a:latin typeface="Comic Sans MS" panose="030F0702030302020204" pitchFamily="66" charset="0"/>
                <a:sym typeface="Wingdings" panose="05000000000000000000" pitchFamily="2" charset="2"/>
              </a:rPr>
              <a:t> that are on the axes</a:t>
            </a:r>
            <a:endParaRPr lang="en-GB" sz="1400" dirty="0">
              <a:latin typeface="Comic Sans MS" panose="030F0702030302020204" pitchFamily="66" charset="0"/>
            </a:endParaRPr>
          </a:p>
        </p:txBody>
      </p:sp>
      <p:sp>
        <p:nvSpPr>
          <p:cNvPr id="4" name="TextBox 3"/>
          <p:cNvSpPr txBox="1"/>
          <p:nvPr/>
        </p:nvSpPr>
        <p:spPr>
          <a:xfrm>
            <a:off x="8736516" y="6550223"/>
            <a:ext cx="407484" cy="307777"/>
          </a:xfrm>
          <a:prstGeom prst="rect">
            <a:avLst/>
          </a:prstGeom>
          <a:noFill/>
        </p:spPr>
        <p:txBody>
          <a:bodyPr wrap="none" rtlCol="0">
            <a:spAutoFit/>
          </a:bodyPr>
          <a:lstStyle/>
          <a:p>
            <a:pPr algn="ctr"/>
            <a:r>
              <a:rPr lang="en-GB" sz="1400" dirty="0" smtClean="0">
                <a:latin typeface="Comic Sans MS" panose="030F0702030302020204" pitchFamily="66" charset="0"/>
              </a:rPr>
              <a:t>7C</a:t>
            </a:r>
            <a:endParaRPr lang="en-GB" sz="1400" dirty="0">
              <a:latin typeface="Comic Sans MS" panose="030F0702030302020204" pitchFamily="66" charset="0"/>
            </a:endParaRPr>
          </a:p>
        </p:txBody>
      </p:sp>
      <p:pic>
        <p:nvPicPr>
          <p:cNvPr id="5" name="Picture 8" descr="http://tutorial.math.lamar.edu/Classes/CalcII/PolarArea_files/image00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1219200" cy="115824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1632857" y="2666010"/>
                <a:ext cx="83657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𝑟</m:t>
                      </m:r>
                      <m:r>
                        <a:rPr lang="en-US" sz="1600" b="0" i="1" smtClean="0">
                          <a:latin typeface="Cambria Math"/>
                        </a:rPr>
                        <m:t>=</m:t>
                      </m:r>
                      <m:r>
                        <a:rPr lang="en-US" sz="1600" b="0" i="1" smtClean="0">
                          <a:latin typeface="Cambria Math"/>
                        </a:rPr>
                        <m:t>𝑎</m:t>
                      </m:r>
                      <m:r>
                        <a:rPr lang="en-US"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632857" y="2666010"/>
                <a:ext cx="836576" cy="338554"/>
              </a:xfrm>
              <a:prstGeom prst="rect">
                <a:avLst/>
              </a:prstGeom>
              <a:blipFill rotWithShape="1">
                <a:blip r:embed="rId3"/>
                <a:stretch>
                  <a:fillRect/>
                </a:stretch>
              </a:blipFill>
            </p:spPr>
            <p:txBody>
              <a:bodyPr/>
              <a:lstStyle/>
              <a:p>
                <a:r>
                  <a:rPr lang="en-GB">
                    <a:noFill/>
                  </a:rPr>
                  <a:t> </a:t>
                </a:r>
              </a:p>
            </p:txBody>
          </p:sp>
        </mc:Fallback>
      </mc:AlternateContent>
      <p:sp>
        <p:nvSpPr>
          <p:cNvPr id="12" name="AutoShape 4"/>
          <p:cNvSpPr>
            <a:spLocks noChangeAspect="1" noChangeArrowheads="1" noTextEdit="1"/>
          </p:cNvSpPr>
          <p:nvPr/>
        </p:nvSpPr>
        <p:spPr bwMode="auto">
          <a:xfrm>
            <a:off x="381000" y="5181600"/>
            <a:ext cx="33512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Line 6"/>
          <p:cNvSpPr>
            <a:spLocks noChangeShapeType="1"/>
          </p:cNvSpPr>
          <p:nvPr/>
        </p:nvSpPr>
        <p:spPr bwMode="auto">
          <a:xfrm>
            <a:off x="939800" y="5175250"/>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7"/>
          <p:cNvSpPr>
            <a:spLocks noChangeShapeType="1"/>
          </p:cNvSpPr>
          <p:nvPr/>
        </p:nvSpPr>
        <p:spPr bwMode="auto">
          <a:xfrm>
            <a:off x="1498600" y="5175250"/>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8"/>
          <p:cNvSpPr>
            <a:spLocks noChangeShapeType="1"/>
          </p:cNvSpPr>
          <p:nvPr/>
        </p:nvSpPr>
        <p:spPr bwMode="auto">
          <a:xfrm>
            <a:off x="2057400" y="5175250"/>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9"/>
          <p:cNvSpPr>
            <a:spLocks noChangeShapeType="1"/>
          </p:cNvSpPr>
          <p:nvPr/>
        </p:nvSpPr>
        <p:spPr bwMode="auto">
          <a:xfrm>
            <a:off x="2616200" y="5175250"/>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0"/>
          <p:cNvSpPr>
            <a:spLocks noChangeShapeType="1"/>
          </p:cNvSpPr>
          <p:nvPr/>
        </p:nvSpPr>
        <p:spPr bwMode="auto">
          <a:xfrm>
            <a:off x="3175000" y="5175250"/>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1"/>
          <p:cNvSpPr>
            <a:spLocks noChangeShapeType="1"/>
          </p:cNvSpPr>
          <p:nvPr/>
        </p:nvSpPr>
        <p:spPr bwMode="auto">
          <a:xfrm>
            <a:off x="374650" y="5551488"/>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2"/>
          <p:cNvSpPr>
            <a:spLocks noChangeShapeType="1"/>
          </p:cNvSpPr>
          <p:nvPr/>
        </p:nvSpPr>
        <p:spPr bwMode="auto">
          <a:xfrm>
            <a:off x="381000" y="5175250"/>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3"/>
          <p:cNvSpPr>
            <a:spLocks noChangeShapeType="1"/>
          </p:cNvSpPr>
          <p:nvPr/>
        </p:nvSpPr>
        <p:spPr bwMode="auto">
          <a:xfrm>
            <a:off x="3756859" y="5172282"/>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4"/>
          <p:cNvSpPr>
            <a:spLocks noChangeShapeType="1"/>
          </p:cNvSpPr>
          <p:nvPr/>
        </p:nvSpPr>
        <p:spPr bwMode="auto">
          <a:xfrm>
            <a:off x="374650" y="5181600"/>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5"/>
          <p:cNvSpPr>
            <a:spLocks noChangeShapeType="1"/>
          </p:cNvSpPr>
          <p:nvPr/>
        </p:nvSpPr>
        <p:spPr bwMode="auto">
          <a:xfrm>
            <a:off x="374650" y="5922963"/>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Rectangle 16"/>
          <p:cNvSpPr>
            <a:spLocks noChangeArrowheads="1"/>
          </p:cNvSpPr>
          <p:nvPr/>
        </p:nvSpPr>
        <p:spPr bwMode="auto">
          <a:xfrm>
            <a:off x="606425" y="5233988"/>
            <a:ext cx="1090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dirty="0" smtClean="0">
                <a:ln>
                  <a:noFill/>
                </a:ln>
                <a:solidFill>
                  <a:srgbClr val="000000"/>
                </a:solidFill>
                <a:effectLst/>
                <a:latin typeface="Comic Sans MS" pitchFamily="66" charset="0"/>
                <a:cs typeface="Arial" pitchFamily="34" charset="0"/>
              </a:rPr>
              <a:t>θ</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Rectangle 28"/>
          <p:cNvSpPr>
            <a:spLocks noChangeArrowheads="1"/>
          </p:cNvSpPr>
          <p:nvPr/>
        </p:nvSpPr>
        <p:spPr bwMode="auto">
          <a:xfrm>
            <a:off x="617538" y="5603875"/>
            <a:ext cx="1809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omic Sans MS" pitchFamily="66" charset="0"/>
                <a:cs typeface="Arial" pitchFamily="34" charset="0"/>
              </a:rPr>
              <a:t>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5" name="TextBox 1044"/>
          <p:cNvSpPr txBox="1"/>
          <p:nvPr/>
        </p:nvSpPr>
        <p:spPr>
          <a:xfrm>
            <a:off x="990600" y="5181600"/>
            <a:ext cx="457200" cy="307777"/>
          </a:xfrm>
          <a:prstGeom prst="rect">
            <a:avLst/>
          </a:prstGeom>
          <a:noFill/>
        </p:spPr>
        <p:txBody>
          <a:bodyPr wrap="square" rtlCol="0">
            <a:spAutoFit/>
          </a:bodyPr>
          <a:lstStyle/>
          <a:p>
            <a:pPr algn="ctr"/>
            <a:r>
              <a:rPr lang="en-GB" sz="1400" dirty="0" smtClean="0">
                <a:latin typeface="Comic Sans MS" panose="030F0702030302020204" pitchFamily="66" charset="0"/>
              </a:rPr>
              <a:t>0</a:t>
            </a:r>
            <a:endParaRPr lang="en-GB" sz="1400" dirty="0">
              <a:latin typeface="Comic Sans MS" panose="030F0702030302020204" pitchFamily="66" charset="0"/>
            </a:endParaRPr>
          </a:p>
        </p:txBody>
      </p:sp>
      <p:sp>
        <p:nvSpPr>
          <p:cNvPr id="54" name="TextBox 53"/>
          <p:cNvSpPr txBox="1"/>
          <p:nvPr/>
        </p:nvSpPr>
        <p:spPr>
          <a:xfrm>
            <a:off x="1524000" y="5181600"/>
            <a:ext cx="533400" cy="307777"/>
          </a:xfrm>
          <a:prstGeom prst="rect">
            <a:avLst/>
          </a:prstGeom>
          <a:noFill/>
        </p:spPr>
        <p:txBody>
          <a:bodyPr wrap="square" rtlCol="0">
            <a:spAutoFit/>
          </a:bodyPr>
          <a:lstStyle/>
          <a:p>
            <a:pPr algn="ctr"/>
            <a:r>
              <a:rPr lang="el-GR" sz="1400" baseline="30000" dirty="0" smtClean="0">
                <a:latin typeface="Comic Sans MS" panose="030F0702030302020204" pitchFamily="66" charset="0"/>
              </a:rPr>
              <a:t>π</a:t>
            </a:r>
            <a:r>
              <a:rPr lang="en-GB" sz="1400" dirty="0" smtClean="0">
                <a:latin typeface="Comic Sans MS" panose="030F0702030302020204" pitchFamily="66" charset="0"/>
              </a:rPr>
              <a:t>/</a:t>
            </a:r>
            <a:r>
              <a:rPr lang="en-GB" sz="1400" baseline="-25000" dirty="0" smtClean="0">
                <a:latin typeface="Comic Sans MS" panose="030F0702030302020204" pitchFamily="66" charset="0"/>
              </a:rPr>
              <a:t>2</a:t>
            </a:r>
            <a:endParaRPr lang="en-GB" sz="1400" baseline="-25000" dirty="0">
              <a:latin typeface="Comic Sans MS" panose="030F0702030302020204" pitchFamily="66" charset="0"/>
            </a:endParaRPr>
          </a:p>
        </p:txBody>
      </p:sp>
      <p:sp>
        <p:nvSpPr>
          <p:cNvPr id="55" name="TextBox 54"/>
          <p:cNvSpPr txBox="1"/>
          <p:nvPr/>
        </p:nvSpPr>
        <p:spPr>
          <a:xfrm>
            <a:off x="2590800" y="5181600"/>
            <a:ext cx="609600" cy="307777"/>
          </a:xfrm>
          <a:prstGeom prst="rect">
            <a:avLst/>
          </a:prstGeom>
          <a:noFill/>
        </p:spPr>
        <p:txBody>
          <a:bodyPr wrap="square" rtlCol="0">
            <a:spAutoFit/>
          </a:bodyPr>
          <a:lstStyle/>
          <a:p>
            <a:pPr algn="ctr"/>
            <a:r>
              <a:rPr lang="en-GB" sz="1400" baseline="30000" dirty="0" smtClean="0">
                <a:latin typeface="Comic Sans MS" panose="030F0702030302020204" pitchFamily="66" charset="0"/>
              </a:rPr>
              <a:t>3</a:t>
            </a:r>
            <a:r>
              <a:rPr lang="el-GR" sz="1400" baseline="30000" dirty="0" smtClean="0">
                <a:latin typeface="Comic Sans MS" panose="030F0702030302020204" pitchFamily="66" charset="0"/>
              </a:rPr>
              <a:t>π</a:t>
            </a:r>
            <a:r>
              <a:rPr lang="en-GB" sz="1400" dirty="0" smtClean="0">
                <a:latin typeface="Comic Sans MS" panose="030F0702030302020204" pitchFamily="66" charset="0"/>
              </a:rPr>
              <a:t>/</a:t>
            </a:r>
            <a:r>
              <a:rPr lang="en-GB" sz="1400" baseline="-25000" dirty="0" smtClean="0">
                <a:latin typeface="Comic Sans MS" panose="030F0702030302020204" pitchFamily="66" charset="0"/>
              </a:rPr>
              <a:t>2</a:t>
            </a:r>
            <a:endParaRPr lang="en-GB" sz="1400" baseline="-25000" dirty="0">
              <a:latin typeface="Comic Sans MS" panose="030F0702030302020204" pitchFamily="66" charset="0"/>
            </a:endParaRPr>
          </a:p>
        </p:txBody>
      </p:sp>
      <p:sp>
        <p:nvSpPr>
          <p:cNvPr id="57" name="TextBox 56"/>
          <p:cNvSpPr txBox="1"/>
          <p:nvPr/>
        </p:nvSpPr>
        <p:spPr>
          <a:xfrm>
            <a:off x="2057400" y="5181600"/>
            <a:ext cx="533400" cy="307777"/>
          </a:xfrm>
          <a:prstGeom prst="rect">
            <a:avLst/>
          </a:prstGeom>
          <a:noFill/>
        </p:spPr>
        <p:txBody>
          <a:bodyPr wrap="square" rtlCol="0">
            <a:spAutoFit/>
          </a:bodyPr>
          <a:lstStyle/>
          <a:p>
            <a:pPr algn="ct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58" name="TextBox 57"/>
          <p:cNvSpPr txBox="1"/>
          <p:nvPr/>
        </p:nvSpPr>
        <p:spPr>
          <a:xfrm>
            <a:off x="3200400" y="5181600"/>
            <a:ext cx="533400" cy="307777"/>
          </a:xfrm>
          <a:prstGeom prst="rect">
            <a:avLst/>
          </a:prstGeom>
          <a:noFill/>
        </p:spPr>
        <p:txBody>
          <a:bodyPr wrap="square" rtlCol="0">
            <a:spAutoFit/>
          </a:bodyPr>
          <a:lstStyle/>
          <a:p>
            <a:pPr algn="ctr"/>
            <a:r>
              <a:rPr lang="en-GB" sz="1400" dirty="0" smtClean="0">
                <a:latin typeface="Comic Sans MS" panose="030F0702030302020204" pitchFamily="66" charset="0"/>
              </a:rPr>
              <a:t>2</a:t>
            </a: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59" name="TextBox 58"/>
          <p:cNvSpPr txBox="1"/>
          <p:nvPr/>
        </p:nvSpPr>
        <p:spPr>
          <a:xfrm>
            <a:off x="990600" y="5562600"/>
            <a:ext cx="457200"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0</a:t>
            </a:r>
            <a:endParaRPr lang="en-GB" sz="1400" dirty="0">
              <a:solidFill>
                <a:srgbClr val="FF0000"/>
              </a:solidFill>
              <a:latin typeface="Comic Sans MS" panose="030F0702030302020204" pitchFamily="66" charset="0"/>
            </a:endParaRPr>
          </a:p>
        </p:txBody>
      </p:sp>
      <p:sp>
        <p:nvSpPr>
          <p:cNvPr id="61" name="TextBox 60"/>
          <p:cNvSpPr txBox="1"/>
          <p:nvPr/>
        </p:nvSpPr>
        <p:spPr>
          <a:xfrm>
            <a:off x="1524000" y="5562600"/>
            <a:ext cx="533400" cy="307777"/>
          </a:xfrm>
          <a:prstGeom prst="rect">
            <a:avLst/>
          </a:prstGeom>
          <a:noFill/>
        </p:spPr>
        <p:txBody>
          <a:bodyPr wrap="square" rtlCol="0">
            <a:spAutoFit/>
          </a:bodyPr>
          <a:lstStyle/>
          <a:p>
            <a:pPr algn="ctr"/>
            <a:r>
              <a:rPr lang="en-GB" sz="1400" baseline="30000" dirty="0" smtClean="0">
                <a:solidFill>
                  <a:srgbClr val="FF0000"/>
                </a:solidFill>
                <a:latin typeface="Comic Sans MS" panose="030F0702030302020204" pitchFamily="66" charset="0"/>
              </a:rPr>
              <a:t>a</a:t>
            </a:r>
            <a:r>
              <a:rPr lang="el-GR" sz="1400" baseline="30000" dirty="0" smtClean="0">
                <a:solidFill>
                  <a:srgbClr val="FF0000"/>
                </a:solidFill>
                <a:latin typeface="Comic Sans MS" panose="030F0702030302020204" pitchFamily="66" charset="0"/>
              </a:rPr>
              <a:t>π</a:t>
            </a:r>
            <a:r>
              <a:rPr lang="en-GB" sz="1400" dirty="0" smtClean="0">
                <a:solidFill>
                  <a:srgbClr val="FF0000"/>
                </a:solidFill>
                <a:latin typeface="Comic Sans MS" panose="030F0702030302020204" pitchFamily="66" charset="0"/>
              </a:rPr>
              <a:t>/</a:t>
            </a:r>
            <a:r>
              <a:rPr lang="en-GB" sz="1400" baseline="-25000" dirty="0" smtClean="0">
                <a:solidFill>
                  <a:srgbClr val="FF0000"/>
                </a:solidFill>
                <a:latin typeface="Comic Sans MS" panose="030F0702030302020204" pitchFamily="66" charset="0"/>
              </a:rPr>
              <a:t>2</a:t>
            </a:r>
            <a:endParaRPr lang="en-GB" sz="1400" baseline="-25000" dirty="0">
              <a:solidFill>
                <a:srgbClr val="FF0000"/>
              </a:solidFill>
              <a:latin typeface="Comic Sans MS" panose="030F0702030302020204" pitchFamily="66" charset="0"/>
            </a:endParaRPr>
          </a:p>
        </p:txBody>
      </p:sp>
      <p:sp>
        <p:nvSpPr>
          <p:cNvPr id="62" name="TextBox 61"/>
          <p:cNvSpPr txBox="1"/>
          <p:nvPr/>
        </p:nvSpPr>
        <p:spPr>
          <a:xfrm>
            <a:off x="2590800" y="5562600"/>
            <a:ext cx="609600" cy="307777"/>
          </a:xfrm>
          <a:prstGeom prst="rect">
            <a:avLst/>
          </a:prstGeom>
          <a:noFill/>
        </p:spPr>
        <p:txBody>
          <a:bodyPr wrap="square" rtlCol="0">
            <a:spAutoFit/>
          </a:bodyPr>
          <a:lstStyle/>
          <a:p>
            <a:pPr algn="ctr"/>
            <a:r>
              <a:rPr lang="en-GB" sz="1400" baseline="30000" dirty="0" smtClean="0">
                <a:solidFill>
                  <a:srgbClr val="FF0000"/>
                </a:solidFill>
                <a:latin typeface="Comic Sans MS" panose="030F0702030302020204" pitchFamily="66" charset="0"/>
              </a:rPr>
              <a:t>3a</a:t>
            </a:r>
            <a:r>
              <a:rPr lang="el-GR" sz="1400" baseline="30000" dirty="0" smtClean="0">
                <a:solidFill>
                  <a:srgbClr val="FF0000"/>
                </a:solidFill>
                <a:latin typeface="Comic Sans MS" panose="030F0702030302020204" pitchFamily="66" charset="0"/>
              </a:rPr>
              <a:t>π</a:t>
            </a:r>
            <a:r>
              <a:rPr lang="en-GB" sz="1400" dirty="0" smtClean="0">
                <a:solidFill>
                  <a:srgbClr val="FF0000"/>
                </a:solidFill>
                <a:latin typeface="Comic Sans MS" panose="030F0702030302020204" pitchFamily="66" charset="0"/>
              </a:rPr>
              <a:t>/</a:t>
            </a:r>
            <a:r>
              <a:rPr lang="en-GB" sz="1400" baseline="-25000" dirty="0" smtClean="0">
                <a:solidFill>
                  <a:srgbClr val="FF0000"/>
                </a:solidFill>
                <a:latin typeface="Comic Sans MS" panose="030F0702030302020204" pitchFamily="66" charset="0"/>
              </a:rPr>
              <a:t>2</a:t>
            </a:r>
            <a:endParaRPr lang="en-GB" sz="1400" baseline="-25000" dirty="0">
              <a:solidFill>
                <a:srgbClr val="FF0000"/>
              </a:solidFill>
              <a:latin typeface="Comic Sans MS" panose="030F0702030302020204" pitchFamily="66" charset="0"/>
            </a:endParaRPr>
          </a:p>
        </p:txBody>
      </p:sp>
      <p:sp>
        <p:nvSpPr>
          <p:cNvPr id="63" name="TextBox 62"/>
          <p:cNvSpPr txBox="1"/>
          <p:nvPr/>
        </p:nvSpPr>
        <p:spPr>
          <a:xfrm>
            <a:off x="2057400" y="5562600"/>
            <a:ext cx="533400"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a</a:t>
            </a:r>
            <a:r>
              <a:rPr lang="el-GR" sz="1400" dirty="0" smtClean="0">
                <a:solidFill>
                  <a:srgbClr val="FF0000"/>
                </a:solidFill>
                <a:latin typeface="Comic Sans MS" panose="030F0702030302020204" pitchFamily="66" charset="0"/>
              </a:rPr>
              <a:t>π</a:t>
            </a:r>
            <a:endParaRPr lang="en-GB" sz="1400" dirty="0">
              <a:solidFill>
                <a:srgbClr val="FF0000"/>
              </a:solidFill>
              <a:latin typeface="Comic Sans MS" panose="030F0702030302020204" pitchFamily="66" charset="0"/>
            </a:endParaRPr>
          </a:p>
        </p:txBody>
      </p:sp>
      <p:sp>
        <p:nvSpPr>
          <p:cNvPr id="64" name="TextBox 63"/>
          <p:cNvSpPr txBox="1"/>
          <p:nvPr/>
        </p:nvSpPr>
        <p:spPr>
          <a:xfrm>
            <a:off x="3200400" y="5562600"/>
            <a:ext cx="533400"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2a</a:t>
            </a:r>
            <a:r>
              <a:rPr lang="el-GR" sz="1400" dirty="0" smtClean="0">
                <a:solidFill>
                  <a:srgbClr val="FF0000"/>
                </a:solidFill>
                <a:latin typeface="Comic Sans MS" panose="030F0702030302020204" pitchFamily="66" charset="0"/>
              </a:rPr>
              <a:t>π</a:t>
            </a:r>
            <a:endParaRPr lang="en-GB" sz="1400" dirty="0">
              <a:solidFill>
                <a:srgbClr val="FF0000"/>
              </a:solidFill>
              <a:latin typeface="Comic Sans MS" panose="030F0702030302020204" pitchFamily="66" charset="0"/>
            </a:endParaRPr>
          </a:p>
        </p:txBody>
      </p:sp>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86" t="14373" r="3460" b="7073"/>
          <a:stretch/>
        </p:blipFill>
        <p:spPr bwMode="auto">
          <a:xfrm>
            <a:off x="4051533" y="1752600"/>
            <a:ext cx="4778739"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416549" y="2667000"/>
            <a:ext cx="490839" cy="307777"/>
          </a:xfrm>
          <a:prstGeom prst="rect">
            <a:avLst/>
          </a:prstGeom>
          <a:noFill/>
        </p:spPr>
        <p:txBody>
          <a:bodyPr wrap="none" rtlCol="0">
            <a:spAutoFit/>
          </a:bodyPr>
          <a:lstStyle/>
          <a:p>
            <a:pPr algn="ctr"/>
            <a:r>
              <a:rPr lang="en-GB" sz="1400" b="1" baseline="30000" dirty="0">
                <a:solidFill>
                  <a:srgbClr val="FF0000"/>
                </a:solidFill>
                <a:latin typeface="Comic Sans MS" panose="030F0702030302020204" pitchFamily="66" charset="0"/>
              </a:rPr>
              <a:t>a</a:t>
            </a:r>
            <a:r>
              <a:rPr lang="el-GR" sz="1400" b="1" baseline="30000" dirty="0">
                <a:solidFill>
                  <a:srgbClr val="FF0000"/>
                </a:solidFill>
                <a:latin typeface="Comic Sans MS" panose="030F0702030302020204" pitchFamily="66" charset="0"/>
              </a:rPr>
              <a:t>π</a:t>
            </a:r>
            <a:r>
              <a:rPr lang="en-GB" sz="1400" b="1" dirty="0">
                <a:solidFill>
                  <a:srgbClr val="FF0000"/>
                </a:solidFill>
                <a:latin typeface="Comic Sans MS" panose="030F0702030302020204" pitchFamily="66" charset="0"/>
              </a:rPr>
              <a:t>/</a:t>
            </a:r>
            <a:r>
              <a:rPr lang="en-GB" sz="1400" b="1" baseline="-25000" dirty="0">
                <a:solidFill>
                  <a:srgbClr val="FF0000"/>
                </a:solidFill>
                <a:latin typeface="Comic Sans MS" panose="030F0702030302020204" pitchFamily="66" charset="0"/>
              </a:rPr>
              <a:t>2</a:t>
            </a:r>
          </a:p>
        </p:txBody>
      </p:sp>
      <p:sp>
        <p:nvSpPr>
          <p:cNvPr id="51" name="TextBox 50"/>
          <p:cNvSpPr txBox="1"/>
          <p:nvPr/>
        </p:nvSpPr>
        <p:spPr>
          <a:xfrm>
            <a:off x="5077066" y="3124200"/>
            <a:ext cx="365806"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a</a:t>
            </a:r>
            <a:r>
              <a:rPr lang="el-GR" sz="1200" b="1" dirty="0">
                <a:solidFill>
                  <a:srgbClr val="FF0000"/>
                </a:solidFill>
                <a:latin typeface="Comic Sans MS" panose="030F0702030302020204" pitchFamily="66" charset="0"/>
              </a:rPr>
              <a:t>π</a:t>
            </a:r>
            <a:endParaRPr lang="en-GB" sz="1200" b="1" dirty="0">
              <a:solidFill>
                <a:srgbClr val="FF0000"/>
              </a:solidFill>
              <a:latin typeface="Comic Sans MS" panose="030F0702030302020204" pitchFamily="66" charset="0"/>
            </a:endParaRPr>
          </a:p>
        </p:txBody>
      </p:sp>
      <p:sp>
        <p:nvSpPr>
          <p:cNvPr id="52" name="TextBox 51"/>
          <p:cNvSpPr txBox="1"/>
          <p:nvPr/>
        </p:nvSpPr>
        <p:spPr>
          <a:xfrm>
            <a:off x="6414030" y="4663044"/>
            <a:ext cx="505267" cy="276999"/>
          </a:xfrm>
          <a:prstGeom prst="rect">
            <a:avLst/>
          </a:prstGeom>
          <a:noFill/>
        </p:spPr>
        <p:txBody>
          <a:bodyPr wrap="none" rtlCol="0">
            <a:spAutoFit/>
          </a:bodyPr>
          <a:lstStyle/>
          <a:p>
            <a:pPr algn="ctr"/>
            <a:r>
              <a:rPr lang="en-GB" sz="1200" b="1" baseline="30000" dirty="0">
                <a:solidFill>
                  <a:srgbClr val="FF0000"/>
                </a:solidFill>
                <a:latin typeface="Comic Sans MS" panose="030F0702030302020204" pitchFamily="66" charset="0"/>
              </a:rPr>
              <a:t>3a</a:t>
            </a:r>
            <a:r>
              <a:rPr lang="el-GR" sz="1200" b="1" baseline="30000" dirty="0">
                <a:solidFill>
                  <a:srgbClr val="FF0000"/>
                </a:solidFill>
                <a:latin typeface="Comic Sans MS" panose="030F0702030302020204" pitchFamily="66" charset="0"/>
              </a:rPr>
              <a:t>π</a:t>
            </a:r>
            <a:r>
              <a:rPr lang="en-GB" sz="1200" b="1" dirty="0">
                <a:solidFill>
                  <a:srgbClr val="FF0000"/>
                </a:solidFill>
                <a:latin typeface="Comic Sans MS" panose="030F0702030302020204" pitchFamily="66" charset="0"/>
              </a:rPr>
              <a:t>/</a:t>
            </a:r>
            <a:r>
              <a:rPr lang="en-GB" sz="1200" b="1" baseline="-25000" dirty="0">
                <a:solidFill>
                  <a:srgbClr val="FF0000"/>
                </a:solidFill>
                <a:latin typeface="Comic Sans MS" panose="030F0702030302020204" pitchFamily="66" charset="0"/>
              </a:rPr>
              <a:t>2</a:t>
            </a:r>
          </a:p>
        </p:txBody>
      </p:sp>
      <p:sp>
        <p:nvSpPr>
          <p:cNvPr id="53" name="TextBox 52"/>
          <p:cNvSpPr txBox="1"/>
          <p:nvPr/>
        </p:nvSpPr>
        <p:spPr>
          <a:xfrm>
            <a:off x="8277466" y="3124200"/>
            <a:ext cx="460382" cy="276999"/>
          </a:xfrm>
          <a:prstGeom prst="rect">
            <a:avLst/>
          </a:prstGeom>
          <a:noFill/>
        </p:spPr>
        <p:txBody>
          <a:bodyPr wrap="none" rtlCol="0">
            <a:spAutoFit/>
          </a:bodyPr>
          <a:lstStyle/>
          <a:p>
            <a:pPr algn="ctr"/>
            <a:r>
              <a:rPr lang="en-GB" sz="1200" b="1" dirty="0" smtClean="0">
                <a:solidFill>
                  <a:srgbClr val="FF0000"/>
                </a:solidFill>
                <a:latin typeface="Comic Sans MS" panose="030F0702030302020204" pitchFamily="66" charset="0"/>
              </a:rPr>
              <a:t>2a</a:t>
            </a:r>
            <a:r>
              <a:rPr lang="el-GR" sz="1200" b="1" dirty="0">
                <a:solidFill>
                  <a:srgbClr val="FF0000"/>
                </a:solidFill>
                <a:latin typeface="Comic Sans MS" panose="030F0702030302020204" pitchFamily="66" charset="0"/>
              </a:rPr>
              <a:t>π</a:t>
            </a:r>
            <a:endParaRPr lang="en-GB" sz="1200" b="1" dirty="0">
              <a:solidFill>
                <a:srgbClr val="FF0000"/>
              </a:solidFill>
              <a:latin typeface="Comic Sans MS" panose="030F0702030302020204" pitchFamily="66" charset="0"/>
            </a:endParaRPr>
          </a:p>
        </p:txBody>
      </p:sp>
      <p:sp>
        <p:nvSpPr>
          <p:cNvPr id="56" name="TextBox 55"/>
          <p:cNvSpPr txBox="1"/>
          <p:nvPr/>
        </p:nvSpPr>
        <p:spPr>
          <a:xfrm>
            <a:off x="6372466" y="3429000"/>
            <a:ext cx="293670" cy="307777"/>
          </a:xfrm>
          <a:prstGeom prst="rect">
            <a:avLst/>
          </a:prstGeom>
          <a:noFill/>
        </p:spPr>
        <p:txBody>
          <a:bodyPr wrap="none" rtlCol="0">
            <a:spAutoFit/>
          </a:bodyPr>
          <a:lstStyle/>
          <a:p>
            <a:pPr algn="ctr"/>
            <a:r>
              <a:rPr lang="en-US" sz="1400" b="1" dirty="0" smtClean="0">
                <a:solidFill>
                  <a:srgbClr val="FF0000"/>
                </a:solidFill>
                <a:latin typeface="Comic Sans MS" panose="030F0702030302020204" pitchFamily="66" charset="0"/>
              </a:rPr>
              <a:t>0</a:t>
            </a:r>
            <a:endParaRPr lang="en-GB" sz="1400" b="1" dirty="0">
              <a:solidFill>
                <a:srgbClr val="FF0000"/>
              </a:solidFill>
              <a:latin typeface="Comic Sans MS" panose="030F0702030302020204" pitchFamily="66" charset="0"/>
            </a:endParaRPr>
          </a:p>
        </p:txBody>
      </p:sp>
      <p:sp>
        <p:nvSpPr>
          <p:cNvPr id="8" name="TextBox 7"/>
          <p:cNvSpPr txBox="1"/>
          <p:nvPr/>
        </p:nvSpPr>
        <p:spPr>
          <a:xfrm>
            <a:off x="3975333" y="5715000"/>
            <a:ext cx="4876800" cy="523220"/>
          </a:xfrm>
          <a:prstGeom prst="rect">
            <a:avLst/>
          </a:prstGeom>
          <a:noFill/>
        </p:spPr>
        <p:txBody>
          <a:bodyPr wrap="square" rtlCol="0">
            <a:spAutoFit/>
          </a:bodyPr>
          <a:lstStyle/>
          <a:p>
            <a:pPr algn="ctr"/>
            <a:r>
              <a:rPr lang="en-US" sz="1400" dirty="0" smtClean="0">
                <a:solidFill>
                  <a:srgbClr val="FF0000"/>
                </a:solidFill>
                <a:latin typeface="Comic Sans MS" panose="030F0702030302020204" pitchFamily="66" charset="0"/>
              </a:rPr>
              <a:t>Think about the equation – as the angle we turn through increases, so should the distance from the origin, O!</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0" name="TextBox 59"/>
              <p:cNvSpPr txBox="1"/>
              <p:nvPr/>
            </p:nvSpPr>
            <p:spPr>
              <a:xfrm>
                <a:off x="6032733" y="5410200"/>
                <a:ext cx="86613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1" i="1" smtClean="0">
                          <a:solidFill>
                            <a:srgbClr val="FF0000"/>
                          </a:solidFill>
                          <a:latin typeface="Cambria Math"/>
                          <a:ea typeface="Cambria Math"/>
                        </a:rPr>
                        <m:t>𝒓</m:t>
                      </m:r>
                      <m:r>
                        <a:rPr lang="en-US" sz="1600" b="1" i="1" smtClean="0">
                          <a:solidFill>
                            <a:srgbClr val="FF0000"/>
                          </a:solidFill>
                          <a:latin typeface="Cambria Math"/>
                        </a:rPr>
                        <m:t>=</m:t>
                      </m:r>
                      <m:r>
                        <a:rPr lang="en-US" sz="1600" b="1" i="1" smtClean="0">
                          <a:solidFill>
                            <a:srgbClr val="FF0000"/>
                          </a:solidFill>
                          <a:latin typeface="Cambria Math"/>
                        </a:rPr>
                        <m:t>𝒂</m:t>
                      </m:r>
                      <m:r>
                        <a:rPr lang="en-US" sz="1600" b="1" i="1" smtClean="0">
                          <a:solidFill>
                            <a:srgbClr val="FF0000"/>
                          </a:solidFill>
                          <a:latin typeface="Cambria Math"/>
                          <a:ea typeface="Cambria Math"/>
                        </a:rPr>
                        <m:t>𝜽</m:t>
                      </m:r>
                    </m:oMath>
                  </m:oMathPara>
                </a14:m>
                <a:endParaRPr lang="en-GB" sz="1600" b="1" dirty="0">
                  <a:solidFill>
                    <a:srgbClr val="FF0000"/>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6032733" y="5410200"/>
                <a:ext cx="866135" cy="338554"/>
              </a:xfrm>
              <a:prstGeom prst="rect">
                <a:avLst/>
              </a:prstGeom>
              <a:blipFill rotWithShape="1">
                <a:blip r:embed="rId5"/>
                <a:stretch>
                  <a:fillRect/>
                </a:stretch>
              </a:blipFill>
            </p:spPr>
            <p:txBody>
              <a:bodyPr/>
              <a:lstStyle/>
              <a:p>
                <a:r>
                  <a:rPr lang="en-GB">
                    <a:noFill/>
                  </a:rPr>
                  <a:t> </a:t>
                </a:r>
              </a:p>
            </p:txBody>
          </p:sp>
        </mc:Fallback>
      </mc:AlternateContent>
      <p:sp>
        <p:nvSpPr>
          <p:cNvPr id="11" name="TextBox 10"/>
          <p:cNvSpPr txBox="1"/>
          <p:nvPr/>
        </p:nvSpPr>
        <p:spPr>
          <a:xfrm>
            <a:off x="8539347" y="3455720"/>
            <a:ext cx="604653" cy="276999"/>
          </a:xfrm>
          <a:prstGeom prst="rect">
            <a:avLst/>
          </a:prstGeom>
          <a:noFill/>
        </p:spPr>
        <p:txBody>
          <a:bodyPr wrap="none" rtlCol="0">
            <a:spAutoFit/>
          </a:bodyPr>
          <a:lstStyle/>
          <a:p>
            <a:r>
              <a:rPr lang="en-US" sz="1200" b="1" dirty="0" smtClean="0">
                <a:latin typeface="Comic Sans MS" panose="030F0702030302020204" pitchFamily="66" charset="0"/>
              </a:rPr>
              <a:t>0, 2</a:t>
            </a:r>
            <a:r>
              <a:rPr lang="el-GR" sz="1200" b="1" dirty="0" smtClean="0">
                <a:latin typeface="Comic Sans MS" panose="030F0702030302020204" pitchFamily="66" charset="0"/>
              </a:rPr>
              <a:t>π</a:t>
            </a:r>
            <a:endParaRPr lang="en-GB" sz="1200" b="1" dirty="0">
              <a:latin typeface="Comic Sans MS" panose="030F0702030302020204" pitchFamily="66" charset="0"/>
            </a:endParaRPr>
          </a:p>
        </p:txBody>
      </p:sp>
      <p:sp>
        <p:nvSpPr>
          <p:cNvPr id="65" name="TextBox 64"/>
          <p:cNvSpPr txBox="1"/>
          <p:nvPr/>
        </p:nvSpPr>
        <p:spPr>
          <a:xfrm>
            <a:off x="6257305" y="1339933"/>
            <a:ext cx="321624" cy="461665"/>
          </a:xfrm>
          <a:prstGeom prst="rect">
            <a:avLst/>
          </a:prstGeom>
          <a:noFill/>
        </p:spPr>
        <p:txBody>
          <a:bodyPr wrap="square" rtlCol="0">
            <a:spAutoFit/>
          </a:bodyPr>
          <a:lstStyle/>
          <a:p>
            <a:pPr algn="ctr"/>
            <a:r>
              <a:rPr lang="el-GR" sz="1200" b="1" u="sng" dirty="0" smtClean="0">
                <a:latin typeface="Comic Sans MS" panose="030F0702030302020204" pitchFamily="66" charset="0"/>
              </a:rPr>
              <a:t>π</a:t>
            </a:r>
            <a:r>
              <a:rPr lang="en-US" sz="1200" b="1" dirty="0" smtClean="0">
                <a:latin typeface="Comic Sans MS" panose="030F0702030302020204" pitchFamily="66" charset="0"/>
              </a:rPr>
              <a:t> 2</a:t>
            </a:r>
            <a:endParaRPr lang="en-GB" sz="1200" b="1" dirty="0">
              <a:latin typeface="Comic Sans MS" panose="030F0702030302020204" pitchFamily="66" charset="0"/>
            </a:endParaRPr>
          </a:p>
        </p:txBody>
      </p:sp>
      <p:sp>
        <p:nvSpPr>
          <p:cNvPr id="66" name="TextBox 65"/>
          <p:cNvSpPr txBox="1"/>
          <p:nvPr/>
        </p:nvSpPr>
        <p:spPr>
          <a:xfrm>
            <a:off x="3809010" y="3277589"/>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67" name="TextBox 66"/>
          <p:cNvSpPr txBox="1"/>
          <p:nvPr/>
        </p:nvSpPr>
        <p:spPr>
          <a:xfrm>
            <a:off x="6219699" y="5043055"/>
            <a:ext cx="442357" cy="461665"/>
          </a:xfrm>
          <a:prstGeom prst="rect">
            <a:avLst/>
          </a:prstGeom>
          <a:noFill/>
        </p:spPr>
        <p:txBody>
          <a:bodyPr wrap="square" rtlCol="0">
            <a:spAutoFit/>
          </a:bodyPr>
          <a:lstStyle/>
          <a:p>
            <a:pPr algn="ctr"/>
            <a:r>
              <a:rPr lang="en-US" sz="1200" b="1" u="sng" dirty="0" smtClean="0">
                <a:latin typeface="Comic Sans MS" panose="030F0702030302020204" pitchFamily="66" charset="0"/>
              </a:rPr>
              <a:t>3</a:t>
            </a:r>
            <a:r>
              <a:rPr lang="el-GR" sz="1200" b="1" u="sng" dirty="0" smtClean="0">
                <a:latin typeface="Comic Sans MS" panose="030F0702030302020204" pitchFamily="66" charset="0"/>
              </a:rPr>
              <a:t>π</a:t>
            </a:r>
            <a:r>
              <a:rPr lang="en-US" sz="1200" b="1" dirty="0" smtClean="0">
                <a:latin typeface="Comic Sans MS" panose="030F0702030302020204" pitchFamily="66" charset="0"/>
              </a:rPr>
              <a:t> 2</a:t>
            </a:r>
            <a:endParaRPr lang="en-GB" sz="1200" b="1" dirty="0">
              <a:latin typeface="Comic Sans MS" panose="030F0702030302020204" pitchFamily="66" charset="0"/>
            </a:endParaRPr>
          </a:p>
        </p:txBody>
      </p:sp>
      <p:cxnSp>
        <p:nvCxnSpPr>
          <p:cNvPr id="15" name="Straight Arrow Connector 14"/>
          <p:cNvCxnSpPr/>
          <p:nvPr/>
        </p:nvCxnSpPr>
        <p:spPr>
          <a:xfrm flipH="1">
            <a:off x="6638307" y="1187532"/>
            <a:ext cx="938150" cy="2850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7980218" y="1211283"/>
            <a:ext cx="801585" cy="1981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042066" y="368135"/>
            <a:ext cx="1633711" cy="830997"/>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It sometimes helps to label the axes with the angles they represent…</a:t>
            </a:r>
            <a:endParaRPr lang="en-GB" sz="1200" dirty="0">
              <a:solidFill>
                <a:srgbClr val="FF0000"/>
              </a:solidFill>
              <a:latin typeface="Comic Sans MS" panose="030F0702030302020204" pitchFamily="66" charset="0"/>
            </a:endParaRPr>
          </a:p>
        </p:txBody>
      </p:sp>
      <p:cxnSp>
        <p:nvCxnSpPr>
          <p:cNvPr id="31" name="Straight Arrow Connector 30"/>
          <p:cNvCxnSpPr/>
          <p:nvPr/>
        </p:nvCxnSpPr>
        <p:spPr>
          <a:xfrm flipV="1">
            <a:off x="6412676" y="2992582"/>
            <a:ext cx="106877" cy="43938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flipV="1">
            <a:off x="5842660" y="2921330"/>
            <a:ext cx="579912" cy="508661"/>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5450774" y="3428013"/>
            <a:ext cx="957943" cy="81147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6424551" y="3408218"/>
            <a:ext cx="581891" cy="1508166"/>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6422571" y="3406239"/>
            <a:ext cx="1937658" cy="500743"/>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6778830" y="3857501"/>
            <a:ext cx="1177638" cy="646331"/>
          </a:xfrm>
          <a:prstGeom prst="rect">
            <a:avLst/>
          </a:prstGeom>
          <a:noFill/>
        </p:spPr>
        <p:txBody>
          <a:bodyPr wrap="square" rtlCol="0">
            <a:spAutoFit/>
          </a:bodyPr>
          <a:lstStyle/>
          <a:p>
            <a:pPr algn="ctr"/>
            <a:r>
              <a:rPr lang="en-US" sz="1200" b="1" dirty="0" smtClean="0">
                <a:solidFill>
                  <a:srgbClr val="0000FF"/>
                </a:solidFill>
                <a:latin typeface="Comic Sans MS" panose="030F0702030302020204" pitchFamily="66" charset="0"/>
              </a:rPr>
              <a:t>Bigger angle = bigger distance!</a:t>
            </a:r>
            <a:endParaRPr lang="en-GB" sz="1200" b="1" dirty="0">
              <a:solidFill>
                <a:srgbClr val="0000FF"/>
              </a:solidFill>
              <a:latin typeface="Comic Sans MS" panose="030F0702030302020204" pitchFamily="66" charset="0"/>
            </a:endParaRPr>
          </a:p>
        </p:txBody>
      </p:sp>
      <p:cxnSp>
        <p:nvCxnSpPr>
          <p:cNvPr id="73" name="Straight Arrow Connector 72"/>
          <p:cNvCxnSpPr/>
          <p:nvPr/>
        </p:nvCxnSpPr>
        <p:spPr>
          <a:xfrm flipV="1">
            <a:off x="6429028" y="1776351"/>
            <a:ext cx="0" cy="3276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4168239" y="3408218"/>
            <a:ext cx="4572001"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6336475" y="3336966"/>
            <a:ext cx="152400" cy="152400"/>
            <a:chOff x="4038600" y="1371600"/>
            <a:chExt cx="152400" cy="152400"/>
          </a:xfrm>
        </p:grpSpPr>
        <p:cxnSp>
          <p:nvCxnSpPr>
            <p:cNvPr id="98" name="Straight Connector 97"/>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6346371" y="2836223"/>
            <a:ext cx="152400" cy="152400"/>
            <a:chOff x="4038600" y="1371600"/>
            <a:chExt cx="152400" cy="152400"/>
          </a:xfrm>
        </p:grpSpPr>
        <p:cxnSp>
          <p:nvCxnSpPr>
            <p:cNvPr id="101" name="Straight Connector 100"/>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a:off x="5287488" y="3333008"/>
            <a:ext cx="152400" cy="152400"/>
            <a:chOff x="4038600" y="1371600"/>
            <a:chExt cx="152400" cy="152400"/>
          </a:xfrm>
        </p:grpSpPr>
        <p:cxnSp>
          <p:nvCxnSpPr>
            <p:cNvPr id="104" name="Straight Connector 103"/>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6342413" y="4851071"/>
            <a:ext cx="152400" cy="152400"/>
            <a:chOff x="4038600" y="1371600"/>
            <a:chExt cx="152400" cy="152400"/>
          </a:xfrm>
        </p:grpSpPr>
        <p:cxnSp>
          <p:nvCxnSpPr>
            <p:cNvPr id="107" name="Straight Connector 106"/>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8466117" y="3340925"/>
            <a:ext cx="152400" cy="152400"/>
            <a:chOff x="4038600" y="1371600"/>
            <a:chExt cx="152400" cy="152400"/>
          </a:xfrm>
        </p:grpSpPr>
        <p:cxnSp>
          <p:nvCxnSpPr>
            <p:cNvPr id="110" name="Straight Connector 109"/>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297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nodePh="1">
                                  <p:stCondLst>
                                    <p:cond delay="0"/>
                                  </p:stCondLst>
                                  <p:endCondLst>
                                    <p:cond evt="begin" delay="0">
                                      <p:tn val="25"/>
                                    </p:cond>
                                  </p:end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linds(horizontal)">
                                      <p:cBhvr>
                                        <p:cTn id="39" dur="500"/>
                                        <p:tgtEl>
                                          <p:spTgt spid="18"/>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linds(horizontal)">
                                      <p:cBhvr>
                                        <p:cTn id="45" dur="500"/>
                                        <p:tgtEl>
                                          <p:spTgt spid="21"/>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linds(horizontal)">
                                      <p:cBhvr>
                                        <p:cTn id="48" dur="500"/>
                                        <p:tgtEl>
                                          <p:spTgt spid="22"/>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linds(horizontal)">
                                      <p:cBhvr>
                                        <p:cTn id="51" dur="500"/>
                                        <p:tgtEl>
                                          <p:spTgt spid="23"/>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linds(horizontal)">
                                      <p:cBhvr>
                                        <p:cTn id="54" dur="500"/>
                                        <p:tgtEl>
                                          <p:spTgt spid="24"/>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linds(horizontal)">
                                      <p:cBhvr>
                                        <p:cTn id="57" dur="500"/>
                                        <p:tgtEl>
                                          <p:spTgt spid="25"/>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linds(horizontal)">
                                      <p:cBhvr>
                                        <p:cTn id="60" dur="500"/>
                                        <p:tgtEl>
                                          <p:spTgt spid="26"/>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031"/>
                                        </p:tgtEl>
                                        <p:attrNameLst>
                                          <p:attrName>style.visibility</p:attrName>
                                        </p:attrNameLst>
                                      </p:cBhvr>
                                      <p:to>
                                        <p:strVal val="visible"/>
                                      </p:to>
                                    </p:set>
                                    <p:animEffect transition="in" filter="blinds(horizontal)">
                                      <p:cBhvr>
                                        <p:cTn id="63" dur="500"/>
                                        <p:tgtEl>
                                          <p:spTgt spid="1031"/>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045"/>
                                        </p:tgtEl>
                                        <p:attrNameLst>
                                          <p:attrName>style.visibility</p:attrName>
                                        </p:attrNameLst>
                                      </p:cBhvr>
                                      <p:to>
                                        <p:strVal val="visible"/>
                                      </p:to>
                                    </p:set>
                                    <p:animEffect transition="in" filter="blinds(horizontal)">
                                      <p:cBhvr>
                                        <p:cTn id="66" dur="500"/>
                                        <p:tgtEl>
                                          <p:spTgt spid="1045"/>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blinds(horizontal)">
                                      <p:cBhvr>
                                        <p:cTn id="69" dur="500"/>
                                        <p:tgtEl>
                                          <p:spTgt spid="54"/>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blinds(horizontal)">
                                      <p:cBhvr>
                                        <p:cTn id="72" dur="500"/>
                                        <p:tgtEl>
                                          <p:spTgt spid="55"/>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blinds(horizontal)">
                                      <p:cBhvr>
                                        <p:cTn id="75" dur="500"/>
                                        <p:tgtEl>
                                          <p:spTgt spid="57"/>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blinds(horizontal)">
                                      <p:cBhvr>
                                        <p:cTn id="78" dur="500"/>
                                        <p:tgtEl>
                                          <p:spTgt spid="58"/>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blinds(horizontal)">
                                      <p:cBhvr>
                                        <p:cTn id="83" dur="500"/>
                                        <p:tgtEl>
                                          <p:spTgt spid="59"/>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61"/>
                                        </p:tgtEl>
                                        <p:attrNameLst>
                                          <p:attrName>style.visibility</p:attrName>
                                        </p:attrNameLst>
                                      </p:cBhvr>
                                      <p:to>
                                        <p:strVal val="visible"/>
                                      </p:to>
                                    </p:set>
                                    <p:animEffect transition="in" filter="blinds(horizontal)">
                                      <p:cBhvr>
                                        <p:cTn id="88" dur="500"/>
                                        <p:tgtEl>
                                          <p:spTgt spid="61"/>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63"/>
                                        </p:tgtEl>
                                        <p:attrNameLst>
                                          <p:attrName>style.visibility</p:attrName>
                                        </p:attrNameLst>
                                      </p:cBhvr>
                                      <p:to>
                                        <p:strVal val="visible"/>
                                      </p:to>
                                    </p:set>
                                    <p:animEffect transition="in" filter="blinds(horizontal)">
                                      <p:cBhvr>
                                        <p:cTn id="93" dur="500"/>
                                        <p:tgtEl>
                                          <p:spTgt spid="63"/>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62"/>
                                        </p:tgtEl>
                                        <p:attrNameLst>
                                          <p:attrName>style.visibility</p:attrName>
                                        </p:attrNameLst>
                                      </p:cBhvr>
                                      <p:to>
                                        <p:strVal val="visible"/>
                                      </p:to>
                                    </p:set>
                                    <p:animEffect transition="in" filter="blinds(horizontal)">
                                      <p:cBhvr>
                                        <p:cTn id="98" dur="500"/>
                                        <p:tgtEl>
                                          <p:spTgt spid="62"/>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blinds(horizontal)">
                                      <p:cBhvr>
                                        <p:cTn id="103" dur="500"/>
                                        <p:tgtEl>
                                          <p:spTgt spid="64"/>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5" fill="hold" nodeType="clickEffect">
                                  <p:stCondLst>
                                    <p:cond delay="0"/>
                                  </p:stCondLst>
                                  <p:childTnLst>
                                    <p:set>
                                      <p:cBhvr>
                                        <p:cTn id="107" dur="1" fill="hold">
                                          <p:stCondLst>
                                            <p:cond delay="0"/>
                                          </p:stCondLst>
                                        </p:cTn>
                                        <p:tgtEl>
                                          <p:spTgt spid="82"/>
                                        </p:tgtEl>
                                        <p:attrNameLst>
                                          <p:attrName>style.visibility</p:attrName>
                                        </p:attrNameLst>
                                      </p:cBhvr>
                                      <p:to>
                                        <p:strVal val="visible"/>
                                      </p:to>
                                    </p:set>
                                    <p:animEffect transition="in" filter="blinds(vertical)">
                                      <p:cBhvr>
                                        <p:cTn id="108" dur="500"/>
                                        <p:tgtEl>
                                          <p:spTgt spid="82"/>
                                        </p:tgtEl>
                                      </p:cBhvr>
                                    </p:animEffect>
                                  </p:childTnLst>
                                </p:cTn>
                              </p:par>
                              <p:par>
                                <p:cTn id="109" presetID="3" presetClass="entr" presetSubtype="10" fill="hold" nodeType="with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blinds(horizontal)">
                                      <p:cBhvr>
                                        <p:cTn id="111" dur="500"/>
                                        <p:tgtEl>
                                          <p:spTgt spid="73"/>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11"/>
                                        </p:tgtEl>
                                        <p:attrNameLst>
                                          <p:attrName>style.visibility</p:attrName>
                                        </p:attrNameLst>
                                      </p:cBhvr>
                                      <p:to>
                                        <p:strVal val="visible"/>
                                      </p:to>
                                    </p:set>
                                    <p:animEffect transition="in" filter="blinds(horizontal)">
                                      <p:cBhvr>
                                        <p:cTn id="114" dur="500"/>
                                        <p:tgtEl>
                                          <p:spTgt spid="11"/>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65"/>
                                        </p:tgtEl>
                                        <p:attrNameLst>
                                          <p:attrName>style.visibility</p:attrName>
                                        </p:attrNameLst>
                                      </p:cBhvr>
                                      <p:to>
                                        <p:strVal val="visible"/>
                                      </p:to>
                                    </p:set>
                                    <p:animEffect transition="in" filter="blinds(horizontal)">
                                      <p:cBhvr>
                                        <p:cTn id="117" dur="500"/>
                                        <p:tgtEl>
                                          <p:spTgt spid="65"/>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blinds(horizontal)">
                                      <p:cBhvr>
                                        <p:cTn id="120" dur="500"/>
                                        <p:tgtEl>
                                          <p:spTgt spid="66"/>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67"/>
                                        </p:tgtEl>
                                        <p:attrNameLst>
                                          <p:attrName>style.visibility</p:attrName>
                                        </p:attrNameLst>
                                      </p:cBhvr>
                                      <p:to>
                                        <p:strVal val="visible"/>
                                      </p:to>
                                    </p:set>
                                    <p:animEffect transition="in" filter="blinds(horizontal)">
                                      <p:cBhvr>
                                        <p:cTn id="123" dur="500"/>
                                        <p:tgtEl>
                                          <p:spTgt spid="67"/>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nodeType="clickEffect">
                                  <p:stCondLst>
                                    <p:cond delay="0"/>
                                  </p:stCondLst>
                                  <p:childTnLst>
                                    <p:set>
                                      <p:cBhvr>
                                        <p:cTn id="127" dur="1" fill="hold">
                                          <p:stCondLst>
                                            <p:cond delay="0"/>
                                          </p:stCondLst>
                                        </p:cTn>
                                        <p:tgtEl>
                                          <p:spTgt spid="15"/>
                                        </p:tgtEl>
                                        <p:attrNameLst>
                                          <p:attrName>style.visibility</p:attrName>
                                        </p:attrNameLst>
                                      </p:cBhvr>
                                      <p:to>
                                        <p:strVal val="visible"/>
                                      </p:to>
                                    </p:set>
                                    <p:animEffect transition="in" filter="blinds(horizontal)">
                                      <p:cBhvr>
                                        <p:cTn id="128" dur="500"/>
                                        <p:tgtEl>
                                          <p:spTgt spid="15"/>
                                        </p:tgtEl>
                                      </p:cBhvr>
                                    </p:animEffect>
                                  </p:childTnLst>
                                </p:cTn>
                              </p:par>
                              <p:par>
                                <p:cTn id="129" presetID="3" presetClass="entr" presetSubtype="10" fill="hold" nodeType="withEffect">
                                  <p:stCondLst>
                                    <p:cond delay="0"/>
                                  </p:stCondLst>
                                  <p:childTnLst>
                                    <p:set>
                                      <p:cBhvr>
                                        <p:cTn id="130" dur="1" fill="hold">
                                          <p:stCondLst>
                                            <p:cond delay="0"/>
                                          </p:stCondLst>
                                        </p:cTn>
                                        <p:tgtEl>
                                          <p:spTgt spid="68"/>
                                        </p:tgtEl>
                                        <p:attrNameLst>
                                          <p:attrName>style.visibility</p:attrName>
                                        </p:attrNameLst>
                                      </p:cBhvr>
                                      <p:to>
                                        <p:strVal val="visible"/>
                                      </p:to>
                                    </p:set>
                                    <p:animEffect transition="in" filter="blinds(horizontal)">
                                      <p:cBhvr>
                                        <p:cTn id="131" dur="500"/>
                                        <p:tgtEl>
                                          <p:spTgt spid="68"/>
                                        </p:tgtEl>
                                      </p:cBhvr>
                                    </p:animEffect>
                                  </p:childTnLst>
                                </p:cTn>
                              </p:par>
                              <p:par>
                                <p:cTn id="132" presetID="3" presetClass="entr" presetSubtype="10" fill="hold" grpId="0" nodeType="withEffect">
                                  <p:stCondLst>
                                    <p:cond delay="0"/>
                                  </p:stCondLst>
                                  <p:childTnLst>
                                    <p:set>
                                      <p:cBhvr>
                                        <p:cTn id="133" dur="1" fill="hold">
                                          <p:stCondLst>
                                            <p:cond delay="0"/>
                                          </p:stCondLst>
                                        </p:cTn>
                                        <p:tgtEl>
                                          <p:spTgt spid="28"/>
                                        </p:tgtEl>
                                        <p:attrNameLst>
                                          <p:attrName>style.visibility</p:attrName>
                                        </p:attrNameLst>
                                      </p:cBhvr>
                                      <p:to>
                                        <p:strVal val="visible"/>
                                      </p:to>
                                    </p:set>
                                    <p:animEffect transition="in" filter="blinds(horizontal)">
                                      <p:cBhvr>
                                        <p:cTn id="134" dur="500"/>
                                        <p:tgtEl>
                                          <p:spTgt spid="28"/>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nodeType="clickEffect">
                                  <p:stCondLst>
                                    <p:cond delay="0"/>
                                  </p:stCondLst>
                                  <p:childTnLst>
                                    <p:set>
                                      <p:cBhvr>
                                        <p:cTn id="138" dur="1" fill="hold">
                                          <p:stCondLst>
                                            <p:cond delay="0"/>
                                          </p:stCondLst>
                                        </p:cTn>
                                        <p:tgtEl>
                                          <p:spTgt spid="97"/>
                                        </p:tgtEl>
                                        <p:attrNameLst>
                                          <p:attrName>style.visibility</p:attrName>
                                        </p:attrNameLst>
                                      </p:cBhvr>
                                      <p:to>
                                        <p:strVal val="visible"/>
                                      </p:to>
                                    </p:set>
                                    <p:animEffect transition="in" filter="blinds(horizontal)">
                                      <p:cBhvr>
                                        <p:cTn id="139" dur="500"/>
                                        <p:tgtEl>
                                          <p:spTgt spid="97"/>
                                        </p:tgtEl>
                                      </p:cBhvr>
                                    </p:animEffect>
                                  </p:childTnLst>
                                </p:cTn>
                              </p:par>
                              <p:par>
                                <p:cTn id="140" presetID="3" presetClass="entr" presetSubtype="10" fill="hold" grpId="0" nodeType="withEffect">
                                  <p:stCondLst>
                                    <p:cond delay="0"/>
                                  </p:stCondLst>
                                  <p:childTnLst>
                                    <p:set>
                                      <p:cBhvr>
                                        <p:cTn id="141" dur="1" fill="hold">
                                          <p:stCondLst>
                                            <p:cond delay="0"/>
                                          </p:stCondLst>
                                        </p:cTn>
                                        <p:tgtEl>
                                          <p:spTgt spid="56"/>
                                        </p:tgtEl>
                                        <p:attrNameLst>
                                          <p:attrName>style.visibility</p:attrName>
                                        </p:attrNameLst>
                                      </p:cBhvr>
                                      <p:to>
                                        <p:strVal val="visible"/>
                                      </p:to>
                                    </p:set>
                                    <p:animEffect transition="in" filter="blinds(horizontal)">
                                      <p:cBhvr>
                                        <p:cTn id="142" dur="500"/>
                                        <p:tgtEl>
                                          <p:spTgt spid="56"/>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nodeType="click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blinds(horizontal)">
                                      <p:cBhvr>
                                        <p:cTn id="147" dur="500"/>
                                        <p:tgtEl>
                                          <p:spTgt spid="100"/>
                                        </p:tgtEl>
                                      </p:cBhvr>
                                    </p:animEffect>
                                  </p:childTnLst>
                                </p:cTn>
                              </p:par>
                              <p:par>
                                <p:cTn id="148" presetID="3" presetClass="entr" presetSubtype="10" fill="hold" grpId="0" nodeType="withEffect">
                                  <p:stCondLst>
                                    <p:cond delay="0"/>
                                  </p:stCondLst>
                                  <p:childTnLst>
                                    <p:set>
                                      <p:cBhvr>
                                        <p:cTn id="149" dur="1" fill="hold">
                                          <p:stCondLst>
                                            <p:cond delay="0"/>
                                          </p:stCondLst>
                                        </p:cTn>
                                        <p:tgtEl>
                                          <p:spTgt spid="7"/>
                                        </p:tgtEl>
                                        <p:attrNameLst>
                                          <p:attrName>style.visibility</p:attrName>
                                        </p:attrNameLst>
                                      </p:cBhvr>
                                      <p:to>
                                        <p:strVal val="visible"/>
                                      </p:to>
                                    </p:set>
                                    <p:animEffect transition="in" filter="blinds(horizontal)">
                                      <p:cBhvr>
                                        <p:cTn id="150" dur="500"/>
                                        <p:tgtEl>
                                          <p:spTgt spid="7"/>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nodeType="clickEffect">
                                  <p:stCondLst>
                                    <p:cond delay="0"/>
                                  </p:stCondLst>
                                  <p:childTnLst>
                                    <p:set>
                                      <p:cBhvr>
                                        <p:cTn id="154" dur="1" fill="hold">
                                          <p:stCondLst>
                                            <p:cond delay="0"/>
                                          </p:stCondLst>
                                        </p:cTn>
                                        <p:tgtEl>
                                          <p:spTgt spid="103"/>
                                        </p:tgtEl>
                                        <p:attrNameLst>
                                          <p:attrName>style.visibility</p:attrName>
                                        </p:attrNameLst>
                                      </p:cBhvr>
                                      <p:to>
                                        <p:strVal val="visible"/>
                                      </p:to>
                                    </p:set>
                                    <p:animEffect transition="in" filter="blinds(horizontal)">
                                      <p:cBhvr>
                                        <p:cTn id="155" dur="500"/>
                                        <p:tgtEl>
                                          <p:spTgt spid="103"/>
                                        </p:tgtEl>
                                      </p:cBhvr>
                                    </p:animEffect>
                                  </p:childTnLst>
                                </p:cTn>
                              </p:par>
                              <p:par>
                                <p:cTn id="156" presetID="3" presetClass="entr" presetSubtype="10" fill="hold" grpId="0" nodeType="withEffect">
                                  <p:stCondLst>
                                    <p:cond delay="0"/>
                                  </p:stCondLst>
                                  <p:childTnLst>
                                    <p:set>
                                      <p:cBhvr>
                                        <p:cTn id="157" dur="1" fill="hold">
                                          <p:stCondLst>
                                            <p:cond delay="0"/>
                                          </p:stCondLst>
                                        </p:cTn>
                                        <p:tgtEl>
                                          <p:spTgt spid="51"/>
                                        </p:tgtEl>
                                        <p:attrNameLst>
                                          <p:attrName>style.visibility</p:attrName>
                                        </p:attrNameLst>
                                      </p:cBhvr>
                                      <p:to>
                                        <p:strVal val="visible"/>
                                      </p:to>
                                    </p:set>
                                    <p:animEffect transition="in" filter="blinds(horizontal)">
                                      <p:cBhvr>
                                        <p:cTn id="158" dur="500"/>
                                        <p:tgtEl>
                                          <p:spTgt spid="51"/>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nodeType="clickEffect">
                                  <p:stCondLst>
                                    <p:cond delay="0"/>
                                  </p:stCondLst>
                                  <p:childTnLst>
                                    <p:set>
                                      <p:cBhvr>
                                        <p:cTn id="162" dur="1" fill="hold">
                                          <p:stCondLst>
                                            <p:cond delay="0"/>
                                          </p:stCondLst>
                                        </p:cTn>
                                        <p:tgtEl>
                                          <p:spTgt spid="106"/>
                                        </p:tgtEl>
                                        <p:attrNameLst>
                                          <p:attrName>style.visibility</p:attrName>
                                        </p:attrNameLst>
                                      </p:cBhvr>
                                      <p:to>
                                        <p:strVal val="visible"/>
                                      </p:to>
                                    </p:set>
                                    <p:animEffect transition="in" filter="blinds(horizontal)">
                                      <p:cBhvr>
                                        <p:cTn id="163" dur="500"/>
                                        <p:tgtEl>
                                          <p:spTgt spid="106"/>
                                        </p:tgtEl>
                                      </p:cBhvr>
                                    </p:animEffect>
                                  </p:childTnLst>
                                </p:cTn>
                              </p:par>
                              <p:par>
                                <p:cTn id="164" presetID="3" presetClass="entr" presetSubtype="10" fill="hold" grpId="0" nodeType="withEffect">
                                  <p:stCondLst>
                                    <p:cond delay="0"/>
                                  </p:stCondLst>
                                  <p:childTnLst>
                                    <p:set>
                                      <p:cBhvr>
                                        <p:cTn id="165" dur="1" fill="hold">
                                          <p:stCondLst>
                                            <p:cond delay="0"/>
                                          </p:stCondLst>
                                        </p:cTn>
                                        <p:tgtEl>
                                          <p:spTgt spid="52"/>
                                        </p:tgtEl>
                                        <p:attrNameLst>
                                          <p:attrName>style.visibility</p:attrName>
                                        </p:attrNameLst>
                                      </p:cBhvr>
                                      <p:to>
                                        <p:strVal val="visible"/>
                                      </p:to>
                                    </p:set>
                                    <p:animEffect transition="in" filter="blinds(horizontal)">
                                      <p:cBhvr>
                                        <p:cTn id="166" dur="500"/>
                                        <p:tgtEl>
                                          <p:spTgt spid="52"/>
                                        </p:tgtEl>
                                      </p:cBhvr>
                                    </p:animEffect>
                                  </p:childTnLst>
                                </p:cTn>
                              </p:par>
                            </p:childTnLst>
                          </p:cTn>
                        </p:par>
                      </p:childTnLst>
                    </p:cTn>
                  </p:par>
                  <p:par>
                    <p:cTn id="167" fill="hold">
                      <p:stCondLst>
                        <p:cond delay="indefinite"/>
                      </p:stCondLst>
                      <p:childTnLst>
                        <p:par>
                          <p:cTn id="168" fill="hold">
                            <p:stCondLst>
                              <p:cond delay="0"/>
                            </p:stCondLst>
                            <p:childTnLst>
                              <p:par>
                                <p:cTn id="169" presetID="3" presetClass="entr" presetSubtype="10" fill="hold" nodeType="clickEffect">
                                  <p:stCondLst>
                                    <p:cond delay="0"/>
                                  </p:stCondLst>
                                  <p:childTnLst>
                                    <p:set>
                                      <p:cBhvr>
                                        <p:cTn id="170" dur="1" fill="hold">
                                          <p:stCondLst>
                                            <p:cond delay="0"/>
                                          </p:stCondLst>
                                        </p:cTn>
                                        <p:tgtEl>
                                          <p:spTgt spid="109"/>
                                        </p:tgtEl>
                                        <p:attrNameLst>
                                          <p:attrName>style.visibility</p:attrName>
                                        </p:attrNameLst>
                                      </p:cBhvr>
                                      <p:to>
                                        <p:strVal val="visible"/>
                                      </p:to>
                                    </p:set>
                                    <p:animEffect transition="in" filter="blinds(horizontal)">
                                      <p:cBhvr>
                                        <p:cTn id="171" dur="500"/>
                                        <p:tgtEl>
                                          <p:spTgt spid="109"/>
                                        </p:tgtEl>
                                      </p:cBhvr>
                                    </p:animEffect>
                                  </p:childTnLst>
                                </p:cTn>
                              </p:par>
                              <p:par>
                                <p:cTn id="172" presetID="3" presetClass="entr" presetSubtype="10" fill="hold" grpId="0" nodeType="withEffect">
                                  <p:stCondLst>
                                    <p:cond delay="0"/>
                                  </p:stCondLst>
                                  <p:childTnLst>
                                    <p:set>
                                      <p:cBhvr>
                                        <p:cTn id="173" dur="1" fill="hold">
                                          <p:stCondLst>
                                            <p:cond delay="0"/>
                                          </p:stCondLst>
                                        </p:cTn>
                                        <p:tgtEl>
                                          <p:spTgt spid="53"/>
                                        </p:tgtEl>
                                        <p:attrNameLst>
                                          <p:attrName>style.visibility</p:attrName>
                                        </p:attrNameLst>
                                      </p:cBhvr>
                                      <p:to>
                                        <p:strVal val="visible"/>
                                      </p:to>
                                    </p:set>
                                    <p:animEffect transition="in" filter="blinds(horizontal)">
                                      <p:cBhvr>
                                        <p:cTn id="174" dur="500"/>
                                        <p:tgtEl>
                                          <p:spTgt spid="53"/>
                                        </p:tgtEl>
                                      </p:cBhvr>
                                    </p:animEffect>
                                  </p:childTnLst>
                                </p:cTn>
                              </p:par>
                            </p:childTnLst>
                          </p:cTn>
                        </p:par>
                      </p:childTnLst>
                    </p:cTn>
                  </p:par>
                  <p:par>
                    <p:cTn id="175" fill="hold">
                      <p:stCondLst>
                        <p:cond delay="indefinite"/>
                      </p:stCondLst>
                      <p:childTnLst>
                        <p:par>
                          <p:cTn id="176" fill="hold">
                            <p:stCondLst>
                              <p:cond delay="0"/>
                            </p:stCondLst>
                            <p:childTnLst>
                              <p:par>
                                <p:cTn id="177" presetID="3" presetClass="exit" presetSubtype="10" fill="hold" nodeType="clickEffect">
                                  <p:stCondLst>
                                    <p:cond delay="0"/>
                                  </p:stCondLst>
                                  <p:childTnLst>
                                    <p:animEffect transition="out" filter="blinds(horizontal)">
                                      <p:cBhvr>
                                        <p:cTn id="178" dur="500"/>
                                        <p:tgtEl>
                                          <p:spTgt spid="15"/>
                                        </p:tgtEl>
                                      </p:cBhvr>
                                    </p:animEffect>
                                    <p:set>
                                      <p:cBhvr>
                                        <p:cTn id="179" dur="1" fill="hold">
                                          <p:stCondLst>
                                            <p:cond delay="499"/>
                                          </p:stCondLst>
                                        </p:cTn>
                                        <p:tgtEl>
                                          <p:spTgt spid="15"/>
                                        </p:tgtEl>
                                        <p:attrNameLst>
                                          <p:attrName>style.visibility</p:attrName>
                                        </p:attrNameLst>
                                      </p:cBhvr>
                                      <p:to>
                                        <p:strVal val="hidden"/>
                                      </p:to>
                                    </p:set>
                                  </p:childTnLst>
                                </p:cTn>
                              </p:par>
                              <p:par>
                                <p:cTn id="180" presetID="3" presetClass="exit" presetSubtype="10" fill="hold" nodeType="withEffect">
                                  <p:stCondLst>
                                    <p:cond delay="0"/>
                                  </p:stCondLst>
                                  <p:childTnLst>
                                    <p:animEffect transition="out" filter="blinds(horizontal)">
                                      <p:cBhvr>
                                        <p:cTn id="181" dur="500"/>
                                        <p:tgtEl>
                                          <p:spTgt spid="68"/>
                                        </p:tgtEl>
                                      </p:cBhvr>
                                    </p:animEffect>
                                    <p:set>
                                      <p:cBhvr>
                                        <p:cTn id="182" dur="1" fill="hold">
                                          <p:stCondLst>
                                            <p:cond delay="499"/>
                                          </p:stCondLst>
                                        </p:cTn>
                                        <p:tgtEl>
                                          <p:spTgt spid="68"/>
                                        </p:tgtEl>
                                        <p:attrNameLst>
                                          <p:attrName>style.visibility</p:attrName>
                                        </p:attrNameLst>
                                      </p:cBhvr>
                                      <p:to>
                                        <p:strVal val="hidden"/>
                                      </p:to>
                                    </p:set>
                                  </p:childTnLst>
                                </p:cTn>
                              </p:par>
                              <p:par>
                                <p:cTn id="183" presetID="3" presetClass="exit" presetSubtype="10" fill="hold" grpId="1" nodeType="withEffect">
                                  <p:stCondLst>
                                    <p:cond delay="0"/>
                                  </p:stCondLst>
                                  <p:childTnLst>
                                    <p:animEffect transition="out" filter="blinds(horizontal)">
                                      <p:cBhvr>
                                        <p:cTn id="184" dur="500"/>
                                        <p:tgtEl>
                                          <p:spTgt spid="28"/>
                                        </p:tgtEl>
                                      </p:cBhvr>
                                    </p:animEffect>
                                    <p:set>
                                      <p:cBhvr>
                                        <p:cTn id="185" dur="1" fill="hold">
                                          <p:stCondLst>
                                            <p:cond delay="499"/>
                                          </p:stCondLst>
                                        </p:cTn>
                                        <p:tgtEl>
                                          <p:spTgt spid="28"/>
                                        </p:tgtEl>
                                        <p:attrNameLst>
                                          <p:attrName>style.visibility</p:attrName>
                                        </p:attrNameLst>
                                      </p:cBhvr>
                                      <p:to>
                                        <p:strVal val="hidden"/>
                                      </p:to>
                                    </p:set>
                                  </p:childTnLst>
                                </p:cTn>
                              </p:par>
                            </p:childTnLst>
                          </p:cTn>
                        </p:par>
                      </p:childTnLst>
                    </p:cTn>
                  </p:par>
                  <p:par>
                    <p:cTn id="186" fill="hold">
                      <p:stCondLst>
                        <p:cond delay="indefinite"/>
                      </p:stCondLst>
                      <p:childTnLst>
                        <p:par>
                          <p:cTn id="187" fill="hold">
                            <p:stCondLst>
                              <p:cond delay="0"/>
                            </p:stCondLst>
                            <p:childTnLst>
                              <p:par>
                                <p:cTn id="188" presetID="3" presetClass="exit" presetSubtype="10" fill="hold" nodeType="clickEffect">
                                  <p:stCondLst>
                                    <p:cond delay="0"/>
                                  </p:stCondLst>
                                  <p:childTnLst>
                                    <p:animEffect transition="out" filter="blinds(horizontal)">
                                      <p:cBhvr>
                                        <p:cTn id="189" dur="500"/>
                                        <p:tgtEl>
                                          <p:spTgt spid="82"/>
                                        </p:tgtEl>
                                      </p:cBhvr>
                                    </p:animEffect>
                                    <p:set>
                                      <p:cBhvr>
                                        <p:cTn id="190" dur="1" fill="hold">
                                          <p:stCondLst>
                                            <p:cond delay="499"/>
                                          </p:stCondLst>
                                        </p:cTn>
                                        <p:tgtEl>
                                          <p:spTgt spid="82"/>
                                        </p:tgtEl>
                                        <p:attrNameLst>
                                          <p:attrName>style.visibility</p:attrName>
                                        </p:attrNameLst>
                                      </p:cBhvr>
                                      <p:to>
                                        <p:strVal val="hidden"/>
                                      </p:to>
                                    </p:set>
                                  </p:childTnLst>
                                </p:cTn>
                              </p:par>
                              <p:par>
                                <p:cTn id="191" presetID="3" presetClass="exit" presetSubtype="10" fill="hold" nodeType="withEffect">
                                  <p:stCondLst>
                                    <p:cond delay="0"/>
                                  </p:stCondLst>
                                  <p:childTnLst>
                                    <p:animEffect transition="out" filter="blinds(horizontal)">
                                      <p:cBhvr>
                                        <p:cTn id="192" dur="500"/>
                                        <p:tgtEl>
                                          <p:spTgt spid="73"/>
                                        </p:tgtEl>
                                      </p:cBhvr>
                                    </p:animEffect>
                                    <p:set>
                                      <p:cBhvr>
                                        <p:cTn id="193" dur="1" fill="hold">
                                          <p:stCondLst>
                                            <p:cond delay="499"/>
                                          </p:stCondLst>
                                        </p:cTn>
                                        <p:tgtEl>
                                          <p:spTgt spid="73"/>
                                        </p:tgtEl>
                                        <p:attrNameLst>
                                          <p:attrName>style.visibility</p:attrName>
                                        </p:attrNameLst>
                                      </p:cBhvr>
                                      <p:to>
                                        <p:strVal val="hidden"/>
                                      </p:to>
                                    </p:set>
                                  </p:childTnLst>
                                </p:cTn>
                              </p:par>
                              <p:par>
                                <p:cTn id="194" presetID="3" presetClass="exit" presetSubtype="10" fill="hold" nodeType="withEffect">
                                  <p:stCondLst>
                                    <p:cond delay="0"/>
                                  </p:stCondLst>
                                  <p:childTnLst>
                                    <p:animEffect transition="out" filter="blinds(horizontal)">
                                      <p:cBhvr>
                                        <p:cTn id="195" dur="500"/>
                                        <p:tgtEl>
                                          <p:spTgt spid="15"/>
                                        </p:tgtEl>
                                      </p:cBhvr>
                                    </p:animEffect>
                                    <p:set>
                                      <p:cBhvr>
                                        <p:cTn id="196" dur="1" fill="hold">
                                          <p:stCondLst>
                                            <p:cond delay="499"/>
                                          </p:stCondLst>
                                        </p:cTn>
                                        <p:tgtEl>
                                          <p:spTgt spid="15"/>
                                        </p:tgtEl>
                                        <p:attrNameLst>
                                          <p:attrName>style.visibility</p:attrName>
                                        </p:attrNameLst>
                                      </p:cBhvr>
                                      <p:to>
                                        <p:strVal val="hidden"/>
                                      </p:to>
                                    </p:set>
                                  </p:childTnLst>
                                </p:cTn>
                              </p:par>
                              <p:par>
                                <p:cTn id="197" presetID="3" presetClass="exit" presetSubtype="10" fill="hold" nodeType="withEffect">
                                  <p:stCondLst>
                                    <p:cond delay="0"/>
                                  </p:stCondLst>
                                  <p:childTnLst>
                                    <p:animEffect transition="out" filter="blinds(horizontal)">
                                      <p:cBhvr>
                                        <p:cTn id="198" dur="500"/>
                                        <p:tgtEl>
                                          <p:spTgt spid="68"/>
                                        </p:tgtEl>
                                      </p:cBhvr>
                                    </p:animEffect>
                                    <p:set>
                                      <p:cBhvr>
                                        <p:cTn id="199" dur="1" fill="hold">
                                          <p:stCondLst>
                                            <p:cond delay="499"/>
                                          </p:stCondLst>
                                        </p:cTn>
                                        <p:tgtEl>
                                          <p:spTgt spid="68"/>
                                        </p:tgtEl>
                                        <p:attrNameLst>
                                          <p:attrName>style.visibility</p:attrName>
                                        </p:attrNameLst>
                                      </p:cBhvr>
                                      <p:to>
                                        <p:strVal val="hidden"/>
                                      </p:to>
                                    </p:set>
                                  </p:childTnLst>
                                </p:cTn>
                              </p:par>
                              <p:par>
                                <p:cTn id="200" presetID="3" presetClass="exit" presetSubtype="10" fill="hold" grpId="2" nodeType="withEffect">
                                  <p:stCondLst>
                                    <p:cond delay="0"/>
                                  </p:stCondLst>
                                  <p:childTnLst>
                                    <p:animEffect transition="out" filter="blinds(horizontal)">
                                      <p:cBhvr>
                                        <p:cTn id="201" dur="500"/>
                                        <p:tgtEl>
                                          <p:spTgt spid="28"/>
                                        </p:tgtEl>
                                      </p:cBhvr>
                                    </p:animEffect>
                                    <p:set>
                                      <p:cBhvr>
                                        <p:cTn id="202" dur="1" fill="hold">
                                          <p:stCondLst>
                                            <p:cond delay="499"/>
                                          </p:stCondLst>
                                        </p:cTn>
                                        <p:tgtEl>
                                          <p:spTgt spid="28"/>
                                        </p:tgtEl>
                                        <p:attrNameLst>
                                          <p:attrName>style.visibility</p:attrName>
                                        </p:attrNameLst>
                                      </p:cBhvr>
                                      <p:to>
                                        <p:strVal val="hidden"/>
                                      </p:to>
                                    </p:set>
                                  </p:childTnLst>
                                </p:cTn>
                              </p:par>
                              <p:par>
                                <p:cTn id="203" presetID="3" presetClass="entr" presetSubtype="10" fill="hold" nodeType="withEffect">
                                  <p:stCondLst>
                                    <p:cond delay="0"/>
                                  </p:stCondLst>
                                  <p:childTnLst>
                                    <p:set>
                                      <p:cBhvr>
                                        <p:cTn id="204" dur="1" fill="hold">
                                          <p:stCondLst>
                                            <p:cond delay="0"/>
                                          </p:stCondLst>
                                        </p:cTn>
                                        <p:tgtEl>
                                          <p:spTgt spid="1028"/>
                                        </p:tgtEl>
                                        <p:attrNameLst>
                                          <p:attrName>style.visibility</p:attrName>
                                        </p:attrNameLst>
                                      </p:cBhvr>
                                      <p:to>
                                        <p:strVal val="visible"/>
                                      </p:to>
                                    </p:set>
                                    <p:animEffect transition="in" filter="blinds(horizontal)">
                                      <p:cBhvr>
                                        <p:cTn id="205" dur="500"/>
                                        <p:tgtEl>
                                          <p:spTgt spid="1028"/>
                                        </p:tgtEl>
                                      </p:cBhvr>
                                    </p:animEffect>
                                  </p:childTnLst>
                                </p:cTn>
                              </p:par>
                            </p:childTnLst>
                          </p:cTn>
                        </p:par>
                      </p:childTnLst>
                    </p:cTn>
                  </p:par>
                  <p:par>
                    <p:cTn id="206" fill="hold">
                      <p:stCondLst>
                        <p:cond delay="indefinite"/>
                      </p:stCondLst>
                      <p:childTnLst>
                        <p:par>
                          <p:cTn id="207" fill="hold">
                            <p:stCondLst>
                              <p:cond delay="0"/>
                            </p:stCondLst>
                            <p:childTnLst>
                              <p:par>
                                <p:cTn id="208" presetID="3" presetClass="entr" presetSubtype="10" fill="hold" grpId="0" nodeType="clickEffect">
                                  <p:stCondLst>
                                    <p:cond delay="0"/>
                                  </p:stCondLst>
                                  <p:childTnLst>
                                    <p:set>
                                      <p:cBhvr>
                                        <p:cTn id="209" dur="1" fill="hold">
                                          <p:stCondLst>
                                            <p:cond delay="0"/>
                                          </p:stCondLst>
                                        </p:cTn>
                                        <p:tgtEl>
                                          <p:spTgt spid="60"/>
                                        </p:tgtEl>
                                        <p:attrNameLst>
                                          <p:attrName>style.visibility</p:attrName>
                                        </p:attrNameLst>
                                      </p:cBhvr>
                                      <p:to>
                                        <p:strVal val="visible"/>
                                      </p:to>
                                    </p:set>
                                    <p:animEffect transition="in" filter="blinds(horizontal)">
                                      <p:cBhvr>
                                        <p:cTn id="210" dur="500"/>
                                        <p:tgtEl>
                                          <p:spTgt spid="60"/>
                                        </p:tgtEl>
                                      </p:cBhvr>
                                    </p:animEffect>
                                  </p:childTnLst>
                                </p:cTn>
                              </p:par>
                            </p:childTnLst>
                          </p:cTn>
                        </p:par>
                      </p:childTnLst>
                    </p:cTn>
                  </p:par>
                  <p:par>
                    <p:cTn id="211" fill="hold">
                      <p:stCondLst>
                        <p:cond delay="indefinite"/>
                      </p:stCondLst>
                      <p:childTnLst>
                        <p:par>
                          <p:cTn id="212" fill="hold">
                            <p:stCondLst>
                              <p:cond delay="0"/>
                            </p:stCondLst>
                            <p:childTnLst>
                              <p:par>
                                <p:cTn id="213" presetID="3" presetClass="entr" presetSubtype="10" fill="hold" grpId="0" nodeType="clickEffect">
                                  <p:stCondLst>
                                    <p:cond delay="0"/>
                                  </p:stCondLst>
                                  <p:childTnLst>
                                    <p:set>
                                      <p:cBhvr>
                                        <p:cTn id="214" dur="1" fill="hold">
                                          <p:stCondLst>
                                            <p:cond delay="0"/>
                                          </p:stCondLst>
                                        </p:cTn>
                                        <p:tgtEl>
                                          <p:spTgt spid="8"/>
                                        </p:tgtEl>
                                        <p:attrNameLst>
                                          <p:attrName>style.visibility</p:attrName>
                                        </p:attrNameLst>
                                      </p:cBhvr>
                                      <p:to>
                                        <p:strVal val="visible"/>
                                      </p:to>
                                    </p:set>
                                    <p:animEffect transition="in" filter="blinds(horizontal)">
                                      <p:cBhvr>
                                        <p:cTn id="215" dur="500"/>
                                        <p:tgtEl>
                                          <p:spTgt spid="8"/>
                                        </p:tgtEl>
                                      </p:cBhvr>
                                    </p:animEffect>
                                  </p:childTnLst>
                                </p:cTn>
                              </p:par>
                            </p:childTnLst>
                          </p:cTn>
                        </p:par>
                      </p:childTnLst>
                    </p:cTn>
                  </p:par>
                  <p:par>
                    <p:cTn id="216" fill="hold">
                      <p:stCondLst>
                        <p:cond delay="indefinite"/>
                      </p:stCondLst>
                      <p:childTnLst>
                        <p:par>
                          <p:cTn id="217" fill="hold">
                            <p:stCondLst>
                              <p:cond delay="0"/>
                            </p:stCondLst>
                            <p:childTnLst>
                              <p:par>
                                <p:cTn id="218" presetID="3" presetClass="entr" presetSubtype="10" fill="hold" nodeType="clickEffect">
                                  <p:stCondLst>
                                    <p:cond delay="0"/>
                                  </p:stCondLst>
                                  <p:childTnLst>
                                    <p:set>
                                      <p:cBhvr>
                                        <p:cTn id="219" dur="1" fill="hold">
                                          <p:stCondLst>
                                            <p:cond delay="0"/>
                                          </p:stCondLst>
                                        </p:cTn>
                                        <p:tgtEl>
                                          <p:spTgt spid="31"/>
                                        </p:tgtEl>
                                        <p:attrNameLst>
                                          <p:attrName>style.visibility</p:attrName>
                                        </p:attrNameLst>
                                      </p:cBhvr>
                                      <p:to>
                                        <p:strVal val="visible"/>
                                      </p:to>
                                    </p:set>
                                    <p:animEffect transition="in" filter="blinds(horizontal)">
                                      <p:cBhvr>
                                        <p:cTn id="220" dur="500"/>
                                        <p:tgtEl>
                                          <p:spTgt spid="31"/>
                                        </p:tgtEl>
                                      </p:cBhvr>
                                    </p:animEffect>
                                  </p:childTnLst>
                                </p:cTn>
                              </p:par>
                            </p:childTnLst>
                          </p:cTn>
                        </p:par>
                      </p:childTnLst>
                    </p:cTn>
                  </p:par>
                  <p:par>
                    <p:cTn id="221" fill="hold">
                      <p:stCondLst>
                        <p:cond delay="indefinite"/>
                      </p:stCondLst>
                      <p:childTnLst>
                        <p:par>
                          <p:cTn id="222" fill="hold">
                            <p:stCondLst>
                              <p:cond delay="0"/>
                            </p:stCondLst>
                            <p:childTnLst>
                              <p:par>
                                <p:cTn id="223" presetID="3" presetClass="entr" presetSubtype="10" fill="hold" nodeType="clickEffect">
                                  <p:stCondLst>
                                    <p:cond delay="0"/>
                                  </p:stCondLst>
                                  <p:childTnLst>
                                    <p:set>
                                      <p:cBhvr>
                                        <p:cTn id="224" dur="1" fill="hold">
                                          <p:stCondLst>
                                            <p:cond delay="0"/>
                                          </p:stCondLst>
                                        </p:cTn>
                                        <p:tgtEl>
                                          <p:spTgt spid="70"/>
                                        </p:tgtEl>
                                        <p:attrNameLst>
                                          <p:attrName>style.visibility</p:attrName>
                                        </p:attrNameLst>
                                      </p:cBhvr>
                                      <p:to>
                                        <p:strVal val="visible"/>
                                      </p:to>
                                    </p:set>
                                    <p:animEffect transition="in" filter="blinds(horizontal)">
                                      <p:cBhvr>
                                        <p:cTn id="225" dur="500"/>
                                        <p:tgtEl>
                                          <p:spTgt spid="70"/>
                                        </p:tgtEl>
                                      </p:cBhvr>
                                    </p:animEffect>
                                  </p:childTnLst>
                                </p:cTn>
                              </p:par>
                            </p:childTnLst>
                          </p:cTn>
                        </p:par>
                      </p:childTnLst>
                    </p:cTn>
                  </p:par>
                  <p:par>
                    <p:cTn id="226" fill="hold">
                      <p:stCondLst>
                        <p:cond delay="indefinite"/>
                      </p:stCondLst>
                      <p:childTnLst>
                        <p:par>
                          <p:cTn id="227" fill="hold">
                            <p:stCondLst>
                              <p:cond delay="0"/>
                            </p:stCondLst>
                            <p:childTnLst>
                              <p:par>
                                <p:cTn id="228" presetID="3" presetClass="entr" presetSubtype="10" fill="hold" nodeType="clickEffect">
                                  <p:stCondLst>
                                    <p:cond delay="0"/>
                                  </p:stCondLst>
                                  <p:childTnLst>
                                    <p:set>
                                      <p:cBhvr>
                                        <p:cTn id="229" dur="1" fill="hold">
                                          <p:stCondLst>
                                            <p:cond delay="0"/>
                                          </p:stCondLst>
                                        </p:cTn>
                                        <p:tgtEl>
                                          <p:spTgt spid="72"/>
                                        </p:tgtEl>
                                        <p:attrNameLst>
                                          <p:attrName>style.visibility</p:attrName>
                                        </p:attrNameLst>
                                      </p:cBhvr>
                                      <p:to>
                                        <p:strVal val="visible"/>
                                      </p:to>
                                    </p:set>
                                    <p:animEffect transition="in" filter="blinds(horizontal)">
                                      <p:cBhvr>
                                        <p:cTn id="230" dur="500"/>
                                        <p:tgtEl>
                                          <p:spTgt spid="72"/>
                                        </p:tgtEl>
                                      </p:cBhvr>
                                    </p:animEffect>
                                  </p:childTnLst>
                                </p:cTn>
                              </p:par>
                            </p:childTnLst>
                          </p:cTn>
                        </p:par>
                      </p:childTnLst>
                    </p:cTn>
                  </p:par>
                  <p:par>
                    <p:cTn id="231" fill="hold">
                      <p:stCondLst>
                        <p:cond delay="indefinite"/>
                      </p:stCondLst>
                      <p:childTnLst>
                        <p:par>
                          <p:cTn id="232" fill="hold">
                            <p:stCondLst>
                              <p:cond delay="0"/>
                            </p:stCondLst>
                            <p:childTnLst>
                              <p:par>
                                <p:cTn id="233" presetID="3" presetClass="entr" presetSubtype="10" fill="hold" nodeType="clickEffect">
                                  <p:stCondLst>
                                    <p:cond delay="0"/>
                                  </p:stCondLst>
                                  <p:childTnLst>
                                    <p:set>
                                      <p:cBhvr>
                                        <p:cTn id="234" dur="1" fill="hold">
                                          <p:stCondLst>
                                            <p:cond delay="0"/>
                                          </p:stCondLst>
                                        </p:cTn>
                                        <p:tgtEl>
                                          <p:spTgt spid="74"/>
                                        </p:tgtEl>
                                        <p:attrNameLst>
                                          <p:attrName>style.visibility</p:attrName>
                                        </p:attrNameLst>
                                      </p:cBhvr>
                                      <p:to>
                                        <p:strVal val="visible"/>
                                      </p:to>
                                    </p:set>
                                    <p:animEffect transition="in" filter="blinds(horizontal)">
                                      <p:cBhvr>
                                        <p:cTn id="235" dur="500"/>
                                        <p:tgtEl>
                                          <p:spTgt spid="74"/>
                                        </p:tgtEl>
                                      </p:cBhvr>
                                    </p:animEffect>
                                  </p:childTnLst>
                                </p:cTn>
                              </p:par>
                            </p:childTnLst>
                          </p:cTn>
                        </p:par>
                      </p:childTnLst>
                    </p:cTn>
                  </p:par>
                  <p:par>
                    <p:cTn id="236" fill="hold">
                      <p:stCondLst>
                        <p:cond delay="indefinite"/>
                      </p:stCondLst>
                      <p:childTnLst>
                        <p:par>
                          <p:cTn id="237" fill="hold">
                            <p:stCondLst>
                              <p:cond delay="0"/>
                            </p:stCondLst>
                            <p:childTnLst>
                              <p:par>
                                <p:cTn id="238" presetID="3" presetClass="entr" presetSubtype="10" fill="hold" nodeType="clickEffect">
                                  <p:stCondLst>
                                    <p:cond delay="0"/>
                                  </p:stCondLst>
                                  <p:childTnLst>
                                    <p:set>
                                      <p:cBhvr>
                                        <p:cTn id="239" dur="1" fill="hold">
                                          <p:stCondLst>
                                            <p:cond delay="0"/>
                                          </p:stCondLst>
                                        </p:cTn>
                                        <p:tgtEl>
                                          <p:spTgt spid="77"/>
                                        </p:tgtEl>
                                        <p:attrNameLst>
                                          <p:attrName>style.visibility</p:attrName>
                                        </p:attrNameLst>
                                      </p:cBhvr>
                                      <p:to>
                                        <p:strVal val="visible"/>
                                      </p:to>
                                    </p:set>
                                    <p:animEffect transition="in" filter="blinds(horizontal)">
                                      <p:cBhvr>
                                        <p:cTn id="240" dur="500"/>
                                        <p:tgtEl>
                                          <p:spTgt spid="77"/>
                                        </p:tgtEl>
                                      </p:cBhvr>
                                    </p:animEffect>
                                  </p:childTnLst>
                                </p:cTn>
                              </p:par>
                            </p:childTnLst>
                          </p:cTn>
                        </p:par>
                      </p:childTnLst>
                    </p:cTn>
                  </p:par>
                  <p:par>
                    <p:cTn id="241" fill="hold">
                      <p:stCondLst>
                        <p:cond delay="indefinite"/>
                      </p:stCondLst>
                      <p:childTnLst>
                        <p:par>
                          <p:cTn id="242" fill="hold">
                            <p:stCondLst>
                              <p:cond delay="0"/>
                            </p:stCondLst>
                            <p:childTnLst>
                              <p:par>
                                <p:cTn id="243" presetID="3" presetClass="entr" presetSubtype="10" fill="hold" grpId="0" nodeType="clickEffect">
                                  <p:stCondLst>
                                    <p:cond delay="0"/>
                                  </p:stCondLst>
                                  <p:childTnLst>
                                    <p:set>
                                      <p:cBhvr>
                                        <p:cTn id="244" dur="1" fill="hold">
                                          <p:stCondLst>
                                            <p:cond delay="0"/>
                                          </p:stCondLst>
                                        </p:cTn>
                                        <p:tgtEl>
                                          <p:spTgt spid="79"/>
                                        </p:tgtEl>
                                        <p:attrNameLst>
                                          <p:attrName>style.visibility</p:attrName>
                                        </p:attrNameLst>
                                      </p:cBhvr>
                                      <p:to>
                                        <p:strVal val="visible"/>
                                      </p:to>
                                    </p:set>
                                    <p:animEffect transition="in" filter="blinds(horizontal)">
                                      <p:cBhvr>
                                        <p:cTn id="245" dur="500"/>
                                        <p:tgtEl>
                                          <p:spTgt spid="79"/>
                                        </p:tgtEl>
                                      </p:cBhvr>
                                    </p:animEffect>
                                  </p:childTnLst>
                                </p:cTn>
                              </p:par>
                            </p:childTnLst>
                          </p:cTn>
                        </p:par>
                      </p:childTnLst>
                    </p:cTn>
                  </p:par>
                  <p:par>
                    <p:cTn id="246" fill="hold">
                      <p:stCondLst>
                        <p:cond delay="indefinite"/>
                      </p:stCondLst>
                      <p:childTnLst>
                        <p:par>
                          <p:cTn id="247" fill="hold">
                            <p:stCondLst>
                              <p:cond delay="0"/>
                            </p:stCondLst>
                            <p:childTnLst>
                              <p:par>
                                <p:cTn id="248" presetID="3" presetClass="exit" presetSubtype="10" fill="hold" nodeType="clickEffect">
                                  <p:stCondLst>
                                    <p:cond delay="0"/>
                                  </p:stCondLst>
                                  <p:childTnLst>
                                    <p:animEffect transition="out" filter="blinds(horizontal)">
                                      <p:cBhvr>
                                        <p:cTn id="249" dur="500"/>
                                        <p:tgtEl>
                                          <p:spTgt spid="31"/>
                                        </p:tgtEl>
                                      </p:cBhvr>
                                    </p:animEffect>
                                    <p:set>
                                      <p:cBhvr>
                                        <p:cTn id="250" dur="1" fill="hold">
                                          <p:stCondLst>
                                            <p:cond delay="499"/>
                                          </p:stCondLst>
                                        </p:cTn>
                                        <p:tgtEl>
                                          <p:spTgt spid="31"/>
                                        </p:tgtEl>
                                        <p:attrNameLst>
                                          <p:attrName>style.visibility</p:attrName>
                                        </p:attrNameLst>
                                      </p:cBhvr>
                                      <p:to>
                                        <p:strVal val="hidden"/>
                                      </p:to>
                                    </p:set>
                                  </p:childTnLst>
                                </p:cTn>
                              </p:par>
                              <p:par>
                                <p:cTn id="251" presetID="3" presetClass="exit" presetSubtype="10" fill="hold" nodeType="withEffect">
                                  <p:stCondLst>
                                    <p:cond delay="0"/>
                                  </p:stCondLst>
                                  <p:childTnLst>
                                    <p:animEffect transition="out" filter="blinds(horizontal)">
                                      <p:cBhvr>
                                        <p:cTn id="252" dur="500"/>
                                        <p:tgtEl>
                                          <p:spTgt spid="70"/>
                                        </p:tgtEl>
                                      </p:cBhvr>
                                    </p:animEffect>
                                    <p:set>
                                      <p:cBhvr>
                                        <p:cTn id="253" dur="1" fill="hold">
                                          <p:stCondLst>
                                            <p:cond delay="499"/>
                                          </p:stCondLst>
                                        </p:cTn>
                                        <p:tgtEl>
                                          <p:spTgt spid="70"/>
                                        </p:tgtEl>
                                        <p:attrNameLst>
                                          <p:attrName>style.visibility</p:attrName>
                                        </p:attrNameLst>
                                      </p:cBhvr>
                                      <p:to>
                                        <p:strVal val="hidden"/>
                                      </p:to>
                                    </p:set>
                                  </p:childTnLst>
                                </p:cTn>
                              </p:par>
                              <p:par>
                                <p:cTn id="254" presetID="3" presetClass="exit" presetSubtype="10" fill="hold" nodeType="withEffect">
                                  <p:stCondLst>
                                    <p:cond delay="0"/>
                                  </p:stCondLst>
                                  <p:childTnLst>
                                    <p:animEffect transition="out" filter="blinds(horizontal)">
                                      <p:cBhvr>
                                        <p:cTn id="255" dur="500"/>
                                        <p:tgtEl>
                                          <p:spTgt spid="72"/>
                                        </p:tgtEl>
                                      </p:cBhvr>
                                    </p:animEffect>
                                    <p:set>
                                      <p:cBhvr>
                                        <p:cTn id="256" dur="1" fill="hold">
                                          <p:stCondLst>
                                            <p:cond delay="499"/>
                                          </p:stCondLst>
                                        </p:cTn>
                                        <p:tgtEl>
                                          <p:spTgt spid="72"/>
                                        </p:tgtEl>
                                        <p:attrNameLst>
                                          <p:attrName>style.visibility</p:attrName>
                                        </p:attrNameLst>
                                      </p:cBhvr>
                                      <p:to>
                                        <p:strVal val="hidden"/>
                                      </p:to>
                                    </p:set>
                                  </p:childTnLst>
                                </p:cTn>
                              </p:par>
                              <p:par>
                                <p:cTn id="257" presetID="3" presetClass="exit" presetSubtype="10" fill="hold" nodeType="withEffect">
                                  <p:stCondLst>
                                    <p:cond delay="0"/>
                                  </p:stCondLst>
                                  <p:childTnLst>
                                    <p:animEffect transition="out" filter="blinds(horizontal)">
                                      <p:cBhvr>
                                        <p:cTn id="258" dur="500"/>
                                        <p:tgtEl>
                                          <p:spTgt spid="74"/>
                                        </p:tgtEl>
                                      </p:cBhvr>
                                    </p:animEffect>
                                    <p:set>
                                      <p:cBhvr>
                                        <p:cTn id="259" dur="1" fill="hold">
                                          <p:stCondLst>
                                            <p:cond delay="499"/>
                                          </p:stCondLst>
                                        </p:cTn>
                                        <p:tgtEl>
                                          <p:spTgt spid="74"/>
                                        </p:tgtEl>
                                        <p:attrNameLst>
                                          <p:attrName>style.visibility</p:attrName>
                                        </p:attrNameLst>
                                      </p:cBhvr>
                                      <p:to>
                                        <p:strVal val="hidden"/>
                                      </p:to>
                                    </p:set>
                                  </p:childTnLst>
                                </p:cTn>
                              </p:par>
                              <p:par>
                                <p:cTn id="260" presetID="3" presetClass="exit" presetSubtype="10" fill="hold" nodeType="withEffect">
                                  <p:stCondLst>
                                    <p:cond delay="0"/>
                                  </p:stCondLst>
                                  <p:childTnLst>
                                    <p:animEffect transition="out" filter="blinds(horizontal)">
                                      <p:cBhvr>
                                        <p:cTn id="261" dur="500"/>
                                        <p:tgtEl>
                                          <p:spTgt spid="77"/>
                                        </p:tgtEl>
                                      </p:cBhvr>
                                    </p:animEffect>
                                    <p:set>
                                      <p:cBhvr>
                                        <p:cTn id="262" dur="1" fill="hold">
                                          <p:stCondLst>
                                            <p:cond delay="499"/>
                                          </p:stCondLst>
                                        </p:cTn>
                                        <p:tgtEl>
                                          <p:spTgt spid="77"/>
                                        </p:tgtEl>
                                        <p:attrNameLst>
                                          <p:attrName>style.visibility</p:attrName>
                                        </p:attrNameLst>
                                      </p:cBhvr>
                                      <p:to>
                                        <p:strVal val="hidden"/>
                                      </p:to>
                                    </p:set>
                                  </p:childTnLst>
                                </p:cTn>
                              </p:par>
                              <p:par>
                                <p:cTn id="263" presetID="3" presetClass="exit" presetSubtype="10" fill="hold" grpId="1" nodeType="withEffect">
                                  <p:stCondLst>
                                    <p:cond delay="0"/>
                                  </p:stCondLst>
                                  <p:childTnLst>
                                    <p:animEffect transition="out" filter="blinds(horizontal)">
                                      <p:cBhvr>
                                        <p:cTn id="264" dur="500"/>
                                        <p:tgtEl>
                                          <p:spTgt spid="79"/>
                                        </p:tgtEl>
                                      </p:cBhvr>
                                    </p:animEffect>
                                    <p:set>
                                      <p:cBhvr>
                                        <p:cTn id="265" dur="1" fill="hold">
                                          <p:stCondLst>
                                            <p:cond delay="499"/>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p:bldP spid="1031" grpId="0"/>
      <p:bldP spid="1045" grpId="0"/>
      <p:bldP spid="54" grpId="0"/>
      <p:bldP spid="55" grpId="0"/>
      <p:bldP spid="57" grpId="0"/>
      <p:bldP spid="58" grpId="0"/>
      <p:bldP spid="59" grpId="0"/>
      <p:bldP spid="61" grpId="0"/>
      <p:bldP spid="62" grpId="0"/>
      <p:bldP spid="63" grpId="0"/>
      <p:bldP spid="64" grpId="0"/>
      <p:bldP spid="7" grpId="0"/>
      <p:bldP spid="51" grpId="0"/>
      <p:bldP spid="52" grpId="0"/>
      <p:bldP spid="53" grpId="0"/>
      <p:bldP spid="56" grpId="0"/>
      <p:bldP spid="8" grpId="0"/>
      <p:bldP spid="60" grpId="0"/>
      <p:bldP spid="11" grpId="0"/>
      <p:bldP spid="65" grpId="0"/>
      <p:bldP spid="66" grpId="0"/>
      <p:bldP spid="67" grpId="0"/>
      <p:bldP spid="28" grpId="0"/>
      <p:bldP spid="28" grpId="1"/>
      <p:bldP spid="28" grpId="2"/>
      <p:bldP spid="79" grpId="0"/>
      <p:bldP spid="79"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Line 91"/>
          <p:cNvSpPr>
            <a:spLocks noChangeShapeType="1"/>
          </p:cNvSpPr>
          <p:nvPr/>
        </p:nvSpPr>
        <p:spPr bwMode="auto">
          <a:xfrm>
            <a:off x="615911" y="5791200"/>
            <a:ext cx="2743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9" name="Line 92"/>
          <p:cNvSpPr>
            <a:spLocks noChangeShapeType="1"/>
          </p:cNvSpPr>
          <p:nvPr/>
        </p:nvSpPr>
        <p:spPr bwMode="auto">
          <a:xfrm>
            <a:off x="1301711" y="57150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 name="Line 93"/>
          <p:cNvSpPr>
            <a:spLocks noChangeShapeType="1"/>
          </p:cNvSpPr>
          <p:nvPr/>
        </p:nvSpPr>
        <p:spPr bwMode="auto">
          <a:xfrm>
            <a:off x="1987511" y="57150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 name="Line 94"/>
          <p:cNvSpPr>
            <a:spLocks noChangeShapeType="1"/>
          </p:cNvSpPr>
          <p:nvPr/>
        </p:nvSpPr>
        <p:spPr bwMode="auto">
          <a:xfrm>
            <a:off x="2673311" y="57150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500252" cy="4717473"/>
          </a:xfrm>
        </p:spPr>
        <p:txBody>
          <a:bodyPr>
            <a:normAutofit/>
          </a:bodyPr>
          <a:lstStyle/>
          <a:p>
            <a:pPr marL="0" indent="0" algn="ctr">
              <a:buNone/>
            </a:pPr>
            <a:r>
              <a:rPr lang="en-GB" sz="1400" b="1" dirty="0" smtClean="0">
                <a:latin typeface="Comic Sans MS" panose="030F0702030302020204" pitchFamily="66" charset="0"/>
              </a:rPr>
              <a:t>You can sketch curves based on their Polar equations</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a:p>
            <a:pPr algn="ctr">
              <a:buFont typeface="Wingdings"/>
              <a:buChar char="à"/>
            </a:pPr>
            <a:r>
              <a:rPr lang="en-US" sz="1400" dirty="0" smtClean="0">
                <a:latin typeface="Comic Sans MS" panose="030F0702030302020204" pitchFamily="66" charset="0"/>
                <a:sym typeface="Wingdings" panose="05000000000000000000" pitchFamily="2" charset="2"/>
              </a:rPr>
              <a:t>Like last time, you can draw up a table of values</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smtClean="0">
                <a:latin typeface="Comic Sans MS" panose="030F0702030302020204" pitchFamily="66" charset="0"/>
                <a:sym typeface="Wingdings" panose="05000000000000000000" pitchFamily="2" charset="2"/>
              </a:rPr>
              <a:t>Think about what the value of cos</a:t>
            </a:r>
            <a:r>
              <a:rPr lang="el-GR" sz="1400" dirty="0" smtClean="0">
                <a:latin typeface="Comic Sans MS" panose="030F0702030302020204" pitchFamily="66" charset="0"/>
                <a:sym typeface="Wingdings" panose="05000000000000000000" pitchFamily="2" charset="2"/>
              </a:rPr>
              <a:t>θ</a:t>
            </a:r>
            <a:r>
              <a:rPr lang="en-US" sz="1400" dirty="0" smtClean="0">
                <a:latin typeface="Comic Sans MS" panose="030F0702030302020204" pitchFamily="66" charset="0"/>
                <a:sym typeface="Wingdings" panose="05000000000000000000" pitchFamily="2" charset="2"/>
              </a:rPr>
              <a:t> will be for each of these…</a:t>
            </a:r>
          </a:p>
          <a:p>
            <a:pPr marL="0" indent="0" algn="ctr">
              <a:buNone/>
            </a:pPr>
            <a:endParaRPr lang="en-US"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p:txBody>
      </p:sp>
      <p:sp>
        <p:nvSpPr>
          <p:cNvPr id="4" name="TextBox 3"/>
          <p:cNvSpPr txBox="1"/>
          <p:nvPr/>
        </p:nvSpPr>
        <p:spPr>
          <a:xfrm>
            <a:off x="8736516" y="6550223"/>
            <a:ext cx="407484" cy="307777"/>
          </a:xfrm>
          <a:prstGeom prst="rect">
            <a:avLst/>
          </a:prstGeom>
          <a:noFill/>
        </p:spPr>
        <p:txBody>
          <a:bodyPr wrap="none" rtlCol="0">
            <a:spAutoFit/>
          </a:bodyPr>
          <a:lstStyle/>
          <a:p>
            <a:pPr algn="ctr"/>
            <a:r>
              <a:rPr lang="en-GB" sz="1400" dirty="0" smtClean="0">
                <a:latin typeface="Comic Sans MS" panose="030F0702030302020204" pitchFamily="66" charset="0"/>
              </a:rPr>
              <a:t>7C</a:t>
            </a:r>
            <a:endParaRPr lang="en-GB" sz="1400" dirty="0">
              <a:latin typeface="Comic Sans MS" panose="030F0702030302020204" pitchFamily="66" charset="0"/>
            </a:endParaRPr>
          </a:p>
        </p:txBody>
      </p:sp>
      <p:pic>
        <p:nvPicPr>
          <p:cNvPr id="5" name="Picture 8" descr="http://tutorial.math.lamar.edu/Classes/CalcII/PolarArea_files/image00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1219200" cy="115824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1240971" y="2642260"/>
                <a:ext cx="166853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𝑟</m:t>
                      </m:r>
                      <m:r>
                        <a:rPr lang="en-US" sz="1600" b="0" i="1" smtClean="0">
                          <a:latin typeface="Cambria Math"/>
                        </a:rPr>
                        <m:t>=</m:t>
                      </m:r>
                      <m:r>
                        <a:rPr lang="en-US" sz="1600" b="0" i="1" smtClean="0">
                          <a:latin typeface="Cambria Math"/>
                        </a:rPr>
                        <m:t>𝑎</m:t>
                      </m:r>
                      <m:r>
                        <a:rPr lang="en-US" sz="1600" b="0" i="1" smtClean="0">
                          <a:latin typeface="Cambria Math"/>
                        </a:rPr>
                        <m:t>(1+</m:t>
                      </m:r>
                      <m:r>
                        <a:rPr lang="en-US" sz="1600" b="0" i="1" smtClean="0">
                          <a:latin typeface="Cambria Math"/>
                        </a:rPr>
                        <m:t>𝑐𝑜𝑠</m:t>
                      </m:r>
                      <m:r>
                        <a:rPr lang="en-US" sz="1600" b="0" i="1" smtClean="0">
                          <a:latin typeface="Cambria Math"/>
                          <a:ea typeface="Cambria Math"/>
                        </a:rPr>
                        <m:t>𝜃</m:t>
                      </m:r>
                      <m:r>
                        <a:rPr lang="en-US" sz="1600" b="0" i="1" smtClean="0">
                          <a:latin typeface="Cambria Math"/>
                          <a:ea typeface="Cambria Math"/>
                        </a:rPr>
                        <m:t>)</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240971" y="2642260"/>
                <a:ext cx="1668534" cy="338554"/>
              </a:xfrm>
              <a:prstGeom prst="rect">
                <a:avLst/>
              </a:prstGeom>
              <a:blipFill rotWithShape="1">
                <a:blip r:embed="rId3"/>
                <a:stretch>
                  <a:fillRect b="-8929"/>
                </a:stretch>
              </a:blipFill>
            </p:spPr>
            <p:txBody>
              <a:bodyPr/>
              <a:lstStyle/>
              <a:p>
                <a:r>
                  <a:rPr lang="en-GB">
                    <a:noFill/>
                  </a:rPr>
                  <a:t> </a:t>
                </a:r>
              </a:p>
            </p:txBody>
          </p:sp>
        </mc:Fallback>
      </mc:AlternateContent>
      <p:sp>
        <p:nvSpPr>
          <p:cNvPr id="69" name="AutoShape 4"/>
          <p:cNvSpPr>
            <a:spLocks noChangeAspect="1" noChangeArrowheads="1" noTextEdit="1"/>
          </p:cNvSpPr>
          <p:nvPr/>
        </p:nvSpPr>
        <p:spPr bwMode="auto">
          <a:xfrm>
            <a:off x="335984" y="4401418"/>
            <a:ext cx="33512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Line 6"/>
          <p:cNvSpPr>
            <a:spLocks noChangeShapeType="1"/>
          </p:cNvSpPr>
          <p:nvPr/>
        </p:nvSpPr>
        <p:spPr bwMode="auto">
          <a:xfrm>
            <a:off x="894784" y="4395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7"/>
          <p:cNvSpPr>
            <a:spLocks noChangeShapeType="1"/>
          </p:cNvSpPr>
          <p:nvPr/>
        </p:nvSpPr>
        <p:spPr bwMode="auto">
          <a:xfrm>
            <a:off x="1453584" y="4395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8"/>
          <p:cNvSpPr>
            <a:spLocks noChangeShapeType="1"/>
          </p:cNvSpPr>
          <p:nvPr/>
        </p:nvSpPr>
        <p:spPr bwMode="auto">
          <a:xfrm>
            <a:off x="2012384" y="4395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9"/>
          <p:cNvSpPr>
            <a:spLocks noChangeShapeType="1"/>
          </p:cNvSpPr>
          <p:nvPr/>
        </p:nvSpPr>
        <p:spPr bwMode="auto">
          <a:xfrm>
            <a:off x="2571184" y="4395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10"/>
          <p:cNvSpPr>
            <a:spLocks noChangeShapeType="1"/>
          </p:cNvSpPr>
          <p:nvPr/>
        </p:nvSpPr>
        <p:spPr bwMode="auto">
          <a:xfrm>
            <a:off x="3129984" y="4395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11"/>
          <p:cNvSpPr>
            <a:spLocks noChangeShapeType="1"/>
          </p:cNvSpPr>
          <p:nvPr/>
        </p:nvSpPr>
        <p:spPr bwMode="auto">
          <a:xfrm>
            <a:off x="329634" y="4771306"/>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12"/>
          <p:cNvSpPr>
            <a:spLocks noChangeShapeType="1"/>
          </p:cNvSpPr>
          <p:nvPr/>
        </p:nvSpPr>
        <p:spPr bwMode="auto">
          <a:xfrm>
            <a:off x="335984" y="4395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13"/>
          <p:cNvSpPr>
            <a:spLocks noChangeShapeType="1"/>
          </p:cNvSpPr>
          <p:nvPr/>
        </p:nvSpPr>
        <p:spPr bwMode="auto">
          <a:xfrm>
            <a:off x="3693736" y="4396626"/>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14"/>
          <p:cNvSpPr>
            <a:spLocks noChangeShapeType="1"/>
          </p:cNvSpPr>
          <p:nvPr/>
        </p:nvSpPr>
        <p:spPr bwMode="auto">
          <a:xfrm>
            <a:off x="329634" y="4401418"/>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15"/>
          <p:cNvSpPr>
            <a:spLocks noChangeShapeType="1"/>
          </p:cNvSpPr>
          <p:nvPr/>
        </p:nvSpPr>
        <p:spPr bwMode="auto">
          <a:xfrm>
            <a:off x="329634" y="5142781"/>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Rectangle 16"/>
          <p:cNvSpPr>
            <a:spLocks noChangeArrowheads="1"/>
          </p:cNvSpPr>
          <p:nvPr/>
        </p:nvSpPr>
        <p:spPr bwMode="auto">
          <a:xfrm>
            <a:off x="561409" y="4453806"/>
            <a:ext cx="1090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dirty="0" smtClean="0">
                <a:ln>
                  <a:noFill/>
                </a:ln>
                <a:solidFill>
                  <a:srgbClr val="000000"/>
                </a:solidFill>
                <a:effectLst/>
                <a:latin typeface="Comic Sans MS" pitchFamily="66" charset="0"/>
                <a:cs typeface="Arial" pitchFamily="34" charset="0"/>
              </a:rPr>
              <a:t>θ</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 name="Rectangle 28"/>
          <p:cNvSpPr>
            <a:spLocks noChangeArrowheads="1"/>
          </p:cNvSpPr>
          <p:nvPr/>
        </p:nvSpPr>
        <p:spPr bwMode="auto">
          <a:xfrm>
            <a:off x="572522" y="4823693"/>
            <a:ext cx="1809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omic Sans MS" pitchFamily="66" charset="0"/>
                <a:cs typeface="Arial" pitchFamily="34" charset="0"/>
              </a:rPr>
              <a:t>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 name="TextBox 86"/>
          <p:cNvSpPr txBox="1"/>
          <p:nvPr/>
        </p:nvSpPr>
        <p:spPr>
          <a:xfrm>
            <a:off x="945584" y="4401418"/>
            <a:ext cx="457200" cy="307777"/>
          </a:xfrm>
          <a:prstGeom prst="rect">
            <a:avLst/>
          </a:prstGeom>
          <a:noFill/>
        </p:spPr>
        <p:txBody>
          <a:bodyPr wrap="square" rtlCol="0">
            <a:spAutoFit/>
          </a:bodyPr>
          <a:lstStyle/>
          <a:p>
            <a:pPr algn="ctr"/>
            <a:r>
              <a:rPr lang="en-GB" sz="1400" dirty="0" smtClean="0">
                <a:latin typeface="Comic Sans MS" panose="030F0702030302020204" pitchFamily="66" charset="0"/>
              </a:rPr>
              <a:t>0</a:t>
            </a:r>
            <a:endParaRPr lang="en-GB" sz="1400" dirty="0">
              <a:latin typeface="Comic Sans MS" panose="030F0702030302020204" pitchFamily="66" charset="0"/>
            </a:endParaRPr>
          </a:p>
        </p:txBody>
      </p:sp>
      <p:sp>
        <p:nvSpPr>
          <p:cNvPr id="88" name="TextBox 87"/>
          <p:cNvSpPr txBox="1"/>
          <p:nvPr/>
        </p:nvSpPr>
        <p:spPr>
          <a:xfrm>
            <a:off x="1478984" y="4401418"/>
            <a:ext cx="533400" cy="307777"/>
          </a:xfrm>
          <a:prstGeom prst="rect">
            <a:avLst/>
          </a:prstGeom>
          <a:noFill/>
        </p:spPr>
        <p:txBody>
          <a:bodyPr wrap="square" rtlCol="0">
            <a:spAutoFit/>
          </a:bodyPr>
          <a:lstStyle/>
          <a:p>
            <a:pPr algn="ctr"/>
            <a:r>
              <a:rPr lang="el-GR" sz="1400" baseline="30000" dirty="0" smtClean="0">
                <a:latin typeface="Comic Sans MS" panose="030F0702030302020204" pitchFamily="66" charset="0"/>
              </a:rPr>
              <a:t>π</a:t>
            </a:r>
            <a:r>
              <a:rPr lang="en-GB" sz="1400" dirty="0" smtClean="0">
                <a:latin typeface="Comic Sans MS" panose="030F0702030302020204" pitchFamily="66" charset="0"/>
              </a:rPr>
              <a:t>/</a:t>
            </a:r>
            <a:r>
              <a:rPr lang="en-GB" sz="1400" baseline="-25000" dirty="0" smtClean="0">
                <a:latin typeface="Comic Sans MS" panose="030F0702030302020204" pitchFamily="66" charset="0"/>
              </a:rPr>
              <a:t>2</a:t>
            </a:r>
            <a:endParaRPr lang="en-GB" sz="1400" baseline="-25000" dirty="0">
              <a:latin typeface="Comic Sans MS" panose="030F0702030302020204" pitchFamily="66" charset="0"/>
            </a:endParaRPr>
          </a:p>
        </p:txBody>
      </p:sp>
      <p:sp>
        <p:nvSpPr>
          <p:cNvPr id="89" name="TextBox 88"/>
          <p:cNvSpPr txBox="1"/>
          <p:nvPr/>
        </p:nvSpPr>
        <p:spPr>
          <a:xfrm>
            <a:off x="2545784" y="4401418"/>
            <a:ext cx="609600" cy="307777"/>
          </a:xfrm>
          <a:prstGeom prst="rect">
            <a:avLst/>
          </a:prstGeom>
          <a:noFill/>
        </p:spPr>
        <p:txBody>
          <a:bodyPr wrap="square" rtlCol="0">
            <a:spAutoFit/>
          </a:bodyPr>
          <a:lstStyle/>
          <a:p>
            <a:pPr algn="ctr"/>
            <a:r>
              <a:rPr lang="en-GB" sz="1400" baseline="30000" dirty="0" smtClean="0">
                <a:latin typeface="Comic Sans MS" panose="030F0702030302020204" pitchFamily="66" charset="0"/>
              </a:rPr>
              <a:t>3</a:t>
            </a:r>
            <a:r>
              <a:rPr lang="el-GR" sz="1400" baseline="30000" dirty="0" smtClean="0">
                <a:latin typeface="Comic Sans MS" panose="030F0702030302020204" pitchFamily="66" charset="0"/>
              </a:rPr>
              <a:t>π</a:t>
            </a:r>
            <a:r>
              <a:rPr lang="en-GB" sz="1400" dirty="0" smtClean="0">
                <a:latin typeface="Comic Sans MS" panose="030F0702030302020204" pitchFamily="66" charset="0"/>
              </a:rPr>
              <a:t>/</a:t>
            </a:r>
            <a:r>
              <a:rPr lang="en-GB" sz="1400" baseline="-25000" dirty="0" smtClean="0">
                <a:latin typeface="Comic Sans MS" panose="030F0702030302020204" pitchFamily="66" charset="0"/>
              </a:rPr>
              <a:t>2</a:t>
            </a:r>
            <a:endParaRPr lang="en-GB" sz="1400" baseline="-25000" dirty="0">
              <a:latin typeface="Comic Sans MS" panose="030F0702030302020204" pitchFamily="66" charset="0"/>
            </a:endParaRPr>
          </a:p>
        </p:txBody>
      </p:sp>
      <p:sp>
        <p:nvSpPr>
          <p:cNvPr id="90" name="TextBox 89"/>
          <p:cNvSpPr txBox="1"/>
          <p:nvPr/>
        </p:nvSpPr>
        <p:spPr>
          <a:xfrm>
            <a:off x="2012384" y="4401418"/>
            <a:ext cx="533400" cy="307777"/>
          </a:xfrm>
          <a:prstGeom prst="rect">
            <a:avLst/>
          </a:prstGeom>
          <a:noFill/>
        </p:spPr>
        <p:txBody>
          <a:bodyPr wrap="square" rtlCol="0">
            <a:spAutoFit/>
          </a:bodyPr>
          <a:lstStyle/>
          <a:p>
            <a:pPr algn="ct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91" name="TextBox 90"/>
          <p:cNvSpPr txBox="1"/>
          <p:nvPr/>
        </p:nvSpPr>
        <p:spPr>
          <a:xfrm>
            <a:off x="3155384" y="4401418"/>
            <a:ext cx="533400" cy="307777"/>
          </a:xfrm>
          <a:prstGeom prst="rect">
            <a:avLst/>
          </a:prstGeom>
          <a:noFill/>
        </p:spPr>
        <p:txBody>
          <a:bodyPr wrap="square" rtlCol="0">
            <a:spAutoFit/>
          </a:bodyPr>
          <a:lstStyle/>
          <a:p>
            <a:pPr algn="ctr"/>
            <a:r>
              <a:rPr lang="en-GB" sz="1400" dirty="0" smtClean="0">
                <a:latin typeface="Comic Sans MS" panose="030F0702030302020204" pitchFamily="66" charset="0"/>
              </a:rPr>
              <a:t>2</a:t>
            </a: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92" name="TextBox 91"/>
          <p:cNvSpPr txBox="1"/>
          <p:nvPr/>
        </p:nvSpPr>
        <p:spPr>
          <a:xfrm>
            <a:off x="945584" y="4782418"/>
            <a:ext cx="457200"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2a</a:t>
            </a:r>
            <a:endParaRPr lang="en-GB" sz="1400" dirty="0">
              <a:solidFill>
                <a:srgbClr val="FF0000"/>
              </a:solidFill>
              <a:latin typeface="Comic Sans MS" panose="030F0702030302020204" pitchFamily="66" charset="0"/>
            </a:endParaRPr>
          </a:p>
        </p:txBody>
      </p:sp>
      <p:sp>
        <p:nvSpPr>
          <p:cNvPr id="95" name="TextBox 94"/>
          <p:cNvSpPr txBox="1"/>
          <p:nvPr/>
        </p:nvSpPr>
        <p:spPr>
          <a:xfrm>
            <a:off x="2012384" y="4782418"/>
            <a:ext cx="5334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0</a:t>
            </a:r>
            <a:endParaRPr lang="en-GB" sz="1400" dirty="0">
              <a:solidFill>
                <a:srgbClr val="FF0000"/>
              </a:solidFill>
              <a:latin typeface="Comic Sans MS" panose="030F0702030302020204" pitchFamily="66" charset="0"/>
            </a:endParaRPr>
          </a:p>
        </p:txBody>
      </p:sp>
      <p:sp>
        <p:nvSpPr>
          <p:cNvPr id="96" name="TextBox 95"/>
          <p:cNvSpPr txBox="1"/>
          <p:nvPr/>
        </p:nvSpPr>
        <p:spPr>
          <a:xfrm>
            <a:off x="3155384" y="4782418"/>
            <a:ext cx="533400"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2a</a:t>
            </a:r>
            <a:endParaRPr lang="en-GB" sz="1400" dirty="0">
              <a:solidFill>
                <a:srgbClr val="FF0000"/>
              </a:solidFill>
              <a:latin typeface="Comic Sans MS" panose="030F0702030302020204" pitchFamily="66" charset="0"/>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23" t="14892" r="3542" b="6699"/>
          <a:stretch/>
        </p:blipFill>
        <p:spPr bwMode="auto">
          <a:xfrm>
            <a:off x="3966630" y="1710046"/>
            <a:ext cx="4916112" cy="3372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V="1">
            <a:off x="6424686" y="1674421"/>
            <a:ext cx="0" cy="33725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990381" y="3396343"/>
            <a:ext cx="491611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467109" y="4768563"/>
            <a:ext cx="533400"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a</a:t>
            </a:r>
            <a:endParaRPr lang="en-GB" sz="1400" dirty="0">
              <a:solidFill>
                <a:srgbClr val="FF0000"/>
              </a:solidFill>
              <a:latin typeface="Comic Sans MS" panose="030F0702030302020204" pitchFamily="66" charset="0"/>
            </a:endParaRPr>
          </a:p>
        </p:txBody>
      </p:sp>
      <p:sp>
        <p:nvSpPr>
          <p:cNvPr id="37" name="TextBox 36"/>
          <p:cNvSpPr txBox="1"/>
          <p:nvPr/>
        </p:nvSpPr>
        <p:spPr>
          <a:xfrm>
            <a:off x="2593286" y="4766584"/>
            <a:ext cx="533400"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a</a:t>
            </a:r>
            <a:endParaRPr lang="en-GB" sz="1400" dirty="0">
              <a:solidFill>
                <a:srgbClr val="FF0000"/>
              </a:solidFill>
              <a:latin typeface="Comic Sans MS" panose="030F0702030302020204" pitchFamily="66" charset="0"/>
            </a:endParaRPr>
          </a:p>
        </p:txBody>
      </p:sp>
      <p:sp>
        <p:nvSpPr>
          <p:cNvPr id="38" name="TextBox 37"/>
          <p:cNvSpPr txBox="1"/>
          <p:nvPr/>
        </p:nvSpPr>
        <p:spPr>
          <a:xfrm>
            <a:off x="6109572" y="2424124"/>
            <a:ext cx="269625" cy="276999"/>
          </a:xfrm>
          <a:prstGeom prst="rect">
            <a:avLst/>
          </a:prstGeom>
          <a:noFill/>
        </p:spPr>
        <p:txBody>
          <a:bodyPr wrap="none" rtlCol="0">
            <a:spAutoFit/>
          </a:bodyPr>
          <a:lstStyle/>
          <a:p>
            <a:pPr algn="ctr"/>
            <a:r>
              <a:rPr lang="en-GB" sz="1200" b="1" dirty="0" smtClean="0">
                <a:solidFill>
                  <a:srgbClr val="FF0000"/>
                </a:solidFill>
                <a:latin typeface="Comic Sans MS" panose="030F0702030302020204" pitchFamily="66" charset="0"/>
              </a:rPr>
              <a:t>a</a:t>
            </a:r>
            <a:endParaRPr lang="en-GB" sz="1200" b="1" dirty="0">
              <a:solidFill>
                <a:srgbClr val="FF0000"/>
              </a:solidFill>
              <a:latin typeface="Comic Sans MS" panose="030F0702030302020204" pitchFamily="66" charset="0"/>
            </a:endParaRPr>
          </a:p>
        </p:txBody>
      </p:sp>
      <p:sp>
        <p:nvSpPr>
          <p:cNvPr id="39" name="TextBox 38"/>
          <p:cNvSpPr txBox="1"/>
          <p:nvPr/>
        </p:nvSpPr>
        <p:spPr>
          <a:xfrm>
            <a:off x="8539347" y="3408219"/>
            <a:ext cx="604653" cy="276999"/>
          </a:xfrm>
          <a:prstGeom prst="rect">
            <a:avLst/>
          </a:prstGeom>
          <a:noFill/>
        </p:spPr>
        <p:txBody>
          <a:bodyPr wrap="none" rtlCol="0">
            <a:spAutoFit/>
          </a:bodyPr>
          <a:lstStyle/>
          <a:p>
            <a:r>
              <a:rPr lang="en-US" sz="1200" b="1" dirty="0" smtClean="0">
                <a:latin typeface="Comic Sans MS" panose="030F0702030302020204" pitchFamily="66" charset="0"/>
              </a:rPr>
              <a:t>0, 2</a:t>
            </a:r>
            <a:r>
              <a:rPr lang="el-GR" sz="1200" b="1" dirty="0" smtClean="0">
                <a:latin typeface="Comic Sans MS" panose="030F0702030302020204" pitchFamily="66" charset="0"/>
              </a:rPr>
              <a:t>π</a:t>
            </a:r>
            <a:endParaRPr lang="en-GB" sz="1200" b="1" dirty="0">
              <a:latin typeface="Comic Sans MS" panose="030F0702030302020204" pitchFamily="66" charset="0"/>
            </a:endParaRPr>
          </a:p>
        </p:txBody>
      </p:sp>
      <p:sp>
        <p:nvSpPr>
          <p:cNvPr id="40" name="TextBox 39"/>
          <p:cNvSpPr txBox="1"/>
          <p:nvPr/>
        </p:nvSpPr>
        <p:spPr>
          <a:xfrm>
            <a:off x="6257305" y="1233055"/>
            <a:ext cx="321624" cy="461665"/>
          </a:xfrm>
          <a:prstGeom prst="rect">
            <a:avLst/>
          </a:prstGeom>
          <a:noFill/>
        </p:spPr>
        <p:txBody>
          <a:bodyPr wrap="square" rtlCol="0">
            <a:spAutoFit/>
          </a:bodyPr>
          <a:lstStyle/>
          <a:p>
            <a:pPr algn="ctr"/>
            <a:r>
              <a:rPr lang="el-GR" sz="1200" b="1" u="sng" dirty="0" smtClean="0">
                <a:latin typeface="Comic Sans MS" panose="030F0702030302020204" pitchFamily="66" charset="0"/>
              </a:rPr>
              <a:t>π</a:t>
            </a:r>
            <a:r>
              <a:rPr lang="en-US" sz="1200" b="1" dirty="0" smtClean="0">
                <a:latin typeface="Comic Sans MS" panose="030F0702030302020204" pitchFamily="66" charset="0"/>
              </a:rPr>
              <a:t> 2</a:t>
            </a:r>
            <a:endParaRPr lang="en-GB" sz="1200" b="1" dirty="0">
              <a:latin typeface="Comic Sans MS" panose="030F0702030302020204" pitchFamily="66" charset="0"/>
            </a:endParaRPr>
          </a:p>
        </p:txBody>
      </p:sp>
      <p:sp>
        <p:nvSpPr>
          <p:cNvPr id="41" name="TextBox 40"/>
          <p:cNvSpPr txBox="1"/>
          <p:nvPr/>
        </p:nvSpPr>
        <p:spPr>
          <a:xfrm>
            <a:off x="3725883" y="3218213"/>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42" name="TextBox 41"/>
          <p:cNvSpPr txBox="1"/>
          <p:nvPr/>
        </p:nvSpPr>
        <p:spPr>
          <a:xfrm>
            <a:off x="6219699" y="5043054"/>
            <a:ext cx="442357" cy="461665"/>
          </a:xfrm>
          <a:prstGeom prst="rect">
            <a:avLst/>
          </a:prstGeom>
          <a:noFill/>
        </p:spPr>
        <p:txBody>
          <a:bodyPr wrap="square" rtlCol="0">
            <a:spAutoFit/>
          </a:bodyPr>
          <a:lstStyle/>
          <a:p>
            <a:pPr algn="ctr"/>
            <a:r>
              <a:rPr lang="en-US" sz="1200" b="1" u="sng" dirty="0" smtClean="0">
                <a:latin typeface="Comic Sans MS" panose="030F0702030302020204" pitchFamily="66" charset="0"/>
              </a:rPr>
              <a:t>3</a:t>
            </a:r>
            <a:r>
              <a:rPr lang="el-GR" sz="1200" b="1" u="sng" dirty="0" smtClean="0">
                <a:latin typeface="Comic Sans MS" panose="030F0702030302020204" pitchFamily="66" charset="0"/>
              </a:rPr>
              <a:t>π</a:t>
            </a:r>
            <a:r>
              <a:rPr lang="en-US" sz="1200" b="1" dirty="0" smtClean="0">
                <a:latin typeface="Comic Sans MS" panose="030F0702030302020204" pitchFamily="66" charset="0"/>
              </a:rPr>
              <a:t> 2</a:t>
            </a:r>
            <a:endParaRPr lang="en-GB" sz="1200" b="1" dirty="0">
              <a:latin typeface="Comic Sans MS" panose="030F0702030302020204" pitchFamily="66" charset="0"/>
            </a:endParaRPr>
          </a:p>
        </p:txBody>
      </p:sp>
      <p:grpSp>
        <p:nvGrpSpPr>
          <p:cNvPr id="43" name="Group 42"/>
          <p:cNvGrpSpPr/>
          <p:nvPr/>
        </p:nvGrpSpPr>
        <p:grpSpPr>
          <a:xfrm>
            <a:off x="6356268" y="3309257"/>
            <a:ext cx="152400" cy="152400"/>
            <a:chOff x="4038600" y="1371600"/>
            <a:chExt cx="152400" cy="152400"/>
          </a:xfrm>
        </p:grpSpPr>
        <p:cxnSp>
          <p:nvCxnSpPr>
            <p:cNvPr id="44" name="Straight Connector 43"/>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7945582" y="3319153"/>
            <a:ext cx="152400" cy="152400"/>
            <a:chOff x="4038600" y="1371600"/>
            <a:chExt cx="152400" cy="152400"/>
          </a:xfrm>
        </p:grpSpPr>
        <p:cxnSp>
          <p:nvCxnSpPr>
            <p:cNvPr id="47" name="Straight Connector 46"/>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6336500" y="2506665"/>
            <a:ext cx="152400" cy="152400"/>
            <a:chOff x="4038600" y="1371600"/>
            <a:chExt cx="152400" cy="152400"/>
          </a:xfrm>
        </p:grpSpPr>
        <p:cxnSp>
          <p:nvCxnSpPr>
            <p:cNvPr id="50" name="Straight Connector 49"/>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6348655" y="4128837"/>
            <a:ext cx="152400" cy="152400"/>
            <a:chOff x="4038600" y="1371600"/>
            <a:chExt cx="152400" cy="152400"/>
          </a:xfrm>
        </p:grpSpPr>
        <p:cxnSp>
          <p:nvCxnSpPr>
            <p:cNvPr id="53" name="Straight Connector 52"/>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5" name="TextBox 54"/>
          <p:cNvSpPr txBox="1"/>
          <p:nvPr/>
        </p:nvSpPr>
        <p:spPr>
          <a:xfrm>
            <a:off x="6108352" y="4083455"/>
            <a:ext cx="269626" cy="276999"/>
          </a:xfrm>
          <a:prstGeom prst="rect">
            <a:avLst/>
          </a:prstGeom>
          <a:noFill/>
        </p:spPr>
        <p:txBody>
          <a:bodyPr wrap="none" rtlCol="0">
            <a:spAutoFit/>
          </a:bodyPr>
          <a:lstStyle/>
          <a:p>
            <a:pPr algn="ctr"/>
            <a:r>
              <a:rPr lang="en-GB" sz="1200" b="1" dirty="0" smtClean="0">
                <a:solidFill>
                  <a:srgbClr val="FF0000"/>
                </a:solidFill>
                <a:latin typeface="Comic Sans MS" panose="030F0702030302020204" pitchFamily="66" charset="0"/>
              </a:rPr>
              <a:t>a</a:t>
            </a:r>
            <a:endParaRPr lang="en-GB" sz="1200" b="1" dirty="0">
              <a:solidFill>
                <a:srgbClr val="FF0000"/>
              </a:solidFill>
              <a:latin typeface="Comic Sans MS" panose="030F0702030302020204" pitchFamily="66" charset="0"/>
            </a:endParaRPr>
          </a:p>
        </p:txBody>
      </p:sp>
      <p:sp>
        <p:nvSpPr>
          <p:cNvPr id="56" name="TextBox 55"/>
          <p:cNvSpPr txBox="1"/>
          <p:nvPr/>
        </p:nvSpPr>
        <p:spPr>
          <a:xfrm>
            <a:off x="6409563" y="3394607"/>
            <a:ext cx="279244" cy="276999"/>
          </a:xfrm>
          <a:prstGeom prst="rect">
            <a:avLst/>
          </a:prstGeom>
          <a:noFill/>
        </p:spPr>
        <p:txBody>
          <a:bodyPr wrap="none" rtlCol="0">
            <a:spAutoFit/>
          </a:bodyPr>
          <a:lstStyle/>
          <a:p>
            <a:pPr algn="ctr"/>
            <a:r>
              <a:rPr lang="en-GB" sz="1200" b="1" dirty="0" smtClean="0">
                <a:solidFill>
                  <a:srgbClr val="FF0000"/>
                </a:solidFill>
                <a:latin typeface="Comic Sans MS" panose="030F0702030302020204" pitchFamily="66" charset="0"/>
              </a:rPr>
              <a:t>0</a:t>
            </a:r>
            <a:endParaRPr lang="en-GB" sz="1200" b="1" dirty="0">
              <a:solidFill>
                <a:srgbClr val="FF0000"/>
              </a:solidFill>
              <a:latin typeface="Comic Sans MS" panose="030F0702030302020204" pitchFamily="66" charset="0"/>
            </a:endParaRPr>
          </a:p>
        </p:txBody>
      </p:sp>
      <p:sp>
        <p:nvSpPr>
          <p:cNvPr id="57" name="TextBox 56"/>
          <p:cNvSpPr txBox="1"/>
          <p:nvPr/>
        </p:nvSpPr>
        <p:spPr>
          <a:xfrm>
            <a:off x="7997155" y="3408017"/>
            <a:ext cx="364202" cy="276999"/>
          </a:xfrm>
          <a:prstGeom prst="rect">
            <a:avLst/>
          </a:prstGeom>
          <a:noFill/>
        </p:spPr>
        <p:txBody>
          <a:bodyPr wrap="none" rtlCol="0">
            <a:spAutoFit/>
          </a:bodyPr>
          <a:lstStyle/>
          <a:p>
            <a:pPr algn="ctr"/>
            <a:r>
              <a:rPr lang="en-GB" sz="1200" b="1" dirty="0" smtClean="0">
                <a:solidFill>
                  <a:srgbClr val="FF0000"/>
                </a:solidFill>
                <a:latin typeface="Comic Sans MS" panose="030F0702030302020204" pitchFamily="66" charset="0"/>
              </a:rPr>
              <a:t>2a</a:t>
            </a:r>
            <a:endParaRPr lang="en-GB" sz="1200" b="1" dirty="0">
              <a:solidFill>
                <a:srgbClr val="FF0000"/>
              </a:solidFill>
              <a:latin typeface="Comic Sans MS" panose="030F0702030302020204" pitchFamily="66" charset="0"/>
            </a:endParaRPr>
          </a:p>
        </p:txBody>
      </p:sp>
      <p:sp>
        <p:nvSpPr>
          <p:cNvPr id="62" name="Line 95"/>
          <p:cNvSpPr>
            <a:spLocks noChangeShapeType="1"/>
          </p:cNvSpPr>
          <p:nvPr/>
        </p:nvSpPr>
        <p:spPr bwMode="auto">
          <a:xfrm>
            <a:off x="3359111" y="57150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 name="Line 131"/>
          <p:cNvSpPr>
            <a:spLocks noChangeShapeType="1"/>
          </p:cNvSpPr>
          <p:nvPr/>
        </p:nvSpPr>
        <p:spPr bwMode="auto">
          <a:xfrm>
            <a:off x="615911" y="5486400"/>
            <a:ext cx="0" cy="609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 name="Text Box 136"/>
          <p:cNvSpPr txBox="1">
            <a:spLocks noChangeArrowheads="1"/>
          </p:cNvSpPr>
          <p:nvPr/>
        </p:nvSpPr>
        <p:spPr bwMode="auto">
          <a:xfrm>
            <a:off x="3357549" y="5302103"/>
            <a:ext cx="681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400" dirty="0" smtClean="0">
                <a:latin typeface="Comic Sans MS" pitchFamily="66" charset="0"/>
              </a:rPr>
              <a:t>Cos</a:t>
            </a:r>
            <a:r>
              <a:rPr lang="el-GR" altLang="en-US" sz="1400" dirty="0">
                <a:latin typeface="Comic Sans MS" pitchFamily="66" charset="0"/>
              </a:rPr>
              <a:t>θ</a:t>
            </a:r>
          </a:p>
        </p:txBody>
      </p:sp>
      <p:sp>
        <p:nvSpPr>
          <p:cNvPr id="70" name="TextBox 69"/>
          <p:cNvSpPr txBox="1"/>
          <p:nvPr/>
        </p:nvSpPr>
        <p:spPr>
          <a:xfrm>
            <a:off x="1025328" y="5850990"/>
            <a:ext cx="533400" cy="307777"/>
          </a:xfrm>
          <a:prstGeom prst="rect">
            <a:avLst/>
          </a:prstGeom>
          <a:noFill/>
        </p:spPr>
        <p:txBody>
          <a:bodyPr wrap="square" rtlCol="0">
            <a:spAutoFit/>
          </a:bodyPr>
          <a:lstStyle/>
          <a:p>
            <a:pPr algn="ctr"/>
            <a:r>
              <a:rPr lang="el-GR" sz="1400" baseline="30000" dirty="0" smtClean="0">
                <a:latin typeface="Comic Sans MS" panose="030F0702030302020204" pitchFamily="66" charset="0"/>
              </a:rPr>
              <a:t>π</a:t>
            </a:r>
            <a:r>
              <a:rPr lang="en-GB" sz="1400" dirty="0" smtClean="0">
                <a:latin typeface="Comic Sans MS" panose="030F0702030302020204" pitchFamily="66" charset="0"/>
              </a:rPr>
              <a:t>/</a:t>
            </a:r>
            <a:r>
              <a:rPr lang="en-GB" sz="1400" baseline="-25000" dirty="0" smtClean="0">
                <a:latin typeface="Comic Sans MS" panose="030F0702030302020204" pitchFamily="66" charset="0"/>
              </a:rPr>
              <a:t>2</a:t>
            </a:r>
            <a:endParaRPr lang="en-GB" sz="1400" baseline="-25000" dirty="0">
              <a:latin typeface="Comic Sans MS" panose="030F0702030302020204" pitchFamily="66" charset="0"/>
            </a:endParaRPr>
          </a:p>
        </p:txBody>
      </p:sp>
      <p:sp>
        <p:nvSpPr>
          <p:cNvPr id="72" name="TextBox 71"/>
          <p:cNvSpPr txBox="1"/>
          <p:nvPr/>
        </p:nvSpPr>
        <p:spPr>
          <a:xfrm>
            <a:off x="2421739" y="5865167"/>
            <a:ext cx="533400" cy="307777"/>
          </a:xfrm>
          <a:prstGeom prst="rect">
            <a:avLst/>
          </a:prstGeom>
          <a:noFill/>
        </p:spPr>
        <p:txBody>
          <a:bodyPr wrap="square" rtlCol="0">
            <a:spAutoFit/>
          </a:bodyPr>
          <a:lstStyle/>
          <a:p>
            <a:pPr algn="ctr"/>
            <a:r>
              <a:rPr lang="en-GB" sz="1400" baseline="30000" dirty="0" smtClean="0">
                <a:latin typeface="Comic Sans MS" panose="030F0702030302020204" pitchFamily="66" charset="0"/>
              </a:rPr>
              <a:t>3</a:t>
            </a:r>
            <a:r>
              <a:rPr lang="el-GR" sz="1400" baseline="30000" dirty="0" smtClean="0">
                <a:latin typeface="Comic Sans MS" panose="030F0702030302020204" pitchFamily="66" charset="0"/>
              </a:rPr>
              <a:t>π</a:t>
            </a:r>
            <a:r>
              <a:rPr lang="en-GB" sz="1400" dirty="0" smtClean="0">
                <a:latin typeface="Comic Sans MS" panose="030F0702030302020204" pitchFamily="66" charset="0"/>
              </a:rPr>
              <a:t>/</a:t>
            </a:r>
            <a:r>
              <a:rPr lang="en-GB" sz="1400" baseline="-25000" dirty="0" smtClean="0">
                <a:latin typeface="Comic Sans MS" panose="030F0702030302020204" pitchFamily="66" charset="0"/>
              </a:rPr>
              <a:t>2</a:t>
            </a:r>
            <a:endParaRPr lang="en-GB" sz="1400" baseline="-25000" dirty="0">
              <a:latin typeface="Comic Sans MS" panose="030F0702030302020204" pitchFamily="66" charset="0"/>
            </a:endParaRPr>
          </a:p>
        </p:txBody>
      </p:sp>
      <p:sp>
        <p:nvSpPr>
          <p:cNvPr id="74" name="TextBox 73"/>
          <p:cNvSpPr txBox="1"/>
          <p:nvPr/>
        </p:nvSpPr>
        <p:spPr>
          <a:xfrm>
            <a:off x="341302" y="5326450"/>
            <a:ext cx="328549" cy="307777"/>
          </a:xfrm>
          <a:prstGeom prst="rect">
            <a:avLst/>
          </a:prstGeom>
          <a:noFill/>
        </p:spPr>
        <p:txBody>
          <a:bodyPr wrap="square" rtlCol="0">
            <a:spAutoFit/>
          </a:bodyPr>
          <a:lstStyle/>
          <a:p>
            <a:pPr algn="ctr"/>
            <a:r>
              <a:rPr lang="en-GB" sz="1400" b="1" dirty="0" smtClean="0">
                <a:latin typeface="Comic Sans MS" panose="030F0702030302020204" pitchFamily="66" charset="0"/>
              </a:rPr>
              <a:t>1</a:t>
            </a:r>
            <a:endParaRPr lang="en-GB" sz="1400" b="1" dirty="0">
              <a:latin typeface="Comic Sans MS" panose="030F0702030302020204" pitchFamily="66" charset="0"/>
            </a:endParaRPr>
          </a:p>
        </p:txBody>
      </p:sp>
      <p:sp>
        <p:nvSpPr>
          <p:cNvPr id="77" name="TextBox 76"/>
          <p:cNvSpPr txBox="1"/>
          <p:nvPr/>
        </p:nvSpPr>
        <p:spPr>
          <a:xfrm>
            <a:off x="217256" y="5925417"/>
            <a:ext cx="463228" cy="307777"/>
          </a:xfrm>
          <a:prstGeom prst="rect">
            <a:avLst/>
          </a:prstGeom>
          <a:noFill/>
        </p:spPr>
        <p:txBody>
          <a:bodyPr wrap="square" rtlCol="0">
            <a:spAutoFit/>
          </a:bodyPr>
          <a:lstStyle/>
          <a:p>
            <a:pPr algn="ctr"/>
            <a:r>
              <a:rPr lang="en-GB" sz="1400" b="1" dirty="0" smtClean="0">
                <a:latin typeface="Comic Sans MS" panose="030F0702030302020204" pitchFamily="66" charset="0"/>
              </a:rPr>
              <a:t>-1</a:t>
            </a:r>
            <a:endParaRPr lang="en-GB" sz="1400" b="1" dirty="0">
              <a:latin typeface="Comic Sans MS" panose="030F0702030302020204" pitchFamily="66" charset="0"/>
            </a:endParaRPr>
          </a:p>
        </p:txBody>
      </p:sp>
      <p:sp>
        <p:nvSpPr>
          <p:cNvPr id="79" name="TextBox 78"/>
          <p:cNvSpPr txBox="1"/>
          <p:nvPr/>
        </p:nvSpPr>
        <p:spPr>
          <a:xfrm>
            <a:off x="369656" y="5620617"/>
            <a:ext cx="257665" cy="307777"/>
          </a:xfrm>
          <a:prstGeom prst="rect">
            <a:avLst/>
          </a:prstGeom>
          <a:noFill/>
        </p:spPr>
        <p:txBody>
          <a:bodyPr wrap="square" rtlCol="0">
            <a:spAutoFit/>
          </a:bodyPr>
          <a:lstStyle/>
          <a:p>
            <a:pPr algn="ctr"/>
            <a:r>
              <a:rPr lang="en-GB" sz="1400" b="1" dirty="0" smtClean="0">
                <a:latin typeface="Comic Sans MS" panose="030F0702030302020204" pitchFamily="66" charset="0"/>
              </a:rPr>
              <a:t>0</a:t>
            </a:r>
            <a:endParaRPr lang="en-GB" sz="1400" b="1" dirty="0">
              <a:latin typeface="Comic Sans MS" panose="030F0702030302020204" pitchFamily="66" charset="0"/>
            </a:endParaRPr>
          </a:p>
        </p:txBody>
      </p:sp>
      <p:sp>
        <p:nvSpPr>
          <p:cNvPr id="93" name="TextBox 92"/>
          <p:cNvSpPr txBox="1"/>
          <p:nvPr/>
        </p:nvSpPr>
        <p:spPr>
          <a:xfrm>
            <a:off x="1826316" y="5822635"/>
            <a:ext cx="310828" cy="307777"/>
          </a:xfrm>
          <a:prstGeom prst="rect">
            <a:avLst/>
          </a:prstGeom>
          <a:noFill/>
        </p:spPr>
        <p:txBody>
          <a:bodyPr wrap="square" rtlCol="0">
            <a:spAutoFit/>
          </a:bodyPr>
          <a:lstStyle/>
          <a:p>
            <a:pPr algn="ct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94" name="TextBox 93"/>
          <p:cNvSpPr txBox="1"/>
          <p:nvPr/>
        </p:nvSpPr>
        <p:spPr>
          <a:xfrm>
            <a:off x="3158928" y="5868709"/>
            <a:ext cx="413611" cy="307777"/>
          </a:xfrm>
          <a:prstGeom prst="rect">
            <a:avLst/>
          </a:prstGeom>
          <a:noFill/>
        </p:spPr>
        <p:txBody>
          <a:bodyPr wrap="square" rtlCol="0">
            <a:spAutoFit/>
          </a:bodyPr>
          <a:lstStyle/>
          <a:p>
            <a:pPr algn="ctr"/>
            <a:r>
              <a:rPr lang="en-GB" sz="1400" dirty="0" smtClean="0">
                <a:latin typeface="Comic Sans MS" panose="030F0702030302020204" pitchFamily="66" charset="0"/>
              </a:rPr>
              <a:t>2</a:t>
            </a: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63" name="Arc 108"/>
          <p:cNvSpPr>
            <a:spLocks/>
          </p:cNvSpPr>
          <p:nvPr/>
        </p:nvSpPr>
        <p:spPr bwMode="auto">
          <a:xfrm>
            <a:off x="615911" y="5486400"/>
            <a:ext cx="668338"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 name="Arc 109"/>
          <p:cNvSpPr>
            <a:spLocks/>
          </p:cNvSpPr>
          <p:nvPr/>
        </p:nvSpPr>
        <p:spPr bwMode="auto">
          <a:xfrm flipH="1" flipV="1">
            <a:off x="1303299" y="5181600"/>
            <a:ext cx="688975" cy="914400"/>
          </a:xfrm>
          <a:custGeom>
            <a:avLst/>
            <a:gdLst>
              <a:gd name="T0" fmla="*/ 0 w 16272"/>
              <a:gd name="T1" fmla="*/ 8975 h 21600"/>
              <a:gd name="T2" fmla="*/ 29171986 w 16272"/>
              <a:gd name="T3" fmla="*/ 12292076 h 21600"/>
              <a:gd name="T4" fmla="*/ 867697 w 16272"/>
              <a:gd name="T5" fmla="*/ 38709600 h 21600"/>
              <a:gd name="T6" fmla="*/ 0 60000 65536"/>
              <a:gd name="T7" fmla="*/ 0 60000 65536"/>
              <a:gd name="T8" fmla="*/ 0 60000 65536"/>
            </a:gdLst>
            <a:ahLst/>
            <a:cxnLst>
              <a:cxn ang="T6">
                <a:pos x="T0" y="T1"/>
              </a:cxn>
              <a:cxn ang="T7">
                <a:pos x="T2" y="T3"/>
              </a:cxn>
              <a:cxn ang="T8">
                <a:pos x="T4" y="T5"/>
              </a:cxn>
            </a:cxnLst>
            <a:rect l="0" t="0" r="r" b="b"/>
            <a:pathLst>
              <a:path w="16272" h="21600" fill="none" extrusionOk="0">
                <a:moveTo>
                  <a:pt x="0" y="5"/>
                </a:moveTo>
                <a:cubicBezTo>
                  <a:pt x="161" y="1"/>
                  <a:pt x="322" y="-1"/>
                  <a:pt x="484" y="0"/>
                </a:cubicBezTo>
                <a:cubicBezTo>
                  <a:pt x="6469" y="0"/>
                  <a:pt x="12187" y="2483"/>
                  <a:pt x="16272" y="6858"/>
                </a:cubicBezTo>
              </a:path>
              <a:path w="16272" h="21600" stroke="0" extrusionOk="0">
                <a:moveTo>
                  <a:pt x="0" y="5"/>
                </a:moveTo>
                <a:cubicBezTo>
                  <a:pt x="161" y="1"/>
                  <a:pt x="322" y="-1"/>
                  <a:pt x="484" y="0"/>
                </a:cubicBezTo>
                <a:cubicBezTo>
                  <a:pt x="6469" y="0"/>
                  <a:pt x="12187" y="2483"/>
                  <a:pt x="16272" y="6858"/>
                </a:cubicBezTo>
                <a:lnTo>
                  <a:pt x="484" y="21600"/>
                </a:lnTo>
                <a:lnTo>
                  <a:pt x="0" y="5"/>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 name="Arc 110"/>
          <p:cNvSpPr>
            <a:spLocks/>
          </p:cNvSpPr>
          <p:nvPr/>
        </p:nvSpPr>
        <p:spPr bwMode="auto">
          <a:xfrm flipH="1">
            <a:off x="2673311" y="5486400"/>
            <a:ext cx="668338"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6" name="Arc 111"/>
          <p:cNvSpPr>
            <a:spLocks/>
          </p:cNvSpPr>
          <p:nvPr/>
        </p:nvSpPr>
        <p:spPr bwMode="auto">
          <a:xfrm flipV="1">
            <a:off x="1987511" y="5181600"/>
            <a:ext cx="668338"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 name="TextBox 6"/>
          <p:cNvSpPr txBox="1"/>
          <p:nvPr/>
        </p:nvSpPr>
        <p:spPr>
          <a:xfrm>
            <a:off x="4136065" y="5645888"/>
            <a:ext cx="1378904" cy="307777"/>
          </a:xfrm>
          <a:prstGeom prst="rect">
            <a:avLst/>
          </a:prstGeom>
          <a:noFill/>
        </p:spPr>
        <p:txBody>
          <a:bodyPr wrap="none" rtlCol="0">
            <a:spAutoFit/>
          </a:bodyPr>
          <a:lstStyle/>
          <a:p>
            <a:r>
              <a:rPr lang="el-GR" sz="1400" dirty="0" smtClean="0">
                <a:solidFill>
                  <a:srgbClr val="0000FF"/>
                </a:solidFill>
                <a:latin typeface="Comic Sans MS" panose="030F0702030302020204" pitchFamily="66" charset="0"/>
              </a:rPr>
              <a:t>θ</a:t>
            </a:r>
            <a:r>
              <a:rPr lang="en-GB" sz="1400" dirty="0" smtClean="0">
                <a:solidFill>
                  <a:srgbClr val="0000FF"/>
                </a:solidFill>
                <a:latin typeface="Comic Sans MS" panose="030F0702030302020204" pitchFamily="66" charset="0"/>
              </a:rPr>
              <a:t> = 0, Cos</a:t>
            </a:r>
            <a:r>
              <a:rPr lang="el-GR" sz="1400" dirty="0" smtClean="0">
                <a:solidFill>
                  <a:srgbClr val="0000FF"/>
                </a:solidFill>
                <a:latin typeface="Comic Sans MS" panose="030F0702030302020204" pitchFamily="66" charset="0"/>
              </a:rPr>
              <a:t>θ</a:t>
            </a:r>
            <a:r>
              <a:rPr lang="en-GB" sz="1400" dirty="0" smtClean="0">
                <a:solidFill>
                  <a:srgbClr val="0000FF"/>
                </a:solidFill>
                <a:latin typeface="Comic Sans MS" panose="030F0702030302020204" pitchFamily="66" charset="0"/>
              </a:rPr>
              <a:t> = 1</a:t>
            </a:r>
            <a:endParaRPr lang="en-GB" sz="1400" dirty="0">
              <a:solidFill>
                <a:srgbClr val="0000FF"/>
              </a:solidFill>
              <a:latin typeface="Comic Sans MS" panose="030F0702030302020204" pitchFamily="66" charset="0"/>
            </a:endParaRPr>
          </a:p>
        </p:txBody>
      </p:sp>
      <p:grpSp>
        <p:nvGrpSpPr>
          <p:cNvPr id="97" name="Group 96"/>
          <p:cNvGrpSpPr/>
          <p:nvPr/>
        </p:nvGrpSpPr>
        <p:grpSpPr>
          <a:xfrm>
            <a:off x="546822" y="5408288"/>
            <a:ext cx="152400" cy="152400"/>
            <a:chOff x="4038600" y="1371600"/>
            <a:chExt cx="152400" cy="152400"/>
          </a:xfrm>
        </p:grpSpPr>
        <p:cxnSp>
          <p:nvCxnSpPr>
            <p:cNvPr id="98" name="Straight Connector 97"/>
            <p:cNvCxnSpPr/>
            <p:nvPr/>
          </p:nvCxnSpPr>
          <p:spPr>
            <a:xfrm>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3272301" y="5401199"/>
            <a:ext cx="152400" cy="152400"/>
            <a:chOff x="4038600" y="1371600"/>
            <a:chExt cx="152400" cy="152400"/>
          </a:xfrm>
        </p:grpSpPr>
        <p:cxnSp>
          <p:nvCxnSpPr>
            <p:cNvPr id="101" name="Straight Connector 100"/>
            <p:cNvCxnSpPr/>
            <p:nvPr/>
          </p:nvCxnSpPr>
          <p:spPr>
            <a:xfrm>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a:off x="1914878" y="6021431"/>
            <a:ext cx="152400" cy="152400"/>
            <a:chOff x="4038600" y="1371600"/>
            <a:chExt cx="152400" cy="152400"/>
          </a:xfrm>
        </p:grpSpPr>
        <p:cxnSp>
          <p:nvCxnSpPr>
            <p:cNvPr id="104" name="Straight Connector 103"/>
            <p:cNvCxnSpPr/>
            <p:nvPr/>
          </p:nvCxnSpPr>
          <p:spPr>
            <a:xfrm>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1216674" y="5716631"/>
            <a:ext cx="152400" cy="152400"/>
            <a:chOff x="4038600" y="1371600"/>
            <a:chExt cx="152400" cy="152400"/>
          </a:xfrm>
        </p:grpSpPr>
        <p:cxnSp>
          <p:nvCxnSpPr>
            <p:cNvPr id="107" name="Straight Connector 106"/>
            <p:cNvCxnSpPr/>
            <p:nvPr/>
          </p:nvCxnSpPr>
          <p:spPr>
            <a:xfrm>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2591818" y="5720175"/>
            <a:ext cx="152400" cy="152400"/>
            <a:chOff x="4038600" y="1371600"/>
            <a:chExt cx="152400" cy="152400"/>
          </a:xfrm>
        </p:grpSpPr>
        <p:cxnSp>
          <p:nvCxnSpPr>
            <p:cNvPr id="110" name="Straight Connector 109"/>
            <p:cNvCxnSpPr/>
            <p:nvPr/>
          </p:nvCxnSpPr>
          <p:spPr>
            <a:xfrm>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112" name="TextBox 111"/>
          <p:cNvSpPr txBox="1"/>
          <p:nvPr/>
        </p:nvSpPr>
        <p:spPr>
          <a:xfrm>
            <a:off x="4128976" y="5670698"/>
            <a:ext cx="1539204" cy="307777"/>
          </a:xfrm>
          <a:prstGeom prst="rect">
            <a:avLst/>
          </a:prstGeom>
          <a:noFill/>
        </p:spPr>
        <p:txBody>
          <a:bodyPr wrap="none" rtlCol="0">
            <a:spAutoFit/>
          </a:bodyPr>
          <a:lstStyle/>
          <a:p>
            <a:r>
              <a:rPr lang="el-GR" sz="1400" dirty="0" smtClean="0">
                <a:solidFill>
                  <a:srgbClr val="0000FF"/>
                </a:solidFill>
                <a:latin typeface="Comic Sans MS" panose="030F0702030302020204" pitchFamily="66" charset="0"/>
              </a:rPr>
              <a:t>θ</a:t>
            </a:r>
            <a:r>
              <a:rPr lang="en-GB" sz="1400" dirty="0" smtClean="0">
                <a:solidFill>
                  <a:srgbClr val="0000FF"/>
                </a:solidFill>
                <a:latin typeface="Comic Sans MS" panose="030F0702030302020204" pitchFamily="66" charset="0"/>
              </a:rPr>
              <a:t> = </a:t>
            </a:r>
            <a:r>
              <a:rPr lang="el-GR" sz="1400" baseline="30000" dirty="0" smtClean="0">
                <a:solidFill>
                  <a:srgbClr val="0000FF"/>
                </a:solidFill>
                <a:latin typeface="Comic Sans MS" panose="030F0702030302020204" pitchFamily="66" charset="0"/>
              </a:rPr>
              <a:t>π</a:t>
            </a:r>
            <a:r>
              <a:rPr lang="en-GB" sz="1400" dirty="0" smtClean="0">
                <a:solidFill>
                  <a:srgbClr val="0000FF"/>
                </a:solidFill>
                <a:latin typeface="Comic Sans MS" panose="030F0702030302020204" pitchFamily="66" charset="0"/>
              </a:rPr>
              <a:t>/</a:t>
            </a:r>
            <a:r>
              <a:rPr lang="en-GB" sz="1400" baseline="-25000" dirty="0" smtClean="0">
                <a:solidFill>
                  <a:srgbClr val="0000FF"/>
                </a:solidFill>
                <a:latin typeface="Comic Sans MS" panose="030F0702030302020204" pitchFamily="66" charset="0"/>
              </a:rPr>
              <a:t>2</a:t>
            </a:r>
            <a:r>
              <a:rPr lang="en-GB" sz="1400" dirty="0" smtClean="0">
                <a:solidFill>
                  <a:srgbClr val="0000FF"/>
                </a:solidFill>
                <a:latin typeface="Comic Sans MS" panose="030F0702030302020204" pitchFamily="66" charset="0"/>
              </a:rPr>
              <a:t>, Cos</a:t>
            </a:r>
            <a:r>
              <a:rPr lang="el-GR" sz="1400" dirty="0" smtClean="0">
                <a:solidFill>
                  <a:srgbClr val="0000FF"/>
                </a:solidFill>
                <a:latin typeface="Comic Sans MS" panose="030F0702030302020204" pitchFamily="66" charset="0"/>
              </a:rPr>
              <a:t>θ</a:t>
            </a:r>
            <a:r>
              <a:rPr lang="en-GB" sz="1400" dirty="0" smtClean="0">
                <a:solidFill>
                  <a:srgbClr val="0000FF"/>
                </a:solidFill>
                <a:latin typeface="Comic Sans MS" panose="030F0702030302020204" pitchFamily="66" charset="0"/>
              </a:rPr>
              <a:t> = 0</a:t>
            </a:r>
            <a:endParaRPr lang="en-GB" sz="1400" dirty="0">
              <a:solidFill>
                <a:srgbClr val="0000FF"/>
              </a:solidFill>
              <a:latin typeface="Comic Sans MS" panose="030F0702030302020204" pitchFamily="66" charset="0"/>
            </a:endParaRPr>
          </a:p>
        </p:txBody>
      </p:sp>
      <p:sp>
        <p:nvSpPr>
          <p:cNvPr id="113" name="TextBox 112"/>
          <p:cNvSpPr txBox="1"/>
          <p:nvPr/>
        </p:nvSpPr>
        <p:spPr>
          <a:xfrm>
            <a:off x="4089991" y="5674243"/>
            <a:ext cx="1457450" cy="307777"/>
          </a:xfrm>
          <a:prstGeom prst="rect">
            <a:avLst/>
          </a:prstGeom>
          <a:noFill/>
        </p:spPr>
        <p:txBody>
          <a:bodyPr wrap="none" rtlCol="0">
            <a:spAutoFit/>
          </a:bodyPr>
          <a:lstStyle/>
          <a:p>
            <a:r>
              <a:rPr lang="el-GR" sz="1400" dirty="0" smtClean="0">
                <a:solidFill>
                  <a:srgbClr val="0000FF"/>
                </a:solidFill>
                <a:latin typeface="Comic Sans MS" panose="030F0702030302020204" pitchFamily="66" charset="0"/>
              </a:rPr>
              <a:t>θ</a:t>
            </a:r>
            <a:r>
              <a:rPr lang="en-GB" sz="1400" dirty="0" smtClean="0">
                <a:solidFill>
                  <a:srgbClr val="0000FF"/>
                </a:solidFill>
                <a:latin typeface="Comic Sans MS" panose="030F0702030302020204" pitchFamily="66" charset="0"/>
              </a:rPr>
              <a:t> = </a:t>
            </a:r>
            <a:r>
              <a:rPr lang="el-GR" sz="1400" dirty="0" smtClean="0">
                <a:solidFill>
                  <a:srgbClr val="0000FF"/>
                </a:solidFill>
                <a:latin typeface="Comic Sans MS" panose="030F0702030302020204" pitchFamily="66" charset="0"/>
              </a:rPr>
              <a:t>π</a:t>
            </a:r>
            <a:r>
              <a:rPr lang="en-GB" sz="1400" dirty="0" smtClean="0">
                <a:solidFill>
                  <a:srgbClr val="0000FF"/>
                </a:solidFill>
                <a:latin typeface="Comic Sans MS" panose="030F0702030302020204" pitchFamily="66" charset="0"/>
              </a:rPr>
              <a:t>, Cos</a:t>
            </a:r>
            <a:r>
              <a:rPr lang="el-GR" sz="1400" dirty="0" smtClean="0">
                <a:solidFill>
                  <a:srgbClr val="0000FF"/>
                </a:solidFill>
                <a:latin typeface="Comic Sans MS" panose="030F0702030302020204" pitchFamily="66" charset="0"/>
              </a:rPr>
              <a:t>θ</a:t>
            </a:r>
            <a:r>
              <a:rPr lang="en-GB" sz="1400" dirty="0" smtClean="0">
                <a:solidFill>
                  <a:srgbClr val="0000FF"/>
                </a:solidFill>
                <a:latin typeface="Comic Sans MS" panose="030F0702030302020204" pitchFamily="66" charset="0"/>
              </a:rPr>
              <a:t> = -1</a:t>
            </a:r>
            <a:endParaRPr lang="en-GB" sz="1400" dirty="0">
              <a:solidFill>
                <a:srgbClr val="0000FF"/>
              </a:solidFill>
              <a:latin typeface="Comic Sans MS" panose="030F0702030302020204" pitchFamily="66" charset="0"/>
            </a:endParaRPr>
          </a:p>
        </p:txBody>
      </p:sp>
      <p:sp>
        <p:nvSpPr>
          <p:cNvPr id="114" name="TextBox 113"/>
          <p:cNvSpPr txBox="1"/>
          <p:nvPr/>
        </p:nvSpPr>
        <p:spPr>
          <a:xfrm>
            <a:off x="4093535" y="5667155"/>
            <a:ext cx="1491114" cy="307777"/>
          </a:xfrm>
          <a:prstGeom prst="rect">
            <a:avLst/>
          </a:prstGeom>
          <a:noFill/>
        </p:spPr>
        <p:txBody>
          <a:bodyPr wrap="none" rtlCol="0">
            <a:spAutoFit/>
          </a:bodyPr>
          <a:lstStyle/>
          <a:p>
            <a:r>
              <a:rPr lang="el-GR" sz="1400" dirty="0" smtClean="0">
                <a:solidFill>
                  <a:srgbClr val="0000FF"/>
                </a:solidFill>
                <a:latin typeface="Comic Sans MS" panose="030F0702030302020204" pitchFamily="66" charset="0"/>
              </a:rPr>
              <a:t>θ</a:t>
            </a:r>
            <a:r>
              <a:rPr lang="en-GB" sz="1400" dirty="0" smtClean="0">
                <a:solidFill>
                  <a:srgbClr val="0000FF"/>
                </a:solidFill>
                <a:latin typeface="Comic Sans MS" panose="030F0702030302020204" pitchFamily="66" charset="0"/>
              </a:rPr>
              <a:t> = 2</a:t>
            </a:r>
            <a:r>
              <a:rPr lang="el-GR" sz="1400" dirty="0" smtClean="0">
                <a:solidFill>
                  <a:srgbClr val="0000FF"/>
                </a:solidFill>
                <a:latin typeface="Comic Sans MS" panose="030F0702030302020204" pitchFamily="66" charset="0"/>
              </a:rPr>
              <a:t>π</a:t>
            </a:r>
            <a:r>
              <a:rPr lang="en-GB" sz="1400" dirty="0" smtClean="0">
                <a:solidFill>
                  <a:srgbClr val="0000FF"/>
                </a:solidFill>
                <a:latin typeface="Comic Sans MS" panose="030F0702030302020204" pitchFamily="66" charset="0"/>
              </a:rPr>
              <a:t>, Cos</a:t>
            </a:r>
            <a:r>
              <a:rPr lang="el-GR" sz="1400" dirty="0" smtClean="0">
                <a:solidFill>
                  <a:srgbClr val="0000FF"/>
                </a:solidFill>
                <a:latin typeface="Comic Sans MS" panose="030F0702030302020204" pitchFamily="66" charset="0"/>
              </a:rPr>
              <a:t>θ</a:t>
            </a:r>
            <a:r>
              <a:rPr lang="en-GB" sz="1400" dirty="0" smtClean="0">
                <a:solidFill>
                  <a:srgbClr val="0000FF"/>
                </a:solidFill>
                <a:latin typeface="Comic Sans MS" panose="030F0702030302020204" pitchFamily="66" charset="0"/>
              </a:rPr>
              <a:t> = 1</a:t>
            </a:r>
            <a:endParaRPr lang="en-GB" sz="1400" dirty="0">
              <a:solidFill>
                <a:srgbClr val="0000FF"/>
              </a:solidFill>
              <a:latin typeface="Comic Sans MS" panose="030F0702030302020204" pitchFamily="66" charset="0"/>
            </a:endParaRPr>
          </a:p>
        </p:txBody>
      </p:sp>
      <p:sp>
        <p:nvSpPr>
          <p:cNvPr id="115" name="TextBox 114"/>
          <p:cNvSpPr txBox="1"/>
          <p:nvPr/>
        </p:nvSpPr>
        <p:spPr>
          <a:xfrm>
            <a:off x="4132520" y="5642343"/>
            <a:ext cx="1648208" cy="307777"/>
          </a:xfrm>
          <a:prstGeom prst="rect">
            <a:avLst/>
          </a:prstGeom>
          <a:noFill/>
        </p:spPr>
        <p:txBody>
          <a:bodyPr wrap="none" rtlCol="0">
            <a:spAutoFit/>
          </a:bodyPr>
          <a:lstStyle/>
          <a:p>
            <a:r>
              <a:rPr lang="el-GR" sz="1400" dirty="0" smtClean="0">
                <a:solidFill>
                  <a:srgbClr val="0000FF"/>
                </a:solidFill>
                <a:latin typeface="Comic Sans MS" panose="030F0702030302020204" pitchFamily="66" charset="0"/>
              </a:rPr>
              <a:t>θ</a:t>
            </a:r>
            <a:r>
              <a:rPr lang="en-GB" sz="1400" dirty="0" smtClean="0">
                <a:solidFill>
                  <a:srgbClr val="0000FF"/>
                </a:solidFill>
                <a:latin typeface="Comic Sans MS" panose="030F0702030302020204" pitchFamily="66" charset="0"/>
              </a:rPr>
              <a:t> = </a:t>
            </a:r>
            <a:r>
              <a:rPr lang="en-GB" sz="1400" baseline="30000" dirty="0" smtClean="0">
                <a:solidFill>
                  <a:srgbClr val="0000FF"/>
                </a:solidFill>
                <a:latin typeface="Comic Sans MS" panose="030F0702030302020204" pitchFamily="66" charset="0"/>
              </a:rPr>
              <a:t>3</a:t>
            </a:r>
            <a:r>
              <a:rPr lang="el-GR" sz="1400" baseline="30000" dirty="0" smtClean="0">
                <a:solidFill>
                  <a:srgbClr val="0000FF"/>
                </a:solidFill>
                <a:latin typeface="Comic Sans MS" panose="030F0702030302020204" pitchFamily="66" charset="0"/>
              </a:rPr>
              <a:t>π</a:t>
            </a:r>
            <a:r>
              <a:rPr lang="en-GB" sz="1400" dirty="0" smtClean="0">
                <a:solidFill>
                  <a:srgbClr val="0000FF"/>
                </a:solidFill>
                <a:latin typeface="Comic Sans MS" panose="030F0702030302020204" pitchFamily="66" charset="0"/>
              </a:rPr>
              <a:t>/</a:t>
            </a:r>
            <a:r>
              <a:rPr lang="en-GB" sz="1400" baseline="-25000" dirty="0" smtClean="0">
                <a:solidFill>
                  <a:srgbClr val="0000FF"/>
                </a:solidFill>
                <a:latin typeface="Comic Sans MS" panose="030F0702030302020204" pitchFamily="66" charset="0"/>
              </a:rPr>
              <a:t>2</a:t>
            </a:r>
            <a:r>
              <a:rPr lang="en-GB" sz="1400" dirty="0" smtClean="0">
                <a:solidFill>
                  <a:srgbClr val="0000FF"/>
                </a:solidFill>
                <a:latin typeface="Comic Sans MS" panose="030F0702030302020204" pitchFamily="66" charset="0"/>
              </a:rPr>
              <a:t>, Cos</a:t>
            </a:r>
            <a:r>
              <a:rPr lang="el-GR" sz="1400" dirty="0" smtClean="0">
                <a:solidFill>
                  <a:srgbClr val="0000FF"/>
                </a:solidFill>
                <a:latin typeface="Comic Sans MS" panose="030F0702030302020204" pitchFamily="66" charset="0"/>
              </a:rPr>
              <a:t>θ</a:t>
            </a:r>
            <a:r>
              <a:rPr lang="en-GB" sz="1400" dirty="0" smtClean="0">
                <a:solidFill>
                  <a:srgbClr val="0000FF"/>
                </a:solidFill>
                <a:latin typeface="Comic Sans MS" panose="030F0702030302020204" pitchFamily="66" charset="0"/>
              </a:rPr>
              <a:t> = 0</a:t>
            </a:r>
            <a:endParaRPr lang="en-GB" sz="1400" dirty="0">
              <a:solidFill>
                <a:srgbClr val="0000FF"/>
              </a:solidFill>
              <a:latin typeface="Comic Sans MS" panose="030F0702030302020204" pitchFamily="66" charset="0"/>
            </a:endParaRPr>
          </a:p>
        </p:txBody>
      </p:sp>
      <p:sp>
        <p:nvSpPr>
          <p:cNvPr id="9" name="Rectangle 8"/>
          <p:cNvSpPr/>
          <p:nvPr/>
        </p:nvSpPr>
        <p:spPr>
          <a:xfrm>
            <a:off x="1265274" y="2647507"/>
            <a:ext cx="1562986" cy="3721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7296151" y="1838325"/>
            <a:ext cx="1466850" cy="738664"/>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This shape is called a Cardioid!</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05049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nodePh="1">
                                  <p:stCondLst>
                                    <p:cond delay="0"/>
                                  </p:stCondLst>
                                  <p:endCondLst>
                                    <p:cond evt="begin" delay="0">
                                      <p:tn val="20"/>
                                    </p:cond>
                                  </p:endCondLst>
                                  <p:childTnLst>
                                    <p:set>
                                      <p:cBhvr>
                                        <p:cTn id="21" dur="1" fill="hold">
                                          <p:stCondLst>
                                            <p:cond delay="0"/>
                                          </p:stCondLst>
                                        </p:cTn>
                                        <p:tgtEl>
                                          <p:spTgt spid="69"/>
                                        </p:tgtEl>
                                        <p:attrNameLst>
                                          <p:attrName>style.visibility</p:attrName>
                                        </p:attrNameLst>
                                      </p:cBhvr>
                                      <p:to>
                                        <p:strVal val="visible"/>
                                      </p:to>
                                    </p:set>
                                    <p:animEffect transition="in" filter="blinds(horizontal)">
                                      <p:cBhvr>
                                        <p:cTn id="22" dur="500"/>
                                        <p:tgtEl>
                                          <p:spTgt spid="6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blinds(horizontal)">
                                      <p:cBhvr>
                                        <p:cTn id="25" dur="500"/>
                                        <p:tgtEl>
                                          <p:spTgt spid="7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blinds(horizontal)">
                                      <p:cBhvr>
                                        <p:cTn id="28" dur="500"/>
                                        <p:tgtEl>
                                          <p:spTgt spid="7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blinds(horizontal)">
                                      <p:cBhvr>
                                        <p:cTn id="31" dur="500"/>
                                        <p:tgtEl>
                                          <p:spTgt spid="7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blinds(horizontal)">
                                      <p:cBhvr>
                                        <p:cTn id="34" dur="500"/>
                                        <p:tgtEl>
                                          <p:spTgt spid="7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blinds(horizontal)">
                                      <p:cBhvr>
                                        <p:cTn id="37" dur="500"/>
                                        <p:tgtEl>
                                          <p:spTgt spid="7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blinds(horizontal)">
                                      <p:cBhvr>
                                        <p:cTn id="40" dur="500"/>
                                        <p:tgtEl>
                                          <p:spTgt spid="8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blinds(horizontal)">
                                      <p:cBhvr>
                                        <p:cTn id="43" dur="500"/>
                                        <p:tgtEl>
                                          <p:spTgt spid="81"/>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blinds(horizontal)">
                                      <p:cBhvr>
                                        <p:cTn id="46" dur="500"/>
                                        <p:tgtEl>
                                          <p:spTgt spid="82"/>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83"/>
                                        </p:tgtEl>
                                        <p:attrNameLst>
                                          <p:attrName>style.visibility</p:attrName>
                                        </p:attrNameLst>
                                      </p:cBhvr>
                                      <p:to>
                                        <p:strVal val="visible"/>
                                      </p:to>
                                    </p:set>
                                    <p:animEffect transition="in" filter="blinds(horizontal)">
                                      <p:cBhvr>
                                        <p:cTn id="49" dur="500"/>
                                        <p:tgtEl>
                                          <p:spTgt spid="83"/>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blinds(horizontal)">
                                      <p:cBhvr>
                                        <p:cTn id="52" dur="500"/>
                                        <p:tgtEl>
                                          <p:spTgt spid="84"/>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85"/>
                                        </p:tgtEl>
                                        <p:attrNameLst>
                                          <p:attrName>style.visibility</p:attrName>
                                        </p:attrNameLst>
                                      </p:cBhvr>
                                      <p:to>
                                        <p:strVal val="visible"/>
                                      </p:to>
                                    </p:set>
                                    <p:animEffect transition="in" filter="blinds(horizontal)">
                                      <p:cBhvr>
                                        <p:cTn id="55" dur="500"/>
                                        <p:tgtEl>
                                          <p:spTgt spid="85"/>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86"/>
                                        </p:tgtEl>
                                        <p:attrNameLst>
                                          <p:attrName>style.visibility</p:attrName>
                                        </p:attrNameLst>
                                      </p:cBhvr>
                                      <p:to>
                                        <p:strVal val="visible"/>
                                      </p:to>
                                    </p:set>
                                    <p:animEffect transition="in" filter="blinds(horizontal)">
                                      <p:cBhvr>
                                        <p:cTn id="58" dur="500"/>
                                        <p:tgtEl>
                                          <p:spTgt spid="86"/>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animEffect transition="in" filter="blinds(horizontal)">
                                      <p:cBhvr>
                                        <p:cTn id="61" dur="500"/>
                                        <p:tgtEl>
                                          <p:spTgt spid="87"/>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88"/>
                                        </p:tgtEl>
                                        <p:attrNameLst>
                                          <p:attrName>style.visibility</p:attrName>
                                        </p:attrNameLst>
                                      </p:cBhvr>
                                      <p:to>
                                        <p:strVal val="visible"/>
                                      </p:to>
                                    </p:set>
                                    <p:animEffect transition="in" filter="blinds(horizontal)">
                                      <p:cBhvr>
                                        <p:cTn id="64" dur="500"/>
                                        <p:tgtEl>
                                          <p:spTgt spid="88"/>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blinds(horizontal)">
                                      <p:cBhvr>
                                        <p:cTn id="67" dur="500"/>
                                        <p:tgtEl>
                                          <p:spTgt spid="89"/>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90"/>
                                        </p:tgtEl>
                                        <p:attrNameLst>
                                          <p:attrName>style.visibility</p:attrName>
                                        </p:attrNameLst>
                                      </p:cBhvr>
                                      <p:to>
                                        <p:strVal val="visible"/>
                                      </p:to>
                                    </p:set>
                                    <p:animEffect transition="in" filter="blinds(horizontal)">
                                      <p:cBhvr>
                                        <p:cTn id="70" dur="500"/>
                                        <p:tgtEl>
                                          <p:spTgt spid="90"/>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91"/>
                                        </p:tgtEl>
                                        <p:attrNameLst>
                                          <p:attrName>style.visibility</p:attrName>
                                        </p:attrNameLst>
                                      </p:cBhvr>
                                      <p:to>
                                        <p:strVal val="visible"/>
                                      </p:to>
                                    </p:set>
                                    <p:animEffect transition="in" filter="blinds(horizontal)">
                                      <p:cBhvr>
                                        <p:cTn id="73" dur="500"/>
                                        <p:tgtEl>
                                          <p:spTgt spid="91"/>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5" fill="hold" grpId="0" nodeType="click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blinds(vertical)">
                                      <p:cBhvr>
                                        <p:cTn id="78" dur="500"/>
                                        <p:tgtEl>
                                          <p:spTgt spid="58"/>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blinds(horizontal)">
                                      <p:cBhvr>
                                        <p:cTn id="81" dur="500"/>
                                        <p:tgtEl>
                                          <p:spTgt spid="59"/>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blinds(horizontal)">
                                      <p:cBhvr>
                                        <p:cTn id="84" dur="500"/>
                                        <p:tgtEl>
                                          <p:spTgt spid="60"/>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blinds(horizontal)">
                                      <p:cBhvr>
                                        <p:cTn id="87" dur="500"/>
                                        <p:tgtEl>
                                          <p:spTgt spid="61"/>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blinds(horizontal)">
                                      <p:cBhvr>
                                        <p:cTn id="90" dur="500"/>
                                        <p:tgtEl>
                                          <p:spTgt spid="62"/>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blinds(horizontal)">
                                      <p:cBhvr>
                                        <p:cTn id="93" dur="500"/>
                                        <p:tgtEl>
                                          <p:spTgt spid="67"/>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blinds(horizontal)">
                                      <p:cBhvr>
                                        <p:cTn id="96" dur="500"/>
                                        <p:tgtEl>
                                          <p:spTgt spid="70"/>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72"/>
                                        </p:tgtEl>
                                        <p:attrNameLst>
                                          <p:attrName>style.visibility</p:attrName>
                                        </p:attrNameLst>
                                      </p:cBhvr>
                                      <p:to>
                                        <p:strVal val="visible"/>
                                      </p:to>
                                    </p:set>
                                    <p:animEffect transition="in" filter="blinds(horizontal)">
                                      <p:cBhvr>
                                        <p:cTn id="99" dur="500"/>
                                        <p:tgtEl>
                                          <p:spTgt spid="72"/>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blinds(horizontal)">
                                      <p:cBhvr>
                                        <p:cTn id="102" dur="500"/>
                                        <p:tgtEl>
                                          <p:spTgt spid="74"/>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77"/>
                                        </p:tgtEl>
                                        <p:attrNameLst>
                                          <p:attrName>style.visibility</p:attrName>
                                        </p:attrNameLst>
                                      </p:cBhvr>
                                      <p:to>
                                        <p:strVal val="visible"/>
                                      </p:to>
                                    </p:set>
                                    <p:animEffect transition="in" filter="blinds(horizontal)">
                                      <p:cBhvr>
                                        <p:cTn id="105" dur="500"/>
                                        <p:tgtEl>
                                          <p:spTgt spid="77"/>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blinds(horizontal)">
                                      <p:cBhvr>
                                        <p:cTn id="108" dur="500"/>
                                        <p:tgtEl>
                                          <p:spTgt spid="79"/>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blinds(horizontal)">
                                      <p:cBhvr>
                                        <p:cTn id="111" dur="500"/>
                                        <p:tgtEl>
                                          <p:spTgt spid="93"/>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64"/>
                                        </p:tgtEl>
                                        <p:attrNameLst>
                                          <p:attrName>style.visibility</p:attrName>
                                        </p:attrNameLst>
                                      </p:cBhvr>
                                      <p:to>
                                        <p:strVal val="visible"/>
                                      </p:to>
                                    </p:set>
                                    <p:animEffect transition="in" filter="blinds(horizontal)">
                                      <p:cBhvr>
                                        <p:cTn id="114" dur="500"/>
                                        <p:tgtEl>
                                          <p:spTgt spid="64"/>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blinds(horizontal)">
                                      <p:cBhvr>
                                        <p:cTn id="117" dur="500"/>
                                        <p:tgtEl>
                                          <p:spTgt spid="66"/>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68"/>
                                        </p:tgtEl>
                                        <p:attrNameLst>
                                          <p:attrName>style.visibility</p:attrName>
                                        </p:attrNameLst>
                                      </p:cBhvr>
                                      <p:to>
                                        <p:strVal val="visible"/>
                                      </p:to>
                                    </p:set>
                                    <p:animEffect transition="in" filter="blinds(horizontal)">
                                      <p:cBhvr>
                                        <p:cTn id="120" dur="500"/>
                                        <p:tgtEl>
                                          <p:spTgt spid="68"/>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94"/>
                                        </p:tgtEl>
                                        <p:attrNameLst>
                                          <p:attrName>style.visibility</p:attrName>
                                        </p:attrNameLst>
                                      </p:cBhvr>
                                      <p:to>
                                        <p:strVal val="visible"/>
                                      </p:to>
                                    </p:set>
                                    <p:animEffect transition="in" filter="blinds(horizontal)">
                                      <p:cBhvr>
                                        <p:cTn id="123" dur="500"/>
                                        <p:tgtEl>
                                          <p:spTgt spid="94"/>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63"/>
                                        </p:tgtEl>
                                        <p:attrNameLst>
                                          <p:attrName>style.visibility</p:attrName>
                                        </p:attrNameLst>
                                      </p:cBhvr>
                                      <p:to>
                                        <p:strVal val="visible"/>
                                      </p:to>
                                    </p:set>
                                    <p:animEffect transition="in" filter="blinds(horizontal)">
                                      <p:cBhvr>
                                        <p:cTn id="126" dur="500"/>
                                        <p:tgtEl>
                                          <p:spTgt spid="63"/>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65"/>
                                        </p:tgtEl>
                                        <p:attrNameLst>
                                          <p:attrName>style.visibility</p:attrName>
                                        </p:attrNameLst>
                                      </p:cBhvr>
                                      <p:to>
                                        <p:strVal val="visible"/>
                                      </p:to>
                                    </p:set>
                                    <p:animEffect transition="in" filter="blinds(horizontal)">
                                      <p:cBhvr>
                                        <p:cTn id="129" dur="500"/>
                                        <p:tgtEl>
                                          <p:spTgt spid="65"/>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7"/>
                                        </p:tgtEl>
                                        <p:attrNameLst>
                                          <p:attrName>style.visibility</p:attrName>
                                        </p:attrNameLst>
                                      </p:cBhvr>
                                      <p:to>
                                        <p:strVal val="visible"/>
                                      </p:to>
                                    </p:set>
                                    <p:animEffect transition="in" filter="blinds(horizontal)">
                                      <p:cBhvr>
                                        <p:cTn id="134" dur="500"/>
                                        <p:tgtEl>
                                          <p:spTgt spid="7"/>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nodeType="clickEffect">
                                  <p:stCondLst>
                                    <p:cond delay="0"/>
                                  </p:stCondLst>
                                  <p:childTnLst>
                                    <p:set>
                                      <p:cBhvr>
                                        <p:cTn id="138" dur="1" fill="hold">
                                          <p:stCondLst>
                                            <p:cond delay="0"/>
                                          </p:stCondLst>
                                        </p:cTn>
                                        <p:tgtEl>
                                          <p:spTgt spid="97"/>
                                        </p:tgtEl>
                                        <p:attrNameLst>
                                          <p:attrName>style.visibility</p:attrName>
                                        </p:attrNameLst>
                                      </p:cBhvr>
                                      <p:to>
                                        <p:strVal val="visible"/>
                                      </p:to>
                                    </p:set>
                                    <p:animEffect transition="in" filter="blinds(horizontal)">
                                      <p:cBhvr>
                                        <p:cTn id="139" dur="500"/>
                                        <p:tgtEl>
                                          <p:spTgt spid="97"/>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9"/>
                                        </p:tgtEl>
                                        <p:attrNameLst>
                                          <p:attrName>style.visibility</p:attrName>
                                        </p:attrNameLst>
                                      </p:cBhvr>
                                      <p:to>
                                        <p:strVal val="visible"/>
                                      </p:to>
                                    </p:set>
                                    <p:animEffect transition="in" filter="blinds(horizontal)">
                                      <p:cBhvr>
                                        <p:cTn id="144" dur="500"/>
                                        <p:tgtEl>
                                          <p:spTgt spid="9"/>
                                        </p:tgtEl>
                                      </p:cBhvr>
                                    </p:animEffect>
                                  </p:childTnLst>
                                </p:cTn>
                              </p:par>
                            </p:childTnLst>
                          </p:cTn>
                        </p:par>
                      </p:childTnLst>
                    </p:cTn>
                  </p:par>
                  <p:par>
                    <p:cTn id="145" fill="hold">
                      <p:stCondLst>
                        <p:cond delay="indefinite"/>
                      </p:stCondLst>
                      <p:childTnLst>
                        <p:par>
                          <p:cTn id="146" fill="hold">
                            <p:stCondLst>
                              <p:cond delay="0"/>
                            </p:stCondLst>
                            <p:childTnLst>
                              <p:par>
                                <p:cTn id="147" presetID="3" presetClass="entr" presetSubtype="10" fill="hold" grpId="0" nodeType="clickEffect">
                                  <p:stCondLst>
                                    <p:cond delay="0"/>
                                  </p:stCondLst>
                                  <p:childTnLst>
                                    <p:set>
                                      <p:cBhvr>
                                        <p:cTn id="148" dur="1" fill="hold">
                                          <p:stCondLst>
                                            <p:cond delay="0"/>
                                          </p:stCondLst>
                                        </p:cTn>
                                        <p:tgtEl>
                                          <p:spTgt spid="92"/>
                                        </p:tgtEl>
                                        <p:attrNameLst>
                                          <p:attrName>style.visibility</p:attrName>
                                        </p:attrNameLst>
                                      </p:cBhvr>
                                      <p:to>
                                        <p:strVal val="visible"/>
                                      </p:to>
                                    </p:set>
                                    <p:animEffect transition="in" filter="blinds(horizontal)">
                                      <p:cBhvr>
                                        <p:cTn id="149" dur="500"/>
                                        <p:tgtEl>
                                          <p:spTgt spid="92"/>
                                        </p:tgtEl>
                                      </p:cBhvr>
                                    </p:animEffect>
                                  </p:childTnLst>
                                </p:cTn>
                              </p:par>
                            </p:childTnLst>
                          </p:cTn>
                        </p:par>
                      </p:childTnLst>
                    </p:cTn>
                  </p:par>
                  <p:par>
                    <p:cTn id="150" fill="hold">
                      <p:stCondLst>
                        <p:cond delay="indefinite"/>
                      </p:stCondLst>
                      <p:childTnLst>
                        <p:par>
                          <p:cTn id="151" fill="hold">
                            <p:stCondLst>
                              <p:cond delay="0"/>
                            </p:stCondLst>
                            <p:childTnLst>
                              <p:par>
                                <p:cTn id="152" presetID="3" presetClass="exit" presetSubtype="10" fill="hold" grpId="1" nodeType="clickEffect">
                                  <p:stCondLst>
                                    <p:cond delay="0"/>
                                  </p:stCondLst>
                                  <p:childTnLst>
                                    <p:animEffect transition="out" filter="blinds(horizontal)">
                                      <p:cBhvr>
                                        <p:cTn id="153" dur="500"/>
                                        <p:tgtEl>
                                          <p:spTgt spid="7"/>
                                        </p:tgtEl>
                                      </p:cBhvr>
                                    </p:animEffect>
                                    <p:set>
                                      <p:cBhvr>
                                        <p:cTn id="154" dur="1" fill="hold">
                                          <p:stCondLst>
                                            <p:cond delay="499"/>
                                          </p:stCondLst>
                                        </p:cTn>
                                        <p:tgtEl>
                                          <p:spTgt spid="7"/>
                                        </p:tgtEl>
                                        <p:attrNameLst>
                                          <p:attrName>style.visibility</p:attrName>
                                        </p:attrNameLst>
                                      </p:cBhvr>
                                      <p:to>
                                        <p:strVal val="hidden"/>
                                      </p:to>
                                    </p:set>
                                  </p:childTnLst>
                                </p:cTn>
                              </p:par>
                              <p:par>
                                <p:cTn id="155" presetID="3" presetClass="exit" presetSubtype="10" fill="hold" nodeType="withEffect">
                                  <p:stCondLst>
                                    <p:cond delay="0"/>
                                  </p:stCondLst>
                                  <p:childTnLst>
                                    <p:animEffect transition="out" filter="blinds(horizontal)">
                                      <p:cBhvr>
                                        <p:cTn id="156" dur="500"/>
                                        <p:tgtEl>
                                          <p:spTgt spid="97"/>
                                        </p:tgtEl>
                                      </p:cBhvr>
                                    </p:animEffect>
                                    <p:set>
                                      <p:cBhvr>
                                        <p:cTn id="157" dur="1" fill="hold">
                                          <p:stCondLst>
                                            <p:cond delay="499"/>
                                          </p:stCondLst>
                                        </p:cTn>
                                        <p:tgtEl>
                                          <p:spTgt spid="97"/>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112"/>
                                        </p:tgtEl>
                                        <p:attrNameLst>
                                          <p:attrName>style.visibility</p:attrName>
                                        </p:attrNameLst>
                                      </p:cBhvr>
                                      <p:to>
                                        <p:strVal val="visible"/>
                                      </p:to>
                                    </p:set>
                                    <p:animEffect transition="in" filter="blinds(horizontal)">
                                      <p:cBhvr>
                                        <p:cTn id="162" dur="500"/>
                                        <p:tgtEl>
                                          <p:spTgt spid="112"/>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nodeType="click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linds(horizontal)">
                                      <p:cBhvr>
                                        <p:cTn id="167" dur="500"/>
                                        <p:tgtEl>
                                          <p:spTgt spid="106"/>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36"/>
                                        </p:tgtEl>
                                        <p:attrNameLst>
                                          <p:attrName>style.visibility</p:attrName>
                                        </p:attrNameLst>
                                      </p:cBhvr>
                                      <p:to>
                                        <p:strVal val="visible"/>
                                      </p:to>
                                    </p:set>
                                    <p:animEffect transition="in" filter="blinds(horizontal)">
                                      <p:cBhvr>
                                        <p:cTn id="172" dur="500"/>
                                        <p:tgtEl>
                                          <p:spTgt spid="36"/>
                                        </p:tgtEl>
                                      </p:cBhvr>
                                    </p:animEffect>
                                  </p:childTnLst>
                                </p:cTn>
                              </p:par>
                            </p:childTnLst>
                          </p:cTn>
                        </p:par>
                      </p:childTnLst>
                    </p:cTn>
                  </p:par>
                  <p:par>
                    <p:cTn id="173" fill="hold">
                      <p:stCondLst>
                        <p:cond delay="indefinite"/>
                      </p:stCondLst>
                      <p:childTnLst>
                        <p:par>
                          <p:cTn id="174" fill="hold">
                            <p:stCondLst>
                              <p:cond delay="0"/>
                            </p:stCondLst>
                            <p:childTnLst>
                              <p:par>
                                <p:cTn id="175" presetID="3" presetClass="exit" presetSubtype="10" fill="hold" grpId="1" nodeType="clickEffect">
                                  <p:stCondLst>
                                    <p:cond delay="0"/>
                                  </p:stCondLst>
                                  <p:childTnLst>
                                    <p:animEffect transition="out" filter="blinds(horizontal)">
                                      <p:cBhvr>
                                        <p:cTn id="176" dur="500"/>
                                        <p:tgtEl>
                                          <p:spTgt spid="112"/>
                                        </p:tgtEl>
                                      </p:cBhvr>
                                    </p:animEffect>
                                    <p:set>
                                      <p:cBhvr>
                                        <p:cTn id="177" dur="1" fill="hold">
                                          <p:stCondLst>
                                            <p:cond delay="499"/>
                                          </p:stCondLst>
                                        </p:cTn>
                                        <p:tgtEl>
                                          <p:spTgt spid="112"/>
                                        </p:tgtEl>
                                        <p:attrNameLst>
                                          <p:attrName>style.visibility</p:attrName>
                                        </p:attrNameLst>
                                      </p:cBhvr>
                                      <p:to>
                                        <p:strVal val="hidden"/>
                                      </p:to>
                                    </p:set>
                                  </p:childTnLst>
                                </p:cTn>
                              </p:par>
                              <p:par>
                                <p:cTn id="178" presetID="3" presetClass="exit" presetSubtype="10" fill="hold" nodeType="withEffect">
                                  <p:stCondLst>
                                    <p:cond delay="0"/>
                                  </p:stCondLst>
                                  <p:childTnLst>
                                    <p:animEffect transition="out" filter="blinds(horizontal)">
                                      <p:cBhvr>
                                        <p:cTn id="179" dur="500"/>
                                        <p:tgtEl>
                                          <p:spTgt spid="106"/>
                                        </p:tgtEl>
                                      </p:cBhvr>
                                    </p:animEffect>
                                    <p:set>
                                      <p:cBhvr>
                                        <p:cTn id="180" dur="1" fill="hold">
                                          <p:stCondLst>
                                            <p:cond delay="499"/>
                                          </p:stCondLst>
                                        </p:cTn>
                                        <p:tgtEl>
                                          <p:spTgt spid="106"/>
                                        </p:tgtEl>
                                        <p:attrNameLst>
                                          <p:attrName>style.visibility</p:attrName>
                                        </p:attrNameLst>
                                      </p:cBhvr>
                                      <p:to>
                                        <p:strVal val="hidden"/>
                                      </p:to>
                                    </p:set>
                                  </p:childTnLst>
                                </p:cTn>
                              </p:par>
                            </p:childTnLst>
                          </p:cTn>
                        </p:par>
                      </p:childTnLst>
                    </p:cTn>
                  </p:par>
                  <p:par>
                    <p:cTn id="181" fill="hold">
                      <p:stCondLst>
                        <p:cond delay="indefinite"/>
                      </p:stCondLst>
                      <p:childTnLst>
                        <p:par>
                          <p:cTn id="182" fill="hold">
                            <p:stCondLst>
                              <p:cond delay="0"/>
                            </p:stCondLst>
                            <p:childTnLst>
                              <p:par>
                                <p:cTn id="183" presetID="3" presetClass="entr" presetSubtype="10" fill="hold" grpId="0" nodeType="clickEffect">
                                  <p:stCondLst>
                                    <p:cond delay="0"/>
                                  </p:stCondLst>
                                  <p:childTnLst>
                                    <p:set>
                                      <p:cBhvr>
                                        <p:cTn id="184" dur="1" fill="hold">
                                          <p:stCondLst>
                                            <p:cond delay="0"/>
                                          </p:stCondLst>
                                        </p:cTn>
                                        <p:tgtEl>
                                          <p:spTgt spid="113"/>
                                        </p:tgtEl>
                                        <p:attrNameLst>
                                          <p:attrName>style.visibility</p:attrName>
                                        </p:attrNameLst>
                                      </p:cBhvr>
                                      <p:to>
                                        <p:strVal val="visible"/>
                                      </p:to>
                                    </p:set>
                                    <p:animEffect transition="in" filter="blinds(horizontal)">
                                      <p:cBhvr>
                                        <p:cTn id="185" dur="500"/>
                                        <p:tgtEl>
                                          <p:spTgt spid="113"/>
                                        </p:tgtEl>
                                      </p:cBhvr>
                                    </p:animEffect>
                                  </p:childTnLst>
                                </p:cTn>
                              </p:par>
                            </p:childTnLst>
                          </p:cTn>
                        </p:par>
                      </p:childTnLst>
                    </p:cTn>
                  </p:par>
                  <p:par>
                    <p:cTn id="186" fill="hold">
                      <p:stCondLst>
                        <p:cond delay="indefinite"/>
                      </p:stCondLst>
                      <p:childTnLst>
                        <p:par>
                          <p:cTn id="187" fill="hold">
                            <p:stCondLst>
                              <p:cond delay="0"/>
                            </p:stCondLst>
                            <p:childTnLst>
                              <p:par>
                                <p:cTn id="188" presetID="3" presetClass="entr" presetSubtype="10" fill="hold" nodeType="clickEffect">
                                  <p:stCondLst>
                                    <p:cond delay="0"/>
                                  </p:stCondLst>
                                  <p:childTnLst>
                                    <p:set>
                                      <p:cBhvr>
                                        <p:cTn id="189" dur="1" fill="hold">
                                          <p:stCondLst>
                                            <p:cond delay="0"/>
                                          </p:stCondLst>
                                        </p:cTn>
                                        <p:tgtEl>
                                          <p:spTgt spid="103"/>
                                        </p:tgtEl>
                                        <p:attrNameLst>
                                          <p:attrName>style.visibility</p:attrName>
                                        </p:attrNameLst>
                                      </p:cBhvr>
                                      <p:to>
                                        <p:strVal val="visible"/>
                                      </p:to>
                                    </p:set>
                                    <p:animEffect transition="in" filter="blinds(horizontal)">
                                      <p:cBhvr>
                                        <p:cTn id="190" dur="500"/>
                                        <p:tgtEl>
                                          <p:spTgt spid="103"/>
                                        </p:tgtEl>
                                      </p:cBhvr>
                                    </p:animEffect>
                                  </p:childTnLst>
                                </p:cTn>
                              </p:par>
                            </p:childTnLst>
                          </p:cTn>
                        </p:par>
                      </p:childTnLst>
                    </p:cTn>
                  </p:par>
                  <p:par>
                    <p:cTn id="191" fill="hold">
                      <p:stCondLst>
                        <p:cond delay="indefinite"/>
                      </p:stCondLst>
                      <p:childTnLst>
                        <p:par>
                          <p:cTn id="192" fill="hold">
                            <p:stCondLst>
                              <p:cond delay="0"/>
                            </p:stCondLst>
                            <p:childTnLst>
                              <p:par>
                                <p:cTn id="193" presetID="3" presetClass="entr" presetSubtype="10" fill="hold" grpId="0" nodeType="clickEffect">
                                  <p:stCondLst>
                                    <p:cond delay="0"/>
                                  </p:stCondLst>
                                  <p:childTnLst>
                                    <p:set>
                                      <p:cBhvr>
                                        <p:cTn id="194" dur="1" fill="hold">
                                          <p:stCondLst>
                                            <p:cond delay="0"/>
                                          </p:stCondLst>
                                        </p:cTn>
                                        <p:tgtEl>
                                          <p:spTgt spid="95"/>
                                        </p:tgtEl>
                                        <p:attrNameLst>
                                          <p:attrName>style.visibility</p:attrName>
                                        </p:attrNameLst>
                                      </p:cBhvr>
                                      <p:to>
                                        <p:strVal val="visible"/>
                                      </p:to>
                                    </p:set>
                                    <p:animEffect transition="in" filter="blinds(horizontal)">
                                      <p:cBhvr>
                                        <p:cTn id="195" dur="500"/>
                                        <p:tgtEl>
                                          <p:spTgt spid="95"/>
                                        </p:tgtEl>
                                      </p:cBhvr>
                                    </p:animEffect>
                                  </p:childTnLst>
                                </p:cTn>
                              </p:par>
                            </p:childTnLst>
                          </p:cTn>
                        </p:par>
                      </p:childTnLst>
                    </p:cTn>
                  </p:par>
                  <p:par>
                    <p:cTn id="196" fill="hold">
                      <p:stCondLst>
                        <p:cond delay="indefinite"/>
                      </p:stCondLst>
                      <p:childTnLst>
                        <p:par>
                          <p:cTn id="197" fill="hold">
                            <p:stCondLst>
                              <p:cond delay="0"/>
                            </p:stCondLst>
                            <p:childTnLst>
                              <p:par>
                                <p:cTn id="198" presetID="3" presetClass="exit" presetSubtype="10" fill="hold" grpId="1" nodeType="clickEffect">
                                  <p:stCondLst>
                                    <p:cond delay="0"/>
                                  </p:stCondLst>
                                  <p:childTnLst>
                                    <p:animEffect transition="out" filter="blinds(horizontal)">
                                      <p:cBhvr>
                                        <p:cTn id="199" dur="500"/>
                                        <p:tgtEl>
                                          <p:spTgt spid="113"/>
                                        </p:tgtEl>
                                      </p:cBhvr>
                                    </p:animEffect>
                                    <p:set>
                                      <p:cBhvr>
                                        <p:cTn id="200" dur="1" fill="hold">
                                          <p:stCondLst>
                                            <p:cond delay="499"/>
                                          </p:stCondLst>
                                        </p:cTn>
                                        <p:tgtEl>
                                          <p:spTgt spid="113"/>
                                        </p:tgtEl>
                                        <p:attrNameLst>
                                          <p:attrName>style.visibility</p:attrName>
                                        </p:attrNameLst>
                                      </p:cBhvr>
                                      <p:to>
                                        <p:strVal val="hidden"/>
                                      </p:to>
                                    </p:set>
                                  </p:childTnLst>
                                </p:cTn>
                              </p:par>
                              <p:par>
                                <p:cTn id="201" presetID="3" presetClass="exit" presetSubtype="10" fill="hold" nodeType="withEffect">
                                  <p:stCondLst>
                                    <p:cond delay="0"/>
                                  </p:stCondLst>
                                  <p:childTnLst>
                                    <p:animEffect transition="out" filter="blinds(horizontal)">
                                      <p:cBhvr>
                                        <p:cTn id="202" dur="500"/>
                                        <p:tgtEl>
                                          <p:spTgt spid="103"/>
                                        </p:tgtEl>
                                      </p:cBhvr>
                                    </p:animEffect>
                                    <p:set>
                                      <p:cBhvr>
                                        <p:cTn id="203" dur="1" fill="hold">
                                          <p:stCondLst>
                                            <p:cond delay="499"/>
                                          </p:stCondLst>
                                        </p:cTn>
                                        <p:tgtEl>
                                          <p:spTgt spid="103"/>
                                        </p:tgtEl>
                                        <p:attrNameLst>
                                          <p:attrName>style.visibility</p:attrName>
                                        </p:attrNameLst>
                                      </p:cBhvr>
                                      <p:to>
                                        <p:strVal val="hidden"/>
                                      </p:to>
                                    </p:set>
                                  </p:childTnLst>
                                </p:cTn>
                              </p:par>
                            </p:childTnLst>
                          </p:cTn>
                        </p:par>
                      </p:childTnLst>
                    </p:cTn>
                  </p:par>
                  <p:par>
                    <p:cTn id="204" fill="hold">
                      <p:stCondLst>
                        <p:cond delay="indefinite"/>
                      </p:stCondLst>
                      <p:childTnLst>
                        <p:par>
                          <p:cTn id="205" fill="hold">
                            <p:stCondLst>
                              <p:cond delay="0"/>
                            </p:stCondLst>
                            <p:childTnLst>
                              <p:par>
                                <p:cTn id="206" presetID="3" presetClass="entr" presetSubtype="10" fill="hold" grpId="0" nodeType="clickEffect">
                                  <p:stCondLst>
                                    <p:cond delay="0"/>
                                  </p:stCondLst>
                                  <p:childTnLst>
                                    <p:set>
                                      <p:cBhvr>
                                        <p:cTn id="207" dur="1" fill="hold">
                                          <p:stCondLst>
                                            <p:cond delay="0"/>
                                          </p:stCondLst>
                                        </p:cTn>
                                        <p:tgtEl>
                                          <p:spTgt spid="115"/>
                                        </p:tgtEl>
                                        <p:attrNameLst>
                                          <p:attrName>style.visibility</p:attrName>
                                        </p:attrNameLst>
                                      </p:cBhvr>
                                      <p:to>
                                        <p:strVal val="visible"/>
                                      </p:to>
                                    </p:set>
                                    <p:animEffect transition="in" filter="blinds(horizontal)">
                                      <p:cBhvr>
                                        <p:cTn id="208" dur="500"/>
                                        <p:tgtEl>
                                          <p:spTgt spid="115"/>
                                        </p:tgtEl>
                                      </p:cBhvr>
                                    </p:animEffect>
                                  </p:childTnLst>
                                </p:cTn>
                              </p:par>
                            </p:childTnLst>
                          </p:cTn>
                        </p:par>
                      </p:childTnLst>
                    </p:cTn>
                  </p:par>
                  <p:par>
                    <p:cTn id="209" fill="hold">
                      <p:stCondLst>
                        <p:cond delay="indefinite"/>
                      </p:stCondLst>
                      <p:childTnLst>
                        <p:par>
                          <p:cTn id="210" fill="hold">
                            <p:stCondLst>
                              <p:cond delay="0"/>
                            </p:stCondLst>
                            <p:childTnLst>
                              <p:par>
                                <p:cTn id="211" presetID="3" presetClass="entr" presetSubtype="10" fill="hold" nodeType="clickEffect">
                                  <p:stCondLst>
                                    <p:cond delay="0"/>
                                  </p:stCondLst>
                                  <p:childTnLst>
                                    <p:set>
                                      <p:cBhvr>
                                        <p:cTn id="212" dur="1" fill="hold">
                                          <p:stCondLst>
                                            <p:cond delay="0"/>
                                          </p:stCondLst>
                                        </p:cTn>
                                        <p:tgtEl>
                                          <p:spTgt spid="109"/>
                                        </p:tgtEl>
                                        <p:attrNameLst>
                                          <p:attrName>style.visibility</p:attrName>
                                        </p:attrNameLst>
                                      </p:cBhvr>
                                      <p:to>
                                        <p:strVal val="visible"/>
                                      </p:to>
                                    </p:set>
                                    <p:animEffect transition="in" filter="blinds(horizontal)">
                                      <p:cBhvr>
                                        <p:cTn id="213" dur="500"/>
                                        <p:tgtEl>
                                          <p:spTgt spid="109"/>
                                        </p:tgtEl>
                                      </p:cBhvr>
                                    </p:animEffect>
                                  </p:childTnLst>
                                </p:cTn>
                              </p:par>
                            </p:childTnLst>
                          </p:cTn>
                        </p:par>
                      </p:childTnLst>
                    </p:cTn>
                  </p:par>
                  <p:par>
                    <p:cTn id="214" fill="hold">
                      <p:stCondLst>
                        <p:cond delay="indefinite"/>
                      </p:stCondLst>
                      <p:childTnLst>
                        <p:par>
                          <p:cTn id="215" fill="hold">
                            <p:stCondLst>
                              <p:cond delay="0"/>
                            </p:stCondLst>
                            <p:childTnLst>
                              <p:par>
                                <p:cTn id="216" presetID="3" presetClass="entr" presetSubtype="10" fill="hold" grpId="0" nodeType="clickEffect">
                                  <p:stCondLst>
                                    <p:cond delay="0"/>
                                  </p:stCondLst>
                                  <p:childTnLst>
                                    <p:set>
                                      <p:cBhvr>
                                        <p:cTn id="217" dur="1" fill="hold">
                                          <p:stCondLst>
                                            <p:cond delay="0"/>
                                          </p:stCondLst>
                                        </p:cTn>
                                        <p:tgtEl>
                                          <p:spTgt spid="37"/>
                                        </p:tgtEl>
                                        <p:attrNameLst>
                                          <p:attrName>style.visibility</p:attrName>
                                        </p:attrNameLst>
                                      </p:cBhvr>
                                      <p:to>
                                        <p:strVal val="visible"/>
                                      </p:to>
                                    </p:set>
                                    <p:animEffect transition="in" filter="blinds(horizontal)">
                                      <p:cBhvr>
                                        <p:cTn id="218" dur="500"/>
                                        <p:tgtEl>
                                          <p:spTgt spid="37"/>
                                        </p:tgtEl>
                                      </p:cBhvr>
                                    </p:animEffect>
                                  </p:childTnLst>
                                </p:cTn>
                              </p:par>
                            </p:childTnLst>
                          </p:cTn>
                        </p:par>
                      </p:childTnLst>
                    </p:cTn>
                  </p:par>
                  <p:par>
                    <p:cTn id="219" fill="hold">
                      <p:stCondLst>
                        <p:cond delay="indefinite"/>
                      </p:stCondLst>
                      <p:childTnLst>
                        <p:par>
                          <p:cTn id="220" fill="hold">
                            <p:stCondLst>
                              <p:cond delay="0"/>
                            </p:stCondLst>
                            <p:childTnLst>
                              <p:par>
                                <p:cTn id="221" presetID="3" presetClass="exit" presetSubtype="10" fill="hold" grpId="1" nodeType="clickEffect">
                                  <p:stCondLst>
                                    <p:cond delay="0"/>
                                  </p:stCondLst>
                                  <p:childTnLst>
                                    <p:animEffect transition="out" filter="blinds(horizontal)">
                                      <p:cBhvr>
                                        <p:cTn id="222" dur="500"/>
                                        <p:tgtEl>
                                          <p:spTgt spid="115"/>
                                        </p:tgtEl>
                                      </p:cBhvr>
                                    </p:animEffect>
                                    <p:set>
                                      <p:cBhvr>
                                        <p:cTn id="223" dur="1" fill="hold">
                                          <p:stCondLst>
                                            <p:cond delay="499"/>
                                          </p:stCondLst>
                                        </p:cTn>
                                        <p:tgtEl>
                                          <p:spTgt spid="115"/>
                                        </p:tgtEl>
                                        <p:attrNameLst>
                                          <p:attrName>style.visibility</p:attrName>
                                        </p:attrNameLst>
                                      </p:cBhvr>
                                      <p:to>
                                        <p:strVal val="hidden"/>
                                      </p:to>
                                    </p:set>
                                  </p:childTnLst>
                                </p:cTn>
                              </p:par>
                              <p:par>
                                <p:cTn id="224" presetID="3" presetClass="exit" presetSubtype="10" fill="hold" nodeType="withEffect">
                                  <p:stCondLst>
                                    <p:cond delay="0"/>
                                  </p:stCondLst>
                                  <p:childTnLst>
                                    <p:animEffect transition="out" filter="blinds(horizontal)">
                                      <p:cBhvr>
                                        <p:cTn id="225" dur="500"/>
                                        <p:tgtEl>
                                          <p:spTgt spid="109"/>
                                        </p:tgtEl>
                                      </p:cBhvr>
                                    </p:animEffect>
                                    <p:set>
                                      <p:cBhvr>
                                        <p:cTn id="226" dur="1" fill="hold">
                                          <p:stCondLst>
                                            <p:cond delay="499"/>
                                          </p:stCondLst>
                                        </p:cTn>
                                        <p:tgtEl>
                                          <p:spTgt spid="109"/>
                                        </p:tgtEl>
                                        <p:attrNameLst>
                                          <p:attrName>style.visibility</p:attrName>
                                        </p:attrNameLst>
                                      </p:cBhvr>
                                      <p:to>
                                        <p:strVal val="hidden"/>
                                      </p:to>
                                    </p:set>
                                  </p:childTnLst>
                                </p:cTn>
                              </p:par>
                            </p:childTnLst>
                          </p:cTn>
                        </p:par>
                      </p:childTnLst>
                    </p:cTn>
                  </p:par>
                  <p:par>
                    <p:cTn id="227" fill="hold">
                      <p:stCondLst>
                        <p:cond delay="indefinite"/>
                      </p:stCondLst>
                      <p:childTnLst>
                        <p:par>
                          <p:cTn id="228" fill="hold">
                            <p:stCondLst>
                              <p:cond delay="0"/>
                            </p:stCondLst>
                            <p:childTnLst>
                              <p:par>
                                <p:cTn id="229" presetID="3" presetClass="entr" presetSubtype="10" fill="hold" grpId="0" nodeType="click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blinds(horizontal)">
                                      <p:cBhvr>
                                        <p:cTn id="231" dur="500"/>
                                        <p:tgtEl>
                                          <p:spTgt spid="114"/>
                                        </p:tgtEl>
                                      </p:cBhvr>
                                    </p:animEffect>
                                  </p:childTnLst>
                                </p:cTn>
                              </p:par>
                            </p:childTnLst>
                          </p:cTn>
                        </p:par>
                      </p:childTnLst>
                    </p:cTn>
                  </p:par>
                  <p:par>
                    <p:cTn id="232" fill="hold">
                      <p:stCondLst>
                        <p:cond delay="indefinite"/>
                      </p:stCondLst>
                      <p:childTnLst>
                        <p:par>
                          <p:cTn id="233" fill="hold">
                            <p:stCondLst>
                              <p:cond delay="0"/>
                            </p:stCondLst>
                            <p:childTnLst>
                              <p:par>
                                <p:cTn id="234" presetID="3" presetClass="entr" presetSubtype="10" fill="hold" nodeType="clickEffect">
                                  <p:stCondLst>
                                    <p:cond delay="0"/>
                                  </p:stCondLst>
                                  <p:childTnLst>
                                    <p:set>
                                      <p:cBhvr>
                                        <p:cTn id="235" dur="1" fill="hold">
                                          <p:stCondLst>
                                            <p:cond delay="0"/>
                                          </p:stCondLst>
                                        </p:cTn>
                                        <p:tgtEl>
                                          <p:spTgt spid="100"/>
                                        </p:tgtEl>
                                        <p:attrNameLst>
                                          <p:attrName>style.visibility</p:attrName>
                                        </p:attrNameLst>
                                      </p:cBhvr>
                                      <p:to>
                                        <p:strVal val="visible"/>
                                      </p:to>
                                    </p:set>
                                    <p:animEffect transition="in" filter="blinds(horizontal)">
                                      <p:cBhvr>
                                        <p:cTn id="236" dur="500"/>
                                        <p:tgtEl>
                                          <p:spTgt spid="100"/>
                                        </p:tgtEl>
                                      </p:cBhvr>
                                    </p:animEffect>
                                  </p:childTnLst>
                                </p:cTn>
                              </p:par>
                            </p:childTnLst>
                          </p:cTn>
                        </p:par>
                      </p:childTnLst>
                    </p:cTn>
                  </p:par>
                  <p:par>
                    <p:cTn id="237" fill="hold">
                      <p:stCondLst>
                        <p:cond delay="indefinite"/>
                      </p:stCondLst>
                      <p:childTnLst>
                        <p:par>
                          <p:cTn id="238" fill="hold">
                            <p:stCondLst>
                              <p:cond delay="0"/>
                            </p:stCondLst>
                            <p:childTnLst>
                              <p:par>
                                <p:cTn id="239" presetID="3" presetClass="entr" presetSubtype="10" fill="hold" grpId="0" nodeType="clickEffect">
                                  <p:stCondLst>
                                    <p:cond delay="0"/>
                                  </p:stCondLst>
                                  <p:childTnLst>
                                    <p:set>
                                      <p:cBhvr>
                                        <p:cTn id="240" dur="1" fill="hold">
                                          <p:stCondLst>
                                            <p:cond delay="0"/>
                                          </p:stCondLst>
                                        </p:cTn>
                                        <p:tgtEl>
                                          <p:spTgt spid="96"/>
                                        </p:tgtEl>
                                        <p:attrNameLst>
                                          <p:attrName>style.visibility</p:attrName>
                                        </p:attrNameLst>
                                      </p:cBhvr>
                                      <p:to>
                                        <p:strVal val="visible"/>
                                      </p:to>
                                    </p:set>
                                    <p:animEffect transition="in" filter="blinds(horizontal)">
                                      <p:cBhvr>
                                        <p:cTn id="241" dur="500"/>
                                        <p:tgtEl>
                                          <p:spTgt spid="96"/>
                                        </p:tgtEl>
                                      </p:cBhvr>
                                    </p:animEffect>
                                  </p:childTnLst>
                                </p:cTn>
                              </p:par>
                            </p:childTnLst>
                          </p:cTn>
                        </p:par>
                      </p:childTnLst>
                    </p:cTn>
                  </p:par>
                  <p:par>
                    <p:cTn id="242" fill="hold">
                      <p:stCondLst>
                        <p:cond delay="indefinite"/>
                      </p:stCondLst>
                      <p:childTnLst>
                        <p:par>
                          <p:cTn id="243" fill="hold">
                            <p:stCondLst>
                              <p:cond delay="0"/>
                            </p:stCondLst>
                            <p:childTnLst>
                              <p:par>
                                <p:cTn id="244" presetID="3" presetClass="exit" presetSubtype="10" fill="hold" grpId="1" nodeType="clickEffect">
                                  <p:stCondLst>
                                    <p:cond delay="0"/>
                                  </p:stCondLst>
                                  <p:childTnLst>
                                    <p:animEffect transition="out" filter="blinds(horizontal)">
                                      <p:cBhvr>
                                        <p:cTn id="245" dur="500"/>
                                        <p:tgtEl>
                                          <p:spTgt spid="114"/>
                                        </p:tgtEl>
                                      </p:cBhvr>
                                    </p:animEffect>
                                    <p:set>
                                      <p:cBhvr>
                                        <p:cTn id="246" dur="1" fill="hold">
                                          <p:stCondLst>
                                            <p:cond delay="499"/>
                                          </p:stCondLst>
                                        </p:cTn>
                                        <p:tgtEl>
                                          <p:spTgt spid="114"/>
                                        </p:tgtEl>
                                        <p:attrNameLst>
                                          <p:attrName>style.visibility</p:attrName>
                                        </p:attrNameLst>
                                      </p:cBhvr>
                                      <p:to>
                                        <p:strVal val="hidden"/>
                                      </p:to>
                                    </p:set>
                                  </p:childTnLst>
                                </p:cTn>
                              </p:par>
                              <p:par>
                                <p:cTn id="247" presetID="3" presetClass="exit" presetSubtype="10" fill="hold" nodeType="withEffect">
                                  <p:stCondLst>
                                    <p:cond delay="0"/>
                                  </p:stCondLst>
                                  <p:childTnLst>
                                    <p:animEffect transition="out" filter="blinds(horizontal)">
                                      <p:cBhvr>
                                        <p:cTn id="248" dur="500"/>
                                        <p:tgtEl>
                                          <p:spTgt spid="100"/>
                                        </p:tgtEl>
                                      </p:cBhvr>
                                    </p:animEffect>
                                    <p:set>
                                      <p:cBhvr>
                                        <p:cTn id="249" dur="1" fill="hold">
                                          <p:stCondLst>
                                            <p:cond delay="499"/>
                                          </p:stCondLst>
                                        </p:cTn>
                                        <p:tgtEl>
                                          <p:spTgt spid="100"/>
                                        </p:tgtEl>
                                        <p:attrNameLst>
                                          <p:attrName>style.visibility</p:attrName>
                                        </p:attrNameLst>
                                      </p:cBhvr>
                                      <p:to>
                                        <p:strVal val="hidden"/>
                                      </p:to>
                                    </p:set>
                                  </p:childTnLst>
                                </p:cTn>
                              </p:par>
                              <p:par>
                                <p:cTn id="250" presetID="3" presetClass="exit" presetSubtype="10" fill="hold" grpId="1" nodeType="withEffect">
                                  <p:stCondLst>
                                    <p:cond delay="0"/>
                                  </p:stCondLst>
                                  <p:childTnLst>
                                    <p:animEffect transition="out" filter="blinds(horizontal)">
                                      <p:cBhvr>
                                        <p:cTn id="251" dur="500"/>
                                        <p:tgtEl>
                                          <p:spTgt spid="9"/>
                                        </p:tgtEl>
                                      </p:cBhvr>
                                    </p:animEffect>
                                    <p:set>
                                      <p:cBhvr>
                                        <p:cTn id="252" dur="1" fill="hold">
                                          <p:stCondLst>
                                            <p:cond delay="499"/>
                                          </p:stCondLst>
                                        </p:cTn>
                                        <p:tgtEl>
                                          <p:spTgt spid="9"/>
                                        </p:tgtEl>
                                        <p:attrNameLst>
                                          <p:attrName>style.visibility</p:attrName>
                                        </p:attrNameLst>
                                      </p:cBhvr>
                                      <p:to>
                                        <p:strVal val="hidden"/>
                                      </p:to>
                                    </p:set>
                                  </p:childTnLst>
                                </p:cTn>
                              </p:par>
                            </p:childTnLst>
                          </p:cTn>
                        </p:par>
                      </p:childTnLst>
                    </p:cTn>
                  </p:par>
                  <p:par>
                    <p:cTn id="253" fill="hold">
                      <p:stCondLst>
                        <p:cond delay="indefinite"/>
                      </p:stCondLst>
                      <p:childTnLst>
                        <p:par>
                          <p:cTn id="254" fill="hold">
                            <p:stCondLst>
                              <p:cond delay="0"/>
                            </p:stCondLst>
                            <p:childTnLst>
                              <p:par>
                                <p:cTn id="255" presetID="3" presetClass="entr" presetSubtype="10" fill="hold" nodeType="clickEffect">
                                  <p:stCondLst>
                                    <p:cond delay="0"/>
                                  </p:stCondLst>
                                  <p:childTnLst>
                                    <p:set>
                                      <p:cBhvr>
                                        <p:cTn id="256" dur="1" fill="hold">
                                          <p:stCondLst>
                                            <p:cond delay="0"/>
                                          </p:stCondLst>
                                        </p:cTn>
                                        <p:tgtEl>
                                          <p:spTgt spid="8"/>
                                        </p:tgtEl>
                                        <p:attrNameLst>
                                          <p:attrName>style.visibility</p:attrName>
                                        </p:attrNameLst>
                                      </p:cBhvr>
                                      <p:to>
                                        <p:strVal val="visible"/>
                                      </p:to>
                                    </p:set>
                                    <p:animEffect transition="in" filter="blinds(horizontal)">
                                      <p:cBhvr>
                                        <p:cTn id="257" dur="500"/>
                                        <p:tgtEl>
                                          <p:spTgt spid="8"/>
                                        </p:tgtEl>
                                      </p:cBhvr>
                                    </p:animEffect>
                                  </p:childTnLst>
                                </p:cTn>
                              </p:par>
                              <p:par>
                                <p:cTn id="258" presetID="3" presetClass="entr" presetSubtype="5" fill="hold" nodeType="withEffect">
                                  <p:stCondLst>
                                    <p:cond delay="0"/>
                                  </p:stCondLst>
                                  <p:childTnLst>
                                    <p:set>
                                      <p:cBhvr>
                                        <p:cTn id="259" dur="1" fill="hold">
                                          <p:stCondLst>
                                            <p:cond delay="0"/>
                                          </p:stCondLst>
                                        </p:cTn>
                                        <p:tgtEl>
                                          <p:spTgt spid="33"/>
                                        </p:tgtEl>
                                        <p:attrNameLst>
                                          <p:attrName>style.visibility</p:attrName>
                                        </p:attrNameLst>
                                      </p:cBhvr>
                                      <p:to>
                                        <p:strVal val="visible"/>
                                      </p:to>
                                    </p:set>
                                    <p:animEffect transition="in" filter="blinds(vertical)">
                                      <p:cBhvr>
                                        <p:cTn id="260" dur="500"/>
                                        <p:tgtEl>
                                          <p:spTgt spid="33"/>
                                        </p:tgtEl>
                                      </p:cBhvr>
                                    </p:animEffect>
                                  </p:childTnLst>
                                </p:cTn>
                              </p:par>
                              <p:par>
                                <p:cTn id="261" presetID="3" presetClass="entr" presetSubtype="10" fill="hold" grpId="0" nodeType="withEffect">
                                  <p:stCondLst>
                                    <p:cond delay="0"/>
                                  </p:stCondLst>
                                  <p:childTnLst>
                                    <p:set>
                                      <p:cBhvr>
                                        <p:cTn id="262" dur="1" fill="hold">
                                          <p:stCondLst>
                                            <p:cond delay="0"/>
                                          </p:stCondLst>
                                        </p:cTn>
                                        <p:tgtEl>
                                          <p:spTgt spid="40"/>
                                        </p:tgtEl>
                                        <p:attrNameLst>
                                          <p:attrName>style.visibility</p:attrName>
                                        </p:attrNameLst>
                                      </p:cBhvr>
                                      <p:to>
                                        <p:strVal val="visible"/>
                                      </p:to>
                                    </p:set>
                                    <p:animEffect transition="in" filter="blinds(horizontal)">
                                      <p:cBhvr>
                                        <p:cTn id="263" dur="500"/>
                                        <p:tgtEl>
                                          <p:spTgt spid="40"/>
                                        </p:tgtEl>
                                      </p:cBhvr>
                                    </p:animEffect>
                                  </p:childTnLst>
                                </p:cTn>
                              </p:par>
                              <p:par>
                                <p:cTn id="264" presetID="3" presetClass="entr" presetSubtype="10" fill="hold" grpId="0" nodeType="withEffect">
                                  <p:stCondLst>
                                    <p:cond delay="0"/>
                                  </p:stCondLst>
                                  <p:childTnLst>
                                    <p:set>
                                      <p:cBhvr>
                                        <p:cTn id="265" dur="1" fill="hold">
                                          <p:stCondLst>
                                            <p:cond delay="0"/>
                                          </p:stCondLst>
                                        </p:cTn>
                                        <p:tgtEl>
                                          <p:spTgt spid="41"/>
                                        </p:tgtEl>
                                        <p:attrNameLst>
                                          <p:attrName>style.visibility</p:attrName>
                                        </p:attrNameLst>
                                      </p:cBhvr>
                                      <p:to>
                                        <p:strVal val="visible"/>
                                      </p:to>
                                    </p:set>
                                    <p:animEffect transition="in" filter="blinds(horizontal)">
                                      <p:cBhvr>
                                        <p:cTn id="266" dur="500"/>
                                        <p:tgtEl>
                                          <p:spTgt spid="41"/>
                                        </p:tgtEl>
                                      </p:cBhvr>
                                    </p:animEffect>
                                  </p:childTnLst>
                                </p:cTn>
                              </p:par>
                              <p:par>
                                <p:cTn id="267" presetID="3" presetClass="entr" presetSubtype="10" fill="hold" grpId="0" nodeType="with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blinds(horizontal)">
                                      <p:cBhvr>
                                        <p:cTn id="269" dur="500"/>
                                        <p:tgtEl>
                                          <p:spTgt spid="42"/>
                                        </p:tgtEl>
                                      </p:cBhvr>
                                    </p:animEffect>
                                  </p:childTnLst>
                                </p:cTn>
                              </p:par>
                              <p:par>
                                <p:cTn id="270" presetID="3" presetClass="entr" presetSubtype="10" fill="hold" grpId="0" nodeType="withEffect">
                                  <p:stCondLst>
                                    <p:cond delay="0"/>
                                  </p:stCondLst>
                                  <p:childTnLst>
                                    <p:set>
                                      <p:cBhvr>
                                        <p:cTn id="271" dur="1" fill="hold">
                                          <p:stCondLst>
                                            <p:cond delay="0"/>
                                          </p:stCondLst>
                                        </p:cTn>
                                        <p:tgtEl>
                                          <p:spTgt spid="39"/>
                                        </p:tgtEl>
                                        <p:attrNameLst>
                                          <p:attrName>style.visibility</p:attrName>
                                        </p:attrNameLst>
                                      </p:cBhvr>
                                      <p:to>
                                        <p:strVal val="visible"/>
                                      </p:to>
                                    </p:set>
                                    <p:animEffect transition="in" filter="blinds(horizontal)">
                                      <p:cBhvr>
                                        <p:cTn id="272" dur="500"/>
                                        <p:tgtEl>
                                          <p:spTgt spid="39"/>
                                        </p:tgtEl>
                                      </p:cBhvr>
                                    </p:animEffect>
                                  </p:childTnLst>
                                </p:cTn>
                              </p:par>
                            </p:childTnLst>
                          </p:cTn>
                        </p:par>
                      </p:childTnLst>
                    </p:cTn>
                  </p:par>
                  <p:par>
                    <p:cTn id="273" fill="hold">
                      <p:stCondLst>
                        <p:cond delay="indefinite"/>
                      </p:stCondLst>
                      <p:childTnLst>
                        <p:par>
                          <p:cTn id="274" fill="hold">
                            <p:stCondLst>
                              <p:cond delay="0"/>
                            </p:stCondLst>
                            <p:childTnLst>
                              <p:par>
                                <p:cTn id="275" presetID="3" presetClass="entr" presetSubtype="10" fill="hold" nodeType="clickEffect">
                                  <p:stCondLst>
                                    <p:cond delay="0"/>
                                  </p:stCondLst>
                                  <p:childTnLst>
                                    <p:set>
                                      <p:cBhvr>
                                        <p:cTn id="276" dur="1" fill="hold">
                                          <p:stCondLst>
                                            <p:cond delay="0"/>
                                          </p:stCondLst>
                                        </p:cTn>
                                        <p:tgtEl>
                                          <p:spTgt spid="46"/>
                                        </p:tgtEl>
                                        <p:attrNameLst>
                                          <p:attrName>style.visibility</p:attrName>
                                        </p:attrNameLst>
                                      </p:cBhvr>
                                      <p:to>
                                        <p:strVal val="visible"/>
                                      </p:to>
                                    </p:set>
                                    <p:animEffect transition="in" filter="blinds(horizontal)">
                                      <p:cBhvr>
                                        <p:cTn id="277" dur="500"/>
                                        <p:tgtEl>
                                          <p:spTgt spid="46"/>
                                        </p:tgtEl>
                                      </p:cBhvr>
                                    </p:animEffect>
                                  </p:childTnLst>
                                </p:cTn>
                              </p:par>
                              <p:par>
                                <p:cTn id="278" presetID="3" presetClass="entr" presetSubtype="10" fill="hold" grpId="0" nodeType="withEffect">
                                  <p:stCondLst>
                                    <p:cond delay="0"/>
                                  </p:stCondLst>
                                  <p:childTnLst>
                                    <p:set>
                                      <p:cBhvr>
                                        <p:cTn id="279" dur="1" fill="hold">
                                          <p:stCondLst>
                                            <p:cond delay="0"/>
                                          </p:stCondLst>
                                        </p:cTn>
                                        <p:tgtEl>
                                          <p:spTgt spid="57"/>
                                        </p:tgtEl>
                                        <p:attrNameLst>
                                          <p:attrName>style.visibility</p:attrName>
                                        </p:attrNameLst>
                                      </p:cBhvr>
                                      <p:to>
                                        <p:strVal val="visible"/>
                                      </p:to>
                                    </p:set>
                                    <p:animEffect transition="in" filter="blinds(horizontal)">
                                      <p:cBhvr>
                                        <p:cTn id="280" dur="500"/>
                                        <p:tgtEl>
                                          <p:spTgt spid="57"/>
                                        </p:tgtEl>
                                      </p:cBhvr>
                                    </p:animEffect>
                                  </p:childTnLst>
                                </p:cTn>
                              </p:par>
                            </p:childTnLst>
                          </p:cTn>
                        </p:par>
                      </p:childTnLst>
                    </p:cTn>
                  </p:par>
                  <p:par>
                    <p:cTn id="281" fill="hold">
                      <p:stCondLst>
                        <p:cond delay="indefinite"/>
                      </p:stCondLst>
                      <p:childTnLst>
                        <p:par>
                          <p:cTn id="282" fill="hold">
                            <p:stCondLst>
                              <p:cond delay="0"/>
                            </p:stCondLst>
                            <p:childTnLst>
                              <p:par>
                                <p:cTn id="283" presetID="3" presetClass="entr" presetSubtype="10" fill="hold" nodeType="clickEffect">
                                  <p:stCondLst>
                                    <p:cond delay="0"/>
                                  </p:stCondLst>
                                  <p:childTnLst>
                                    <p:set>
                                      <p:cBhvr>
                                        <p:cTn id="284" dur="1" fill="hold">
                                          <p:stCondLst>
                                            <p:cond delay="0"/>
                                          </p:stCondLst>
                                        </p:cTn>
                                        <p:tgtEl>
                                          <p:spTgt spid="49"/>
                                        </p:tgtEl>
                                        <p:attrNameLst>
                                          <p:attrName>style.visibility</p:attrName>
                                        </p:attrNameLst>
                                      </p:cBhvr>
                                      <p:to>
                                        <p:strVal val="visible"/>
                                      </p:to>
                                    </p:set>
                                    <p:animEffect transition="in" filter="blinds(horizontal)">
                                      <p:cBhvr>
                                        <p:cTn id="285" dur="500"/>
                                        <p:tgtEl>
                                          <p:spTgt spid="49"/>
                                        </p:tgtEl>
                                      </p:cBhvr>
                                    </p:animEffect>
                                  </p:childTnLst>
                                </p:cTn>
                              </p:par>
                              <p:par>
                                <p:cTn id="286" presetID="3" presetClass="entr" presetSubtype="10" fill="hold" grpId="0" nodeType="withEffect">
                                  <p:stCondLst>
                                    <p:cond delay="0"/>
                                  </p:stCondLst>
                                  <p:childTnLst>
                                    <p:set>
                                      <p:cBhvr>
                                        <p:cTn id="287" dur="1" fill="hold">
                                          <p:stCondLst>
                                            <p:cond delay="0"/>
                                          </p:stCondLst>
                                        </p:cTn>
                                        <p:tgtEl>
                                          <p:spTgt spid="38"/>
                                        </p:tgtEl>
                                        <p:attrNameLst>
                                          <p:attrName>style.visibility</p:attrName>
                                        </p:attrNameLst>
                                      </p:cBhvr>
                                      <p:to>
                                        <p:strVal val="visible"/>
                                      </p:to>
                                    </p:set>
                                    <p:animEffect transition="in" filter="blinds(horizontal)">
                                      <p:cBhvr>
                                        <p:cTn id="288" dur="500"/>
                                        <p:tgtEl>
                                          <p:spTgt spid="38"/>
                                        </p:tgtEl>
                                      </p:cBhvr>
                                    </p:animEffect>
                                  </p:childTnLst>
                                </p:cTn>
                              </p:par>
                            </p:childTnLst>
                          </p:cTn>
                        </p:par>
                      </p:childTnLst>
                    </p:cTn>
                  </p:par>
                  <p:par>
                    <p:cTn id="289" fill="hold">
                      <p:stCondLst>
                        <p:cond delay="indefinite"/>
                      </p:stCondLst>
                      <p:childTnLst>
                        <p:par>
                          <p:cTn id="290" fill="hold">
                            <p:stCondLst>
                              <p:cond delay="0"/>
                            </p:stCondLst>
                            <p:childTnLst>
                              <p:par>
                                <p:cTn id="291" presetID="3" presetClass="entr" presetSubtype="10" fill="hold" nodeType="clickEffect">
                                  <p:stCondLst>
                                    <p:cond delay="0"/>
                                  </p:stCondLst>
                                  <p:childTnLst>
                                    <p:set>
                                      <p:cBhvr>
                                        <p:cTn id="292" dur="1" fill="hold">
                                          <p:stCondLst>
                                            <p:cond delay="0"/>
                                          </p:stCondLst>
                                        </p:cTn>
                                        <p:tgtEl>
                                          <p:spTgt spid="43"/>
                                        </p:tgtEl>
                                        <p:attrNameLst>
                                          <p:attrName>style.visibility</p:attrName>
                                        </p:attrNameLst>
                                      </p:cBhvr>
                                      <p:to>
                                        <p:strVal val="visible"/>
                                      </p:to>
                                    </p:set>
                                    <p:animEffect transition="in" filter="blinds(horizontal)">
                                      <p:cBhvr>
                                        <p:cTn id="293" dur="500"/>
                                        <p:tgtEl>
                                          <p:spTgt spid="43"/>
                                        </p:tgtEl>
                                      </p:cBhvr>
                                    </p:animEffect>
                                  </p:childTnLst>
                                </p:cTn>
                              </p:par>
                              <p:par>
                                <p:cTn id="294" presetID="3" presetClass="entr" presetSubtype="10" fill="hold" grpId="0" nodeType="withEffect">
                                  <p:stCondLst>
                                    <p:cond delay="0"/>
                                  </p:stCondLst>
                                  <p:childTnLst>
                                    <p:set>
                                      <p:cBhvr>
                                        <p:cTn id="295" dur="1" fill="hold">
                                          <p:stCondLst>
                                            <p:cond delay="0"/>
                                          </p:stCondLst>
                                        </p:cTn>
                                        <p:tgtEl>
                                          <p:spTgt spid="56"/>
                                        </p:tgtEl>
                                        <p:attrNameLst>
                                          <p:attrName>style.visibility</p:attrName>
                                        </p:attrNameLst>
                                      </p:cBhvr>
                                      <p:to>
                                        <p:strVal val="visible"/>
                                      </p:to>
                                    </p:set>
                                    <p:animEffect transition="in" filter="blinds(horizontal)">
                                      <p:cBhvr>
                                        <p:cTn id="296" dur="500"/>
                                        <p:tgtEl>
                                          <p:spTgt spid="56"/>
                                        </p:tgtEl>
                                      </p:cBhvr>
                                    </p:animEffect>
                                  </p:childTnLst>
                                </p:cTn>
                              </p:par>
                            </p:childTnLst>
                          </p:cTn>
                        </p:par>
                      </p:childTnLst>
                    </p:cTn>
                  </p:par>
                  <p:par>
                    <p:cTn id="297" fill="hold">
                      <p:stCondLst>
                        <p:cond delay="indefinite"/>
                      </p:stCondLst>
                      <p:childTnLst>
                        <p:par>
                          <p:cTn id="298" fill="hold">
                            <p:stCondLst>
                              <p:cond delay="0"/>
                            </p:stCondLst>
                            <p:childTnLst>
                              <p:par>
                                <p:cTn id="299" presetID="3" presetClass="entr" presetSubtype="10" fill="hold" nodeType="clickEffect">
                                  <p:stCondLst>
                                    <p:cond delay="0"/>
                                  </p:stCondLst>
                                  <p:childTnLst>
                                    <p:set>
                                      <p:cBhvr>
                                        <p:cTn id="300" dur="1" fill="hold">
                                          <p:stCondLst>
                                            <p:cond delay="0"/>
                                          </p:stCondLst>
                                        </p:cTn>
                                        <p:tgtEl>
                                          <p:spTgt spid="52"/>
                                        </p:tgtEl>
                                        <p:attrNameLst>
                                          <p:attrName>style.visibility</p:attrName>
                                        </p:attrNameLst>
                                      </p:cBhvr>
                                      <p:to>
                                        <p:strVal val="visible"/>
                                      </p:to>
                                    </p:set>
                                    <p:animEffect transition="in" filter="blinds(horizontal)">
                                      <p:cBhvr>
                                        <p:cTn id="301" dur="500"/>
                                        <p:tgtEl>
                                          <p:spTgt spid="52"/>
                                        </p:tgtEl>
                                      </p:cBhvr>
                                    </p:animEffect>
                                  </p:childTnLst>
                                </p:cTn>
                              </p:par>
                              <p:par>
                                <p:cTn id="302" presetID="3" presetClass="entr" presetSubtype="10" fill="hold" grpId="0" nodeType="withEffect">
                                  <p:stCondLst>
                                    <p:cond delay="0"/>
                                  </p:stCondLst>
                                  <p:childTnLst>
                                    <p:set>
                                      <p:cBhvr>
                                        <p:cTn id="303" dur="1" fill="hold">
                                          <p:stCondLst>
                                            <p:cond delay="0"/>
                                          </p:stCondLst>
                                        </p:cTn>
                                        <p:tgtEl>
                                          <p:spTgt spid="55"/>
                                        </p:tgtEl>
                                        <p:attrNameLst>
                                          <p:attrName>style.visibility</p:attrName>
                                        </p:attrNameLst>
                                      </p:cBhvr>
                                      <p:to>
                                        <p:strVal val="visible"/>
                                      </p:to>
                                    </p:set>
                                    <p:animEffect transition="in" filter="blinds(horizontal)">
                                      <p:cBhvr>
                                        <p:cTn id="304" dur="500"/>
                                        <p:tgtEl>
                                          <p:spTgt spid="55"/>
                                        </p:tgtEl>
                                      </p:cBhvr>
                                    </p:animEffect>
                                  </p:childTnLst>
                                </p:cTn>
                              </p:par>
                            </p:childTnLst>
                          </p:cTn>
                        </p:par>
                      </p:childTnLst>
                    </p:cTn>
                  </p:par>
                  <p:par>
                    <p:cTn id="305" fill="hold">
                      <p:stCondLst>
                        <p:cond delay="indefinite"/>
                      </p:stCondLst>
                      <p:childTnLst>
                        <p:par>
                          <p:cTn id="306" fill="hold">
                            <p:stCondLst>
                              <p:cond delay="0"/>
                            </p:stCondLst>
                            <p:childTnLst>
                              <p:par>
                                <p:cTn id="307" presetID="3" presetClass="exit" presetSubtype="10" fill="hold" nodeType="clickEffect">
                                  <p:stCondLst>
                                    <p:cond delay="0"/>
                                  </p:stCondLst>
                                  <p:childTnLst>
                                    <p:animEffect transition="out" filter="blinds(horizontal)">
                                      <p:cBhvr>
                                        <p:cTn id="308" dur="500"/>
                                        <p:tgtEl>
                                          <p:spTgt spid="8"/>
                                        </p:tgtEl>
                                      </p:cBhvr>
                                    </p:animEffect>
                                    <p:set>
                                      <p:cBhvr>
                                        <p:cTn id="309" dur="1" fill="hold">
                                          <p:stCondLst>
                                            <p:cond delay="499"/>
                                          </p:stCondLst>
                                        </p:cTn>
                                        <p:tgtEl>
                                          <p:spTgt spid="8"/>
                                        </p:tgtEl>
                                        <p:attrNameLst>
                                          <p:attrName>style.visibility</p:attrName>
                                        </p:attrNameLst>
                                      </p:cBhvr>
                                      <p:to>
                                        <p:strVal val="hidden"/>
                                      </p:to>
                                    </p:set>
                                  </p:childTnLst>
                                </p:cTn>
                              </p:par>
                              <p:par>
                                <p:cTn id="310" presetID="3" presetClass="exit" presetSubtype="10" fill="hold" nodeType="withEffect">
                                  <p:stCondLst>
                                    <p:cond delay="0"/>
                                  </p:stCondLst>
                                  <p:childTnLst>
                                    <p:animEffect transition="out" filter="blinds(horizontal)">
                                      <p:cBhvr>
                                        <p:cTn id="311" dur="500"/>
                                        <p:tgtEl>
                                          <p:spTgt spid="33"/>
                                        </p:tgtEl>
                                      </p:cBhvr>
                                    </p:animEffect>
                                    <p:set>
                                      <p:cBhvr>
                                        <p:cTn id="312" dur="1" fill="hold">
                                          <p:stCondLst>
                                            <p:cond delay="499"/>
                                          </p:stCondLst>
                                        </p:cTn>
                                        <p:tgtEl>
                                          <p:spTgt spid="33"/>
                                        </p:tgtEl>
                                        <p:attrNameLst>
                                          <p:attrName>style.visibility</p:attrName>
                                        </p:attrNameLst>
                                      </p:cBhvr>
                                      <p:to>
                                        <p:strVal val="hidden"/>
                                      </p:to>
                                    </p:set>
                                  </p:childTnLst>
                                </p:cTn>
                              </p:par>
                              <p:par>
                                <p:cTn id="313" presetID="3" presetClass="entr" presetSubtype="10" fill="hold" nodeType="withEffect">
                                  <p:stCondLst>
                                    <p:cond delay="0"/>
                                  </p:stCondLst>
                                  <p:childTnLst>
                                    <p:set>
                                      <p:cBhvr>
                                        <p:cTn id="314" dur="1" fill="hold">
                                          <p:stCondLst>
                                            <p:cond delay="0"/>
                                          </p:stCondLst>
                                        </p:cTn>
                                        <p:tgtEl>
                                          <p:spTgt spid="2050"/>
                                        </p:tgtEl>
                                        <p:attrNameLst>
                                          <p:attrName>style.visibility</p:attrName>
                                        </p:attrNameLst>
                                      </p:cBhvr>
                                      <p:to>
                                        <p:strVal val="visible"/>
                                      </p:to>
                                    </p:set>
                                    <p:animEffect transition="in" filter="blinds(horizontal)">
                                      <p:cBhvr>
                                        <p:cTn id="315" dur="500"/>
                                        <p:tgtEl>
                                          <p:spTgt spid="2050"/>
                                        </p:tgtEl>
                                      </p:cBhvr>
                                    </p:animEffect>
                                  </p:childTnLst>
                                </p:cTn>
                              </p:par>
                            </p:childTnLst>
                          </p:cTn>
                        </p:par>
                      </p:childTnLst>
                    </p:cTn>
                  </p:par>
                  <p:par>
                    <p:cTn id="316" fill="hold">
                      <p:stCondLst>
                        <p:cond delay="indefinite"/>
                      </p:stCondLst>
                      <p:childTnLst>
                        <p:par>
                          <p:cTn id="317" fill="hold">
                            <p:stCondLst>
                              <p:cond delay="0"/>
                            </p:stCondLst>
                            <p:childTnLst>
                              <p:par>
                                <p:cTn id="318" presetID="3" presetClass="entr" presetSubtype="10" fill="hold" grpId="0" nodeType="clickEffect">
                                  <p:stCondLst>
                                    <p:cond delay="0"/>
                                  </p:stCondLst>
                                  <p:childTnLst>
                                    <p:set>
                                      <p:cBhvr>
                                        <p:cTn id="319" dur="1" fill="hold">
                                          <p:stCondLst>
                                            <p:cond delay="0"/>
                                          </p:stCondLst>
                                        </p:cTn>
                                        <p:tgtEl>
                                          <p:spTgt spid="10"/>
                                        </p:tgtEl>
                                        <p:attrNameLst>
                                          <p:attrName>style.visibility</p:attrName>
                                        </p:attrNameLst>
                                      </p:cBhvr>
                                      <p:to>
                                        <p:strVal val="visible"/>
                                      </p:to>
                                    </p:set>
                                    <p:animEffect transition="in" filter="blinds(horizontal)">
                                      <p:cBhvr>
                                        <p:cTn id="3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 grpId="0"/>
      <p:bldP spid="69" grpId="0"/>
      <p:bldP spid="71" grpId="0" animBg="1"/>
      <p:bldP spid="73" grpId="0" animBg="1"/>
      <p:bldP spid="75" grpId="0" animBg="1"/>
      <p:bldP spid="76" grpId="0" animBg="1"/>
      <p:bldP spid="78" grpId="0" animBg="1"/>
      <p:bldP spid="80" grpId="0" animBg="1"/>
      <p:bldP spid="81" grpId="0" animBg="1"/>
      <p:bldP spid="82" grpId="0" animBg="1"/>
      <p:bldP spid="83" grpId="0" animBg="1"/>
      <p:bldP spid="84" grpId="0" animBg="1"/>
      <p:bldP spid="85" grpId="0"/>
      <p:bldP spid="86" grpId="0"/>
      <p:bldP spid="87" grpId="0"/>
      <p:bldP spid="88" grpId="0"/>
      <p:bldP spid="89" grpId="0"/>
      <p:bldP spid="90" grpId="0"/>
      <p:bldP spid="91" grpId="0"/>
      <p:bldP spid="92" grpId="0"/>
      <p:bldP spid="95" grpId="0"/>
      <p:bldP spid="96" grpId="0"/>
      <p:bldP spid="36" grpId="0"/>
      <p:bldP spid="37" grpId="0"/>
      <p:bldP spid="38" grpId="0"/>
      <p:bldP spid="39" grpId="0"/>
      <p:bldP spid="40" grpId="0"/>
      <p:bldP spid="41" grpId="0"/>
      <p:bldP spid="42" grpId="0"/>
      <p:bldP spid="55" grpId="0"/>
      <p:bldP spid="56" grpId="0"/>
      <p:bldP spid="57" grpId="0"/>
      <p:bldP spid="62" grpId="0" animBg="1"/>
      <p:bldP spid="67" grpId="0" animBg="1"/>
      <p:bldP spid="68" grpId="0"/>
      <p:bldP spid="70" grpId="0"/>
      <p:bldP spid="72" grpId="0"/>
      <p:bldP spid="74" grpId="0"/>
      <p:bldP spid="77" grpId="0"/>
      <p:bldP spid="79" grpId="0"/>
      <p:bldP spid="93" grpId="0"/>
      <p:bldP spid="94" grpId="0"/>
      <p:bldP spid="63" grpId="0" animBg="1"/>
      <p:bldP spid="64" grpId="0" animBg="1"/>
      <p:bldP spid="65" grpId="0" animBg="1"/>
      <p:bldP spid="66" grpId="0" animBg="1"/>
      <p:bldP spid="7" grpId="0"/>
      <p:bldP spid="7" grpId="1"/>
      <p:bldP spid="112" grpId="0"/>
      <p:bldP spid="112" grpId="1"/>
      <p:bldP spid="113" grpId="0"/>
      <p:bldP spid="113" grpId="1"/>
      <p:bldP spid="114" grpId="0"/>
      <p:bldP spid="114" grpId="1"/>
      <p:bldP spid="115" grpId="0"/>
      <p:bldP spid="115" grpId="1"/>
      <p:bldP spid="9" grpId="0" animBg="1"/>
      <p:bldP spid="9" grpId="1" animBg="1"/>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500252" cy="4717473"/>
          </a:xfrm>
        </p:spPr>
        <p:txBody>
          <a:bodyPr>
            <a:normAutofit/>
          </a:bodyPr>
          <a:lstStyle/>
          <a:p>
            <a:pPr marL="0" indent="0" algn="ctr">
              <a:buNone/>
            </a:pPr>
            <a:r>
              <a:rPr lang="en-GB" sz="1400" b="1" dirty="0" smtClean="0">
                <a:latin typeface="Comic Sans MS" panose="030F0702030302020204" pitchFamily="66" charset="0"/>
              </a:rPr>
              <a:t>You can sketch curves based on their Polar equations</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a:p>
            <a:pPr algn="ctr">
              <a:buFont typeface="Wingdings"/>
              <a:buChar char="à"/>
            </a:pPr>
            <a:r>
              <a:rPr lang="en-GB" sz="1400" dirty="0" smtClean="0">
                <a:latin typeface="Comic Sans MS" panose="030F0702030302020204" pitchFamily="66" charset="0"/>
                <a:sym typeface="Wingdings" panose="05000000000000000000" pitchFamily="2" charset="2"/>
              </a:rPr>
              <a:t>Sometimes, you can change the equation to a simple Cartesian one, in order to sketch it</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smtClean="0">
                <a:latin typeface="Comic Sans MS" panose="030F0702030302020204" pitchFamily="66" charset="0"/>
                <a:sym typeface="Wingdings" panose="05000000000000000000" pitchFamily="2" charset="2"/>
              </a:rPr>
              <a:t>Remember that this will not always make the equation easier to ‘understand’</a:t>
            </a:r>
            <a:endParaRPr lang="en-US" sz="1400" dirty="0" smtClean="0">
              <a:latin typeface="Comic Sans MS" panose="030F0702030302020204" pitchFamily="66" charset="0"/>
              <a:sym typeface="Wingdings" panose="05000000000000000000" pitchFamily="2" charset="2"/>
            </a:endParaRPr>
          </a:p>
          <a:p>
            <a:pPr marL="0" indent="0" algn="ctr">
              <a:buNone/>
            </a:pPr>
            <a:endParaRPr lang="en-US"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p:txBody>
      </p:sp>
      <p:pic>
        <p:nvPicPr>
          <p:cNvPr id="5" name="Picture 8" descr="http://tutorial.math.lamar.edu/Classes/CalcII/PolarArea_files/image00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1219200" cy="115824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1502228" y="2677886"/>
                <a:ext cx="112832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𝑟</m:t>
                      </m:r>
                      <m:r>
                        <a:rPr lang="en-US" sz="1600" b="0" i="1" smtClean="0">
                          <a:latin typeface="Cambria Math"/>
                        </a:rPr>
                        <m:t>=</m:t>
                      </m:r>
                      <m:r>
                        <a:rPr lang="en-US" sz="1600" b="0" i="1" smtClean="0">
                          <a:latin typeface="Cambria Math"/>
                        </a:rPr>
                        <m:t>𝑎𝑠𝑒𝑐</m:t>
                      </m:r>
                      <m:r>
                        <a:rPr lang="en-GB"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502228" y="2677886"/>
                <a:ext cx="1128322" cy="338554"/>
              </a:xfrm>
              <a:prstGeom prst="rect">
                <a:avLst/>
              </a:prstGeom>
              <a:blipFill rotWithShape="1">
                <a:blip r:embed="rId3"/>
                <a:stretch>
                  <a:fillRect/>
                </a:stretch>
              </a:blipFill>
            </p:spPr>
            <p:txBody>
              <a:bodyPr/>
              <a:lstStyle/>
              <a:p>
                <a:r>
                  <a:rPr lang="en-GB">
                    <a:noFill/>
                  </a:rPr>
                  <a:t> </a:t>
                </a:r>
              </a:p>
            </p:txBody>
          </p:sp>
        </mc:Fallback>
      </mc:AlternateContent>
      <p:sp>
        <p:nvSpPr>
          <p:cNvPr id="116" name="TextBox 115"/>
          <p:cNvSpPr txBox="1"/>
          <p:nvPr/>
        </p:nvSpPr>
        <p:spPr>
          <a:xfrm>
            <a:off x="8736516" y="6550223"/>
            <a:ext cx="407484" cy="307777"/>
          </a:xfrm>
          <a:prstGeom prst="rect">
            <a:avLst/>
          </a:prstGeom>
          <a:noFill/>
        </p:spPr>
        <p:txBody>
          <a:bodyPr wrap="none" rtlCol="0">
            <a:spAutoFit/>
          </a:bodyPr>
          <a:lstStyle/>
          <a:p>
            <a:pPr algn="ctr"/>
            <a:r>
              <a:rPr lang="en-GB" sz="1400" dirty="0" smtClean="0">
                <a:latin typeface="Comic Sans MS" panose="030F0702030302020204" pitchFamily="66" charset="0"/>
              </a:rPr>
              <a:t>7C</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17" name="TextBox 116"/>
              <p:cNvSpPr txBox="1"/>
              <p:nvPr/>
            </p:nvSpPr>
            <p:spPr>
              <a:xfrm>
                <a:off x="4419600" y="1524000"/>
                <a:ext cx="112832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𝑟</m:t>
                      </m:r>
                      <m:r>
                        <a:rPr lang="en-US" sz="1600" b="0" i="1" smtClean="0">
                          <a:latin typeface="Cambria Math"/>
                        </a:rPr>
                        <m:t>=</m:t>
                      </m:r>
                      <m:r>
                        <a:rPr lang="en-US" sz="1600" b="0" i="1" smtClean="0">
                          <a:latin typeface="Cambria Math"/>
                        </a:rPr>
                        <m:t>𝑎𝑠𝑒𝑐</m:t>
                      </m:r>
                      <m:r>
                        <a:rPr lang="en-GB" sz="1600" b="0" i="1" smtClean="0">
                          <a:latin typeface="Cambria Math"/>
                          <a:ea typeface="Cambria Math"/>
                        </a:rPr>
                        <m:t>𝜃</m:t>
                      </m:r>
                    </m:oMath>
                  </m:oMathPara>
                </a14:m>
                <a:endParaRPr lang="en-GB" sz="1600" dirty="0"/>
              </a:p>
            </p:txBody>
          </p:sp>
        </mc:Choice>
        <mc:Fallback xmlns="">
          <p:sp>
            <p:nvSpPr>
              <p:cNvPr id="117" name="TextBox 116"/>
              <p:cNvSpPr txBox="1">
                <a:spLocks noRot="1" noChangeAspect="1" noMove="1" noResize="1" noEditPoints="1" noAdjustHandles="1" noChangeArrowheads="1" noChangeShapeType="1" noTextEdit="1"/>
              </p:cNvSpPr>
              <p:nvPr/>
            </p:nvSpPr>
            <p:spPr>
              <a:xfrm>
                <a:off x="4419600" y="1524000"/>
                <a:ext cx="1128322" cy="338554"/>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8" name="TextBox 117"/>
              <p:cNvSpPr txBox="1"/>
              <p:nvPr/>
            </p:nvSpPr>
            <p:spPr>
              <a:xfrm>
                <a:off x="4431475" y="1898073"/>
                <a:ext cx="1020921" cy="5141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𝑟</m:t>
                      </m:r>
                      <m:r>
                        <a:rPr lang="en-US" sz="1600" b="0" i="1" smtClean="0">
                          <a:latin typeface="Cambria Math"/>
                        </a:rPr>
                        <m:t>=</m:t>
                      </m:r>
                      <m:f>
                        <m:fPr>
                          <m:ctrlPr>
                            <a:rPr lang="en-US" sz="1600" b="0" i="1" smtClean="0">
                              <a:latin typeface="Cambria Math"/>
                            </a:rPr>
                          </m:ctrlPr>
                        </m:fPr>
                        <m:num>
                          <m:r>
                            <a:rPr lang="en-GB" sz="1600" b="0" i="1" smtClean="0">
                              <a:latin typeface="Cambria Math"/>
                            </a:rPr>
                            <m:t>𝑎</m:t>
                          </m:r>
                        </m:num>
                        <m:den>
                          <m:r>
                            <a:rPr lang="en-GB" sz="1600" b="0" i="1" smtClean="0">
                              <a:latin typeface="Cambria Math"/>
                            </a:rPr>
                            <m:t>𝑐𝑜𝑠</m:t>
                          </m:r>
                          <m:r>
                            <a:rPr lang="en-GB" sz="1600" b="0" i="1" smtClean="0">
                              <a:latin typeface="Cambria Math"/>
                              <a:ea typeface="Cambria Math"/>
                            </a:rPr>
                            <m:t>𝜃</m:t>
                          </m:r>
                        </m:den>
                      </m:f>
                    </m:oMath>
                  </m:oMathPara>
                </a14:m>
                <a:endParaRPr lang="en-GB" sz="1600" dirty="0"/>
              </a:p>
            </p:txBody>
          </p:sp>
        </mc:Choice>
        <mc:Fallback xmlns="">
          <p:sp>
            <p:nvSpPr>
              <p:cNvPr id="118" name="TextBox 117"/>
              <p:cNvSpPr txBox="1">
                <a:spLocks noRot="1" noChangeAspect="1" noMove="1" noResize="1" noEditPoints="1" noAdjustHandles="1" noChangeArrowheads="1" noChangeShapeType="1" noTextEdit="1"/>
              </p:cNvSpPr>
              <p:nvPr/>
            </p:nvSpPr>
            <p:spPr>
              <a:xfrm>
                <a:off x="4431475" y="1898073"/>
                <a:ext cx="1020921" cy="514115"/>
              </a:xfrm>
              <a:prstGeom prst="rect">
                <a:avLst/>
              </a:prstGeom>
              <a:blipFill rotWithShape="1">
                <a:blip r:embed="rId5"/>
                <a:stretch>
                  <a:fillRect b="-235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9" name="TextBox 118"/>
              <p:cNvSpPr txBox="1"/>
              <p:nvPr/>
            </p:nvSpPr>
            <p:spPr>
              <a:xfrm>
                <a:off x="3998025" y="2507673"/>
                <a:ext cx="121144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i="1" smtClean="0">
                          <a:latin typeface="Cambria Math"/>
                          <a:ea typeface="Cambria Math"/>
                        </a:rPr>
                        <m:t>𝑟𝑐𝑜𝑠</m:t>
                      </m:r>
                      <m:r>
                        <a:rPr lang="en-GB" sz="1600" i="1" smtClean="0">
                          <a:latin typeface="Cambria Math"/>
                          <a:ea typeface="Cambria Math"/>
                        </a:rPr>
                        <m:t>𝜃</m:t>
                      </m:r>
                      <m:r>
                        <a:rPr lang="en-US" sz="1600" b="0" i="1" smtClean="0">
                          <a:latin typeface="Cambria Math"/>
                        </a:rPr>
                        <m:t>=</m:t>
                      </m:r>
                      <m:r>
                        <a:rPr lang="en-GB" sz="1600" b="0" i="1" smtClean="0">
                          <a:latin typeface="Cambria Math"/>
                        </a:rPr>
                        <m:t>𝑎</m:t>
                      </m:r>
                    </m:oMath>
                  </m:oMathPara>
                </a14:m>
                <a:endParaRPr lang="en-GB" sz="1600" dirty="0"/>
              </a:p>
            </p:txBody>
          </p:sp>
        </mc:Choice>
        <mc:Fallback xmlns="">
          <p:sp>
            <p:nvSpPr>
              <p:cNvPr id="119" name="TextBox 118"/>
              <p:cNvSpPr txBox="1">
                <a:spLocks noRot="1" noChangeAspect="1" noMove="1" noResize="1" noEditPoints="1" noAdjustHandles="1" noChangeArrowheads="1" noChangeShapeType="1" noTextEdit="1"/>
              </p:cNvSpPr>
              <p:nvPr/>
            </p:nvSpPr>
            <p:spPr>
              <a:xfrm>
                <a:off x="3998025" y="2507673"/>
                <a:ext cx="1211446" cy="338554"/>
              </a:xfrm>
              <a:prstGeom prst="rect">
                <a:avLst/>
              </a:prstGeom>
              <a:blipFill rotWithShape="1">
                <a:blip r:embed="rId6"/>
                <a:stretch>
                  <a:fillRect/>
                </a:stretch>
              </a:blipFill>
            </p:spPr>
            <p:txBody>
              <a:bodyPr/>
              <a:lstStyle/>
              <a:p>
                <a:r>
                  <a:rPr lang="en-GB">
                    <a:noFill/>
                  </a:rPr>
                  <a:t> </a:t>
                </a:r>
              </a:p>
            </p:txBody>
          </p:sp>
        </mc:Fallback>
      </mc:AlternateContent>
      <p:sp>
        <p:nvSpPr>
          <p:cNvPr id="120" name="Arc 119"/>
          <p:cNvSpPr/>
          <p:nvPr/>
        </p:nvSpPr>
        <p:spPr>
          <a:xfrm>
            <a:off x="5341423" y="1714747"/>
            <a:ext cx="346858" cy="48218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1" name="TextBox 120"/>
          <p:cNvSpPr txBox="1"/>
          <p:nvPr/>
        </p:nvSpPr>
        <p:spPr>
          <a:xfrm>
            <a:off x="5630019" y="1816925"/>
            <a:ext cx="1222044" cy="276999"/>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Sec</a:t>
            </a:r>
            <a:r>
              <a:rPr lang="el-GR" sz="1200" dirty="0" smtClean="0">
                <a:solidFill>
                  <a:srgbClr val="FF0000"/>
                </a:solidFill>
                <a:latin typeface="Comic Sans MS" panose="030F0702030302020204" pitchFamily="66" charset="0"/>
              </a:rPr>
              <a:t>θ</a:t>
            </a:r>
            <a:r>
              <a:rPr lang="en-GB" sz="1200" dirty="0" smtClean="0">
                <a:solidFill>
                  <a:srgbClr val="FF0000"/>
                </a:solidFill>
                <a:latin typeface="Comic Sans MS" panose="030F0702030302020204" pitchFamily="66" charset="0"/>
              </a:rPr>
              <a:t> = </a:t>
            </a:r>
            <a:r>
              <a:rPr lang="en-GB" sz="1200" baseline="30000" dirty="0" smtClean="0">
                <a:solidFill>
                  <a:srgbClr val="FF0000"/>
                </a:solidFill>
                <a:latin typeface="Comic Sans MS" panose="030F0702030302020204" pitchFamily="66" charset="0"/>
              </a:rPr>
              <a:t>1</a:t>
            </a:r>
            <a:r>
              <a:rPr lang="en-GB" sz="1200" dirty="0" smtClean="0">
                <a:solidFill>
                  <a:srgbClr val="FF0000"/>
                </a:solidFill>
                <a:latin typeface="Comic Sans MS" panose="030F0702030302020204" pitchFamily="66" charset="0"/>
              </a:rPr>
              <a:t>/</a:t>
            </a:r>
            <a:r>
              <a:rPr lang="en-GB" sz="1200" baseline="-25000" dirty="0" smtClean="0">
                <a:solidFill>
                  <a:srgbClr val="FF0000"/>
                </a:solidFill>
                <a:latin typeface="Comic Sans MS" panose="030F0702030302020204" pitchFamily="66" charset="0"/>
              </a:rPr>
              <a:t>cos</a:t>
            </a:r>
            <a:r>
              <a:rPr lang="el-GR" sz="1200" baseline="-25000" dirty="0" smtClean="0">
                <a:solidFill>
                  <a:srgbClr val="FF0000"/>
                </a:solidFill>
                <a:latin typeface="Comic Sans MS" panose="030F0702030302020204" pitchFamily="66" charset="0"/>
              </a:rPr>
              <a:t>θ</a:t>
            </a:r>
            <a:endParaRPr lang="en-GB" sz="1200" baseline="-25000" dirty="0">
              <a:solidFill>
                <a:srgbClr val="FF0000"/>
              </a:solidFill>
              <a:latin typeface="Comic Sans MS" panose="030F0702030302020204" pitchFamily="66" charset="0"/>
            </a:endParaRPr>
          </a:p>
        </p:txBody>
      </p:sp>
      <p:sp>
        <p:nvSpPr>
          <p:cNvPr id="122" name="Arc 121"/>
          <p:cNvSpPr/>
          <p:nvPr/>
        </p:nvSpPr>
        <p:spPr>
          <a:xfrm>
            <a:off x="5256317" y="2211532"/>
            <a:ext cx="346858" cy="48218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3" name="TextBox 122"/>
          <p:cNvSpPr txBox="1"/>
          <p:nvPr/>
        </p:nvSpPr>
        <p:spPr>
          <a:xfrm>
            <a:off x="5544913" y="2218706"/>
            <a:ext cx="1034017" cy="461665"/>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Multiply by cos</a:t>
            </a:r>
            <a:r>
              <a:rPr lang="el-GR" sz="1200" dirty="0" smtClean="0">
                <a:solidFill>
                  <a:srgbClr val="FF0000"/>
                </a:solidFill>
                <a:latin typeface="Comic Sans MS" panose="030F0702030302020204" pitchFamily="66" charset="0"/>
              </a:rPr>
              <a:t>θ</a:t>
            </a:r>
            <a:endParaRPr lang="en-GB" sz="1200" baseline="-25000" dirty="0">
              <a:solidFill>
                <a:srgbClr val="FF0000"/>
              </a:solidFill>
              <a:latin typeface="Comic Sans MS" panose="030F0702030302020204" pitchFamily="66" charset="0"/>
            </a:endParaRPr>
          </a:p>
        </p:txBody>
      </p:sp>
      <p:sp>
        <p:nvSpPr>
          <p:cNvPr id="124" name="Arc 123"/>
          <p:cNvSpPr/>
          <p:nvPr/>
        </p:nvSpPr>
        <p:spPr>
          <a:xfrm>
            <a:off x="4993081" y="2720191"/>
            <a:ext cx="346858" cy="48218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5" name="TextBox 124"/>
          <p:cNvSpPr txBox="1"/>
          <p:nvPr/>
        </p:nvSpPr>
        <p:spPr>
          <a:xfrm>
            <a:off x="5305427" y="2810492"/>
            <a:ext cx="1034017" cy="276999"/>
          </a:xfrm>
          <a:prstGeom prst="rect">
            <a:avLst/>
          </a:prstGeom>
          <a:noFill/>
        </p:spPr>
        <p:txBody>
          <a:bodyPr wrap="square" rtlCol="0">
            <a:spAutoFit/>
          </a:bodyPr>
          <a:lstStyle/>
          <a:p>
            <a:pPr algn="ctr"/>
            <a:r>
              <a:rPr lang="en-GB" sz="1200" dirty="0" err="1">
                <a:solidFill>
                  <a:srgbClr val="FF0000"/>
                </a:solidFill>
                <a:latin typeface="Comic Sans MS" panose="030F0702030302020204" pitchFamily="66" charset="0"/>
              </a:rPr>
              <a:t>r</a:t>
            </a:r>
            <a:r>
              <a:rPr lang="en-GB" sz="1200" dirty="0" err="1" smtClean="0">
                <a:solidFill>
                  <a:srgbClr val="FF0000"/>
                </a:solidFill>
                <a:latin typeface="Comic Sans MS" panose="030F0702030302020204" pitchFamily="66" charset="0"/>
              </a:rPr>
              <a:t>cos</a:t>
            </a:r>
            <a:r>
              <a:rPr lang="el-GR" sz="1200" dirty="0" smtClean="0">
                <a:solidFill>
                  <a:srgbClr val="FF0000"/>
                </a:solidFill>
                <a:latin typeface="Comic Sans MS" panose="030F0702030302020204" pitchFamily="66" charset="0"/>
              </a:rPr>
              <a:t>θ</a:t>
            </a:r>
            <a:r>
              <a:rPr lang="en-GB" sz="1200" dirty="0" smtClean="0">
                <a:solidFill>
                  <a:srgbClr val="FF0000"/>
                </a:solidFill>
                <a:latin typeface="Comic Sans MS" panose="030F0702030302020204" pitchFamily="66" charset="0"/>
              </a:rPr>
              <a:t> = x</a:t>
            </a:r>
            <a:endParaRPr lang="en-GB" sz="1200" baseline="-25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26" name="TextBox 125"/>
              <p:cNvSpPr txBox="1"/>
              <p:nvPr/>
            </p:nvSpPr>
            <p:spPr>
              <a:xfrm>
                <a:off x="4435433" y="3004459"/>
                <a:ext cx="69470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𝑥</m:t>
                      </m:r>
                      <m:r>
                        <a:rPr lang="en-US" sz="1600" b="0" i="1" smtClean="0">
                          <a:latin typeface="Cambria Math"/>
                        </a:rPr>
                        <m:t>=</m:t>
                      </m:r>
                      <m:r>
                        <a:rPr lang="en-GB" sz="1600" b="0" i="1" smtClean="0">
                          <a:latin typeface="Cambria Math"/>
                        </a:rPr>
                        <m:t>𝑎</m:t>
                      </m:r>
                    </m:oMath>
                  </m:oMathPara>
                </a14:m>
                <a:endParaRPr lang="en-GB" sz="1600" dirty="0"/>
              </a:p>
            </p:txBody>
          </p:sp>
        </mc:Choice>
        <mc:Fallback xmlns="">
          <p:sp>
            <p:nvSpPr>
              <p:cNvPr id="126" name="TextBox 125"/>
              <p:cNvSpPr txBox="1">
                <a:spLocks noRot="1" noChangeAspect="1" noMove="1" noResize="1" noEditPoints="1" noAdjustHandles="1" noChangeArrowheads="1" noChangeShapeType="1" noTextEdit="1"/>
              </p:cNvSpPr>
              <p:nvPr/>
            </p:nvSpPr>
            <p:spPr>
              <a:xfrm>
                <a:off x="4435433" y="3004459"/>
                <a:ext cx="694707" cy="338554"/>
              </a:xfrm>
              <a:prstGeom prst="rect">
                <a:avLst/>
              </a:prstGeom>
              <a:blipFill rotWithShape="1">
                <a:blip r:embed="rId7"/>
                <a:stretch>
                  <a:fillRect/>
                </a:stretch>
              </a:blipFill>
            </p:spPr>
            <p:txBody>
              <a:bodyPr/>
              <a:lstStyle/>
              <a:p>
                <a:r>
                  <a:rPr lang="en-GB">
                    <a:noFill/>
                  </a:rPr>
                  <a:t> </a:t>
                </a:r>
              </a:p>
            </p:txBody>
          </p:sp>
        </mc:Fallback>
      </mc:AlternateContent>
      <p:cxnSp>
        <p:nvCxnSpPr>
          <p:cNvPr id="127" name="Straight Arrow Connector 126"/>
          <p:cNvCxnSpPr/>
          <p:nvPr/>
        </p:nvCxnSpPr>
        <p:spPr>
          <a:xfrm flipV="1">
            <a:off x="6465124" y="3620984"/>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7010400" y="4648200"/>
            <a:ext cx="290464" cy="338554"/>
          </a:xfrm>
          <a:prstGeom prst="rect">
            <a:avLst/>
          </a:prstGeom>
          <a:noFill/>
        </p:spPr>
        <p:txBody>
          <a:bodyPr wrap="none" rtlCol="0">
            <a:spAutoFit/>
          </a:bodyPr>
          <a:lstStyle/>
          <a:p>
            <a:r>
              <a:rPr lang="en-US" sz="1600" dirty="0" smtClean="0">
                <a:solidFill>
                  <a:srgbClr val="FF0000"/>
                </a:solidFill>
                <a:latin typeface="Comic Sans MS" panose="030F0702030302020204" pitchFamily="66" charset="0"/>
              </a:rPr>
              <a:t>a</a:t>
            </a:r>
            <a:endParaRPr lang="en-GB" sz="1600" dirty="0">
              <a:solidFill>
                <a:srgbClr val="FF0000"/>
              </a:solidFill>
              <a:latin typeface="Comic Sans MS" panose="030F0702030302020204" pitchFamily="66" charset="0"/>
            </a:endParaRPr>
          </a:p>
        </p:txBody>
      </p:sp>
      <p:cxnSp>
        <p:nvCxnSpPr>
          <p:cNvPr id="131" name="Straight Arrow Connector 130"/>
          <p:cNvCxnSpPr/>
          <p:nvPr/>
        </p:nvCxnSpPr>
        <p:spPr>
          <a:xfrm rot="5400000" flipV="1">
            <a:off x="6503224" y="3659084"/>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7010400" y="3733800"/>
            <a:ext cx="0" cy="2438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99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blinds(horizontal)">
                                      <p:cBhvr>
                                        <p:cTn id="22" dur="500"/>
                                        <p:tgtEl>
                                          <p:spTgt spid="1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0"/>
                                        </p:tgtEl>
                                        <p:attrNameLst>
                                          <p:attrName>style.visibility</p:attrName>
                                        </p:attrNameLst>
                                      </p:cBhvr>
                                      <p:to>
                                        <p:strVal val="visible"/>
                                      </p:to>
                                    </p:set>
                                    <p:animEffect transition="in" filter="blinds(horizontal)">
                                      <p:cBhvr>
                                        <p:cTn id="27" dur="500"/>
                                        <p:tgtEl>
                                          <p:spTgt spid="12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1"/>
                                        </p:tgtEl>
                                        <p:attrNameLst>
                                          <p:attrName>style.visibility</p:attrName>
                                        </p:attrNameLst>
                                      </p:cBhvr>
                                      <p:to>
                                        <p:strVal val="visible"/>
                                      </p:to>
                                    </p:set>
                                    <p:animEffect transition="in" filter="blinds(horizontal)">
                                      <p:cBhvr>
                                        <p:cTn id="32" dur="500"/>
                                        <p:tgtEl>
                                          <p:spTgt spid="12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8"/>
                                        </p:tgtEl>
                                        <p:attrNameLst>
                                          <p:attrName>style.visibility</p:attrName>
                                        </p:attrNameLst>
                                      </p:cBhvr>
                                      <p:to>
                                        <p:strVal val="visible"/>
                                      </p:to>
                                    </p:set>
                                    <p:animEffect transition="in" filter="blinds(horizontal)">
                                      <p:cBhvr>
                                        <p:cTn id="37" dur="500"/>
                                        <p:tgtEl>
                                          <p:spTgt spid="11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2"/>
                                        </p:tgtEl>
                                        <p:attrNameLst>
                                          <p:attrName>style.visibility</p:attrName>
                                        </p:attrNameLst>
                                      </p:cBhvr>
                                      <p:to>
                                        <p:strVal val="visible"/>
                                      </p:to>
                                    </p:set>
                                    <p:animEffect transition="in" filter="blinds(horizontal)">
                                      <p:cBhvr>
                                        <p:cTn id="42" dur="500"/>
                                        <p:tgtEl>
                                          <p:spTgt spid="1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blinds(horizontal)">
                                      <p:cBhvr>
                                        <p:cTn id="47" dur="500"/>
                                        <p:tgtEl>
                                          <p:spTgt spid="12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9"/>
                                        </p:tgtEl>
                                        <p:attrNameLst>
                                          <p:attrName>style.visibility</p:attrName>
                                        </p:attrNameLst>
                                      </p:cBhvr>
                                      <p:to>
                                        <p:strVal val="visible"/>
                                      </p:to>
                                    </p:set>
                                    <p:animEffect transition="in" filter="blinds(horizontal)">
                                      <p:cBhvr>
                                        <p:cTn id="52" dur="500"/>
                                        <p:tgtEl>
                                          <p:spTgt spid="11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24"/>
                                        </p:tgtEl>
                                        <p:attrNameLst>
                                          <p:attrName>style.visibility</p:attrName>
                                        </p:attrNameLst>
                                      </p:cBhvr>
                                      <p:to>
                                        <p:strVal val="visible"/>
                                      </p:to>
                                    </p:set>
                                    <p:animEffect transition="in" filter="blinds(horizontal)">
                                      <p:cBhvr>
                                        <p:cTn id="57" dur="500"/>
                                        <p:tgtEl>
                                          <p:spTgt spid="12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25"/>
                                        </p:tgtEl>
                                        <p:attrNameLst>
                                          <p:attrName>style.visibility</p:attrName>
                                        </p:attrNameLst>
                                      </p:cBhvr>
                                      <p:to>
                                        <p:strVal val="visible"/>
                                      </p:to>
                                    </p:set>
                                    <p:animEffect transition="in" filter="blinds(horizontal)">
                                      <p:cBhvr>
                                        <p:cTn id="62" dur="500"/>
                                        <p:tgtEl>
                                          <p:spTgt spid="12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26"/>
                                        </p:tgtEl>
                                        <p:attrNameLst>
                                          <p:attrName>style.visibility</p:attrName>
                                        </p:attrNameLst>
                                      </p:cBhvr>
                                      <p:to>
                                        <p:strVal val="visible"/>
                                      </p:to>
                                    </p:set>
                                    <p:animEffect transition="in" filter="blinds(horizontal)">
                                      <p:cBhvr>
                                        <p:cTn id="67" dur="500"/>
                                        <p:tgtEl>
                                          <p:spTgt spid="12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27"/>
                                        </p:tgtEl>
                                        <p:attrNameLst>
                                          <p:attrName>style.visibility</p:attrName>
                                        </p:attrNameLst>
                                      </p:cBhvr>
                                      <p:to>
                                        <p:strVal val="visible"/>
                                      </p:to>
                                    </p:set>
                                    <p:animEffect transition="in" filter="blinds(horizontal)">
                                      <p:cBhvr>
                                        <p:cTn id="72" dur="500"/>
                                        <p:tgtEl>
                                          <p:spTgt spid="127"/>
                                        </p:tgtEl>
                                      </p:cBhvr>
                                    </p:animEffect>
                                  </p:childTnLst>
                                </p:cTn>
                              </p:par>
                              <p:par>
                                <p:cTn id="73" presetID="3" presetClass="entr" presetSubtype="10" fill="hold" nodeType="withEffect">
                                  <p:stCondLst>
                                    <p:cond delay="0"/>
                                  </p:stCondLst>
                                  <p:childTnLst>
                                    <p:set>
                                      <p:cBhvr>
                                        <p:cTn id="74" dur="1" fill="hold">
                                          <p:stCondLst>
                                            <p:cond delay="0"/>
                                          </p:stCondLst>
                                        </p:cTn>
                                        <p:tgtEl>
                                          <p:spTgt spid="131"/>
                                        </p:tgtEl>
                                        <p:attrNameLst>
                                          <p:attrName>style.visibility</p:attrName>
                                        </p:attrNameLst>
                                      </p:cBhvr>
                                      <p:to>
                                        <p:strVal val="visible"/>
                                      </p:to>
                                    </p:set>
                                    <p:animEffect transition="in" filter="blinds(horizontal)">
                                      <p:cBhvr>
                                        <p:cTn id="75" dur="500"/>
                                        <p:tgtEl>
                                          <p:spTgt spid="131"/>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129"/>
                                        </p:tgtEl>
                                        <p:attrNameLst>
                                          <p:attrName>style.visibility</p:attrName>
                                        </p:attrNameLst>
                                      </p:cBhvr>
                                      <p:to>
                                        <p:strVal val="visible"/>
                                      </p:to>
                                    </p:set>
                                    <p:animEffect transition="in" filter="blinds(horizontal)">
                                      <p:cBhvr>
                                        <p:cTn id="80" dur="500"/>
                                        <p:tgtEl>
                                          <p:spTgt spid="129"/>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128"/>
                                        </p:tgtEl>
                                        <p:attrNameLst>
                                          <p:attrName>style.visibility</p:attrName>
                                        </p:attrNameLst>
                                      </p:cBhvr>
                                      <p:to>
                                        <p:strVal val="visible"/>
                                      </p:to>
                                    </p:set>
                                    <p:animEffect transition="in" filter="blinds(horizontal)">
                                      <p:cBhvr>
                                        <p:cTn id="8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7" grpId="0"/>
      <p:bldP spid="118" grpId="0"/>
      <p:bldP spid="119" grpId="0"/>
      <p:bldP spid="120" grpId="0" animBg="1"/>
      <p:bldP spid="121" grpId="0"/>
      <p:bldP spid="122" grpId="0" animBg="1"/>
      <p:bldP spid="123" grpId="0"/>
      <p:bldP spid="124" grpId="0" animBg="1"/>
      <p:bldP spid="125" grpId="0"/>
      <p:bldP spid="126" grpId="0"/>
      <p:bldP spid="1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048000" cy="4953000"/>
          </a:xfrm>
        </p:spPr>
        <p:txBody>
          <a:bodyPr>
            <a:normAutofit lnSpcReduction="10000"/>
          </a:bodyPr>
          <a:lstStyle/>
          <a:p>
            <a:pPr marL="0" indent="0" algn="ctr">
              <a:buNone/>
            </a:pPr>
            <a:r>
              <a:rPr lang="en-GB" sz="1400" b="1" dirty="0" smtClean="0">
                <a:latin typeface="Comic Sans MS" panose="030F0702030302020204" pitchFamily="66" charset="0"/>
              </a:rPr>
              <a:t>You can sketch curves based on their Polar equations</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a:p>
            <a:pPr marL="0" indent="0" algn="ctr">
              <a:buNone/>
            </a:pPr>
            <a:r>
              <a:rPr lang="en-US" sz="1400" dirty="0" smtClean="0">
                <a:latin typeface="Comic Sans MS" panose="030F0702030302020204" pitchFamily="66" charset="0"/>
              </a:rPr>
              <a:t>In terms of working out points to plot, the angle (</a:t>
            </a:r>
            <a:r>
              <a:rPr lang="el-GR" sz="1400" dirty="0" smtClean="0">
                <a:latin typeface="Comic Sans MS" panose="030F0702030302020204" pitchFamily="66" charset="0"/>
              </a:rPr>
              <a:t>θ</a:t>
            </a:r>
            <a:r>
              <a:rPr lang="en-GB" sz="1400" dirty="0" smtClean="0">
                <a:latin typeface="Comic Sans MS" panose="030F0702030302020204" pitchFamily="66" charset="0"/>
              </a:rPr>
              <a:t>) only needs to go up to 2</a:t>
            </a:r>
            <a:r>
              <a:rPr lang="el-GR" sz="1400" dirty="0" smtClean="0">
                <a:latin typeface="Comic Sans MS" panose="030F0702030302020204" pitchFamily="66" charset="0"/>
              </a:rPr>
              <a:t>π</a:t>
            </a:r>
            <a:r>
              <a:rPr lang="en-GB" sz="1400" dirty="0" smtClean="0">
                <a:latin typeface="Comic Sans MS" panose="030F0702030302020204" pitchFamily="66" charset="0"/>
              </a:rPr>
              <a:t> as this is a complete turn</a:t>
            </a:r>
          </a:p>
          <a:p>
            <a:pPr marL="0" indent="0" algn="ctr">
              <a:buNone/>
            </a:pPr>
            <a:endParaRPr lang="en-GB" sz="1400" dirty="0">
              <a:latin typeface="Comic Sans MS" panose="030F0702030302020204" pitchFamily="66" charset="0"/>
            </a:endParaRPr>
          </a:p>
          <a:p>
            <a:pPr algn="ctr">
              <a:buFont typeface="Wingdings"/>
              <a:buChar char="à"/>
            </a:pPr>
            <a:r>
              <a:rPr lang="en-GB" sz="1400" dirty="0" smtClean="0">
                <a:latin typeface="Comic Sans MS" panose="030F0702030302020204" pitchFamily="66" charset="0"/>
                <a:sym typeface="Wingdings" panose="05000000000000000000" pitchFamily="2" charset="2"/>
              </a:rPr>
              <a:t>We could of course go further but we do not need to for now</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smtClean="0">
                <a:latin typeface="Comic Sans MS" panose="030F0702030302020204" pitchFamily="66" charset="0"/>
                <a:sym typeface="Wingdings" panose="05000000000000000000" pitchFamily="2" charset="2"/>
              </a:rPr>
              <a:t>As the angle in our equation is above is 3</a:t>
            </a:r>
            <a:r>
              <a:rPr lang="el-GR" sz="1400" dirty="0" smtClean="0">
                <a:latin typeface="Comic Sans MS" panose="030F0702030302020204" pitchFamily="66" charset="0"/>
                <a:sym typeface="Wingdings" panose="05000000000000000000" pitchFamily="2" charset="2"/>
              </a:rPr>
              <a:t>θ</a:t>
            </a:r>
            <a:r>
              <a:rPr lang="en-GB" sz="1400" dirty="0" smtClean="0">
                <a:latin typeface="Comic Sans MS" panose="030F0702030302020204" pitchFamily="66" charset="0"/>
                <a:sym typeface="Wingdings" panose="05000000000000000000" pitchFamily="2" charset="2"/>
              </a:rPr>
              <a:t>, we can go up to 6</a:t>
            </a:r>
            <a:r>
              <a:rPr lang="el-GR" sz="1400" dirty="0" smtClean="0">
                <a:latin typeface="Comic Sans MS" panose="030F0702030302020204" pitchFamily="66" charset="0"/>
                <a:sym typeface="Wingdings" panose="05000000000000000000" pitchFamily="2" charset="2"/>
              </a:rPr>
              <a:t>π</a:t>
            </a: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smtClean="0">
              <a:latin typeface="Comic Sans MS" panose="030F0702030302020204" pitchFamily="66" charset="0"/>
              <a:sym typeface="Wingdings" panose="05000000000000000000" pitchFamily="2" charset="2"/>
            </a:endParaRPr>
          </a:p>
          <a:p>
            <a:pPr algn="ctr">
              <a:buFont typeface="Wingdings"/>
              <a:buChar char="à"/>
            </a:pPr>
            <a:r>
              <a:rPr lang="en-GB" sz="1400" dirty="0" smtClean="0">
                <a:latin typeface="Comic Sans MS" panose="030F0702030302020204" pitchFamily="66" charset="0"/>
                <a:sym typeface="Wingdings" panose="05000000000000000000" pitchFamily="2" charset="2"/>
              </a:rPr>
              <a:t>Let’s work out some values, up to 6</a:t>
            </a:r>
            <a:r>
              <a:rPr lang="el-GR" sz="1400" dirty="0" smtClean="0">
                <a:latin typeface="Comic Sans MS" panose="030F0702030302020204" pitchFamily="66" charset="0"/>
                <a:sym typeface="Wingdings" panose="05000000000000000000" pitchFamily="2" charset="2"/>
              </a:rPr>
              <a:t>π</a:t>
            </a:r>
            <a:r>
              <a:rPr lang="en-GB" sz="1400" dirty="0" smtClean="0">
                <a:latin typeface="Comic Sans MS" panose="030F0702030302020204" pitchFamily="66" charset="0"/>
                <a:sym typeface="Wingdings" panose="05000000000000000000" pitchFamily="2" charset="2"/>
              </a:rPr>
              <a:t> (use the same increments as before, </a:t>
            </a:r>
            <a:r>
              <a:rPr lang="en-GB" sz="1400" dirty="0" err="1" smtClean="0">
                <a:latin typeface="Comic Sans MS" panose="030F0702030302020204" pitchFamily="66" charset="0"/>
                <a:sym typeface="Wingdings" panose="05000000000000000000" pitchFamily="2" charset="2"/>
              </a:rPr>
              <a:t>ie</a:t>
            </a:r>
            <a:r>
              <a:rPr lang="en-GB" sz="1400" dirty="0" smtClean="0">
                <a:latin typeface="Comic Sans MS" panose="030F0702030302020204" pitchFamily="66" charset="0"/>
                <a:sym typeface="Wingdings" panose="05000000000000000000" pitchFamily="2" charset="2"/>
              </a:rPr>
              <a:t>) going up by </a:t>
            </a:r>
            <a:r>
              <a:rPr lang="el-GR" sz="1400" baseline="30000" dirty="0" smtClean="0">
                <a:latin typeface="Comic Sans MS" panose="030F0702030302020204" pitchFamily="66" charset="0"/>
                <a:sym typeface="Wingdings" panose="05000000000000000000" pitchFamily="2" charset="2"/>
              </a:rPr>
              <a:t>π</a:t>
            </a:r>
            <a:r>
              <a:rPr lang="en-GB" sz="1400" dirty="0" smtClean="0">
                <a:latin typeface="Comic Sans MS" panose="030F0702030302020204" pitchFamily="66" charset="0"/>
                <a:sym typeface="Wingdings" panose="05000000000000000000" pitchFamily="2" charset="2"/>
              </a:rPr>
              <a:t>/</a:t>
            </a:r>
            <a:r>
              <a:rPr lang="en-GB" sz="1400" baseline="-25000" dirty="0" smtClean="0">
                <a:latin typeface="Comic Sans MS" panose="030F0702030302020204" pitchFamily="66" charset="0"/>
                <a:sym typeface="Wingdings" panose="05000000000000000000" pitchFamily="2" charset="2"/>
              </a:rPr>
              <a:t>2</a:t>
            </a:r>
            <a:r>
              <a:rPr lang="en-GB" sz="1400" dirty="0" smtClean="0">
                <a:latin typeface="Comic Sans MS" panose="030F0702030302020204" pitchFamily="66" charset="0"/>
                <a:sym typeface="Wingdings" panose="05000000000000000000" pitchFamily="2" charset="2"/>
              </a:rPr>
              <a:t> each time)</a:t>
            </a:r>
            <a:endParaRPr lang="en-US"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p:txBody>
      </p:sp>
      <p:pic>
        <p:nvPicPr>
          <p:cNvPr id="5" name="Picture 8" descr="http://tutorial.math.lamar.edu/Classes/CalcII/PolarArea_files/image00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1219200" cy="1158240"/>
          </a:xfrm>
          <a:prstGeom prst="rect">
            <a:avLst/>
          </a:prstGeom>
          <a:noFill/>
          <a:extLst>
            <a:ext uri="{909E8E84-426E-40DD-AFC4-6F175D3DCCD1}">
              <a14:hiddenFill xmlns:a14="http://schemas.microsoft.com/office/drawing/2010/main">
                <a:solidFill>
                  <a:srgbClr val="FFFFFF"/>
                </a:solidFill>
              </a14:hiddenFill>
            </a:ext>
          </a:extLst>
        </p:spPr>
      </p:pic>
      <p:sp>
        <p:nvSpPr>
          <p:cNvPr id="116" name="TextBox 115"/>
          <p:cNvSpPr txBox="1"/>
          <p:nvPr/>
        </p:nvSpPr>
        <p:spPr>
          <a:xfrm>
            <a:off x="8736516" y="6550223"/>
            <a:ext cx="407484" cy="307777"/>
          </a:xfrm>
          <a:prstGeom prst="rect">
            <a:avLst/>
          </a:prstGeom>
          <a:noFill/>
        </p:spPr>
        <p:txBody>
          <a:bodyPr wrap="none" rtlCol="0">
            <a:spAutoFit/>
          </a:bodyPr>
          <a:lstStyle/>
          <a:p>
            <a:pPr algn="ctr"/>
            <a:r>
              <a:rPr lang="en-GB" sz="1400" dirty="0" smtClean="0">
                <a:latin typeface="Comic Sans MS" panose="030F0702030302020204" pitchFamily="66" charset="0"/>
              </a:rPr>
              <a:t>7C</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143000" y="2590800"/>
                <a:ext cx="1295400"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600" b="0" i="1" smtClean="0">
                          <a:latin typeface="Cambria Math"/>
                        </a:rPr>
                        <m:t>𝑟</m:t>
                      </m:r>
                      <m:r>
                        <a:rPr lang="en-GB" sz="1600" b="0" i="1" smtClean="0">
                          <a:latin typeface="Cambria Math"/>
                        </a:rPr>
                        <m:t>=</m:t>
                      </m:r>
                      <m:r>
                        <a:rPr lang="en-GB" sz="1600" b="0" i="1" smtClean="0">
                          <a:latin typeface="Cambria Math"/>
                        </a:rPr>
                        <m:t>𝑠𝑖𝑛</m:t>
                      </m:r>
                      <m:r>
                        <a:rPr lang="en-GB" sz="1600" b="0" i="1" smtClean="0">
                          <a:latin typeface="Cambria Math"/>
                        </a:rPr>
                        <m:t>3</m:t>
                      </m:r>
                      <m:r>
                        <a:rPr lang="en-GB" sz="1600" b="0" i="1" smtClean="0">
                          <a:latin typeface="Cambria Math"/>
                          <a:ea typeface="Cambria Math"/>
                        </a:rPr>
                        <m:t>𝜃</m:t>
                      </m:r>
                    </m:oMath>
                  </m:oMathPara>
                </a14:m>
                <a:endParaRPr lang="en-GB"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1143000" y="2590800"/>
                <a:ext cx="1295400" cy="338554"/>
              </a:xfrm>
              <a:prstGeom prst="rect">
                <a:avLst/>
              </a:prstGeom>
              <a:blipFill rotWithShape="1">
                <a:blip r:embed="rId3"/>
                <a:stretch>
                  <a:fillRect/>
                </a:stretch>
              </a:blipFill>
            </p:spPr>
            <p:txBody>
              <a:bodyPr/>
              <a:lstStyle/>
              <a:p>
                <a:r>
                  <a:rPr lang="en-GB">
                    <a:noFill/>
                  </a:rPr>
                  <a:t> </a:t>
                </a:r>
              </a:p>
            </p:txBody>
          </p:sp>
        </mc:Fallback>
      </mc:AlternateContent>
      <p:grpSp>
        <p:nvGrpSpPr>
          <p:cNvPr id="1142" name="Group 1141"/>
          <p:cNvGrpSpPr/>
          <p:nvPr/>
        </p:nvGrpSpPr>
        <p:grpSpPr>
          <a:xfrm>
            <a:off x="4507819" y="4323630"/>
            <a:ext cx="3616557" cy="1247775"/>
            <a:chOff x="4059246" y="5496823"/>
            <a:chExt cx="3616557" cy="1247775"/>
          </a:xfrm>
        </p:grpSpPr>
        <p:sp>
          <p:nvSpPr>
            <p:cNvPr id="9" name="Line 91"/>
            <p:cNvSpPr>
              <a:spLocks noChangeShapeType="1"/>
            </p:cNvSpPr>
            <p:nvPr/>
          </p:nvSpPr>
          <p:spPr bwMode="auto">
            <a:xfrm>
              <a:off x="4457901" y="6125473"/>
              <a:ext cx="2743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 name="Line 92"/>
            <p:cNvSpPr>
              <a:spLocks noChangeShapeType="1"/>
            </p:cNvSpPr>
            <p:nvPr/>
          </p:nvSpPr>
          <p:spPr bwMode="auto">
            <a:xfrm>
              <a:off x="5143701" y="604927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Line 93"/>
            <p:cNvSpPr>
              <a:spLocks noChangeShapeType="1"/>
            </p:cNvSpPr>
            <p:nvPr/>
          </p:nvSpPr>
          <p:spPr bwMode="auto">
            <a:xfrm>
              <a:off x="5829501" y="604927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Line 94"/>
            <p:cNvSpPr>
              <a:spLocks noChangeShapeType="1"/>
            </p:cNvSpPr>
            <p:nvPr/>
          </p:nvSpPr>
          <p:spPr bwMode="auto">
            <a:xfrm>
              <a:off x="6515301" y="604927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Line 95"/>
            <p:cNvSpPr>
              <a:spLocks noChangeShapeType="1"/>
            </p:cNvSpPr>
            <p:nvPr/>
          </p:nvSpPr>
          <p:spPr bwMode="auto">
            <a:xfrm>
              <a:off x="7201101" y="604927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Line 131"/>
            <p:cNvSpPr>
              <a:spLocks noChangeShapeType="1"/>
            </p:cNvSpPr>
            <p:nvPr/>
          </p:nvSpPr>
          <p:spPr bwMode="auto">
            <a:xfrm>
              <a:off x="4457901" y="5820673"/>
              <a:ext cx="0" cy="609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Text Box 136"/>
            <p:cNvSpPr txBox="1">
              <a:spLocks noChangeArrowheads="1"/>
            </p:cNvSpPr>
            <p:nvPr/>
          </p:nvSpPr>
          <p:spPr bwMode="auto">
            <a:xfrm>
              <a:off x="7061427" y="5731627"/>
              <a:ext cx="6143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dirty="0" smtClean="0">
                  <a:latin typeface="Comic Sans MS" pitchFamily="66" charset="0"/>
                </a:rPr>
                <a:t>Sin</a:t>
              </a:r>
              <a:r>
                <a:rPr lang="el-GR" altLang="en-US" sz="1400" dirty="0" smtClean="0">
                  <a:latin typeface="Comic Sans MS" pitchFamily="66" charset="0"/>
                </a:rPr>
                <a:t>θ</a:t>
              </a:r>
              <a:endParaRPr lang="el-GR" altLang="en-US" sz="1400" dirty="0">
                <a:latin typeface="Comic Sans MS" pitchFamily="66" charset="0"/>
              </a:endParaRPr>
            </a:p>
          </p:txBody>
        </p:sp>
        <p:sp>
          <p:nvSpPr>
            <p:cNvPr id="16" name="TextBox 15"/>
            <p:cNvSpPr txBox="1"/>
            <p:nvPr/>
          </p:nvSpPr>
          <p:spPr>
            <a:xfrm>
              <a:off x="4886368" y="6132876"/>
              <a:ext cx="533400" cy="307777"/>
            </a:xfrm>
            <a:prstGeom prst="rect">
              <a:avLst/>
            </a:prstGeom>
            <a:noFill/>
          </p:spPr>
          <p:txBody>
            <a:bodyPr wrap="square" rtlCol="0">
              <a:spAutoFit/>
            </a:bodyPr>
            <a:lstStyle/>
            <a:p>
              <a:pPr algn="ctr"/>
              <a:r>
                <a:rPr lang="el-GR" sz="1400" baseline="30000" dirty="0" smtClean="0">
                  <a:latin typeface="Comic Sans MS" panose="030F0702030302020204" pitchFamily="66" charset="0"/>
                </a:rPr>
                <a:t>π</a:t>
              </a:r>
              <a:r>
                <a:rPr lang="en-GB" sz="1400" dirty="0" smtClean="0">
                  <a:latin typeface="Comic Sans MS" panose="030F0702030302020204" pitchFamily="66" charset="0"/>
                </a:rPr>
                <a:t>/</a:t>
              </a:r>
              <a:r>
                <a:rPr lang="en-GB" sz="1400" baseline="-25000" dirty="0" smtClean="0">
                  <a:latin typeface="Comic Sans MS" panose="030F0702030302020204" pitchFamily="66" charset="0"/>
                </a:rPr>
                <a:t>2</a:t>
              </a:r>
              <a:endParaRPr lang="en-GB" sz="1400" baseline="-25000" dirty="0">
                <a:latin typeface="Comic Sans MS" panose="030F0702030302020204" pitchFamily="66" charset="0"/>
              </a:endParaRPr>
            </a:p>
          </p:txBody>
        </p:sp>
        <p:sp>
          <p:nvSpPr>
            <p:cNvPr id="18" name="TextBox 17"/>
            <p:cNvSpPr txBox="1"/>
            <p:nvPr/>
          </p:nvSpPr>
          <p:spPr>
            <a:xfrm>
              <a:off x="4183292" y="5660723"/>
              <a:ext cx="328549" cy="307777"/>
            </a:xfrm>
            <a:prstGeom prst="rect">
              <a:avLst/>
            </a:prstGeom>
            <a:noFill/>
          </p:spPr>
          <p:txBody>
            <a:bodyPr wrap="square" rtlCol="0">
              <a:spAutoFit/>
            </a:bodyPr>
            <a:lstStyle/>
            <a:p>
              <a:pPr algn="ctr"/>
              <a:r>
                <a:rPr lang="en-GB" sz="1400" b="1" dirty="0" smtClean="0">
                  <a:latin typeface="Comic Sans MS" panose="030F0702030302020204" pitchFamily="66" charset="0"/>
                </a:rPr>
                <a:t>1</a:t>
              </a:r>
              <a:endParaRPr lang="en-GB" sz="1400" b="1" dirty="0">
                <a:latin typeface="Comic Sans MS" panose="030F0702030302020204" pitchFamily="66" charset="0"/>
              </a:endParaRPr>
            </a:p>
          </p:txBody>
        </p:sp>
        <p:sp>
          <p:nvSpPr>
            <p:cNvPr id="19" name="TextBox 18"/>
            <p:cNvSpPr txBox="1"/>
            <p:nvPr/>
          </p:nvSpPr>
          <p:spPr>
            <a:xfrm>
              <a:off x="4059246" y="6259690"/>
              <a:ext cx="463228" cy="307777"/>
            </a:xfrm>
            <a:prstGeom prst="rect">
              <a:avLst/>
            </a:prstGeom>
            <a:noFill/>
          </p:spPr>
          <p:txBody>
            <a:bodyPr wrap="square" rtlCol="0">
              <a:spAutoFit/>
            </a:bodyPr>
            <a:lstStyle/>
            <a:p>
              <a:pPr algn="ctr"/>
              <a:r>
                <a:rPr lang="en-GB" sz="1400" b="1" dirty="0" smtClean="0">
                  <a:latin typeface="Comic Sans MS" panose="030F0702030302020204" pitchFamily="66" charset="0"/>
                </a:rPr>
                <a:t>-1</a:t>
              </a:r>
              <a:endParaRPr lang="en-GB" sz="1400" b="1" dirty="0">
                <a:latin typeface="Comic Sans MS" panose="030F0702030302020204" pitchFamily="66" charset="0"/>
              </a:endParaRPr>
            </a:p>
          </p:txBody>
        </p:sp>
        <p:sp>
          <p:nvSpPr>
            <p:cNvPr id="20" name="TextBox 19"/>
            <p:cNvSpPr txBox="1"/>
            <p:nvPr/>
          </p:nvSpPr>
          <p:spPr>
            <a:xfrm>
              <a:off x="4211646" y="5954890"/>
              <a:ext cx="257665" cy="307777"/>
            </a:xfrm>
            <a:prstGeom prst="rect">
              <a:avLst/>
            </a:prstGeom>
            <a:noFill/>
          </p:spPr>
          <p:txBody>
            <a:bodyPr wrap="square" rtlCol="0">
              <a:spAutoFit/>
            </a:bodyPr>
            <a:lstStyle/>
            <a:p>
              <a:pPr algn="ctr"/>
              <a:r>
                <a:rPr lang="en-GB" sz="1400" b="1" dirty="0" smtClean="0">
                  <a:latin typeface="Comic Sans MS" panose="030F0702030302020204" pitchFamily="66" charset="0"/>
                </a:rPr>
                <a:t>0</a:t>
              </a:r>
              <a:endParaRPr lang="en-GB" sz="1400" b="1" dirty="0">
                <a:latin typeface="Comic Sans MS" panose="030F0702030302020204" pitchFamily="66" charset="0"/>
              </a:endParaRPr>
            </a:p>
          </p:txBody>
        </p:sp>
        <p:sp>
          <p:nvSpPr>
            <p:cNvPr id="21" name="TextBox 20"/>
            <p:cNvSpPr txBox="1"/>
            <p:nvPr/>
          </p:nvSpPr>
          <p:spPr>
            <a:xfrm>
              <a:off x="5673069" y="6123570"/>
              <a:ext cx="310828" cy="307777"/>
            </a:xfrm>
            <a:prstGeom prst="rect">
              <a:avLst/>
            </a:prstGeom>
            <a:noFill/>
          </p:spPr>
          <p:txBody>
            <a:bodyPr wrap="square" rtlCol="0">
              <a:spAutoFit/>
            </a:bodyPr>
            <a:lstStyle/>
            <a:p>
              <a:pPr algn="ct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22" name="TextBox 21"/>
            <p:cNvSpPr txBox="1"/>
            <p:nvPr/>
          </p:nvSpPr>
          <p:spPr>
            <a:xfrm>
              <a:off x="7000918" y="6142597"/>
              <a:ext cx="413611" cy="307777"/>
            </a:xfrm>
            <a:prstGeom prst="rect">
              <a:avLst/>
            </a:prstGeom>
            <a:noFill/>
          </p:spPr>
          <p:txBody>
            <a:bodyPr wrap="square" rtlCol="0">
              <a:spAutoFit/>
            </a:bodyPr>
            <a:lstStyle/>
            <a:p>
              <a:pPr algn="ctr"/>
              <a:r>
                <a:rPr lang="en-GB" sz="1400" dirty="0" smtClean="0">
                  <a:latin typeface="Comic Sans MS" panose="030F0702030302020204" pitchFamily="66" charset="0"/>
                </a:rPr>
                <a:t>2</a:t>
              </a: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23" name="Arc 108"/>
            <p:cNvSpPr>
              <a:spLocks/>
            </p:cNvSpPr>
            <p:nvPr/>
          </p:nvSpPr>
          <p:spPr bwMode="auto">
            <a:xfrm>
              <a:off x="5143701" y="5830198"/>
              <a:ext cx="684252"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 name="Arc 109"/>
            <p:cNvSpPr>
              <a:spLocks/>
            </p:cNvSpPr>
            <p:nvPr/>
          </p:nvSpPr>
          <p:spPr bwMode="auto">
            <a:xfrm flipH="1" flipV="1">
              <a:off x="5812937" y="5496823"/>
              <a:ext cx="706476" cy="914400"/>
            </a:xfrm>
            <a:custGeom>
              <a:avLst/>
              <a:gdLst>
                <a:gd name="T0" fmla="*/ 0 w 16272"/>
                <a:gd name="T1" fmla="*/ 8975 h 21600"/>
                <a:gd name="T2" fmla="*/ 29171986 w 16272"/>
                <a:gd name="T3" fmla="*/ 12292076 h 21600"/>
                <a:gd name="T4" fmla="*/ 867697 w 16272"/>
                <a:gd name="T5" fmla="*/ 38709600 h 21600"/>
                <a:gd name="T6" fmla="*/ 0 60000 65536"/>
                <a:gd name="T7" fmla="*/ 0 60000 65536"/>
                <a:gd name="T8" fmla="*/ 0 60000 65536"/>
              </a:gdLst>
              <a:ahLst/>
              <a:cxnLst>
                <a:cxn ang="T6">
                  <a:pos x="T0" y="T1"/>
                </a:cxn>
                <a:cxn ang="T7">
                  <a:pos x="T2" y="T3"/>
                </a:cxn>
                <a:cxn ang="T8">
                  <a:pos x="T4" y="T5"/>
                </a:cxn>
              </a:cxnLst>
              <a:rect l="0" t="0" r="r" b="b"/>
              <a:pathLst>
                <a:path w="16272" h="21600" fill="none" extrusionOk="0">
                  <a:moveTo>
                    <a:pt x="0" y="5"/>
                  </a:moveTo>
                  <a:cubicBezTo>
                    <a:pt x="161" y="1"/>
                    <a:pt x="322" y="-1"/>
                    <a:pt x="484" y="0"/>
                  </a:cubicBezTo>
                  <a:cubicBezTo>
                    <a:pt x="6469" y="0"/>
                    <a:pt x="12187" y="2483"/>
                    <a:pt x="16272" y="6858"/>
                  </a:cubicBezTo>
                </a:path>
                <a:path w="16272" h="21600" stroke="0" extrusionOk="0">
                  <a:moveTo>
                    <a:pt x="0" y="5"/>
                  </a:moveTo>
                  <a:cubicBezTo>
                    <a:pt x="161" y="1"/>
                    <a:pt x="322" y="-1"/>
                    <a:pt x="484" y="0"/>
                  </a:cubicBezTo>
                  <a:cubicBezTo>
                    <a:pt x="6469" y="0"/>
                    <a:pt x="12187" y="2483"/>
                    <a:pt x="16272" y="6858"/>
                  </a:cubicBezTo>
                  <a:lnTo>
                    <a:pt x="484" y="21600"/>
                  </a:lnTo>
                  <a:lnTo>
                    <a:pt x="0" y="5"/>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 name="Arc 110"/>
            <p:cNvSpPr>
              <a:spLocks/>
            </p:cNvSpPr>
            <p:nvPr/>
          </p:nvSpPr>
          <p:spPr bwMode="auto">
            <a:xfrm flipH="1">
              <a:off x="4467425" y="5830198"/>
              <a:ext cx="679489"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 name="Arc 111"/>
            <p:cNvSpPr>
              <a:spLocks/>
            </p:cNvSpPr>
            <p:nvPr/>
          </p:nvSpPr>
          <p:spPr bwMode="auto">
            <a:xfrm flipV="1">
              <a:off x="6516200" y="5496823"/>
              <a:ext cx="668338"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 name="TextBox 16"/>
            <p:cNvSpPr txBox="1"/>
            <p:nvPr/>
          </p:nvSpPr>
          <p:spPr>
            <a:xfrm>
              <a:off x="6244679" y="6132765"/>
              <a:ext cx="533400" cy="307777"/>
            </a:xfrm>
            <a:prstGeom prst="rect">
              <a:avLst/>
            </a:prstGeom>
            <a:noFill/>
          </p:spPr>
          <p:txBody>
            <a:bodyPr wrap="square" rtlCol="0">
              <a:spAutoFit/>
            </a:bodyPr>
            <a:lstStyle/>
            <a:p>
              <a:pPr algn="ctr"/>
              <a:r>
                <a:rPr lang="en-GB" sz="1400" baseline="30000" dirty="0" smtClean="0">
                  <a:latin typeface="Comic Sans MS" panose="030F0702030302020204" pitchFamily="66" charset="0"/>
                </a:rPr>
                <a:t>3</a:t>
              </a:r>
              <a:r>
                <a:rPr lang="el-GR" sz="1400" baseline="30000" dirty="0" smtClean="0">
                  <a:latin typeface="Comic Sans MS" panose="030F0702030302020204" pitchFamily="66" charset="0"/>
                </a:rPr>
                <a:t>π</a:t>
              </a:r>
              <a:r>
                <a:rPr lang="en-GB" sz="1400" dirty="0" smtClean="0">
                  <a:latin typeface="Comic Sans MS" panose="030F0702030302020204" pitchFamily="66" charset="0"/>
                </a:rPr>
                <a:t>/</a:t>
              </a:r>
              <a:r>
                <a:rPr lang="en-GB" sz="1400" baseline="-25000" dirty="0" smtClean="0">
                  <a:latin typeface="Comic Sans MS" panose="030F0702030302020204" pitchFamily="66" charset="0"/>
                </a:rPr>
                <a:t>2</a:t>
              </a:r>
              <a:endParaRPr lang="en-GB" sz="1400" baseline="-25000" dirty="0">
                <a:latin typeface="Comic Sans MS" panose="030F0702030302020204" pitchFamily="66" charset="0"/>
              </a:endParaRPr>
            </a:p>
          </p:txBody>
        </p:sp>
      </p:grpSp>
      <p:sp>
        <p:nvSpPr>
          <p:cNvPr id="1120" name="AutoShape 123"/>
          <p:cNvSpPr>
            <a:spLocks noChangeAspect="1" noChangeArrowheads="1" noTextEdit="1"/>
          </p:cNvSpPr>
          <p:nvPr/>
        </p:nvSpPr>
        <p:spPr bwMode="auto">
          <a:xfrm>
            <a:off x="3343275" y="1568450"/>
            <a:ext cx="57150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1" name="Line 125"/>
          <p:cNvSpPr>
            <a:spLocks noChangeShapeType="1"/>
          </p:cNvSpPr>
          <p:nvPr/>
        </p:nvSpPr>
        <p:spPr bwMode="auto">
          <a:xfrm>
            <a:off x="375126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2" name="Line 126"/>
          <p:cNvSpPr>
            <a:spLocks noChangeShapeType="1"/>
          </p:cNvSpPr>
          <p:nvPr/>
        </p:nvSpPr>
        <p:spPr bwMode="auto">
          <a:xfrm>
            <a:off x="415925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3" name="Line 127"/>
          <p:cNvSpPr>
            <a:spLocks noChangeShapeType="1"/>
          </p:cNvSpPr>
          <p:nvPr/>
        </p:nvSpPr>
        <p:spPr bwMode="auto">
          <a:xfrm>
            <a:off x="456882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4" name="Line 128"/>
          <p:cNvSpPr>
            <a:spLocks noChangeShapeType="1"/>
          </p:cNvSpPr>
          <p:nvPr/>
        </p:nvSpPr>
        <p:spPr bwMode="auto">
          <a:xfrm>
            <a:off x="497681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5" name="Line 129"/>
          <p:cNvSpPr>
            <a:spLocks noChangeShapeType="1"/>
          </p:cNvSpPr>
          <p:nvPr/>
        </p:nvSpPr>
        <p:spPr bwMode="auto">
          <a:xfrm>
            <a:off x="538480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6" name="Line 130"/>
          <p:cNvSpPr>
            <a:spLocks noChangeShapeType="1"/>
          </p:cNvSpPr>
          <p:nvPr/>
        </p:nvSpPr>
        <p:spPr bwMode="auto">
          <a:xfrm>
            <a:off x="5792788"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7" name="Line 131"/>
          <p:cNvSpPr>
            <a:spLocks noChangeShapeType="1"/>
          </p:cNvSpPr>
          <p:nvPr/>
        </p:nvSpPr>
        <p:spPr bwMode="auto">
          <a:xfrm>
            <a:off x="62007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8" name="Line 132"/>
          <p:cNvSpPr>
            <a:spLocks noChangeShapeType="1"/>
          </p:cNvSpPr>
          <p:nvPr/>
        </p:nvSpPr>
        <p:spPr bwMode="auto">
          <a:xfrm>
            <a:off x="660876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9" name="Line 133"/>
          <p:cNvSpPr>
            <a:spLocks noChangeShapeType="1"/>
          </p:cNvSpPr>
          <p:nvPr/>
        </p:nvSpPr>
        <p:spPr bwMode="auto">
          <a:xfrm>
            <a:off x="701675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0" name="Line 134"/>
          <p:cNvSpPr>
            <a:spLocks noChangeShapeType="1"/>
          </p:cNvSpPr>
          <p:nvPr/>
        </p:nvSpPr>
        <p:spPr bwMode="auto">
          <a:xfrm>
            <a:off x="742632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1" name="Line 135"/>
          <p:cNvSpPr>
            <a:spLocks noChangeShapeType="1"/>
          </p:cNvSpPr>
          <p:nvPr/>
        </p:nvSpPr>
        <p:spPr bwMode="auto">
          <a:xfrm>
            <a:off x="783431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2" name="Line 136"/>
          <p:cNvSpPr>
            <a:spLocks noChangeShapeType="1"/>
          </p:cNvSpPr>
          <p:nvPr/>
        </p:nvSpPr>
        <p:spPr bwMode="auto">
          <a:xfrm>
            <a:off x="824230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3" name="Line 137"/>
          <p:cNvSpPr>
            <a:spLocks noChangeShapeType="1"/>
          </p:cNvSpPr>
          <p:nvPr/>
        </p:nvSpPr>
        <p:spPr bwMode="auto">
          <a:xfrm>
            <a:off x="8650288"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4" name="Line 138"/>
          <p:cNvSpPr>
            <a:spLocks noChangeShapeType="1"/>
          </p:cNvSpPr>
          <p:nvPr/>
        </p:nvSpPr>
        <p:spPr bwMode="auto">
          <a:xfrm>
            <a:off x="3336925" y="1939925"/>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5" name="Line 139"/>
          <p:cNvSpPr>
            <a:spLocks noChangeShapeType="1"/>
          </p:cNvSpPr>
          <p:nvPr/>
        </p:nvSpPr>
        <p:spPr bwMode="auto">
          <a:xfrm>
            <a:off x="3336925" y="2311400"/>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6" name="Line 140"/>
          <p:cNvSpPr>
            <a:spLocks noChangeShapeType="1"/>
          </p:cNvSpPr>
          <p:nvPr/>
        </p:nvSpPr>
        <p:spPr bwMode="auto">
          <a:xfrm>
            <a:off x="33432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7" name="Line 141"/>
          <p:cNvSpPr>
            <a:spLocks noChangeShapeType="1"/>
          </p:cNvSpPr>
          <p:nvPr/>
        </p:nvSpPr>
        <p:spPr bwMode="auto">
          <a:xfrm>
            <a:off x="90582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8" name="Line 142"/>
          <p:cNvSpPr>
            <a:spLocks noChangeShapeType="1"/>
          </p:cNvSpPr>
          <p:nvPr/>
        </p:nvSpPr>
        <p:spPr bwMode="auto">
          <a:xfrm>
            <a:off x="3336925" y="1568450"/>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9" name="Line 143"/>
          <p:cNvSpPr>
            <a:spLocks noChangeShapeType="1"/>
          </p:cNvSpPr>
          <p:nvPr/>
        </p:nvSpPr>
        <p:spPr bwMode="auto">
          <a:xfrm>
            <a:off x="3336925" y="2681288"/>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0" name="TextBox 1139"/>
          <p:cNvSpPr txBox="1"/>
          <p:nvPr/>
        </p:nvSpPr>
        <p:spPr>
          <a:xfrm>
            <a:off x="3338422" y="1604513"/>
            <a:ext cx="457200" cy="307777"/>
          </a:xfrm>
          <a:prstGeom prst="rect">
            <a:avLst/>
          </a:prstGeom>
          <a:noFill/>
        </p:spPr>
        <p:txBody>
          <a:bodyPr wrap="square" rtlCol="0">
            <a:spAutoFit/>
          </a:bodyPr>
          <a:lstStyle/>
          <a:p>
            <a:r>
              <a:rPr lang="en-GB" sz="1400" dirty="0" smtClean="0">
                <a:latin typeface="Comic Sans MS" panose="030F0702030302020204" pitchFamily="66" charset="0"/>
              </a:rPr>
              <a:t>3</a:t>
            </a:r>
            <a:r>
              <a:rPr lang="el-GR" sz="1400" dirty="0" smtClean="0">
                <a:latin typeface="Comic Sans MS" panose="030F0702030302020204" pitchFamily="66" charset="0"/>
              </a:rPr>
              <a:t>θ</a:t>
            </a:r>
            <a:endParaRPr lang="en-GB" sz="1400" dirty="0">
              <a:latin typeface="Comic Sans MS" panose="030F0702030302020204" pitchFamily="66" charset="0"/>
            </a:endParaRPr>
          </a:p>
        </p:txBody>
      </p:sp>
      <p:sp>
        <p:nvSpPr>
          <p:cNvPr id="182" name="TextBox 181"/>
          <p:cNvSpPr txBox="1"/>
          <p:nvPr/>
        </p:nvSpPr>
        <p:spPr>
          <a:xfrm>
            <a:off x="3387305" y="1963947"/>
            <a:ext cx="339306" cy="307777"/>
          </a:xfrm>
          <a:prstGeom prst="rect">
            <a:avLst/>
          </a:prstGeom>
          <a:noFill/>
        </p:spPr>
        <p:txBody>
          <a:bodyPr wrap="square" rtlCol="0">
            <a:spAutoFit/>
          </a:bodyPr>
          <a:lstStyle/>
          <a:p>
            <a:pPr algn="ctr"/>
            <a:r>
              <a:rPr lang="el-GR" sz="1400" dirty="0" smtClean="0">
                <a:latin typeface="Comic Sans MS" panose="030F0702030302020204" pitchFamily="66" charset="0"/>
              </a:rPr>
              <a:t>θ</a:t>
            </a:r>
            <a:endParaRPr lang="en-GB" sz="1400" dirty="0">
              <a:latin typeface="Comic Sans MS" panose="030F0702030302020204" pitchFamily="66" charset="0"/>
            </a:endParaRPr>
          </a:p>
        </p:txBody>
      </p:sp>
      <p:sp>
        <p:nvSpPr>
          <p:cNvPr id="183" name="TextBox 182"/>
          <p:cNvSpPr txBox="1"/>
          <p:nvPr/>
        </p:nvSpPr>
        <p:spPr>
          <a:xfrm>
            <a:off x="3384428" y="2340633"/>
            <a:ext cx="339306" cy="307777"/>
          </a:xfrm>
          <a:prstGeom prst="rect">
            <a:avLst/>
          </a:prstGeom>
          <a:noFill/>
        </p:spPr>
        <p:txBody>
          <a:bodyPr wrap="square" rtlCol="0">
            <a:spAutoFit/>
          </a:bodyPr>
          <a:lstStyle/>
          <a:p>
            <a:pPr algn="ctr"/>
            <a:r>
              <a:rPr lang="en-GB" sz="1400" dirty="0" smtClean="0">
                <a:latin typeface="Comic Sans MS" panose="030F0702030302020204" pitchFamily="66" charset="0"/>
              </a:rPr>
              <a:t>r</a:t>
            </a:r>
            <a:endParaRPr lang="en-GB" sz="1400" dirty="0">
              <a:latin typeface="Comic Sans MS" panose="030F0702030302020204" pitchFamily="66" charset="0"/>
            </a:endParaRPr>
          </a:p>
        </p:txBody>
      </p:sp>
      <p:sp>
        <p:nvSpPr>
          <p:cNvPr id="184" name="TextBox 183"/>
          <p:cNvSpPr txBox="1"/>
          <p:nvPr/>
        </p:nvSpPr>
        <p:spPr>
          <a:xfrm>
            <a:off x="3789871" y="1590136"/>
            <a:ext cx="339306" cy="307777"/>
          </a:xfrm>
          <a:prstGeom prst="rect">
            <a:avLst/>
          </a:prstGeom>
          <a:noFill/>
        </p:spPr>
        <p:txBody>
          <a:bodyPr wrap="square" rtlCol="0">
            <a:spAutoFit/>
          </a:bodyPr>
          <a:lstStyle/>
          <a:p>
            <a:pPr algn="ctr"/>
            <a:r>
              <a:rPr lang="en-GB" sz="1400" dirty="0" smtClean="0">
                <a:latin typeface="Comic Sans MS" panose="030F0702030302020204" pitchFamily="66" charset="0"/>
              </a:rPr>
              <a:t>0</a:t>
            </a:r>
            <a:endParaRPr lang="en-GB" sz="1400" dirty="0">
              <a:latin typeface="Comic Sans MS" panose="030F0702030302020204" pitchFamily="66" charset="0"/>
            </a:endParaRPr>
          </a:p>
        </p:txBody>
      </p:sp>
      <p:sp>
        <p:nvSpPr>
          <p:cNvPr id="185" name="TextBox 184"/>
          <p:cNvSpPr txBox="1"/>
          <p:nvPr/>
        </p:nvSpPr>
        <p:spPr>
          <a:xfrm>
            <a:off x="4192437" y="1535501"/>
            <a:ext cx="339306" cy="430887"/>
          </a:xfrm>
          <a:prstGeom prst="rect">
            <a:avLst/>
          </a:prstGeom>
          <a:noFill/>
        </p:spPr>
        <p:txBody>
          <a:bodyPr wrap="square" rtlCol="0">
            <a:spAutoFit/>
          </a:bodyPr>
          <a:lstStyle/>
          <a:p>
            <a:pPr algn="ct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186" name="TextBox 185"/>
          <p:cNvSpPr txBox="1"/>
          <p:nvPr/>
        </p:nvSpPr>
        <p:spPr>
          <a:xfrm>
            <a:off x="4965937" y="1549879"/>
            <a:ext cx="425571" cy="430887"/>
          </a:xfrm>
          <a:prstGeom prst="rect">
            <a:avLst/>
          </a:prstGeom>
          <a:noFill/>
        </p:spPr>
        <p:txBody>
          <a:bodyPr wrap="square" rtlCol="0">
            <a:spAutoFit/>
          </a:bodyPr>
          <a:lstStyle/>
          <a:p>
            <a:pPr algn="ctr"/>
            <a:r>
              <a:rPr lang="en-GB" sz="1100" u="sng" dirty="0" smtClean="0">
                <a:latin typeface="Comic Sans MS" panose="030F0702030302020204" pitchFamily="66" charset="0"/>
              </a:rPr>
              <a:t>3</a:t>
            </a: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188" name="TextBox 187"/>
          <p:cNvSpPr txBox="1"/>
          <p:nvPr/>
        </p:nvSpPr>
        <p:spPr>
          <a:xfrm>
            <a:off x="4638134" y="1593010"/>
            <a:ext cx="270296" cy="307777"/>
          </a:xfrm>
          <a:prstGeom prst="rect">
            <a:avLst/>
          </a:prstGeom>
          <a:noFill/>
        </p:spPr>
        <p:txBody>
          <a:bodyPr wrap="square" rtlCol="0">
            <a:spAutoFit/>
          </a:bodyPr>
          <a:lstStyle/>
          <a:p>
            <a:pPr algn="ct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189" name="TextBox 188"/>
          <p:cNvSpPr txBox="1"/>
          <p:nvPr/>
        </p:nvSpPr>
        <p:spPr>
          <a:xfrm>
            <a:off x="5377129" y="1607388"/>
            <a:ext cx="437075" cy="307777"/>
          </a:xfrm>
          <a:prstGeom prst="rect">
            <a:avLst/>
          </a:prstGeom>
          <a:noFill/>
        </p:spPr>
        <p:txBody>
          <a:bodyPr wrap="square" rtlCol="0">
            <a:spAutoFit/>
          </a:bodyPr>
          <a:lstStyle/>
          <a:p>
            <a:pPr algn="ctr"/>
            <a:r>
              <a:rPr lang="en-GB" sz="1400" dirty="0" smtClean="0">
                <a:latin typeface="Comic Sans MS" panose="030F0702030302020204" pitchFamily="66" charset="0"/>
              </a:rPr>
              <a:t>2</a:t>
            </a: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190" name="TextBox 189"/>
          <p:cNvSpPr txBox="1"/>
          <p:nvPr/>
        </p:nvSpPr>
        <p:spPr>
          <a:xfrm>
            <a:off x="6176510" y="1604512"/>
            <a:ext cx="437075" cy="307777"/>
          </a:xfrm>
          <a:prstGeom prst="rect">
            <a:avLst/>
          </a:prstGeom>
          <a:noFill/>
        </p:spPr>
        <p:txBody>
          <a:bodyPr wrap="square" rtlCol="0">
            <a:spAutoFit/>
          </a:bodyPr>
          <a:lstStyle/>
          <a:p>
            <a:pPr algn="ctr"/>
            <a:r>
              <a:rPr lang="en-GB" sz="1400" dirty="0" smtClean="0">
                <a:latin typeface="Comic Sans MS" panose="030F0702030302020204" pitchFamily="66" charset="0"/>
              </a:rPr>
              <a:t>3</a:t>
            </a: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191" name="TextBox 190"/>
          <p:cNvSpPr txBox="1"/>
          <p:nvPr/>
        </p:nvSpPr>
        <p:spPr>
          <a:xfrm>
            <a:off x="7001770" y="1601638"/>
            <a:ext cx="437075" cy="307777"/>
          </a:xfrm>
          <a:prstGeom prst="rect">
            <a:avLst/>
          </a:prstGeom>
          <a:noFill/>
        </p:spPr>
        <p:txBody>
          <a:bodyPr wrap="square" rtlCol="0">
            <a:spAutoFit/>
          </a:bodyPr>
          <a:lstStyle/>
          <a:p>
            <a:pPr algn="ctr"/>
            <a:r>
              <a:rPr lang="en-GB" sz="1400" dirty="0" smtClean="0">
                <a:latin typeface="Comic Sans MS" panose="030F0702030302020204" pitchFamily="66" charset="0"/>
              </a:rPr>
              <a:t>4</a:t>
            </a: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192" name="TextBox 191"/>
          <p:cNvSpPr txBox="1"/>
          <p:nvPr/>
        </p:nvSpPr>
        <p:spPr>
          <a:xfrm>
            <a:off x="7835657" y="1590136"/>
            <a:ext cx="437075" cy="307777"/>
          </a:xfrm>
          <a:prstGeom prst="rect">
            <a:avLst/>
          </a:prstGeom>
          <a:noFill/>
        </p:spPr>
        <p:txBody>
          <a:bodyPr wrap="square" rtlCol="0">
            <a:spAutoFit/>
          </a:bodyPr>
          <a:lstStyle/>
          <a:p>
            <a:pPr algn="ctr"/>
            <a:r>
              <a:rPr lang="en-GB" sz="1400" dirty="0">
                <a:latin typeface="Comic Sans MS" panose="030F0702030302020204" pitchFamily="66" charset="0"/>
              </a:rPr>
              <a:t>5</a:t>
            </a: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193" name="TextBox 192"/>
          <p:cNvSpPr txBox="1"/>
          <p:nvPr/>
        </p:nvSpPr>
        <p:spPr>
          <a:xfrm>
            <a:off x="8626412" y="1595887"/>
            <a:ext cx="437075" cy="307777"/>
          </a:xfrm>
          <a:prstGeom prst="rect">
            <a:avLst/>
          </a:prstGeom>
          <a:noFill/>
        </p:spPr>
        <p:txBody>
          <a:bodyPr wrap="square" rtlCol="0">
            <a:spAutoFit/>
          </a:bodyPr>
          <a:lstStyle/>
          <a:p>
            <a:pPr algn="ctr"/>
            <a:r>
              <a:rPr lang="en-GB" sz="1400" dirty="0" smtClean="0">
                <a:latin typeface="Comic Sans MS" panose="030F0702030302020204" pitchFamily="66" charset="0"/>
              </a:rPr>
              <a:t>6</a:t>
            </a: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194" name="TextBox 193"/>
          <p:cNvSpPr txBox="1"/>
          <p:nvPr/>
        </p:nvSpPr>
        <p:spPr>
          <a:xfrm>
            <a:off x="5791197" y="1547003"/>
            <a:ext cx="425571" cy="430887"/>
          </a:xfrm>
          <a:prstGeom prst="rect">
            <a:avLst/>
          </a:prstGeom>
          <a:noFill/>
        </p:spPr>
        <p:txBody>
          <a:bodyPr wrap="square" rtlCol="0">
            <a:spAutoFit/>
          </a:bodyPr>
          <a:lstStyle/>
          <a:p>
            <a:pPr algn="ctr"/>
            <a:r>
              <a:rPr lang="en-GB" sz="1100" u="sng" dirty="0" smtClean="0">
                <a:latin typeface="Comic Sans MS" panose="030F0702030302020204" pitchFamily="66" charset="0"/>
              </a:rPr>
              <a:t>5</a:t>
            </a: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195" name="TextBox 194"/>
          <p:cNvSpPr txBox="1"/>
          <p:nvPr/>
        </p:nvSpPr>
        <p:spPr>
          <a:xfrm>
            <a:off x="6593454" y="1547004"/>
            <a:ext cx="425571" cy="430887"/>
          </a:xfrm>
          <a:prstGeom prst="rect">
            <a:avLst/>
          </a:prstGeom>
          <a:noFill/>
        </p:spPr>
        <p:txBody>
          <a:bodyPr wrap="square" rtlCol="0">
            <a:spAutoFit/>
          </a:bodyPr>
          <a:lstStyle/>
          <a:p>
            <a:pPr algn="ctr"/>
            <a:r>
              <a:rPr lang="en-GB" sz="1100" u="sng" dirty="0" smtClean="0">
                <a:latin typeface="Comic Sans MS" panose="030F0702030302020204" pitchFamily="66" charset="0"/>
              </a:rPr>
              <a:t>7</a:t>
            </a: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196" name="TextBox 195"/>
          <p:cNvSpPr txBox="1"/>
          <p:nvPr/>
        </p:nvSpPr>
        <p:spPr>
          <a:xfrm>
            <a:off x="7418714" y="1544127"/>
            <a:ext cx="425571" cy="430887"/>
          </a:xfrm>
          <a:prstGeom prst="rect">
            <a:avLst/>
          </a:prstGeom>
          <a:noFill/>
        </p:spPr>
        <p:txBody>
          <a:bodyPr wrap="square" rtlCol="0">
            <a:spAutoFit/>
          </a:bodyPr>
          <a:lstStyle/>
          <a:p>
            <a:pPr algn="ctr"/>
            <a:r>
              <a:rPr lang="en-GB" sz="1100" u="sng" dirty="0" smtClean="0">
                <a:latin typeface="Comic Sans MS" panose="030F0702030302020204" pitchFamily="66" charset="0"/>
              </a:rPr>
              <a:t>9</a:t>
            </a: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197" name="TextBox 196"/>
          <p:cNvSpPr txBox="1"/>
          <p:nvPr/>
        </p:nvSpPr>
        <p:spPr>
          <a:xfrm>
            <a:off x="8235348" y="1549878"/>
            <a:ext cx="425571" cy="430887"/>
          </a:xfrm>
          <a:prstGeom prst="rect">
            <a:avLst/>
          </a:prstGeom>
          <a:noFill/>
        </p:spPr>
        <p:txBody>
          <a:bodyPr wrap="square" rtlCol="0">
            <a:spAutoFit/>
          </a:bodyPr>
          <a:lstStyle/>
          <a:p>
            <a:pPr algn="ctr"/>
            <a:r>
              <a:rPr lang="en-GB" sz="1100" u="sng" dirty="0" smtClean="0">
                <a:latin typeface="Comic Sans MS" panose="030F0702030302020204" pitchFamily="66" charset="0"/>
              </a:rPr>
              <a:t>11</a:t>
            </a: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198" name="TextBox 197"/>
          <p:cNvSpPr txBox="1"/>
          <p:nvPr/>
        </p:nvSpPr>
        <p:spPr>
          <a:xfrm>
            <a:off x="3786996" y="1958196"/>
            <a:ext cx="339306" cy="307777"/>
          </a:xfrm>
          <a:prstGeom prst="rect">
            <a:avLst/>
          </a:prstGeom>
          <a:noFill/>
        </p:spPr>
        <p:txBody>
          <a:bodyPr wrap="square" rtlCol="0">
            <a:spAutoFit/>
          </a:bodyPr>
          <a:lstStyle/>
          <a:p>
            <a:pPr algn="ctr"/>
            <a:r>
              <a:rPr lang="en-GB" sz="1400" dirty="0" smtClean="0">
                <a:latin typeface="Comic Sans MS" panose="030F0702030302020204" pitchFamily="66" charset="0"/>
              </a:rPr>
              <a:t>0</a:t>
            </a:r>
            <a:endParaRPr lang="en-GB" sz="1400" dirty="0">
              <a:latin typeface="Comic Sans MS" panose="030F0702030302020204" pitchFamily="66" charset="0"/>
            </a:endParaRPr>
          </a:p>
        </p:txBody>
      </p:sp>
      <p:sp>
        <p:nvSpPr>
          <p:cNvPr id="199" name="TextBox 198"/>
          <p:cNvSpPr txBox="1"/>
          <p:nvPr/>
        </p:nvSpPr>
        <p:spPr>
          <a:xfrm>
            <a:off x="4198188" y="1903561"/>
            <a:ext cx="339306" cy="430887"/>
          </a:xfrm>
          <a:prstGeom prst="rect">
            <a:avLst/>
          </a:prstGeom>
          <a:noFill/>
        </p:spPr>
        <p:txBody>
          <a:bodyPr wrap="square" rtlCol="0">
            <a:spAutoFit/>
          </a:bodyPr>
          <a:lstStyle/>
          <a:p>
            <a:pPr algn="ctr"/>
            <a:r>
              <a:rPr lang="el-GR" sz="1100" u="sng" dirty="0" smtClean="0">
                <a:latin typeface="Comic Sans MS" panose="030F0702030302020204" pitchFamily="66" charset="0"/>
              </a:rPr>
              <a:t>π</a:t>
            </a:r>
            <a:r>
              <a:rPr lang="en-GB" sz="1100" dirty="0" smtClean="0">
                <a:latin typeface="Comic Sans MS" panose="030F0702030302020204" pitchFamily="66" charset="0"/>
              </a:rPr>
              <a:t> 6</a:t>
            </a:r>
            <a:endParaRPr lang="en-GB" sz="1100" dirty="0">
              <a:latin typeface="Comic Sans MS" panose="030F0702030302020204" pitchFamily="66" charset="0"/>
            </a:endParaRPr>
          </a:p>
        </p:txBody>
      </p:sp>
      <p:sp>
        <p:nvSpPr>
          <p:cNvPr id="200" name="TextBox 199"/>
          <p:cNvSpPr txBox="1"/>
          <p:nvPr/>
        </p:nvSpPr>
        <p:spPr>
          <a:xfrm>
            <a:off x="4600754" y="1900685"/>
            <a:ext cx="339306" cy="430887"/>
          </a:xfrm>
          <a:prstGeom prst="rect">
            <a:avLst/>
          </a:prstGeom>
          <a:noFill/>
        </p:spPr>
        <p:txBody>
          <a:bodyPr wrap="square" rtlCol="0">
            <a:spAutoFit/>
          </a:bodyPr>
          <a:lstStyle/>
          <a:p>
            <a:pPr algn="ctr"/>
            <a:r>
              <a:rPr lang="el-GR" sz="1100" u="sng" dirty="0" smtClean="0">
                <a:latin typeface="Comic Sans MS" panose="030F0702030302020204" pitchFamily="66" charset="0"/>
              </a:rPr>
              <a:t>π</a:t>
            </a:r>
            <a:r>
              <a:rPr lang="en-GB" sz="1100" dirty="0" smtClean="0">
                <a:latin typeface="Comic Sans MS" panose="030F0702030302020204" pitchFamily="66" charset="0"/>
              </a:rPr>
              <a:t> 3</a:t>
            </a:r>
            <a:endParaRPr lang="en-GB" sz="1100" dirty="0">
              <a:latin typeface="Comic Sans MS" panose="030F0702030302020204" pitchFamily="66" charset="0"/>
            </a:endParaRPr>
          </a:p>
        </p:txBody>
      </p:sp>
      <p:sp>
        <p:nvSpPr>
          <p:cNvPr id="201" name="TextBox 200"/>
          <p:cNvSpPr txBox="1"/>
          <p:nvPr/>
        </p:nvSpPr>
        <p:spPr>
          <a:xfrm>
            <a:off x="5003321" y="1906436"/>
            <a:ext cx="339306" cy="430887"/>
          </a:xfrm>
          <a:prstGeom prst="rect">
            <a:avLst/>
          </a:prstGeom>
          <a:noFill/>
        </p:spPr>
        <p:txBody>
          <a:bodyPr wrap="square" rtlCol="0">
            <a:spAutoFit/>
          </a:bodyPr>
          <a:lstStyle/>
          <a:p>
            <a:pPr algn="ct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202" name="TextBox 201"/>
          <p:cNvSpPr txBox="1"/>
          <p:nvPr/>
        </p:nvSpPr>
        <p:spPr>
          <a:xfrm>
            <a:off x="5380007" y="1912187"/>
            <a:ext cx="425569" cy="430887"/>
          </a:xfrm>
          <a:prstGeom prst="rect">
            <a:avLst/>
          </a:prstGeom>
          <a:noFill/>
        </p:spPr>
        <p:txBody>
          <a:bodyPr wrap="square" rtlCol="0">
            <a:spAutoFit/>
          </a:bodyPr>
          <a:lstStyle/>
          <a:p>
            <a:pPr algn="ctr"/>
            <a:r>
              <a:rPr lang="en-GB" sz="1100" u="sng" dirty="0" smtClean="0">
                <a:latin typeface="Comic Sans MS" panose="030F0702030302020204" pitchFamily="66" charset="0"/>
              </a:rPr>
              <a:t>2</a:t>
            </a:r>
            <a:r>
              <a:rPr lang="el-GR" sz="1100" u="sng" dirty="0" smtClean="0">
                <a:latin typeface="Comic Sans MS" panose="030F0702030302020204" pitchFamily="66" charset="0"/>
              </a:rPr>
              <a:t>π</a:t>
            </a:r>
            <a:r>
              <a:rPr lang="en-GB" sz="1100" dirty="0" smtClean="0">
                <a:latin typeface="Comic Sans MS" panose="030F0702030302020204" pitchFamily="66" charset="0"/>
              </a:rPr>
              <a:t> 3</a:t>
            </a:r>
            <a:endParaRPr lang="en-GB" sz="1100" dirty="0">
              <a:latin typeface="Comic Sans MS" panose="030F0702030302020204" pitchFamily="66" charset="0"/>
            </a:endParaRPr>
          </a:p>
        </p:txBody>
      </p:sp>
      <p:sp>
        <p:nvSpPr>
          <p:cNvPr id="203" name="TextBox 202"/>
          <p:cNvSpPr txBox="1"/>
          <p:nvPr/>
        </p:nvSpPr>
        <p:spPr>
          <a:xfrm>
            <a:off x="5782573" y="1917938"/>
            <a:ext cx="425569" cy="430887"/>
          </a:xfrm>
          <a:prstGeom prst="rect">
            <a:avLst/>
          </a:prstGeom>
          <a:noFill/>
        </p:spPr>
        <p:txBody>
          <a:bodyPr wrap="square" rtlCol="0">
            <a:spAutoFit/>
          </a:bodyPr>
          <a:lstStyle/>
          <a:p>
            <a:pPr algn="ctr"/>
            <a:r>
              <a:rPr lang="en-GB" sz="1100" u="sng" dirty="0" smtClean="0">
                <a:latin typeface="Comic Sans MS" panose="030F0702030302020204" pitchFamily="66" charset="0"/>
              </a:rPr>
              <a:t>5</a:t>
            </a:r>
            <a:r>
              <a:rPr lang="el-GR" sz="1100" u="sng" dirty="0" smtClean="0">
                <a:latin typeface="Comic Sans MS" panose="030F0702030302020204" pitchFamily="66" charset="0"/>
              </a:rPr>
              <a:t>π</a:t>
            </a:r>
            <a:r>
              <a:rPr lang="en-GB" sz="1100" dirty="0" smtClean="0">
                <a:latin typeface="Comic Sans MS" panose="030F0702030302020204" pitchFamily="66" charset="0"/>
              </a:rPr>
              <a:t> 6</a:t>
            </a:r>
            <a:endParaRPr lang="en-GB" sz="1100" dirty="0">
              <a:latin typeface="Comic Sans MS" panose="030F0702030302020204" pitchFamily="66" charset="0"/>
            </a:endParaRPr>
          </a:p>
        </p:txBody>
      </p:sp>
      <p:sp>
        <p:nvSpPr>
          <p:cNvPr id="204" name="TextBox 203"/>
          <p:cNvSpPr txBox="1"/>
          <p:nvPr/>
        </p:nvSpPr>
        <p:spPr>
          <a:xfrm>
            <a:off x="6599207" y="1923689"/>
            <a:ext cx="425569" cy="430887"/>
          </a:xfrm>
          <a:prstGeom prst="rect">
            <a:avLst/>
          </a:prstGeom>
          <a:noFill/>
        </p:spPr>
        <p:txBody>
          <a:bodyPr wrap="square" rtlCol="0">
            <a:spAutoFit/>
          </a:bodyPr>
          <a:lstStyle/>
          <a:p>
            <a:pPr algn="ctr"/>
            <a:r>
              <a:rPr lang="en-GB" sz="1100" u="sng" dirty="0" smtClean="0">
                <a:latin typeface="Comic Sans MS" panose="030F0702030302020204" pitchFamily="66" charset="0"/>
              </a:rPr>
              <a:t>7</a:t>
            </a:r>
            <a:r>
              <a:rPr lang="el-GR" sz="1100" u="sng" dirty="0" smtClean="0">
                <a:latin typeface="Comic Sans MS" panose="030F0702030302020204" pitchFamily="66" charset="0"/>
              </a:rPr>
              <a:t>π</a:t>
            </a:r>
            <a:r>
              <a:rPr lang="en-GB" sz="1100" dirty="0" smtClean="0">
                <a:latin typeface="Comic Sans MS" panose="030F0702030302020204" pitchFamily="66" charset="0"/>
              </a:rPr>
              <a:t> 6</a:t>
            </a:r>
            <a:endParaRPr lang="en-GB" sz="1100" dirty="0">
              <a:latin typeface="Comic Sans MS" panose="030F0702030302020204" pitchFamily="66" charset="0"/>
            </a:endParaRPr>
          </a:p>
        </p:txBody>
      </p:sp>
      <p:sp>
        <p:nvSpPr>
          <p:cNvPr id="205" name="TextBox 204"/>
          <p:cNvSpPr txBox="1"/>
          <p:nvPr/>
        </p:nvSpPr>
        <p:spPr>
          <a:xfrm>
            <a:off x="6265651" y="1961070"/>
            <a:ext cx="270296" cy="307777"/>
          </a:xfrm>
          <a:prstGeom prst="rect">
            <a:avLst/>
          </a:prstGeom>
          <a:noFill/>
        </p:spPr>
        <p:txBody>
          <a:bodyPr wrap="square" rtlCol="0">
            <a:spAutoFit/>
          </a:bodyPr>
          <a:lstStyle/>
          <a:p>
            <a:pPr algn="ct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206" name="TextBox 205"/>
          <p:cNvSpPr txBox="1"/>
          <p:nvPr/>
        </p:nvSpPr>
        <p:spPr>
          <a:xfrm>
            <a:off x="8635039" y="1975449"/>
            <a:ext cx="437075" cy="307777"/>
          </a:xfrm>
          <a:prstGeom prst="rect">
            <a:avLst/>
          </a:prstGeom>
          <a:noFill/>
        </p:spPr>
        <p:txBody>
          <a:bodyPr wrap="square" rtlCol="0">
            <a:spAutoFit/>
          </a:bodyPr>
          <a:lstStyle/>
          <a:p>
            <a:pPr algn="ctr"/>
            <a:r>
              <a:rPr lang="en-GB" sz="1400" dirty="0" smtClean="0">
                <a:latin typeface="Comic Sans MS" panose="030F0702030302020204" pitchFamily="66" charset="0"/>
              </a:rPr>
              <a:t>2</a:t>
            </a: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207" name="TextBox 206"/>
          <p:cNvSpPr txBox="1"/>
          <p:nvPr/>
        </p:nvSpPr>
        <p:spPr>
          <a:xfrm>
            <a:off x="7010399" y="1920814"/>
            <a:ext cx="425569" cy="430887"/>
          </a:xfrm>
          <a:prstGeom prst="rect">
            <a:avLst/>
          </a:prstGeom>
          <a:noFill/>
        </p:spPr>
        <p:txBody>
          <a:bodyPr wrap="square" rtlCol="0">
            <a:spAutoFit/>
          </a:bodyPr>
          <a:lstStyle/>
          <a:p>
            <a:pPr algn="ctr"/>
            <a:r>
              <a:rPr lang="en-GB" sz="1100" u="sng" dirty="0" smtClean="0">
                <a:latin typeface="Comic Sans MS" panose="030F0702030302020204" pitchFamily="66" charset="0"/>
              </a:rPr>
              <a:t>4</a:t>
            </a:r>
            <a:r>
              <a:rPr lang="el-GR" sz="1100" u="sng" dirty="0" smtClean="0">
                <a:latin typeface="Comic Sans MS" panose="030F0702030302020204" pitchFamily="66" charset="0"/>
              </a:rPr>
              <a:t>π</a:t>
            </a:r>
            <a:r>
              <a:rPr lang="en-GB" sz="1100" dirty="0" smtClean="0">
                <a:latin typeface="Comic Sans MS" panose="030F0702030302020204" pitchFamily="66" charset="0"/>
              </a:rPr>
              <a:t> 3</a:t>
            </a:r>
            <a:endParaRPr lang="en-GB" sz="1100" dirty="0">
              <a:latin typeface="Comic Sans MS" panose="030F0702030302020204" pitchFamily="66" charset="0"/>
            </a:endParaRPr>
          </a:p>
        </p:txBody>
      </p:sp>
      <p:sp>
        <p:nvSpPr>
          <p:cNvPr id="208" name="TextBox 207"/>
          <p:cNvSpPr txBox="1"/>
          <p:nvPr/>
        </p:nvSpPr>
        <p:spPr>
          <a:xfrm>
            <a:off x="7421591" y="1917938"/>
            <a:ext cx="425569" cy="430887"/>
          </a:xfrm>
          <a:prstGeom prst="rect">
            <a:avLst/>
          </a:prstGeom>
          <a:noFill/>
        </p:spPr>
        <p:txBody>
          <a:bodyPr wrap="square" rtlCol="0">
            <a:spAutoFit/>
          </a:bodyPr>
          <a:lstStyle/>
          <a:p>
            <a:pPr algn="ctr"/>
            <a:r>
              <a:rPr lang="en-GB" sz="1100" u="sng" dirty="0" smtClean="0">
                <a:latin typeface="Comic Sans MS" panose="030F0702030302020204" pitchFamily="66" charset="0"/>
              </a:rPr>
              <a:t>3</a:t>
            </a: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209" name="TextBox 208"/>
          <p:cNvSpPr txBox="1"/>
          <p:nvPr/>
        </p:nvSpPr>
        <p:spPr>
          <a:xfrm>
            <a:off x="7824156" y="1923690"/>
            <a:ext cx="425569" cy="430887"/>
          </a:xfrm>
          <a:prstGeom prst="rect">
            <a:avLst/>
          </a:prstGeom>
          <a:noFill/>
        </p:spPr>
        <p:txBody>
          <a:bodyPr wrap="square" rtlCol="0">
            <a:spAutoFit/>
          </a:bodyPr>
          <a:lstStyle/>
          <a:p>
            <a:pPr algn="ctr"/>
            <a:r>
              <a:rPr lang="en-GB" sz="1100" u="sng" dirty="0" smtClean="0">
                <a:latin typeface="Comic Sans MS" panose="030F0702030302020204" pitchFamily="66" charset="0"/>
              </a:rPr>
              <a:t>5</a:t>
            </a:r>
            <a:r>
              <a:rPr lang="el-GR" sz="1100" u="sng" dirty="0" smtClean="0">
                <a:latin typeface="Comic Sans MS" panose="030F0702030302020204" pitchFamily="66" charset="0"/>
              </a:rPr>
              <a:t>π</a:t>
            </a:r>
            <a:r>
              <a:rPr lang="en-GB" sz="1100" dirty="0" smtClean="0">
                <a:latin typeface="Comic Sans MS" panose="030F0702030302020204" pitchFamily="66" charset="0"/>
              </a:rPr>
              <a:t> 3</a:t>
            </a:r>
            <a:endParaRPr lang="en-GB" sz="1100" dirty="0">
              <a:latin typeface="Comic Sans MS" panose="030F0702030302020204" pitchFamily="66" charset="0"/>
            </a:endParaRPr>
          </a:p>
        </p:txBody>
      </p:sp>
      <p:sp>
        <p:nvSpPr>
          <p:cNvPr id="210" name="TextBox 209"/>
          <p:cNvSpPr txBox="1"/>
          <p:nvPr/>
        </p:nvSpPr>
        <p:spPr>
          <a:xfrm>
            <a:off x="8235349" y="1920815"/>
            <a:ext cx="425569" cy="430887"/>
          </a:xfrm>
          <a:prstGeom prst="rect">
            <a:avLst/>
          </a:prstGeom>
          <a:noFill/>
        </p:spPr>
        <p:txBody>
          <a:bodyPr wrap="square" rtlCol="0">
            <a:spAutoFit/>
          </a:bodyPr>
          <a:lstStyle/>
          <a:p>
            <a:pPr algn="ctr"/>
            <a:r>
              <a:rPr lang="en-GB" sz="1100" u="sng" dirty="0" smtClean="0">
                <a:latin typeface="Comic Sans MS" panose="030F0702030302020204" pitchFamily="66" charset="0"/>
              </a:rPr>
              <a:t>11</a:t>
            </a:r>
            <a:r>
              <a:rPr lang="el-GR" sz="1100" u="sng" dirty="0" smtClean="0">
                <a:latin typeface="Comic Sans MS" panose="030F0702030302020204" pitchFamily="66" charset="0"/>
              </a:rPr>
              <a:t>π</a:t>
            </a:r>
            <a:r>
              <a:rPr lang="en-GB" sz="1100" dirty="0" smtClean="0">
                <a:latin typeface="Comic Sans MS" panose="030F0702030302020204" pitchFamily="66" charset="0"/>
              </a:rPr>
              <a:t> 6</a:t>
            </a:r>
            <a:endParaRPr lang="en-GB" sz="1100" dirty="0">
              <a:latin typeface="Comic Sans MS" panose="030F0702030302020204" pitchFamily="66" charset="0"/>
            </a:endParaRPr>
          </a:p>
        </p:txBody>
      </p:sp>
      <p:sp>
        <p:nvSpPr>
          <p:cNvPr id="211" name="TextBox 210"/>
          <p:cNvSpPr txBox="1"/>
          <p:nvPr/>
        </p:nvSpPr>
        <p:spPr>
          <a:xfrm>
            <a:off x="3792747" y="2352136"/>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0</a:t>
            </a:r>
            <a:endParaRPr lang="en-GB" sz="1400" dirty="0">
              <a:solidFill>
                <a:srgbClr val="FF0000"/>
              </a:solidFill>
              <a:latin typeface="Comic Sans MS" panose="030F0702030302020204" pitchFamily="66" charset="0"/>
            </a:endParaRPr>
          </a:p>
        </p:txBody>
      </p:sp>
      <p:sp>
        <p:nvSpPr>
          <p:cNvPr id="212" name="TextBox 211"/>
          <p:cNvSpPr txBox="1"/>
          <p:nvPr/>
        </p:nvSpPr>
        <p:spPr>
          <a:xfrm>
            <a:off x="4203940" y="2340634"/>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1</a:t>
            </a:r>
            <a:endParaRPr lang="en-GB" sz="1400" dirty="0">
              <a:solidFill>
                <a:srgbClr val="FF0000"/>
              </a:solidFill>
              <a:latin typeface="Comic Sans MS" panose="030F0702030302020204" pitchFamily="66" charset="0"/>
            </a:endParaRPr>
          </a:p>
        </p:txBody>
      </p:sp>
      <p:sp>
        <p:nvSpPr>
          <p:cNvPr id="213" name="TextBox 212"/>
          <p:cNvSpPr txBox="1"/>
          <p:nvPr/>
        </p:nvSpPr>
        <p:spPr>
          <a:xfrm>
            <a:off x="4606506" y="2355011"/>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0</a:t>
            </a:r>
            <a:endParaRPr lang="en-GB" sz="1400" dirty="0">
              <a:solidFill>
                <a:srgbClr val="FF0000"/>
              </a:solidFill>
              <a:latin typeface="Comic Sans MS" panose="030F0702030302020204" pitchFamily="66" charset="0"/>
            </a:endParaRPr>
          </a:p>
        </p:txBody>
      </p:sp>
      <p:sp>
        <p:nvSpPr>
          <p:cNvPr id="214" name="TextBox 213"/>
          <p:cNvSpPr txBox="1"/>
          <p:nvPr/>
        </p:nvSpPr>
        <p:spPr>
          <a:xfrm>
            <a:off x="5009072" y="2343508"/>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-1</a:t>
            </a:r>
            <a:endParaRPr lang="en-GB" sz="1400" dirty="0">
              <a:solidFill>
                <a:srgbClr val="FF0000"/>
              </a:solidFill>
              <a:latin typeface="Comic Sans MS" panose="030F0702030302020204" pitchFamily="66" charset="0"/>
            </a:endParaRPr>
          </a:p>
        </p:txBody>
      </p:sp>
      <p:sp>
        <p:nvSpPr>
          <p:cNvPr id="215" name="TextBox 214"/>
          <p:cNvSpPr txBox="1"/>
          <p:nvPr/>
        </p:nvSpPr>
        <p:spPr>
          <a:xfrm>
            <a:off x="5428890" y="2349261"/>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0</a:t>
            </a:r>
            <a:endParaRPr lang="en-GB" sz="1400" dirty="0">
              <a:solidFill>
                <a:srgbClr val="FF0000"/>
              </a:solidFill>
              <a:latin typeface="Comic Sans MS" panose="030F0702030302020204" pitchFamily="66" charset="0"/>
            </a:endParaRPr>
          </a:p>
        </p:txBody>
      </p:sp>
      <p:sp>
        <p:nvSpPr>
          <p:cNvPr id="216" name="TextBox 215"/>
          <p:cNvSpPr txBox="1"/>
          <p:nvPr/>
        </p:nvSpPr>
        <p:spPr>
          <a:xfrm>
            <a:off x="6242649" y="2352136"/>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0</a:t>
            </a:r>
            <a:endParaRPr lang="en-GB" sz="1400" dirty="0">
              <a:solidFill>
                <a:srgbClr val="FF0000"/>
              </a:solidFill>
              <a:latin typeface="Comic Sans MS" panose="030F0702030302020204" pitchFamily="66" charset="0"/>
            </a:endParaRPr>
          </a:p>
        </p:txBody>
      </p:sp>
      <p:sp>
        <p:nvSpPr>
          <p:cNvPr id="218" name="TextBox 217"/>
          <p:cNvSpPr txBox="1"/>
          <p:nvPr/>
        </p:nvSpPr>
        <p:spPr>
          <a:xfrm>
            <a:off x="7062159" y="2343509"/>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0</a:t>
            </a:r>
            <a:endParaRPr lang="en-GB" sz="1400" dirty="0">
              <a:solidFill>
                <a:srgbClr val="FF0000"/>
              </a:solidFill>
              <a:latin typeface="Comic Sans MS" panose="030F0702030302020204" pitchFamily="66" charset="0"/>
            </a:endParaRPr>
          </a:p>
        </p:txBody>
      </p:sp>
      <p:sp>
        <p:nvSpPr>
          <p:cNvPr id="219" name="TextBox 218"/>
          <p:cNvSpPr txBox="1"/>
          <p:nvPr/>
        </p:nvSpPr>
        <p:spPr>
          <a:xfrm>
            <a:off x="7884543" y="2337759"/>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0</a:t>
            </a:r>
            <a:endParaRPr lang="en-GB" sz="1400" dirty="0">
              <a:solidFill>
                <a:srgbClr val="FF0000"/>
              </a:solidFill>
              <a:latin typeface="Comic Sans MS" panose="030F0702030302020204" pitchFamily="66" charset="0"/>
            </a:endParaRPr>
          </a:p>
        </p:txBody>
      </p:sp>
      <p:sp>
        <p:nvSpPr>
          <p:cNvPr id="220" name="TextBox 219"/>
          <p:cNvSpPr txBox="1"/>
          <p:nvPr/>
        </p:nvSpPr>
        <p:spPr>
          <a:xfrm>
            <a:off x="8698302" y="2340634"/>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0</a:t>
            </a:r>
            <a:endParaRPr lang="en-GB" sz="1400" dirty="0">
              <a:solidFill>
                <a:srgbClr val="FF0000"/>
              </a:solidFill>
              <a:latin typeface="Comic Sans MS" panose="030F0702030302020204" pitchFamily="66" charset="0"/>
            </a:endParaRPr>
          </a:p>
        </p:txBody>
      </p:sp>
      <p:sp>
        <p:nvSpPr>
          <p:cNvPr id="221" name="TextBox 220"/>
          <p:cNvSpPr txBox="1"/>
          <p:nvPr/>
        </p:nvSpPr>
        <p:spPr>
          <a:xfrm>
            <a:off x="5840084" y="2346385"/>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1</a:t>
            </a:r>
            <a:endParaRPr lang="en-GB" sz="1400" dirty="0">
              <a:solidFill>
                <a:srgbClr val="FF0000"/>
              </a:solidFill>
              <a:latin typeface="Comic Sans MS" panose="030F0702030302020204" pitchFamily="66" charset="0"/>
            </a:endParaRPr>
          </a:p>
        </p:txBody>
      </p:sp>
      <p:sp>
        <p:nvSpPr>
          <p:cNvPr id="222" name="TextBox 221"/>
          <p:cNvSpPr txBox="1"/>
          <p:nvPr/>
        </p:nvSpPr>
        <p:spPr>
          <a:xfrm>
            <a:off x="6645216" y="2349259"/>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-1</a:t>
            </a:r>
            <a:endParaRPr lang="en-GB" sz="1400" dirty="0">
              <a:solidFill>
                <a:srgbClr val="FF0000"/>
              </a:solidFill>
              <a:latin typeface="Comic Sans MS" panose="030F0702030302020204" pitchFamily="66" charset="0"/>
            </a:endParaRPr>
          </a:p>
        </p:txBody>
      </p:sp>
      <p:sp>
        <p:nvSpPr>
          <p:cNvPr id="223" name="TextBox 222"/>
          <p:cNvSpPr txBox="1"/>
          <p:nvPr/>
        </p:nvSpPr>
        <p:spPr>
          <a:xfrm>
            <a:off x="7450348" y="2343510"/>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1</a:t>
            </a:r>
            <a:endParaRPr lang="en-GB" sz="1400" dirty="0">
              <a:solidFill>
                <a:srgbClr val="FF0000"/>
              </a:solidFill>
              <a:latin typeface="Comic Sans MS" panose="030F0702030302020204" pitchFamily="66" charset="0"/>
            </a:endParaRPr>
          </a:p>
        </p:txBody>
      </p:sp>
      <p:sp>
        <p:nvSpPr>
          <p:cNvPr id="224" name="TextBox 223"/>
          <p:cNvSpPr txBox="1"/>
          <p:nvPr/>
        </p:nvSpPr>
        <p:spPr>
          <a:xfrm>
            <a:off x="8255480" y="2346384"/>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-1</a:t>
            </a:r>
            <a:endParaRPr lang="en-GB" sz="1400" dirty="0">
              <a:solidFill>
                <a:srgbClr val="FF0000"/>
              </a:solidFill>
              <a:latin typeface="Comic Sans MS" panose="030F0702030302020204" pitchFamily="66" charset="0"/>
            </a:endParaRPr>
          </a:p>
        </p:txBody>
      </p:sp>
      <p:sp>
        <p:nvSpPr>
          <p:cNvPr id="1141" name="TextBox 1140"/>
          <p:cNvSpPr txBox="1"/>
          <p:nvPr/>
        </p:nvSpPr>
        <p:spPr>
          <a:xfrm>
            <a:off x="3485071" y="2846717"/>
            <a:ext cx="5426016" cy="1569660"/>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Remember that if we are going to plot points, we need values of </a:t>
            </a:r>
            <a:r>
              <a:rPr lang="el-GR" sz="1200" dirty="0" smtClean="0">
                <a:solidFill>
                  <a:srgbClr val="FF0000"/>
                </a:solidFill>
                <a:latin typeface="Comic Sans MS" panose="030F0702030302020204" pitchFamily="66" charset="0"/>
              </a:rPr>
              <a:t>θ</a:t>
            </a:r>
            <a:r>
              <a:rPr lang="en-GB" sz="1200" dirty="0" smtClean="0">
                <a:solidFill>
                  <a:srgbClr val="FF0000"/>
                </a:solidFill>
                <a:latin typeface="Comic Sans MS" panose="030F0702030302020204" pitchFamily="66" charset="0"/>
              </a:rPr>
              <a:t> (rather than 3</a:t>
            </a:r>
            <a:r>
              <a:rPr lang="el-GR" sz="1200" dirty="0" smtClean="0">
                <a:solidFill>
                  <a:srgbClr val="FF0000"/>
                </a:solidFill>
                <a:latin typeface="Comic Sans MS" panose="030F0702030302020204" pitchFamily="66" charset="0"/>
              </a:rPr>
              <a:t>θ</a:t>
            </a:r>
            <a:r>
              <a:rPr lang="en-GB" sz="1200" dirty="0" smtClean="0">
                <a:solidFill>
                  <a:srgbClr val="FF0000"/>
                </a:solidFill>
                <a:latin typeface="Comic Sans MS" panose="030F0702030302020204" pitchFamily="66" charset="0"/>
              </a:rPr>
              <a:t>)</a:t>
            </a:r>
          </a:p>
          <a:p>
            <a:pPr algn="ctr"/>
            <a:endParaRPr lang="en-GB" sz="1200" dirty="0" smtClean="0">
              <a:solidFill>
                <a:srgbClr val="FF0000"/>
              </a:solidFill>
              <a:latin typeface="Comic Sans MS" panose="030F0702030302020204" pitchFamily="66" charset="0"/>
            </a:endParaRPr>
          </a:p>
          <a:p>
            <a:pPr marL="171450" indent="-171450" algn="ctr">
              <a:buFont typeface="Wingdings" pitchFamily="2" charset="2"/>
              <a:buChar char="à"/>
            </a:pPr>
            <a:r>
              <a:rPr lang="en-GB" sz="1200" dirty="0" smtClean="0">
                <a:solidFill>
                  <a:srgbClr val="FF0000"/>
                </a:solidFill>
                <a:latin typeface="Comic Sans MS" panose="030F0702030302020204" pitchFamily="66" charset="0"/>
                <a:sym typeface="Wingdings" panose="05000000000000000000" pitchFamily="2" charset="2"/>
              </a:rPr>
              <a:t>Then substitute these into the equation to the left to find the distances for the given angles</a:t>
            </a:r>
          </a:p>
          <a:p>
            <a:pPr marL="171450" indent="-171450" algn="ctr">
              <a:buFont typeface="Wingdings" pitchFamily="2" charset="2"/>
              <a:buChar char="à"/>
            </a:pPr>
            <a:endParaRPr lang="en-GB" sz="1200" dirty="0">
              <a:solidFill>
                <a:srgbClr val="FF0000"/>
              </a:solidFill>
              <a:latin typeface="Comic Sans MS" panose="030F0702030302020204" pitchFamily="66" charset="0"/>
              <a:sym typeface="Wingdings" panose="05000000000000000000" pitchFamily="2" charset="2"/>
            </a:endParaRPr>
          </a:p>
          <a:p>
            <a:pPr marL="171450" indent="-171450" algn="ctr">
              <a:buFont typeface="Wingdings" pitchFamily="2" charset="2"/>
              <a:buChar char="à"/>
            </a:pPr>
            <a:r>
              <a:rPr lang="en-GB" sz="1200" dirty="0" smtClean="0">
                <a:solidFill>
                  <a:srgbClr val="FF0000"/>
                </a:solidFill>
                <a:latin typeface="Comic Sans MS" panose="030F0702030302020204" pitchFamily="66" charset="0"/>
                <a:sym typeface="Wingdings" panose="05000000000000000000" pitchFamily="2" charset="2"/>
              </a:rPr>
              <a:t>We get this ‘up and down’ repeating pattern due to the shape of the sine graph…</a:t>
            </a:r>
            <a:endParaRPr lang="en-GB" sz="1200" dirty="0">
              <a:solidFill>
                <a:srgbClr val="FF0000"/>
              </a:solidFill>
              <a:latin typeface="Comic Sans MS" panose="030F0702030302020204" pitchFamily="66" charset="0"/>
            </a:endParaRPr>
          </a:p>
        </p:txBody>
      </p:sp>
      <p:sp>
        <p:nvSpPr>
          <p:cNvPr id="1143" name="Rectangle 1142"/>
          <p:cNvSpPr/>
          <p:nvPr/>
        </p:nvSpPr>
        <p:spPr>
          <a:xfrm>
            <a:off x="1293962" y="2605177"/>
            <a:ext cx="983412" cy="301925"/>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668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blinds(horizontal)">
                                      <p:cBhvr>
                                        <p:cTn id="27" dur="500"/>
                                        <p:tgtEl>
                                          <p:spTgt spid="3">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nodePh="1">
                                  <p:stCondLst>
                                    <p:cond delay="0"/>
                                  </p:stCondLst>
                                  <p:endCondLst>
                                    <p:cond evt="begin" delay="0">
                                      <p:tn val="30"/>
                                    </p:cond>
                                  </p:endCondLst>
                                  <p:childTnLst>
                                    <p:set>
                                      <p:cBhvr>
                                        <p:cTn id="31" dur="1" fill="hold">
                                          <p:stCondLst>
                                            <p:cond delay="0"/>
                                          </p:stCondLst>
                                        </p:cTn>
                                        <p:tgtEl>
                                          <p:spTgt spid="1120"/>
                                        </p:tgtEl>
                                        <p:attrNameLst>
                                          <p:attrName>style.visibility</p:attrName>
                                        </p:attrNameLst>
                                      </p:cBhvr>
                                      <p:to>
                                        <p:strVal val="visible"/>
                                      </p:to>
                                    </p:set>
                                    <p:animEffect transition="in" filter="blinds(horizontal)">
                                      <p:cBhvr>
                                        <p:cTn id="32" dur="500"/>
                                        <p:tgtEl>
                                          <p:spTgt spid="112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121"/>
                                        </p:tgtEl>
                                        <p:attrNameLst>
                                          <p:attrName>style.visibility</p:attrName>
                                        </p:attrNameLst>
                                      </p:cBhvr>
                                      <p:to>
                                        <p:strVal val="visible"/>
                                      </p:to>
                                    </p:set>
                                    <p:animEffect transition="in" filter="blinds(horizontal)">
                                      <p:cBhvr>
                                        <p:cTn id="35" dur="500"/>
                                        <p:tgtEl>
                                          <p:spTgt spid="112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122"/>
                                        </p:tgtEl>
                                        <p:attrNameLst>
                                          <p:attrName>style.visibility</p:attrName>
                                        </p:attrNameLst>
                                      </p:cBhvr>
                                      <p:to>
                                        <p:strVal val="visible"/>
                                      </p:to>
                                    </p:set>
                                    <p:animEffect transition="in" filter="blinds(horizontal)">
                                      <p:cBhvr>
                                        <p:cTn id="38" dur="500"/>
                                        <p:tgtEl>
                                          <p:spTgt spid="112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123"/>
                                        </p:tgtEl>
                                        <p:attrNameLst>
                                          <p:attrName>style.visibility</p:attrName>
                                        </p:attrNameLst>
                                      </p:cBhvr>
                                      <p:to>
                                        <p:strVal val="visible"/>
                                      </p:to>
                                    </p:set>
                                    <p:animEffect transition="in" filter="blinds(horizontal)">
                                      <p:cBhvr>
                                        <p:cTn id="41" dur="500"/>
                                        <p:tgtEl>
                                          <p:spTgt spid="1123"/>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124"/>
                                        </p:tgtEl>
                                        <p:attrNameLst>
                                          <p:attrName>style.visibility</p:attrName>
                                        </p:attrNameLst>
                                      </p:cBhvr>
                                      <p:to>
                                        <p:strVal val="visible"/>
                                      </p:to>
                                    </p:set>
                                    <p:animEffect transition="in" filter="blinds(horizontal)">
                                      <p:cBhvr>
                                        <p:cTn id="44" dur="500"/>
                                        <p:tgtEl>
                                          <p:spTgt spid="112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125"/>
                                        </p:tgtEl>
                                        <p:attrNameLst>
                                          <p:attrName>style.visibility</p:attrName>
                                        </p:attrNameLst>
                                      </p:cBhvr>
                                      <p:to>
                                        <p:strVal val="visible"/>
                                      </p:to>
                                    </p:set>
                                    <p:animEffect transition="in" filter="blinds(horizontal)">
                                      <p:cBhvr>
                                        <p:cTn id="47" dur="500"/>
                                        <p:tgtEl>
                                          <p:spTgt spid="1125"/>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126"/>
                                        </p:tgtEl>
                                        <p:attrNameLst>
                                          <p:attrName>style.visibility</p:attrName>
                                        </p:attrNameLst>
                                      </p:cBhvr>
                                      <p:to>
                                        <p:strVal val="visible"/>
                                      </p:to>
                                    </p:set>
                                    <p:animEffect transition="in" filter="blinds(horizontal)">
                                      <p:cBhvr>
                                        <p:cTn id="50" dur="500"/>
                                        <p:tgtEl>
                                          <p:spTgt spid="1126"/>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127"/>
                                        </p:tgtEl>
                                        <p:attrNameLst>
                                          <p:attrName>style.visibility</p:attrName>
                                        </p:attrNameLst>
                                      </p:cBhvr>
                                      <p:to>
                                        <p:strVal val="visible"/>
                                      </p:to>
                                    </p:set>
                                    <p:animEffect transition="in" filter="blinds(horizontal)">
                                      <p:cBhvr>
                                        <p:cTn id="53" dur="500"/>
                                        <p:tgtEl>
                                          <p:spTgt spid="1127"/>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128"/>
                                        </p:tgtEl>
                                        <p:attrNameLst>
                                          <p:attrName>style.visibility</p:attrName>
                                        </p:attrNameLst>
                                      </p:cBhvr>
                                      <p:to>
                                        <p:strVal val="visible"/>
                                      </p:to>
                                    </p:set>
                                    <p:animEffect transition="in" filter="blinds(horizontal)">
                                      <p:cBhvr>
                                        <p:cTn id="56" dur="500"/>
                                        <p:tgtEl>
                                          <p:spTgt spid="1128"/>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129"/>
                                        </p:tgtEl>
                                        <p:attrNameLst>
                                          <p:attrName>style.visibility</p:attrName>
                                        </p:attrNameLst>
                                      </p:cBhvr>
                                      <p:to>
                                        <p:strVal val="visible"/>
                                      </p:to>
                                    </p:set>
                                    <p:animEffect transition="in" filter="blinds(horizontal)">
                                      <p:cBhvr>
                                        <p:cTn id="59" dur="500"/>
                                        <p:tgtEl>
                                          <p:spTgt spid="1129"/>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130"/>
                                        </p:tgtEl>
                                        <p:attrNameLst>
                                          <p:attrName>style.visibility</p:attrName>
                                        </p:attrNameLst>
                                      </p:cBhvr>
                                      <p:to>
                                        <p:strVal val="visible"/>
                                      </p:to>
                                    </p:set>
                                    <p:animEffect transition="in" filter="blinds(horizontal)">
                                      <p:cBhvr>
                                        <p:cTn id="62" dur="500"/>
                                        <p:tgtEl>
                                          <p:spTgt spid="1130"/>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131"/>
                                        </p:tgtEl>
                                        <p:attrNameLst>
                                          <p:attrName>style.visibility</p:attrName>
                                        </p:attrNameLst>
                                      </p:cBhvr>
                                      <p:to>
                                        <p:strVal val="visible"/>
                                      </p:to>
                                    </p:set>
                                    <p:animEffect transition="in" filter="blinds(horizontal)">
                                      <p:cBhvr>
                                        <p:cTn id="65" dur="500"/>
                                        <p:tgtEl>
                                          <p:spTgt spid="1131"/>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132"/>
                                        </p:tgtEl>
                                        <p:attrNameLst>
                                          <p:attrName>style.visibility</p:attrName>
                                        </p:attrNameLst>
                                      </p:cBhvr>
                                      <p:to>
                                        <p:strVal val="visible"/>
                                      </p:to>
                                    </p:set>
                                    <p:animEffect transition="in" filter="blinds(horizontal)">
                                      <p:cBhvr>
                                        <p:cTn id="68" dur="500"/>
                                        <p:tgtEl>
                                          <p:spTgt spid="1132"/>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133"/>
                                        </p:tgtEl>
                                        <p:attrNameLst>
                                          <p:attrName>style.visibility</p:attrName>
                                        </p:attrNameLst>
                                      </p:cBhvr>
                                      <p:to>
                                        <p:strVal val="visible"/>
                                      </p:to>
                                    </p:set>
                                    <p:animEffect transition="in" filter="blinds(horizontal)">
                                      <p:cBhvr>
                                        <p:cTn id="71" dur="500"/>
                                        <p:tgtEl>
                                          <p:spTgt spid="1133"/>
                                        </p:tgtEl>
                                      </p:cBhvr>
                                    </p:animEffect>
                                  </p:childTnLst>
                                </p:cTn>
                              </p:par>
                              <p:par>
                                <p:cTn id="72" presetID="3" presetClass="entr" presetSubtype="5" fill="hold" grpId="0" nodeType="withEffect">
                                  <p:stCondLst>
                                    <p:cond delay="0"/>
                                  </p:stCondLst>
                                  <p:childTnLst>
                                    <p:set>
                                      <p:cBhvr>
                                        <p:cTn id="73" dur="1" fill="hold">
                                          <p:stCondLst>
                                            <p:cond delay="0"/>
                                          </p:stCondLst>
                                        </p:cTn>
                                        <p:tgtEl>
                                          <p:spTgt spid="1134"/>
                                        </p:tgtEl>
                                        <p:attrNameLst>
                                          <p:attrName>style.visibility</p:attrName>
                                        </p:attrNameLst>
                                      </p:cBhvr>
                                      <p:to>
                                        <p:strVal val="visible"/>
                                      </p:to>
                                    </p:set>
                                    <p:animEffect transition="in" filter="blinds(vertical)">
                                      <p:cBhvr>
                                        <p:cTn id="74" dur="500"/>
                                        <p:tgtEl>
                                          <p:spTgt spid="1134"/>
                                        </p:tgtEl>
                                      </p:cBhvr>
                                    </p:animEffect>
                                  </p:childTnLst>
                                </p:cTn>
                              </p:par>
                              <p:par>
                                <p:cTn id="75" presetID="3" presetClass="entr" presetSubtype="5" fill="hold" grpId="0" nodeType="withEffect">
                                  <p:stCondLst>
                                    <p:cond delay="0"/>
                                  </p:stCondLst>
                                  <p:childTnLst>
                                    <p:set>
                                      <p:cBhvr>
                                        <p:cTn id="76" dur="1" fill="hold">
                                          <p:stCondLst>
                                            <p:cond delay="0"/>
                                          </p:stCondLst>
                                        </p:cTn>
                                        <p:tgtEl>
                                          <p:spTgt spid="1135"/>
                                        </p:tgtEl>
                                        <p:attrNameLst>
                                          <p:attrName>style.visibility</p:attrName>
                                        </p:attrNameLst>
                                      </p:cBhvr>
                                      <p:to>
                                        <p:strVal val="visible"/>
                                      </p:to>
                                    </p:set>
                                    <p:animEffect transition="in" filter="blinds(vertical)">
                                      <p:cBhvr>
                                        <p:cTn id="77" dur="500"/>
                                        <p:tgtEl>
                                          <p:spTgt spid="1135"/>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1136"/>
                                        </p:tgtEl>
                                        <p:attrNameLst>
                                          <p:attrName>style.visibility</p:attrName>
                                        </p:attrNameLst>
                                      </p:cBhvr>
                                      <p:to>
                                        <p:strVal val="visible"/>
                                      </p:to>
                                    </p:set>
                                    <p:animEffect transition="in" filter="blinds(horizontal)">
                                      <p:cBhvr>
                                        <p:cTn id="80" dur="500"/>
                                        <p:tgtEl>
                                          <p:spTgt spid="1136"/>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1137"/>
                                        </p:tgtEl>
                                        <p:attrNameLst>
                                          <p:attrName>style.visibility</p:attrName>
                                        </p:attrNameLst>
                                      </p:cBhvr>
                                      <p:to>
                                        <p:strVal val="visible"/>
                                      </p:to>
                                    </p:set>
                                    <p:animEffect transition="in" filter="blinds(horizontal)">
                                      <p:cBhvr>
                                        <p:cTn id="83" dur="500"/>
                                        <p:tgtEl>
                                          <p:spTgt spid="1137"/>
                                        </p:tgtEl>
                                      </p:cBhvr>
                                    </p:animEffect>
                                  </p:childTnLst>
                                </p:cTn>
                              </p:par>
                              <p:par>
                                <p:cTn id="84" presetID="3" presetClass="entr" presetSubtype="5" fill="hold" grpId="0" nodeType="withEffect">
                                  <p:stCondLst>
                                    <p:cond delay="0"/>
                                  </p:stCondLst>
                                  <p:childTnLst>
                                    <p:set>
                                      <p:cBhvr>
                                        <p:cTn id="85" dur="1" fill="hold">
                                          <p:stCondLst>
                                            <p:cond delay="0"/>
                                          </p:stCondLst>
                                        </p:cTn>
                                        <p:tgtEl>
                                          <p:spTgt spid="1138"/>
                                        </p:tgtEl>
                                        <p:attrNameLst>
                                          <p:attrName>style.visibility</p:attrName>
                                        </p:attrNameLst>
                                      </p:cBhvr>
                                      <p:to>
                                        <p:strVal val="visible"/>
                                      </p:to>
                                    </p:set>
                                    <p:animEffect transition="in" filter="blinds(vertical)">
                                      <p:cBhvr>
                                        <p:cTn id="86" dur="500"/>
                                        <p:tgtEl>
                                          <p:spTgt spid="1138"/>
                                        </p:tgtEl>
                                      </p:cBhvr>
                                    </p:animEffect>
                                  </p:childTnLst>
                                </p:cTn>
                              </p:par>
                              <p:par>
                                <p:cTn id="87" presetID="3" presetClass="entr" presetSubtype="5" fill="hold" grpId="0" nodeType="withEffect">
                                  <p:stCondLst>
                                    <p:cond delay="0"/>
                                  </p:stCondLst>
                                  <p:childTnLst>
                                    <p:set>
                                      <p:cBhvr>
                                        <p:cTn id="88" dur="1" fill="hold">
                                          <p:stCondLst>
                                            <p:cond delay="0"/>
                                          </p:stCondLst>
                                        </p:cTn>
                                        <p:tgtEl>
                                          <p:spTgt spid="1139"/>
                                        </p:tgtEl>
                                        <p:attrNameLst>
                                          <p:attrName>style.visibility</p:attrName>
                                        </p:attrNameLst>
                                      </p:cBhvr>
                                      <p:to>
                                        <p:strVal val="visible"/>
                                      </p:to>
                                    </p:set>
                                    <p:animEffect transition="in" filter="blinds(vertical)">
                                      <p:cBhvr>
                                        <p:cTn id="89" dur="500"/>
                                        <p:tgtEl>
                                          <p:spTgt spid="1139"/>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1140"/>
                                        </p:tgtEl>
                                        <p:attrNameLst>
                                          <p:attrName>style.visibility</p:attrName>
                                        </p:attrNameLst>
                                      </p:cBhvr>
                                      <p:to>
                                        <p:strVal val="visible"/>
                                      </p:to>
                                    </p:set>
                                    <p:animEffect transition="in" filter="blinds(horizontal)">
                                      <p:cBhvr>
                                        <p:cTn id="94" dur="500"/>
                                        <p:tgtEl>
                                          <p:spTgt spid="1140"/>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184"/>
                                        </p:tgtEl>
                                        <p:attrNameLst>
                                          <p:attrName>style.visibility</p:attrName>
                                        </p:attrNameLst>
                                      </p:cBhvr>
                                      <p:to>
                                        <p:strVal val="visible"/>
                                      </p:to>
                                    </p:set>
                                    <p:animEffect transition="in" filter="blinds(horizontal)">
                                      <p:cBhvr>
                                        <p:cTn id="99" dur="500"/>
                                        <p:tgtEl>
                                          <p:spTgt spid="184"/>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185"/>
                                        </p:tgtEl>
                                        <p:attrNameLst>
                                          <p:attrName>style.visibility</p:attrName>
                                        </p:attrNameLst>
                                      </p:cBhvr>
                                      <p:to>
                                        <p:strVal val="visible"/>
                                      </p:to>
                                    </p:set>
                                    <p:animEffect transition="in" filter="blinds(horizontal)">
                                      <p:cBhvr>
                                        <p:cTn id="102" dur="500"/>
                                        <p:tgtEl>
                                          <p:spTgt spid="185"/>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188"/>
                                        </p:tgtEl>
                                        <p:attrNameLst>
                                          <p:attrName>style.visibility</p:attrName>
                                        </p:attrNameLst>
                                      </p:cBhvr>
                                      <p:to>
                                        <p:strVal val="visible"/>
                                      </p:to>
                                    </p:set>
                                    <p:animEffect transition="in" filter="blinds(horizontal)">
                                      <p:cBhvr>
                                        <p:cTn id="105" dur="500"/>
                                        <p:tgtEl>
                                          <p:spTgt spid="188"/>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186"/>
                                        </p:tgtEl>
                                        <p:attrNameLst>
                                          <p:attrName>style.visibility</p:attrName>
                                        </p:attrNameLst>
                                      </p:cBhvr>
                                      <p:to>
                                        <p:strVal val="visible"/>
                                      </p:to>
                                    </p:set>
                                    <p:animEffect transition="in" filter="blinds(horizontal)">
                                      <p:cBhvr>
                                        <p:cTn id="108" dur="500"/>
                                        <p:tgtEl>
                                          <p:spTgt spid="186"/>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189"/>
                                        </p:tgtEl>
                                        <p:attrNameLst>
                                          <p:attrName>style.visibility</p:attrName>
                                        </p:attrNameLst>
                                      </p:cBhvr>
                                      <p:to>
                                        <p:strVal val="visible"/>
                                      </p:to>
                                    </p:set>
                                    <p:animEffect transition="in" filter="blinds(horizontal)">
                                      <p:cBhvr>
                                        <p:cTn id="111" dur="500"/>
                                        <p:tgtEl>
                                          <p:spTgt spid="189"/>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194"/>
                                        </p:tgtEl>
                                        <p:attrNameLst>
                                          <p:attrName>style.visibility</p:attrName>
                                        </p:attrNameLst>
                                      </p:cBhvr>
                                      <p:to>
                                        <p:strVal val="visible"/>
                                      </p:to>
                                    </p:set>
                                    <p:animEffect transition="in" filter="blinds(horizontal)">
                                      <p:cBhvr>
                                        <p:cTn id="114" dur="500"/>
                                        <p:tgtEl>
                                          <p:spTgt spid="194"/>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190"/>
                                        </p:tgtEl>
                                        <p:attrNameLst>
                                          <p:attrName>style.visibility</p:attrName>
                                        </p:attrNameLst>
                                      </p:cBhvr>
                                      <p:to>
                                        <p:strVal val="visible"/>
                                      </p:to>
                                    </p:set>
                                    <p:animEffect transition="in" filter="blinds(horizontal)">
                                      <p:cBhvr>
                                        <p:cTn id="117" dur="500"/>
                                        <p:tgtEl>
                                          <p:spTgt spid="190"/>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195"/>
                                        </p:tgtEl>
                                        <p:attrNameLst>
                                          <p:attrName>style.visibility</p:attrName>
                                        </p:attrNameLst>
                                      </p:cBhvr>
                                      <p:to>
                                        <p:strVal val="visible"/>
                                      </p:to>
                                    </p:set>
                                    <p:animEffect transition="in" filter="blinds(horizontal)">
                                      <p:cBhvr>
                                        <p:cTn id="120" dur="500"/>
                                        <p:tgtEl>
                                          <p:spTgt spid="195"/>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191"/>
                                        </p:tgtEl>
                                        <p:attrNameLst>
                                          <p:attrName>style.visibility</p:attrName>
                                        </p:attrNameLst>
                                      </p:cBhvr>
                                      <p:to>
                                        <p:strVal val="visible"/>
                                      </p:to>
                                    </p:set>
                                    <p:animEffect transition="in" filter="blinds(horizontal)">
                                      <p:cBhvr>
                                        <p:cTn id="123" dur="500"/>
                                        <p:tgtEl>
                                          <p:spTgt spid="191"/>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196"/>
                                        </p:tgtEl>
                                        <p:attrNameLst>
                                          <p:attrName>style.visibility</p:attrName>
                                        </p:attrNameLst>
                                      </p:cBhvr>
                                      <p:to>
                                        <p:strVal val="visible"/>
                                      </p:to>
                                    </p:set>
                                    <p:animEffect transition="in" filter="blinds(horizontal)">
                                      <p:cBhvr>
                                        <p:cTn id="126" dur="500"/>
                                        <p:tgtEl>
                                          <p:spTgt spid="196"/>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192"/>
                                        </p:tgtEl>
                                        <p:attrNameLst>
                                          <p:attrName>style.visibility</p:attrName>
                                        </p:attrNameLst>
                                      </p:cBhvr>
                                      <p:to>
                                        <p:strVal val="visible"/>
                                      </p:to>
                                    </p:set>
                                    <p:animEffect transition="in" filter="blinds(horizontal)">
                                      <p:cBhvr>
                                        <p:cTn id="129" dur="500"/>
                                        <p:tgtEl>
                                          <p:spTgt spid="192"/>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197"/>
                                        </p:tgtEl>
                                        <p:attrNameLst>
                                          <p:attrName>style.visibility</p:attrName>
                                        </p:attrNameLst>
                                      </p:cBhvr>
                                      <p:to>
                                        <p:strVal val="visible"/>
                                      </p:to>
                                    </p:set>
                                    <p:animEffect transition="in" filter="blinds(horizontal)">
                                      <p:cBhvr>
                                        <p:cTn id="132" dur="500"/>
                                        <p:tgtEl>
                                          <p:spTgt spid="197"/>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193"/>
                                        </p:tgtEl>
                                        <p:attrNameLst>
                                          <p:attrName>style.visibility</p:attrName>
                                        </p:attrNameLst>
                                      </p:cBhvr>
                                      <p:to>
                                        <p:strVal val="visible"/>
                                      </p:to>
                                    </p:set>
                                    <p:animEffect transition="in" filter="blinds(horizontal)">
                                      <p:cBhvr>
                                        <p:cTn id="135" dur="500"/>
                                        <p:tgtEl>
                                          <p:spTgt spid="193"/>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nodeType="clickEffect">
                                  <p:stCondLst>
                                    <p:cond delay="0"/>
                                  </p:stCondLst>
                                  <p:childTnLst>
                                    <p:set>
                                      <p:cBhvr>
                                        <p:cTn id="139" dur="1" fill="hold">
                                          <p:stCondLst>
                                            <p:cond delay="0"/>
                                          </p:stCondLst>
                                        </p:cTn>
                                        <p:tgtEl>
                                          <p:spTgt spid="1141">
                                            <p:txEl>
                                              <p:pRg st="0" end="0"/>
                                            </p:txEl>
                                          </p:spTgt>
                                        </p:tgtEl>
                                        <p:attrNameLst>
                                          <p:attrName>style.visibility</p:attrName>
                                        </p:attrNameLst>
                                      </p:cBhvr>
                                      <p:to>
                                        <p:strVal val="visible"/>
                                      </p:to>
                                    </p:set>
                                    <p:animEffect transition="in" filter="blinds(horizontal)">
                                      <p:cBhvr>
                                        <p:cTn id="140" dur="500"/>
                                        <p:tgtEl>
                                          <p:spTgt spid="1141">
                                            <p:txEl>
                                              <p:pRg st="0" end="0"/>
                                            </p:txEl>
                                          </p:spTgt>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182"/>
                                        </p:tgtEl>
                                        <p:attrNameLst>
                                          <p:attrName>style.visibility</p:attrName>
                                        </p:attrNameLst>
                                      </p:cBhvr>
                                      <p:to>
                                        <p:strVal val="visible"/>
                                      </p:to>
                                    </p:set>
                                    <p:animEffect transition="in" filter="blinds(horizontal)">
                                      <p:cBhvr>
                                        <p:cTn id="145" dur="500"/>
                                        <p:tgtEl>
                                          <p:spTgt spid="182"/>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198"/>
                                        </p:tgtEl>
                                        <p:attrNameLst>
                                          <p:attrName>style.visibility</p:attrName>
                                        </p:attrNameLst>
                                      </p:cBhvr>
                                      <p:to>
                                        <p:strVal val="visible"/>
                                      </p:to>
                                    </p:set>
                                    <p:animEffect transition="in" filter="blinds(horizontal)">
                                      <p:cBhvr>
                                        <p:cTn id="150" dur="500"/>
                                        <p:tgtEl>
                                          <p:spTgt spid="198"/>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199"/>
                                        </p:tgtEl>
                                        <p:attrNameLst>
                                          <p:attrName>style.visibility</p:attrName>
                                        </p:attrNameLst>
                                      </p:cBhvr>
                                      <p:to>
                                        <p:strVal val="visible"/>
                                      </p:to>
                                    </p:set>
                                    <p:animEffect transition="in" filter="blinds(horizontal)">
                                      <p:cBhvr>
                                        <p:cTn id="155" dur="500"/>
                                        <p:tgtEl>
                                          <p:spTgt spid="199"/>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ntr" presetSubtype="10" fill="hold" grpId="0" nodeType="clickEffect">
                                  <p:stCondLst>
                                    <p:cond delay="0"/>
                                  </p:stCondLst>
                                  <p:childTnLst>
                                    <p:set>
                                      <p:cBhvr>
                                        <p:cTn id="159" dur="1" fill="hold">
                                          <p:stCondLst>
                                            <p:cond delay="0"/>
                                          </p:stCondLst>
                                        </p:cTn>
                                        <p:tgtEl>
                                          <p:spTgt spid="200"/>
                                        </p:tgtEl>
                                        <p:attrNameLst>
                                          <p:attrName>style.visibility</p:attrName>
                                        </p:attrNameLst>
                                      </p:cBhvr>
                                      <p:to>
                                        <p:strVal val="visible"/>
                                      </p:to>
                                    </p:set>
                                    <p:animEffect transition="in" filter="blinds(horizontal)">
                                      <p:cBhvr>
                                        <p:cTn id="160" dur="500"/>
                                        <p:tgtEl>
                                          <p:spTgt spid="200"/>
                                        </p:tgtEl>
                                      </p:cBhvr>
                                    </p:animEffect>
                                  </p:childTnLst>
                                </p:cTn>
                              </p:par>
                            </p:childTnLst>
                          </p:cTn>
                        </p:par>
                      </p:childTnLst>
                    </p:cTn>
                  </p:par>
                  <p:par>
                    <p:cTn id="161" fill="hold">
                      <p:stCondLst>
                        <p:cond delay="indefinite"/>
                      </p:stCondLst>
                      <p:childTnLst>
                        <p:par>
                          <p:cTn id="162" fill="hold">
                            <p:stCondLst>
                              <p:cond delay="0"/>
                            </p:stCondLst>
                            <p:childTnLst>
                              <p:par>
                                <p:cTn id="163" presetID="3" presetClass="entr" presetSubtype="10" fill="hold" grpId="0" nodeType="clickEffect">
                                  <p:stCondLst>
                                    <p:cond delay="0"/>
                                  </p:stCondLst>
                                  <p:childTnLst>
                                    <p:set>
                                      <p:cBhvr>
                                        <p:cTn id="164" dur="1" fill="hold">
                                          <p:stCondLst>
                                            <p:cond delay="0"/>
                                          </p:stCondLst>
                                        </p:cTn>
                                        <p:tgtEl>
                                          <p:spTgt spid="201"/>
                                        </p:tgtEl>
                                        <p:attrNameLst>
                                          <p:attrName>style.visibility</p:attrName>
                                        </p:attrNameLst>
                                      </p:cBhvr>
                                      <p:to>
                                        <p:strVal val="visible"/>
                                      </p:to>
                                    </p:set>
                                    <p:animEffect transition="in" filter="blinds(horizontal)">
                                      <p:cBhvr>
                                        <p:cTn id="165" dur="500"/>
                                        <p:tgtEl>
                                          <p:spTgt spid="201"/>
                                        </p:tgtEl>
                                      </p:cBhvr>
                                    </p:animEffect>
                                  </p:childTnLst>
                                </p:cTn>
                              </p:par>
                            </p:childTnLst>
                          </p:cTn>
                        </p:par>
                      </p:childTnLst>
                    </p:cTn>
                  </p:par>
                  <p:par>
                    <p:cTn id="166" fill="hold">
                      <p:stCondLst>
                        <p:cond delay="indefinite"/>
                      </p:stCondLst>
                      <p:childTnLst>
                        <p:par>
                          <p:cTn id="167" fill="hold">
                            <p:stCondLst>
                              <p:cond delay="0"/>
                            </p:stCondLst>
                            <p:childTnLst>
                              <p:par>
                                <p:cTn id="168" presetID="3" presetClass="entr" presetSubtype="10" fill="hold" grpId="0" nodeType="clickEffect">
                                  <p:stCondLst>
                                    <p:cond delay="0"/>
                                  </p:stCondLst>
                                  <p:childTnLst>
                                    <p:set>
                                      <p:cBhvr>
                                        <p:cTn id="169" dur="1" fill="hold">
                                          <p:stCondLst>
                                            <p:cond delay="0"/>
                                          </p:stCondLst>
                                        </p:cTn>
                                        <p:tgtEl>
                                          <p:spTgt spid="202"/>
                                        </p:tgtEl>
                                        <p:attrNameLst>
                                          <p:attrName>style.visibility</p:attrName>
                                        </p:attrNameLst>
                                      </p:cBhvr>
                                      <p:to>
                                        <p:strVal val="visible"/>
                                      </p:to>
                                    </p:set>
                                    <p:animEffect transition="in" filter="blinds(horizontal)">
                                      <p:cBhvr>
                                        <p:cTn id="170" dur="500"/>
                                        <p:tgtEl>
                                          <p:spTgt spid="202"/>
                                        </p:tgtEl>
                                      </p:cBhvr>
                                    </p:animEffect>
                                  </p:childTnLst>
                                </p:cTn>
                              </p:par>
                            </p:childTnLst>
                          </p:cTn>
                        </p:par>
                      </p:childTnLst>
                    </p:cTn>
                  </p:par>
                  <p:par>
                    <p:cTn id="171" fill="hold">
                      <p:stCondLst>
                        <p:cond delay="indefinite"/>
                      </p:stCondLst>
                      <p:childTnLst>
                        <p:par>
                          <p:cTn id="172" fill="hold">
                            <p:stCondLst>
                              <p:cond delay="0"/>
                            </p:stCondLst>
                            <p:childTnLst>
                              <p:par>
                                <p:cTn id="173" presetID="3" presetClass="entr" presetSubtype="10" fill="hold" grpId="0" nodeType="clickEffect">
                                  <p:stCondLst>
                                    <p:cond delay="0"/>
                                  </p:stCondLst>
                                  <p:childTnLst>
                                    <p:set>
                                      <p:cBhvr>
                                        <p:cTn id="174" dur="1" fill="hold">
                                          <p:stCondLst>
                                            <p:cond delay="0"/>
                                          </p:stCondLst>
                                        </p:cTn>
                                        <p:tgtEl>
                                          <p:spTgt spid="203"/>
                                        </p:tgtEl>
                                        <p:attrNameLst>
                                          <p:attrName>style.visibility</p:attrName>
                                        </p:attrNameLst>
                                      </p:cBhvr>
                                      <p:to>
                                        <p:strVal val="visible"/>
                                      </p:to>
                                    </p:set>
                                    <p:animEffect transition="in" filter="blinds(horizontal)">
                                      <p:cBhvr>
                                        <p:cTn id="175" dur="500"/>
                                        <p:tgtEl>
                                          <p:spTgt spid="203"/>
                                        </p:tgtEl>
                                      </p:cBhvr>
                                    </p:animEffect>
                                  </p:childTnLst>
                                </p:cTn>
                              </p:par>
                            </p:childTnLst>
                          </p:cTn>
                        </p:par>
                      </p:childTnLst>
                    </p:cTn>
                  </p:par>
                  <p:par>
                    <p:cTn id="176" fill="hold">
                      <p:stCondLst>
                        <p:cond delay="indefinite"/>
                      </p:stCondLst>
                      <p:childTnLst>
                        <p:par>
                          <p:cTn id="177" fill="hold">
                            <p:stCondLst>
                              <p:cond delay="0"/>
                            </p:stCondLst>
                            <p:childTnLst>
                              <p:par>
                                <p:cTn id="178" presetID="3" presetClass="entr" presetSubtype="10" fill="hold" grpId="0" nodeType="clickEffect">
                                  <p:stCondLst>
                                    <p:cond delay="0"/>
                                  </p:stCondLst>
                                  <p:childTnLst>
                                    <p:set>
                                      <p:cBhvr>
                                        <p:cTn id="179" dur="1" fill="hold">
                                          <p:stCondLst>
                                            <p:cond delay="0"/>
                                          </p:stCondLst>
                                        </p:cTn>
                                        <p:tgtEl>
                                          <p:spTgt spid="205"/>
                                        </p:tgtEl>
                                        <p:attrNameLst>
                                          <p:attrName>style.visibility</p:attrName>
                                        </p:attrNameLst>
                                      </p:cBhvr>
                                      <p:to>
                                        <p:strVal val="visible"/>
                                      </p:to>
                                    </p:set>
                                    <p:animEffect transition="in" filter="blinds(horizontal)">
                                      <p:cBhvr>
                                        <p:cTn id="180" dur="500"/>
                                        <p:tgtEl>
                                          <p:spTgt spid="205"/>
                                        </p:tgtEl>
                                      </p:cBhvr>
                                    </p:animEffect>
                                  </p:childTnLst>
                                </p:cTn>
                              </p:par>
                            </p:childTnLst>
                          </p:cTn>
                        </p:par>
                      </p:childTnLst>
                    </p:cTn>
                  </p:par>
                  <p:par>
                    <p:cTn id="181" fill="hold">
                      <p:stCondLst>
                        <p:cond delay="indefinite"/>
                      </p:stCondLst>
                      <p:childTnLst>
                        <p:par>
                          <p:cTn id="182" fill="hold">
                            <p:stCondLst>
                              <p:cond delay="0"/>
                            </p:stCondLst>
                            <p:childTnLst>
                              <p:par>
                                <p:cTn id="183" presetID="3" presetClass="entr" presetSubtype="10" fill="hold" grpId="0" nodeType="clickEffect">
                                  <p:stCondLst>
                                    <p:cond delay="0"/>
                                  </p:stCondLst>
                                  <p:childTnLst>
                                    <p:set>
                                      <p:cBhvr>
                                        <p:cTn id="184" dur="1" fill="hold">
                                          <p:stCondLst>
                                            <p:cond delay="0"/>
                                          </p:stCondLst>
                                        </p:cTn>
                                        <p:tgtEl>
                                          <p:spTgt spid="204"/>
                                        </p:tgtEl>
                                        <p:attrNameLst>
                                          <p:attrName>style.visibility</p:attrName>
                                        </p:attrNameLst>
                                      </p:cBhvr>
                                      <p:to>
                                        <p:strVal val="visible"/>
                                      </p:to>
                                    </p:set>
                                    <p:animEffect transition="in" filter="blinds(horizontal)">
                                      <p:cBhvr>
                                        <p:cTn id="185" dur="500"/>
                                        <p:tgtEl>
                                          <p:spTgt spid="204"/>
                                        </p:tgtEl>
                                      </p:cBhvr>
                                    </p:animEffect>
                                  </p:childTnLst>
                                </p:cTn>
                              </p:par>
                            </p:childTnLst>
                          </p:cTn>
                        </p:par>
                      </p:childTnLst>
                    </p:cTn>
                  </p:par>
                  <p:par>
                    <p:cTn id="186" fill="hold">
                      <p:stCondLst>
                        <p:cond delay="indefinite"/>
                      </p:stCondLst>
                      <p:childTnLst>
                        <p:par>
                          <p:cTn id="187" fill="hold">
                            <p:stCondLst>
                              <p:cond delay="0"/>
                            </p:stCondLst>
                            <p:childTnLst>
                              <p:par>
                                <p:cTn id="188" presetID="3" presetClass="entr" presetSubtype="10" fill="hold" grpId="0" nodeType="clickEffect">
                                  <p:stCondLst>
                                    <p:cond delay="0"/>
                                  </p:stCondLst>
                                  <p:childTnLst>
                                    <p:set>
                                      <p:cBhvr>
                                        <p:cTn id="189" dur="1" fill="hold">
                                          <p:stCondLst>
                                            <p:cond delay="0"/>
                                          </p:stCondLst>
                                        </p:cTn>
                                        <p:tgtEl>
                                          <p:spTgt spid="207"/>
                                        </p:tgtEl>
                                        <p:attrNameLst>
                                          <p:attrName>style.visibility</p:attrName>
                                        </p:attrNameLst>
                                      </p:cBhvr>
                                      <p:to>
                                        <p:strVal val="visible"/>
                                      </p:to>
                                    </p:set>
                                    <p:animEffect transition="in" filter="blinds(horizontal)">
                                      <p:cBhvr>
                                        <p:cTn id="190" dur="500"/>
                                        <p:tgtEl>
                                          <p:spTgt spid="207"/>
                                        </p:tgtEl>
                                      </p:cBhvr>
                                    </p:animEffect>
                                  </p:childTnLst>
                                </p:cTn>
                              </p:par>
                            </p:childTnLst>
                          </p:cTn>
                        </p:par>
                      </p:childTnLst>
                    </p:cTn>
                  </p:par>
                  <p:par>
                    <p:cTn id="191" fill="hold">
                      <p:stCondLst>
                        <p:cond delay="indefinite"/>
                      </p:stCondLst>
                      <p:childTnLst>
                        <p:par>
                          <p:cTn id="192" fill="hold">
                            <p:stCondLst>
                              <p:cond delay="0"/>
                            </p:stCondLst>
                            <p:childTnLst>
                              <p:par>
                                <p:cTn id="193" presetID="3" presetClass="entr" presetSubtype="10" fill="hold" grpId="0" nodeType="clickEffect">
                                  <p:stCondLst>
                                    <p:cond delay="0"/>
                                  </p:stCondLst>
                                  <p:childTnLst>
                                    <p:set>
                                      <p:cBhvr>
                                        <p:cTn id="194" dur="1" fill="hold">
                                          <p:stCondLst>
                                            <p:cond delay="0"/>
                                          </p:stCondLst>
                                        </p:cTn>
                                        <p:tgtEl>
                                          <p:spTgt spid="208"/>
                                        </p:tgtEl>
                                        <p:attrNameLst>
                                          <p:attrName>style.visibility</p:attrName>
                                        </p:attrNameLst>
                                      </p:cBhvr>
                                      <p:to>
                                        <p:strVal val="visible"/>
                                      </p:to>
                                    </p:set>
                                    <p:animEffect transition="in" filter="blinds(horizontal)">
                                      <p:cBhvr>
                                        <p:cTn id="195" dur="500"/>
                                        <p:tgtEl>
                                          <p:spTgt spid="208"/>
                                        </p:tgtEl>
                                      </p:cBhvr>
                                    </p:animEffect>
                                  </p:childTnLst>
                                </p:cTn>
                              </p:par>
                            </p:childTnLst>
                          </p:cTn>
                        </p:par>
                      </p:childTnLst>
                    </p:cTn>
                  </p:par>
                  <p:par>
                    <p:cTn id="196" fill="hold">
                      <p:stCondLst>
                        <p:cond delay="indefinite"/>
                      </p:stCondLst>
                      <p:childTnLst>
                        <p:par>
                          <p:cTn id="197" fill="hold">
                            <p:stCondLst>
                              <p:cond delay="0"/>
                            </p:stCondLst>
                            <p:childTnLst>
                              <p:par>
                                <p:cTn id="198" presetID="3" presetClass="entr" presetSubtype="10" fill="hold" grpId="0" nodeType="clickEffect">
                                  <p:stCondLst>
                                    <p:cond delay="0"/>
                                  </p:stCondLst>
                                  <p:childTnLst>
                                    <p:set>
                                      <p:cBhvr>
                                        <p:cTn id="199" dur="1" fill="hold">
                                          <p:stCondLst>
                                            <p:cond delay="0"/>
                                          </p:stCondLst>
                                        </p:cTn>
                                        <p:tgtEl>
                                          <p:spTgt spid="209"/>
                                        </p:tgtEl>
                                        <p:attrNameLst>
                                          <p:attrName>style.visibility</p:attrName>
                                        </p:attrNameLst>
                                      </p:cBhvr>
                                      <p:to>
                                        <p:strVal val="visible"/>
                                      </p:to>
                                    </p:set>
                                    <p:animEffect transition="in" filter="blinds(horizontal)">
                                      <p:cBhvr>
                                        <p:cTn id="200" dur="500"/>
                                        <p:tgtEl>
                                          <p:spTgt spid="209"/>
                                        </p:tgtEl>
                                      </p:cBhvr>
                                    </p:animEffect>
                                  </p:childTnLst>
                                </p:cTn>
                              </p:par>
                            </p:childTnLst>
                          </p:cTn>
                        </p:par>
                      </p:childTnLst>
                    </p:cTn>
                  </p:par>
                  <p:par>
                    <p:cTn id="201" fill="hold">
                      <p:stCondLst>
                        <p:cond delay="indefinite"/>
                      </p:stCondLst>
                      <p:childTnLst>
                        <p:par>
                          <p:cTn id="202" fill="hold">
                            <p:stCondLst>
                              <p:cond delay="0"/>
                            </p:stCondLst>
                            <p:childTnLst>
                              <p:par>
                                <p:cTn id="203" presetID="3" presetClass="entr" presetSubtype="10" fill="hold" grpId="0" nodeType="clickEffect">
                                  <p:stCondLst>
                                    <p:cond delay="0"/>
                                  </p:stCondLst>
                                  <p:childTnLst>
                                    <p:set>
                                      <p:cBhvr>
                                        <p:cTn id="204" dur="1" fill="hold">
                                          <p:stCondLst>
                                            <p:cond delay="0"/>
                                          </p:stCondLst>
                                        </p:cTn>
                                        <p:tgtEl>
                                          <p:spTgt spid="210"/>
                                        </p:tgtEl>
                                        <p:attrNameLst>
                                          <p:attrName>style.visibility</p:attrName>
                                        </p:attrNameLst>
                                      </p:cBhvr>
                                      <p:to>
                                        <p:strVal val="visible"/>
                                      </p:to>
                                    </p:set>
                                    <p:animEffect transition="in" filter="blinds(horizontal)">
                                      <p:cBhvr>
                                        <p:cTn id="205" dur="500"/>
                                        <p:tgtEl>
                                          <p:spTgt spid="210"/>
                                        </p:tgtEl>
                                      </p:cBhvr>
                                    </p:animEffect>
                                  </p:childTnLst>
                                </p:cTn>
                              </p:par>
                            </p:childTnLst>
                          </p:cTn>
                        </p:par>
                      </p:childTnLst>
                    </p:cTn>
                  </p:par>
                  <p:par>
                    <p:cTn id="206" fill="hold">
                      <p:stCondLst>
                        <p:cond delay="indefinite"/>
                      </p:stCondLst>
                      <p:childTnLst>
                        <p:par>
                          <p:cTn id="207" fill="hold">
                            <p:stCondLst>
                              <p:cond delay="0"/>
                            </p:stCondLst>
                            <p:childTnLst>
                              <p:par>
                                <p:cTn id="208" presetID="3" presetClass="entr" presetSubtype="10" fill="hold" grpId="0" nodeType="clickEffect">
                                  <p:stCondLst>
                                    <p:cond delay="0"/>
                                  </p:stCondLst>
                                  <p:childTnLst>
                                    <p:set>
                                      <p:cBhvr>
                                        <p:cTn id="209" dur="1" fill="hold">
                                          <p:stCondLst>
                                            <p:cond delay="0"/>
                                          </p:stCondLst>
                                        </p:cTn>
                                        <p:tgtEl>
                                          <p:spTgt spid="206"/>
                                        </p:tgtEl>
                                        <p:attrNameLst>
                                          <p:attrName>style.visibility</p:attrName>
                                        </p:attrNameLst>
                                      </p:cBhvr>
                                      <p:to>
                                        <p:strVal val="visible"/>
                                      </p:to>
                                    </p:set>
                                    <p:animEffect transition="in" filter="blinds(horizontal)">
                                      <p:cBhvr>
                                        <p:cTn id="210" dur="500"/>
                                        <p:tgtEl>
                                          <p:spTgt spid="206"/>
                                        </p:tgtEl>
                                      </p:cBhvr>
                                    </p:animEffect>
                                  </p:childTnLst>
                                </p:cTn>
                              </p:par>
                            </p:childTnLst>
                          </p:cTn>
                        </p:par>
                      </p:childTnLst>
                    </p:cTn>
                  </p:par>
                  <p:par>
                    <p:cTn id="211" fill="hold">
                      <p:stCondLst>
                        <p:cond delay="indefinite"/>
                      </p:stCondLst>
                      <p:childTnLst>
                        <p:par>
                          <p:cTn id="212" fill="hold">
                            <p:stCondLst>
                              <p:cond delay="0"/>
                            </p:stCondLst>
                            <p:childTnLst>
                              <p:par>
                                <p:cTn id="213" presetID="3" presetClass="entr" presetSubtype="10" fill="hold" nodeType="clickEffect">
                                  <p:stCondLst>
                                    <p:cond delay="0"/>
                                  </p:stCondLst>
                                  <p:childTnLst>
                                    <p:set>
                                      <p:cBhvr>
                                        <p:cTn id="214" dur="1" fill="hold">
                                          <p:stCondLst>
                                            <p:cond delay="0"/>
                                          </p:stCondLst>
                                        </p:cTn>
                                        <p:tgtEl>
                                          <p:spTgt spid="1141">
                                            <p:txEl>
                                              <p:pRg st="2" end="2"/>
                                            </p:txEl>
                                          </p:spTgt>
                                        </p:tgtEl>
                                        <p:attrNameLst>
                                          <p:attrName>style.visibility</p:attrName>
                                        </p:attrNameLst>
                                      </p:cBhvr>
                                      <p:to>
                                        <p:strVal val="visible"/>
                                      </p:to>
                                    </p:set>
                                    <p:animEffect transition="in" filter="blinds(horizontal)">
                                      <p:cBhvr>
                                        <p:cTn id="215" dur="500"/>
                                        <p:tgtEl>
                                          <p:spTgt spid="1141">
                                            <p:txEl>
                                              <p:pRg st="2" end="2"/>
                                            </p:txEl>
                                          </p:spTgt>
                                        </p:tgtEl>
                                      </p:cBhvr>
                                    </p:animEffect>
                                  </p:childTnLst>
                                </p:cTn>
                              </p:par>
                            </p:childTnLst>
                          </p:cTn>
                        </p:par>
                      </p:childTnLst>
                    </p:cTn>
                  </p:par>
                  <p:par>
                    <p:cTn id="216" fill="hold">
                      <p:stCondLst>
                        <p:cond delay="indefinite"/>
                      </p:stCondLst>
                      <p:childTnLst>
                        <p:par>
                          <p:cTn id="217" fill="hold">
                            <p:stCondLst>
                              <p:cond delay="0"/>
                            </p:stCondLst>
                            <p:childTnLst>
                              <p:par>
                                <p:cTn id="218" presetID="3" presetClass="entr" presetSubtype="10" fill="hold" grpId="0" nodeType="clickEffect">
                                  <p:stCondLst>
                                    <p:cond delay="0"/>
                                  </p:stCondLst>
                                  <p:childTnLst>
                                    <p:set>
                                      <p:cBhvr>
                                        <p:cTn id="219" dur="1" fill="hold">
                                          <p:stCondLst>
                                            <p:cond delay="0"/>
                                          </p:stCondLst>
                                        </p:cTn>
                                        <p:tgtEl>
                                          <p:spTgt spid="1143"/>
                                        </p:tgtEl>
                                        <p:attrNameLst>
                                          <p:attrName>style.visibility</p:attrName>
                                        </p:attrNameLst>
                                      </p:cBhvr>
                                      <p:to>
                                        <p:strVal val="visible"/>
                                      </p:to>
                                    </p:set>
                                    <p:animEffect transition="in" filter="blinds(horizontal)">
                                      <p:cBhvr>
                                        <p:cTn id="220" dur="500"/>
                                        <p:tgtEl>
                                          <p:spTgt spid="1143"/>
                                        </p:tgtEl>
                                      </p:cBhvr>
                                    </p:animEffect>
                                  </p:childTnLst>
                                </p:cTn>
                              </p:par>
                            </p:childTnLst>
                          </p:cTn>
                        </p:par>
                      </p:childTnLst>
                    </p:cTn>
                  </p:par>
                  <p:par>
                    <p:cTn id="221" fill="hold">
                      <p:stCondLst>
                        <p:cond delay="indefinite"/>
                      </p:stCondLst>
                      <p:childTnLst>
                        <p:par>
                          <p:cTn id="222" fill="hold">
                            <p:stCondLst>
                              <p:cond delay="0"/>
                            </p:stCondLst>
                            <p:childTnLst>
                              <p:par>
                                <p:cTn id="223" presetID="3" presetClass="entr" presetSubtype="10" fill="hold" grpId="0" nodeType="clickEffect">
                                  <p:stCondLst>
                                    <p:cond delay="0"/>
                                  </p:stCondLst>
                                  <p:childTnLst>
                                    <p:set>
                                      <p:cBhvr>
                                        <p:cTn id="224" dur="1" fill="hold">
                                          <p:stCondLst>
                                            <p:cond delay="0"/>
                                          </p:stCondLst>
                                        </p:cTn>
                                        <p:tgtEl>
                                          <p:spTgt spid="183"/>
                                        </p:tgtEl>
                                        <p:attrNameLst>
                                          <p:attrName>style.visibility</p:attrName>
                                        </p:attrNameLst>
                                      </p:cBhvr>
                                      <p:to>
                                        <p:strVal val="visible"/>
                                      </p:to>
                                    </p:set>
                                    <p:animEffect transition="in" filter="blinds(horizontal)">
                                      <p:cBhvr>
                                        <p:cTn id="225" dur="500"/>
                                        <p:tgtEl>
                                          <p:spTgt spid="183"/>
                                        </p:tgtEl>
                                      </p:cBhvr>
                                    </p:animEffect>
                                  </p:childTnLst>
                                </p:cTn>
                              </p:par>
                            </p:childTnLst>
                          </p:cTn>
                        </p:par>
                      </p:childTnLst>
                    </p:cTn>
                  </p:par>
                  <p:par>
                    <p:cTn id="226" fill="hold">
                      <p:stCondLst>
                        <p:cond delay="indefinite"/>
                      </p:stCondLst>
                      <p:childTnLst>
                        <p:par>
                          <p:cTn id="227" fill="hold">
                            <p:stCondLst>
                              <p:cond delay="0"/>
                            </p:stCondLst>
                            <p:childTnLst>
                              <p:par>
                                <p:cTn id="228" presetID="3" presetClass="entr" presetSubtype="10" fill="hold" grpId="0" nodeType="clickEffect">
                                  <p:stCondLst>
                                    <p:cond delay="0"/>
                                  </p:stCondLst>
                                  <p:childTnLst>
                                    <p:set>
                                      <p:cBhvr>
                                        <p:cTn id="229" dur="1" fill="hold">
                                          <p:stCondLst>
                                            <p:cond delay="0"/>
                                          </p:stCondLst>
                                        </p:cTn>
                                        <p:tgtEl>
                                          <p:spTgt spid="211"/>
                                        </p:tgtEl>
                                        <p:attrNameLst>
                                          <p:attrName>style.visibility</p:attrName>
                                        </p:attrNameLst>
                                      </p:cBhvr>
                                      <p:to>
                                        <p:strVal val="visible"/>
                                      </p:to>
                                    </p:set>
                                    <p:animEffect transition="in" filter="blinds(horizontal)">
                                      <p:cBhvr>
                                        <p:cTn id="230" dur="500"/>
                                        <p:tgtEl>
                                          <p:spTgt spid="211"/>
                                        </p:tgtEl>
                                      </p:cBhvr>
                                    </p:animEffect>
                                  </p:childTnLst>
                                </p:cTn>
                              </p:par>
                            </p:childTnLst>
                          </p:cTn>
                        </p:par>
                      </p:childTnLst>
                    </p:cTn>
                  </p:par>
                  <p:par>
                    <p:cTn id="231" fill="hold">
                      <p:stCondLst>
                        <p:cond delay="indefinite"/>
                      </p:stCondLst>
                      <p:childTnLst>
                        <p:par>
                          <p:cTn id="232" fill="hold">
                            <p:stCondLst>
                              <p:cond delay="0"/>
                            </p:stCondLst>
                            <p:childTnLst>
                              <p:par>
                                <p:cTn id="233" presetID="3" presetClass="entr" presetSubtype="10" fill="hold" grpId="0" nodeType="clickEffect">
                                  <p:stCondLst>
                                    <p:cond delay="0"/>
                                  </p:stCondLst>
                                  <p:childTnLst>
                                    <p:set>
                                      <p:cBhvr>
                                        <p:cTn id="234" dur="1" fill="hold">
                                          <p:stCondLst>
                                            <p:cond delay="0"/>
                                          </p:stCondLst>
                                        </p:cTn>
                                        <p:tgtEl>
                                          <p:spTgt spid="212"/>
                                        </p:tgtEl>
                                        <p:attrNameLst>
                                          <p:attrName>style.visibility</p:attrName>
                                        </p:attrNameLst>
                                      </p:cBhvr>
                                      <p:to>
                                        <p:strVal val="visible"/>
                                      </p:to>
                                    </p:set>
                                    <p:animEffect transition="in" filter="blinds(horizontal)">
                                      <p:cBhvr>
                                        <p:cTn id="235" dur="500"/>
                                        <p:tgtEl>
                                          <p:spTgt spid="212"/>
                                        </p:tgtEl>
                                      </p:cBhvr>
                                    </p:animEffect>
                                  </p:childTnLst>
                                </p:cTn>
                              </p:par>
                            </p:childTnLst>
                          </p:cTn>
                        </p:par>
                      </p:childTnLst>
                    </p:cTn>
                  </p:par>
                  <p:par>
                    <p:cTn id="236" fill="hold">
                      <p:stCondLst>
                        <p:cond delay="indefinite"/>
                      </p:stCondLst>
                      <p:childTnLst>
                        <p:par>
                          <p:cTn id="237" fill="hold">
                            <p:stCondLst>
                              <p:cond delay="0"/>
                            </p:stCondLst>
                            <p:childTnLst>
                              <p:par>
                                <p:cTn id="238" presetID="3" presetClass="entr" presetSubtype="10" fill="hold" grpId="0" nodeType="clickEffect">
                                  <p:stCondLst>
                                    <p:cond delay="0"/>
                                  </p:stCondLst>
                                  <p:childTnLst>
                                    <p:set>
                                      <p:cBhvr>
                                        <p:cTn id="239" dur="1" fill="hold">
                                          <p:stCondLst>
                                            <p:cond delay="0"/>
                                          </p:stCondLst>
                                        </p:cTn>
                                        <p:tgtEl>
                                          <p:spTgt spid="213"/>
                                        </p:tgtEl>
                                        <p:attrNameLst>
                                          <p:attrName>style.visibility</p:attrName>
                                        </p:attrNameLst>
                                      </p:cBhvr>
                                      <p:to>
                                        <p:strVal val="visible"/>
                                      </p:to>
                                    </p:set>
                                    <p:animEffect transition="in" filter="blinds(horizontal)">
                                      <p:cBhvr>
                                        <p:cTn id="240" dur="500"/>
                                        <p:tgtEl>
                                          <p:spTgt spid="213"/>
                                        </p:tgtEl>
                                      </p:cBhvr>
                                    </p:animEffect>
                                  </p:childTnLst>
                                </p:cTn>
                              </p:par>
                            </p:childTnLst>
                          </p:cTn>
                        </p:par>
                      </p:childTnLst>
                    </p:cTn>
                  </p:par>
                  <p:par>
                    <p:cTn id="241" fill="hold">
                      <p:stCondLst>
                        <p:cond delay="indefinite"/>
                      </p:stCondLst>
                      <p:childTnLst>
                        <p:par>
                          <p:cTn id="242" fill="hold">
                            <p:stCondLst>
                              <p:cond delay="0"/>
                            </p:stCondLst>
                            <p:childTnLst>
                              <p:par>
                                <p:cTn id="243" presetID="3" presetClass="entr" presetSubtype="10" fill="hold" grpId="0" nodeType="clickEffect">
                                  <p:stCondLst>
                                    <p:cond delay="0"/>
                                  </p:stCondLst>
                                  <p:childTnLst>
                                    <p:set>
                                      <p:cBhvr>
                                        <p:cTn id="244" dur="1" fill="hold">
                                          <p:stCondLst>
                                            <p:cond delay="0"/>
                                          </p:stCondLst>
                                        </p:cTn>
                                        <p:tgtEl>
                                          <p:spTgt spid="214"/>
                                        </p:tgtEl>
                                        <p:attrNameLst>
                                          <p:attrName>style.visibility</p:attrName>
                                        </p:attrNameLst>
                                      </p:cBhvr>
                                      <p:to>
                                        <p:strVal val="visible"/>
                                      </p:to>
                                    </p:set>
                                    <p:animEffect transition="in" filter="blinds(horizontal)">
                                      <p:cBhvr>
                                        <p:cTn id="245" dur="500"/>
                                        <p:tgtEl>
                                          <p:spTgt spid="214"/>
                                        </p:tgtEl>
                                      </p:cBhvr>
                                    </p:animEffect>
                                  </p:childTnLst>
                                </p:cTn>
                              </p:par>
                            </p:childTnLst>
                          </p:cTn>
                        </p:par>
                      </p:childTnLst>
                    </p:cTn>
                  </p:par>
                  <p:par>
                    <p:cTn id="246" fill="hold">
                      <p:stCondLst>
                        <p:cond delay="indefinite"/>
                      </p:stCondLst>
                      <p:childTnLst>
                        <p:par>
                          <p:cTn id="247" fill="hold">
                            <p:stCondLst>
                              <p:cond delay="0"/>
                            </p:stCondLst>
                            <p:childTnLst>
                              <p:par>
                                <p:cTn id="248" presetID="3" presetClass="entr" presetSubtype="10" fill="hold" grpId="0" nodeType="clickEffect">
                                  <p:stCondLst>
                                    <p:cond delay="0"/>
                                  </p:stCondLst>
                                  <p:childTnLst>
                                    <p:set>
                                      <p:cBhvr>
                                        <p:cTn id="249" dur="1" fill="hold">
                                          <p:stCondLst>
                                            <p:cond delay="0"/>
                                          </p:stCondLst>
                                        </p:cTn>
                                        <p:tgtEl>
                                          <p:spTgt spid="215"/>
                                        </p:tgtEl>
                                        <p:attrNameLst>
                                          <p:attrName>style.visibility</p:attrName>
                                        </p:attrNameLst>
                                      </p:cBhvr>
                                      <p:to>
                                        <p:strVal val="visible"/>
                                      </p:to>
                                    </p:set>
                                    <p:animEffect transition="in" filter="blinds(horizontal)">
                                      <p:cBhvr>
                                        <p:cTn id="250" dur="500"/>
                                        <p:tgtEl>
                                          <p:spTgt spid="215"/>
                                        </p:tgtEl>
                                      </p:cBhvr>
                                    </p:animEffect>
                                  </p:childTnLst>
                                </p:cTn>
                              </p:par>
                            </p:childTnLst>
                          </p:cTn>
                        </p:par>
                      </p:childTnLst>
                    </p:cTn>
                  </p:par>
                  <p:par>
                    <p:cTn id="251" fill="hold">
                      <p:stCondLst>
                        <p:cond delay="indefinite"/>
                      </p:stCondLst>
                      <p:childTnLst>
                        <p:par>
                          <p:cTn id="252" fill="hold">
                            <p:stCondLst>
                              <p:cond delay="0"/>
                            </p:stCondLst>
                            <p:childTnLst>
                              <p:par>
                                <p:cTn id="253" presetID="3" presetClass="entr" presetSubtype="10" fill="hold" grpId="0" nodeType="clickEffect">
                                  <p:stCondLst>
                                    <p:cond delay="0"/>
                                  </p:stCondLst>
                                  <p:childTnLst>
                                    <p:set>
                                      <p:cBhvr>
                                        <p:cTn id="254" dur="1" fill="hold">
                                          <p:stCondLst>
                                            <p:cond delay="0"/>
                                          </p:stCondLst>
                                        </p:cTn>
                                        <p:tgtEl>
                                          <p:spTgt spid="221"/>
                                        </p:tgtEl>
                                        <p:attrNameLst>
                                          <p:attrName>style.visibility</p:attrName>
                                        </p:attrNameLst>
                                      </p:cBhvr>
                                      <p:to>
                                        <p:strVal val="visible"/>
                                      </p:to>
                                    </p:set>
                                    <p:animEffect transition="in" filter="blinds(horizontal)">
                                      <p:cBhvr>
                                        <p:cTn id="255" dur="500"/>
                                        <p:tgtEl>
                                          <p:spTgt spid="221"/>
                                        </p:tgtEl>
                                      </p:cBhvr>
                                    </p:animEffect>
                                  </p:childTnLst>
                                </p:cTn>
                              </p:par>
                            </p:childTnLst>
                          </p:cTn>
                        </p:par>
                      </p:childTnLst>
                    </p:cTn>
                  </p:par>
                  <p:par>
                    <p:cTn id="256" fill="hold">
                      <p:stCondLst>
                        <p:cond delay="indefinite"/>
                      </p:stCondLst>
                      <p:childTnLst>
                        <p:par>
                          <p:cTn id="257" fill="hold">
                            <p:stCondLst>
                              <p:cond delay="0"/>
                            </p:stCondLst>
                            <p:childTnLst>
                              <p:par>
                                <p:cTn id="258" presetID="3" presetClass="entr" presetSubtype="10" fill="hold" grpId="0" nodeType="clickEffect">
                                  <p:stCondLst>
                                    <p:cond delay="0"/>
                                  </p:stCondLst>
                                  <p:childTnLst>
                                    <p:set>
                                      <p:cBhvr>
                                        <p:cTn id="259" dur="1" fill="hold">
                                          <p:stCondLst>
                                            <p:cond delay="0"/>
                                          </p:stCondLst>
                                        </p:cTn>
                                        <p:tgtEl>
                                          <p:spTgt spid="216"/>
                                        </p:tgtEl>
                                        <p:attrNameLst>
                                          <p:attrName>style.visibility</p:attrName>
                                        </p:attrNameLst>
                                      </p:cBhvr>
                                      <p:to>
                                        <p:strVal val="visible"/>
                                      </p:to>
                                    </p:set>
                                    <p:animEffect transition="in" filter="blinds(horizontal)">
                                      <p:cBhvr>
                                        <p:cTn id="260" dur="500"/>
                                        <p:tgtEl>
                                          <p:spTgt spid="216"/>
                                        </p:tgtEl>
                                      </p:cBhvr>
                                    </p:animEffect>
                                  </p:childTnLst>
                                </p:cTn>
                              </p:par>
                            </p:childTnLst>
                          </p:cTn>
                        </p:par>
                      </p:childTnLst>
                    </p:cTn>
                  </p:par>
                  <p:par>
                    <p:cTn id="261" fill="hold">
                      <p:stCondLst>
                        <p:cond delay="indefinite"/>
                      </p:stCondLst>
                      <p:childTnLst>
                        <p:par>
                          <p:cTn id="262" fill="hold">
                            <p:stCondLst>
                              <p:cond delay="0"/>
                            </p:stCondLst>
                            <p:childTnLst>
                              <p:par>
                                <p:cTn id="263" presetID="3" presetClass="entr" presetSubtype="10" fill="hold" grpId="0" nodeType="clickEffect">
                                  <p:stCondLst>
                                    <p:cond delay="0"/>
                                  </p:stCondLst>
                                  <p:childTnLst>
                                    <p:set>
                                      <p:cBhvr>
                                        <p:cTn id="264" dur="1" fill="hold">
                                          <p:stCondLst>
                                            <p:cond delay="0"/>
                                          </p:stCondLst>
                                        </p:cTn>
                                        <p:tgtEl>
                                          <p:spTgt spid="222"/>
                                        </p:tgtEl>
                                        <p:attrNameLst>
                                          <p:attrName>style.visibility</p:attrName>
                                        </p:attrNameLst>
                                      </p:cBhvr>
                                      <p:to>
                                        <p:strVal val="visible"/>
                                      </p:to>
                                    </p:set>
                                    <p:animEffect transition="in" filter="blinds(horizontal)">
                                      <p:cBhvr>
                                        <p:cTn id="265" dur="500"/>
                                        <p:tgtEl>
                                          <p:spTgt spid="222"/>
                                        </p:tgtEl>
                                      </p:cBhvr>
                                    </p:animEffect>
                                  </p:childTnLst>
                                </p:cTn>
                              </p:par>
                            </p:childTnLst>
                          </p:cTn>
                        </p:par>
                      </p:childTnLst>
                    </p:cTn>
                  </p:par>
                  <p:par>
                    <p:cTn id="266" fill="hold">
                      <p:stCondLst>
                        <p:cond delay="indefinite"/>
                      </p:stCondLst>
                      <p:childTnLst>
                        <p:par>
                          <p:cTn id="267" fill="hold">
                            <p:stCondLst>
                              <p:cond delay="0"/>
                            </p:stCondLst>
                            <p:childTnLst>
                              <p:par>
                                <p:cTn id="268" presetID="3" presetClass="entr" presetSubtype="10" fill="hold" grpId="0" nodeType="clickEffect">
                                  <p:stCondLst>
                                    <p:cond delay="0"/>
                                  </p:stCondLst>
                                  <p:childTnLst>
                                    <p:set>
                                      <p:cBhvr>
                                        <p:cTn id="269" dur="1" fill="hold">
                                          <p:stCondLst>
                                            <p:cond delay="0"/>
                                          </p:stCondLst>
                                        </p:cTn>
                                        <p:tgtEl>
                                          <p:spTgt spid="218"/>
                                        </p:tgtEl>
                                        <p:attrNameLst>
                                          <p:attrName>style.visibility</p:attrName>
                                        </p:attrNameLst>
                                      </p:cBhvr>
                                      <p:to>
                                        <p:strVal val="visible"/>
                                      </p:to>
                                    </p:set>
                                    <p:animEffect transition="in" filter="blinds(horizontal)">
                                      <p:cBhvr>
                                        <p:cTn id="270" dur="500"/>
                                        <p:tgtEl>
                                          <p:spTgt spid="218"/>
                                        </p:tgtEl>
                                      </p:cBhvr>
                                    </p:animEffect>
                                  </p:childTnLst>
                                </p:cTn>
                              </p:par>
                            </p:childTnLst>
                          </p:cTn>
                        </p:par>
                      </p:childTnLst>
                    </p:cTn>
                  </p:par>
                  <p:par>
                    <p:cTn id="271" fill="hold">
                      <p:stCondLst>
                        <p:cond delay="indefinite"/>
                      </p:stCondLst>
                      <p:childTnLst>
                        <p:par>
                          <p:cTn id="272" fill="hold">
                            <p:stCondLst>
                              <p:cond delay="0"/>
                            </p:stCondLst>
                            <p:childTnLst>
                              <p:par>
                                <p:cTn id="273" presetID="3" presetClass="entr" presetSubtype="10" fill="hold" grpId="0" nodeType="clickEffect">
                                  <p:stCondLst>
                                    <p:cond delay="0"/>
                                  </p:stCondLst>
                                  <p:childTnLst>
                                    <p:set>
                                      <p:cBhvr>
                                        <p:cTn id="274" dur="1" fill="hold">
                                          <p:stCondLst>
                                            <p:cond delay="0"/>
                                          </p:stCondLst>
                                        </p:cTn>
                                        <p:tgtEl>
                                          <p:spTgt spid="223"/>
                                        </p:tgtEl>
                                        <p:attrNameLst>
                                          <p:attrName>style.visibility</p:attrName>
                                        </p:attrNameLst>
                                      </p:cBhvr>
                                      <p:to>
                                        <p:strVal val="visible"/>
                                      </p:to>
                                    </p:set>
                                    <p:animEffect transition="in" filter="blinds(horizontal)">
                                      <p:cBhvr>
                                        <p:cTn id="275" dur="500"/>
                                        <p:tgtEl>
                                          <p:spTgt spid="223"/>
                                        </p:tgtEl>
                                      </p:cBhvr>
                                    </p:animEffect>
                                  </p:childTnLst>
                                </p:cTn>
                              </p:par>
                            </p:childTnLst>
                          </p:cTn>
                        </p:par>
                      </p:childTnLst>
                    </p:cTn>
                  </p:par>
                  <p:par>
                    <p:cTn id="276" fill="hold">
                      <p:stCondLst>
                        <p:cond delay="indefinite"/>
                      </p:stCondLst>
                      <p:childTnLst>
                        <p:par>
                          <p:cTn id="277" fill="hold">
                            <p:stCondLst>
                              <p:cond delay="0"/>
                            </p:stCondLst>
                            <p:childTnLst>
                              <p:par>
                                <p:cTn id="278" presetID="3" presetClass="entr" presetSubtype="10" fill="hold" grpId="0" nodeType="clickEffect">
                                  <p:stCondLst>
                                    <p:cond delay="0"/>
                                  </p:stCondLst>
                                  <p:childTnLst>
                                    <p:set>
                                      <p:cBhvr>
                                        <p:cTn id="279" dur="1" fill="hold">
                                          <p:stCondLst>
                                            <p:cond delay="0"/>
                                          </p:stCondLst>
                                        </p:cTn>
                                        <p:tgtEl>
                                          <p:spTgt spid="219"/>
                                        </p:tgtEl>
                                        <p:attrNameLst>
                                          <p:attrName>style.visibility</p:attrName>
                                        </p:attrNameLst>
                                      </p:cBhvr>
                                      <p:to>
                                        <p:strVal val="visible"/>
                                      </p:to>
                                    </p:set>
                                    <p:animEffect transition="in" filter="blinds(horizontal)">
                                      <p:cBhvr>
                                        <p:cTn id="280" dur="500"/>
                                        <p:tgtEl>
                                          <p:spTgt spid="219"/>
                                        </p:tgtEl>
                                      </p:cBhvr>
                                    </p:animEffect>
                                  </p:childTnLst>
                                </p:cTn>
                              </p:par>
                            </p:childTnLst>
                          </p:cTn>
                        </p:par>
                      </p:childTnLst>
                    </p:cTn>
                  </p:par>
                  <p:par>
                    <p:cTn id="281" fill="hold">
                      <p:stCondLst>
                        <p:cond delay="indefinite"/>
                      </p:stCondLst>
                      <p:childTnLst>
                        <p:par>
                          <p:cTn id="282" fill="hold">
                            <p:stCondLst>
                              <p:cond delay="0"/>
                            </p:stCondLst>
                            <p:childTnLst>
                              <p:par>
                                <p:cTn id="283" presetID="3" presetClass="entr" presetSubtype="10" fill="hold" grpId="0" nodeType="clickEffect">
                                  <p:stCondLst>
                                    <p:cond delay="0"/>
                                  </p:stCondLst>
                                  <p:childTnLst>
                                    <p:set>
                                      <p:cBhvr>
                                        <p:cTn id="284" dur="1" fill="hold">
                                          <p:stCondLst>
                                            <p:cond delay="0"/>
                                          </p:stCondLst>
                                        </p:cTn>
                                        <p:tgtEl>
                                          <p:spTgt spid="224"/>
                                        </p:tgtEl>
                                        <p:attrNameLst>
                                          <p:attrName>style.visibility</p:attrName>
                                        </p:attrNameLst>
                                      </p:cBhvr>
                                      <p:to>
                                        <p:strVal val="visible"/>
                                      </p:to>
                                    </p:set>
                                    <p:animEffect transition="in" filter="blinds(horizontal)">
                                      <p:cBhvr>
                                        <p:cTn id="285" dur="500"/>
                                        <p:tgtEl>
                                          <p:spTgt spid="224"/>
                                        </p:tgtEl>
                                      </p:cBhvr>
                                    </p:animEffect>
                                  </p:childTnLst>
                                </p:cTn>
                              </p:par>
                            </p:childTnLst>
                          </p:cTn>
                        </p:par>
                      </p:childTnLst>
                    </p:cTn>
                  </p:par>
                  <p:par>
                    <p:cTn id="286" fill="hold">
                      <p:stCondLst>
                        <p:cond delay="indefinite"/>
                      </p:stCondLst>
                      <p:childTnLst>
                        <p:par>
                          <p:cTn id="287" fill="hold">
                            <p:stCondLst>
                              <p:cond delay="0"/>
                            </p:stCondLst>
                            <p:childTnLst>
                              <p:par>
                                <p:cTn id="288" presetID="3" presetClass="entr" presetSubtype="10" fill="hold" grpId="0" nodeType="clickEffect">
                                  <p:stCondLst>
                                    <p:cond delay="0"/>
                                  </p:stCondLst>
                                  <p:childTnLst>
                                    <p:set>
                                      <p:cBhvr>
                                        <p:cTn id="289" dur="1" fill="hold">
                                          <p:stCondLst>
                                            <p:cond delay="0"/>
                                          </p:stCondLst>
                                        </p:cTn>
                                        <p:tgtEl>
                                          <p:spTgt spid="220"/>
                                        </p:tgtEl>
                                        <p:attrNameLst>
                                          <p:attrName>style.visibility</p:attrName>
                                        </p:attrNameLst>
                                      </p:cBhvr>
                                      <p:to>
                                        <p:strVal val="visible"/>
                                      </p:to>
                                    </p:set>
                                    <p:animEffect transition="in" filter="blinds(horizontal)">
                                      <p:cBhvr>
                                        <p:cTn id="290" dur="500"/>
                                        <p:tgtEl>
                                          <p:spTgt spid="220"/>
                                        </p:tgtEl>
                                      </p:cBhvr>
                                    </p:animEffect>
                                  </p:childTnLst>
                                </p:cTn>
                              </p:par>
                            </p:childTnLst>
                          </p:cTn>
                        </p:par>
                      </p:childTnLst>
                    </p:cTn>
                  </p:par>
                  <p:par>
                    <p:cTn id="291" fill="hold">
                      <p:stCondLst>
                        <p:cond delay="indefinite"/>
                      </p:stCondLst>
                      <p:childTnLst>
                        <p:par>
                          <p:cTn id="292" fill="hold">
                            <p:stCondLst>
                              <p:cond delay="0"/>
                            </p:stCondLst>
                            <p:childTnLst>
                              <p:par>
                                <p:cTn id="293" presetID="3" presetClass="entr" presetSubtype="10" fill="hold" nodeType="clickEffect">
                                  <p:stCondLst>
                                    <p:cond delay="0"/>
                                  </p:stCondLst>
                                  <p:childTnLst>
                                    <p:set>
                                      <p:cBhvr>
                                        <p:cTn id="294" dur="1" fill="hold">
                                          <p:stCondLst>
                                            <p:cond delay="0"/>
                                          </p:stCondLst>
                                        </p:cTn>
                                        <p:tgtEl>
                                          <p:spTgt spid="1141">
                                            <p:txEl>
                                              <p:pRg st="4" end="4"/>
                                            </p:txEl>
                                          </p:spTgt>
                                        </p:tgtEl>
                                        <p:attrNameLst>
                                          <p:attrName>style.visibility</p:attrName>
                                        </p:attrNameLst>
                                      </p:cBhvr>
                                      <p:to>
                                        <p:strVal val="visible"/>
                                      </p:to>
                                    </p:set>
                                    <p:animEffect transition="in" filter="blinds(horizontal)">
                                      <p:cBhvr>
                                        <p:cTn id="295" dur="500"/>
                                        <p:tgtEl>
                                          <p:spTgt spid="1141">
                                            <p:txEl>
                                              <p:pRg st="4" end="4"/>
                                            </p:txEl>
                                          </p:spTgt>
                                        </p:tgtEl>
                                      </p:cBhvr>
                                    </p:animEffect>
                                  </p:childTnLst>
                                </p:cTn>
                              </p:par>
                            </p:childTnLst>
                          </p:cTn>
                        </p:par>
                      </p:childTnLst>
                    </p:cTn>
                  </p:par>
                  <p:par>
                    <p:cTn id="296" fill="hold">
                      <p:stCondLst>
                        <p:cond delay="indefinite"/>
                      </p:stCondLst>
                      <p:childTnLst>
                        <p:par>
                          <p:cTn id="297" fill="hold">
                            <p:stCondLst>
                              <p:cond delay="0"/>
                            </p:stCondLst>
                            <p:childTnLst>
                              <p:par>
                                <p:cTn id="298" presetID="3" presetClass="entr" presetSubtype="10" fill="hold" nodeType="clickEffect">
                                  <p:stCondLst>
                                    <p:cond delay="0"/>
                                  </p:stCondLst>
                                  <p:childTnLst>
                                    <p:set>
                                      <p:cBhvr>
                                        <p:cTn id="299" dur="1" fill="hold">
                                          <p:stCondLst>
                                            <p:cond delay="0"/>
                                          </p:stCondLst>
                                        </p:cTn>
                                        <p:tgtEl>
                                          <p:spTgt spid="1142"/>
                                        </p:tgtEl>
                                        <p:attrNameLst>
                                          <p:attrName>style.visibility</p:attrName>
                                        </p:attrNameLst>
                                      </p:cBhvr>
                                      <p:to>
                                        <p:strVal val="visible"/>
                                      </p:to>
                                    </p:set>
                                    <p:animEffect transition="in" filter="blinds(horizontal)">
                                      <p:cBhvr>
                                        <p:cTn id="300" dur="500"/>
                                        <p:tgtEl>
                                          <p:spTgt spid="1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20" grpId="0"/>
      <p:bldP spid="1121" grpId="0" animBg="1"/>
      <p:bldP spid="1122" grpId="0" animBg="1"/>
      <p:bldP spid="1123" grpId="0" animBg="1"/>
      <p:bldP spid="1124" grpId="0" animBg="1"/>
      <p:bldP spid="1125" grpId="0" animBg="1"/>
      <p:bldP spid="1126" grpId="0" animBg="1"/>
      <p:bldP spid="1127" grpId="0" animBg="1"/>
      <p:bldP spid="1128" grpId="0" animBg="1"/>
      <p:bldP spid="1129" grpId="0" animBg="1"/>
      <p:bldP spid="1130" grpId="0" animBg="1"/>
      <p:bldP spid="1131" grpId="0" animBg="1"/>
      <p:bldP spid="1132" grpId="0" animBg="1"/>
      <p:bldP spid="1133" grpId="0" animBg="1"/>
      <p:bldP spid="1134" grpId="0" animBg="1"/>
      <p:bldP spid="1135" grpId="0" animBg="1"/>
      <p:bldP spid="1136" grpId="0" animBg="1"/>
      <p:bldP spid="1137" grpId="0" animBg="1"/>
      <p:bldP spid="1138" grpId="0" animBg="1"/>
      <p:bldP spid="1139" grpId="0" animBg="1"/>
      <p:bldP spid="1140" grpId="0"/>
      <p:bldP spid="182" grpId="0"/>
      <p:bldP spid="183" grpId="0"/>
      <p:bldP spid="184" grpId="0"/>
      <p:bldP spid="185" grpId="0"/>
      <p:bldP spid="186" grpId="0"/>
      <p:bldP spid="188" grpId="0"/>
      <p:bldP spid="189" grpId="0"/>
      <p:bldP spid="190" grpId="0"/>
      <p:bldP spid="191" grpId="0"/>
      <p:bldP spid="192" grpId="0"/>
      <p:bldP spid="193" grpId="0"/>
      <p:bldP spid="194" grpId="0"/>
      <p:bldP spid="195" grpId="0"/>
      <p:bldP spid="196" grpId="0"/>
      <p:bldP spid="197" grpId="0"/>
      <p:bldP spid="198" grpId="0"/>
      <p:bldP spid="199" grpId="0"/>
      <p:bldP spid="200" grpId="0"/>
      <p:bldP spid="201" grpId="0"/>
      <p:bldP spid="202" grpId="0"/>
      <p:bldP spid="203" grpId="0"/>
      <p:bldP spid="204" grpId="0"/>
      <p:bldP spid="205" grpId="0"/>
      <p:bldP spid="206" grpId="0"/>
      <p:bldP spid="207" grpId="0"/>
      <p:bldP spid="208" grpId="0"/>
      <p:bldP spid="209" grpId="0"/>
      <p:bldP spid="210" grpId="0"/>
      <p:bldP spid="211" grpId="0"/>
      <p:bldP spid="212" grpId="0"/>
      <p:bldP spid="213" grpId="0"/>
      <p:bldP spid="214" grpId="0"/>
      <p:bldP spid="215" grpId="0"/>
      <p:bldP spid="216" grpId="0"/>
      <p:bldP spid="218" grpId="0"/>
      <p:bldP spid="219" grpId="0"/>
      <p:bldP spid="220" grpId="0"/>
      <p:bldP spid="221" grpId="0"/>
      <p:bldP spid="222" grpId="0"/>
      <p:bldP spid="223" grpId="0"/>
      <p:bldP spid="224" grpId="0"/>
      <p:bldP spid="114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048000" cy="2911415"/>
          </a:xfrm>
        </p:spPr>
        <p:txBody>
          <a:bodyPr>
            <a:normAutofit lnSpcReduction="10000"/>
          </a:bodyPr>
          <a:lstStyle/>
          <a:p>
            <a:pPr marL="0" indent="0" algn="ctr">
              <a:buNone/>
            </a:pPr>
            <a:r>
              <a:rPr lang="en-GB" sz="1400" b="1" dirty="0" smtClean="0">
                <a:latin typeface="Comic Sans MS" panose="030F0702030302020204" pitchFamily="66" charset="0"/>
              </a:rPr>
              <a:t>You can sketch curves based on their Polar equations</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a:p>
            <a:pPr algn="ctr">
              <a:buFont typeface="Wingdings" pitchFamily="2" charset="2"/>
              <a:buChar char="à"/>
            </a:pPr>
            <a:r>
              <a:rPr lang="en-GB" sz="1400" dirty="0" smtClean="0">
                <a:latin typeface="Comic Sans MS" panose="030F0702030302020204" pitchFamily="66" charset="0"/>
                <a:sym typeface="Wingdings" panose="05000000000000000000" pitchFamily="2" charset="2"/>
              </a:rPr>
              <a:t>Now we can plot these. Remember we do not plot negative values…</a:t>
            </a:r>
          </a:p>
          <a:p>
            <a:pPr algn="ctr">
              <a:buFont typeface="Wingdings" pitchFamily="2" charset="2"/>
              <a:buChar char="à"/>
            </a:pPr>
            <a:endParaRPr lang="en-GB" sz="1400" dirty="0">
              <a:latin typeface="Comic Sans MS" panose="030F0702030302020204" pitchFamily="66" charset="0"/>
              <a:sym typeface="Wingdings" panose="05000000000000000000" pitchFamily="2" charset="2"/>
            </a:endParaRPr>
          </a:p>
          <a:p>
            <a:pPr algn="ctr">
              <a:buFont typeface="Wingdings" pitchFamily="2" charset="2"/>
              <a:buChar char="à"/>
            </a:pPr>
            <a:r>
              <a:rPr lang="en-GB" sz="1400" dirty="0" smtClean="0">
                <a:latin typeface="Comic Sans MS" panose="030F0702030302020204" pitchFamily="66" charset="0"/>
                <a:sym typeface="Wingdings" panose="05000000000000000000" pitchFamily="2" charset="2"/>
              </a:rPr>
              <a:t>You can think of the plotting as being in several ‘sections’</a:t>
            </a:r>
            <a:endParaRPr lang="en-US"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p:txBody>
      </p:sp>
      <p:pic>
        <p:nvPicPr>
          <p:cNvPr id="5" name="Picture 8" descr="http://tutorial.math.lamar.edu/Classes/CalcII/PolarArea_files/image00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1219200" cy="1158240"/>
          </a:xfrm>
          <a:prstGeom prst="rect">
            <a:avLst/>
          </a:prstGeom>
          <a:noFill/>
          <a:extLst>
            <a:ext uri="{909E8E84-426E-40DD-AFC4-6F175D3DCCD1}">
              <a14:hiddenFill xmlns:a14="http://schemas.microsoft.com/office/drawing/2010/main">
                <a:solidFill>
                  <a:srgbClr val="FFFFFF"/>
                </a:solidFill>
              </a14:hiddenFill>
            </a:ext>
          </a:extLst>
        </p:spPr>
      </p:pic>
      <p:sp>
        <p:nvSpPr>
          <p:cNvPr id="116" name="TextBox 115"/>
          <p:cNvSpPr txBox="1"/>
          <p:nvPr/>
        </p:nvSpPr>
        <p:spPr>
          <a:xfrm>
            <a:off x="8736516" y="6550223"/>
            <a:ext cx="407484" cy="307777"/>
          </a:xfrm>
          <a:prstGeom prst="rect">
            <a:avLst/>
          </a:prstGeom>
          <a:noFill/>
        </p:spPr>
        <p:txBody>
          <a:bodyPr wrap="none" rtlCol="0">
            <a:spAutoFit/>
          </a:bodyPr>
          <a:lstStyle/>
          <a:p>
            <a:pPr algn="ctr"/>
            <a:r>
              <a:rPr lang="en-GB" sz="1400" dirty="0" smtClean="0">
                <a:latin typeface="Comic Sans MS" panose="030F0702030302020204" pitchFamily="66" charset="0"/>
              </a:rPr>
              <a:t>7C</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143000" y="2590800"/>
                <a:ext cx="1295400"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600" b="0" i="1" smtClean="0">
                          <a:latin typeface="Cambria Math"/>
                        </a:rPr>
                        <m:t>𝑟</m:t>
                      </m:r>
                      <m:r>
                        <a:rPr lang="en-GB" sz="1600" b="0" i="1" smtClean="0">
                          <a:latin typeface="Cambria Math"/>
                        </a:rPr>
                        <m:t>=</m:t>
                      </m:r>
                      <m:r>
                        <a:rPr lang="en-GB" sz="1600" b="0" i="1" smtClean="0">
                          <a:latin typeface="Cambria Math"/>
                        </a:rPr>
                        <m:t>𝑠𝑖𝑛</m:t>
                      </m:r>
                      <m:r>
                        <a:rPr lang="en-GB" sz="1600" b="0" i="1" smtClean="0">
                          <a:latin typeface="Cambria Math"/>
                        </a:rPr>
                        <m:t>3</m:t>
                      </m:r>
                      <m:r>
                        <a:rPr lang="en-GB" sz="1600" b="0" i="1" smtClean="0">
                          <a:latin typeface="Cambria Math"/>
                          <a:ea typeface="Cambria Math"/>
                        </a:rPr>
                        <m:t>𝜃</m:t>
                      </m:r>
                    </m:oMath>
                  </m:oMathPara>
                </a14:m>
                <a:endParaRPr lang="en-GB"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1143000" y="2590800"/>
                <a:ext cx="1295400" cy="338554"/>
              </a:xfrm>
              <a:prstGeom prst="rect">
                <a:avLst/>
              </a:prstGeom>
              <a:blipFill rotWithShape="1">
                <a:blip r:embed="rId3"/>
                <a:stretch>
                  <a:fillRect/>
                </a:stretch>
              </a:blipFill>
            </p:spPr>
            <p:txBody>
              <a:bodyPr/>
              <a:lstStyle/>
              <a:p>
                <a:r>
                  <a:rPr lang="en-GB">
                    <a:noFill/>
                  </a:rPr>
                  <a:t> </a:t>
                </a:r>
              </a:p>
            </p:txBody>
          </p:sp>
        </mc:Fallback>
      </mc:AlternateContent>
      <p:sp>
        <p:nvSpPr>
          <p:cNvPr id="1120" name="AutoShape 123"/>
          <p:cNvSpPr>
            <a:spLocks noChangeAspect="1" noChangeArrowheads="1" noTextEdit="1"/>
          </p:cNvSpPr>
          <p:nvPr/>
        </p:nvSpPr>
        <p:spPr bwMode="auto">
          <a:xfrm>
            <a:off x="3343275" y="1568450"/>
            <a:ext cx="57150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1" name="Line 125"/>
          <p:cNvSpPr>
            <a:spLocks noChangeShapeType="1"/>
          </p:cNvSpPr>
          <p:nvPr/>
        </p:nvSpPr>
        <p:spPr bwMode="auto">
          <a:xfrm>
            <a:off x="375126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2" name="Line 126"/>
          <p:cNvSpPr>
            <a:spLocks noChangeShapeType="1"/>
          </p:cNvSpPr>
          <p:nvPr/>
        </p:nvSpPr>
        <p:spPr bwMode="auto">
          <a:xfrm>
            <a:off x="415925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3" name="Line 127"/>
          <p:cNvSpPr>
            <a:spLocks noChangeShapeType="1"/>
          </p:cNvSpPr>
          <p:nvPr/>
        </p:nvSpPr>
        <p:spPr bwMode="auto">
          <a:xfrm>
            <a:off x="456882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4" name="Line 128"/>
          <p:cNvSpPr>
            <a:spLocks noChangeShapeType="1"/>
          </p:cNvSpPr>
          <p:nvPr/>
        </p:nvSpPr>
        <p:spPr bwMode="auto">
          <a:xfrm>
            <a:off x="497681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5" name="Line 129"/>
          <p:cNvSpPr>
            <a:spLocks noChangeShapeType="1"/>
          </p:cNvSpPr>
          <p:nvPr/>
        </p:nvSpPr>
        <p:spPr bwMode="auto">
          <a:xfrm>
            <a:off x="538480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6" name="Line 130"/>
          <p:cNvSpPr>
            <a:spLocks noChangeShapeType="1"/>
          </p:cNvSpPr>
          <p:nvPr/>
        </p:nvSpPr>
        <p:spPr bwMode="auto">
          <a:xfrm>
            <a:off x="5792788"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7" name="Line 131"/>
          <p:cNvSpPr>
            <a:spLocks noChangeShapeType="1"/>
          </p:cNvSpPr>
          <p:nvPr/>
        </p:nvSpPr>
        <p:spPr bwMode="auto">
          <a:xfrm>
            <a:off x="62007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8" name="Line 132"/>
          <p:cNvSpPr>
            <a:spLocks noChangeShapeType="1"/>
          </p:cNvSpPr>
          <p:nvPr/>
        </p:nvSpPr>
        <p:spPr bwMode="auto">
          <a:xfrm>
            <a:off x="660876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9" name="Line 133"/>
          <p:cNvSpPr>
            <a:spLocks noChangeShapeType="1"/>
          </p:cNvSpPr>
          <p:nvPr/>
        </p:nvSpPr>
        <p:spPr bwMode="auto">
          <a:xfrm>
            <a:off x="701675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0" name="Line 134"/>
          <p:cNvSpPr>
            <a:spLocks noChangeShapeType="1"/>
          </p:cNvSpPr>
          <p:nvPr/>
        </p:nvSpPr>
        <p:spPr bwMode="auto">
          <a:xfrm>
            <a:off x="742632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1" name="Line 135"/>
          <p:cNvSpPr>
            <a:spLocks noChangeShapeType="1"/>
          </p:cNvSpPr>
          <p:nvPr/>
        </p:nvSpPr>
        <p:spPr bwMode="auto">
          <a:xfrm>
            <a:off x="783431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2" name="Line 136"/>
          <p:cNvSpPr>
            <a:spLocks noChangeShapeType="1"/>
          </p:cNvSpPr>
          <p:nvPr/>
        </p:nvSpPr>
        <p:spPr bwMode="auto">
          <a:xfrm>
            <a:off x="824230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3" name="Line 137"/>
          <p:cNvSpPr>
            <a:spLocks noChangeShapeType="1"/>
          </p:cNvSpPr>
          <p:nvPr/>
        </p:nvSpPr>
        <p:spPr bwMode="auto">
          <a:xfrm>
            <a:off x="8650288"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4" name="Line 138"/>
          <p:cNvSpPr>
            <a:spLocks noChangeShapeType="1"/>
          </p:cNvSpPr>
          <p:nvPr/>
        </p:nvSpPr>
        <p:spPr bwMode="auto">
          <a:xfrm>
            <a:off x="3336925" y="1939925"/>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5" name="Line 139"/>
          <p:cNvSpPr>
            <a:spLocks noChangeShapeType="1"/>
          </p:cNvSpPr>
          <p:nvPr/>
        </p:nvSpPr>
        <p:spPr bwMode="auto">
          <a:xfrm>
            <a:off x="3336925" y="2311400"/>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6" name="Line 140"/>
          <p:cNvSpPr>
            <a:spLocks noChangeShapeType="1"/>
          </p:cNvSpPr>
          <p:nvPr/>
        </p:nvSpPr>
        <p:spPr bwMode="auto">
          <a:xfrm>
            <a:off x="33432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7" name="Line 141"/>
          <p:cNvSpPr>
            <a:spLocks noChangeShapeType="1"/>
          </p:cNvSpPr>
          <p:nvPr/>
        </p:nvSpPr>
        <p:spPr bwMode="auto">
          <a:xfrm>
            <a:off x="90582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8" name="Line 142"/>
          <p:cNvSpPr>
            <a:spLocks noChangeShapeType="1"/>
          </p:cNvSpPr>
          <p:nvPr/>
        </p:nvSpPr>
        <p:spPr bwMode="auto">
          <a:xfrm>
            <a:off x="3336925" y="1568450"/>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9" name="Line 143"/>
          <p:cNvSpPr>
            <a:spLocks noChangeShapeType="1"/>
          </p:cNvSpPr>
          <p:nvPr/>
        </p:nvSpPr>
        <p:spPr bwMode="auto">
          <a:xfrm>
            <a:off x="3336925" y="2681288"/>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0" name="TextBox 1139"/>
          <p:cNvSpPr txBox="1"/>
          <p:nvPr/>
        </p:nvSpPr>
        <p:spPr>
          <a:xfrm>
            <a:off x="3338422" y="1604513"/>
            <a:ext cx="457200" cy="307777"/>
          </a:xfrm>
          <a:prstGeom prst="rect">
            <a:avLst/>
          </a:prstGeom>
          <a:noFill/>
        </p:spPr>
        <p:txBody>
          <a:bodyPr wrap="square" rtlCol="0">
            <a:spAutoFit/>
          </a:bodyPr>
          <a:lstStyle/>
          <a:p>
            <a:r>
              <a:rPr lang="en-GB" sz="1400" dirty="0" smtClean="0">
                <a:latin typeface="Comic Sans MS" panose="030F0702030302020204" pitchFamily="66" charset="0"/>
              </a:rPr>
              <a:t>3</a:t>
            </a:r>
            <a:r>
              <a:rPr lang="el-GR" sz="1400" dirty="0" smtClean="0">
                <a:latin typeface="Comic Sans MS" panose="030F0702030302020204" pitchFamily="66" charset="0"/>
              </a:rPr>
              <a:t>θ</a:t>
            </a:r>
            <a:endParaRPr lang="en-GB" sz="1400" dirty="0">
              <a:latin typeface="Comic Sans MS" panose="030F0702030302020204" pitchFamily="66" charset="0"/>
            </a:endParaRPr>
          </a:p>
        </p:txBody>
      </p:sp>
      <p:sp>
        <p:nvSpPr>
          <p:cNvPr id="182" name="TextBox 181"/>
          <p:cNvSpPr txBox="1"/>
          <p:nvPr/>
        </p:nvSpPr>
        <p:spPr>
          <a:xfrm>
            <a:off x="3387305" y="1963947"/>
            <a:ext cx="339306" cy="307777"/>
          </a:xfrm>
          <a:prstGeom prst="rect">
            <a:avLst/>
          </a:prstGeom>
          <a:noFill/>
        </p:spPr>
        <p:txBody>
          <a:bodyPr wrap="square" rtlCol="0">
            <a:spAutoFit/>
          </a:bodyPr>
          <a:lstStyle/>
          <a:p>
            <a:pPr algn="ctr"/>
            <a:r>
              <a:rPr lang="el-GR" sz="1400" dirty="0" smtClean="0">
                <a:latin typeface="Comic Sans MS" panose="030F0702030302020204" pitchFamily="66" charset="0"/>
              </a:rPr>
              <a:t>θ</a:t>
            </a:r>
            <a:endParaRPr lang="en-GB" sz="1400" dirty="0">
              <a:latin typeface="Comic Sans MS" panose="030F0702030302020204" pitchFamily="66" charset="0"/>
            </a:endParaRPr>
          </a:p>
        </p:txBody>
      </p:sp>
      <p:sp>
        <p:nvSpPr>
          <p:cNvPr id="183" name="TextBox 182"/>
          <p:cNvSpPr txBox="1"/>
          <p:nvPr/>
        </p:nvSpPr>
        <p:spPr>
          <a:xfrm>
            <a:off x="3384428" y="2340633"/>
            <a:ext cx="339306" cy="307777"/>
          </a:xfrm>
          <a:prstGeom prst="rect">
            <a:avLst/>
          </a:prstGeom>
          <a:noFill/>
        </p:spPr>
        <p:txBody>
          <a:bodyPr wrap="square" rtlCol="0">
            <a:spAutoFit/>
          </a:bodyPr>
          <a:lstStyle/>
          <a:p>
            <a:pPr algn="ctr"/>
            <a:r>
              <a:rPr lang="en-GB" sz="1400" dirty="0" smtClean="0">
                <a:latin typeface="Comic Sans MS" panose="030F0702030302020204" pitchFamily="66" charset="0"/>
              </a:rPr>
              <a:t>r</a:t>
            </a:r>
            <a:endParaRPr lang="en-GB" sz="1400" dirty="0">
              <a:latin typeface="Comic Sans MS" panose="030F0702030302020204" pitchFamily="66" charset="0"/>
            </a:endParaRPr>
          </a:p>
        </p:txBody>
      </p:sp>
      <p:sp>
        <p:nvSpPr>
          <p:cNvPr id="184" name="TextBox 183"/>
          <p:cNvSpPr txBox="1"/>
          <p:nvPr/>
        </p:nvSpPr>
        <p:spPr>
          <a:xfrm>
            <a:off x="3789871" y="1590136"/>
            <a:ext cx="339306" cy="307777"/>
          </a:xfrm>
          <a:prstGeom prst="rect">
            <a:avLst/>
          </a:prstGeom>
          <a:noFill/>
        </p:spPr>
        <p:txBody>
          <a:bodyPr wrap="square" rtlCol="0">
            <a:spAutoFit/>
          </a:bodyPr>
          <a:lstStyle/>
          <a:p>
            <a:pPr algn="ctr"/>
            <a:r>
              <a:rPr lang="en-GB" sz="1400" dirty="0" smtClean="0">
                <a:latin typeface="Comic Sans MS" panose="030F0702030302020204" pitchFamily="66" charset="0"/>
              </a:rPr>
              <a:t>0</a:t>
            </a:r>
            <a:endParaRPr lang="en-GB" sz="1400" dirty="0">
              <a:latin typeface="Comic Sans MS" panose="030F0702030302020204" pitchFamily="66" charset="0"/>
            </a:endParaRPr>
          </a:p>
        </p:txBody>
      </p:sp>
      <p:sp>
        <p:nvSpPr>
          <p:cNvPr id="185" name="TextBox 184"/>
          <p:cNvSpPr txBox="1"/>
          <p:nvPr/>
        </p:nvSpPr>
        <p:spPr>
          <a:xfrm>
            <a:off x="4192437" y="1535501"/>
            <a:ext cx="339306" cy="430887"/>
          </a:xfrm>
          <a:prstGeom prst="rect">
            <a:avLst/>
          </a:prstGeom>
          <a:noFill/>
        </p:spPr>
        <p:txBody>
          <a:bodyPr wrap="square" rtlCol="0">
            <a:spAutoFit/>
          </a:bodyPr>
          <a:lstStyle/>
          <a:p>
            <a:pPr algn="ct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186" name="TextBox 185"/>
          <p:cNvSpPr txBox="1"/>
          <p:nvPr/>
        </p:nvSpPr>
        <p:spPr>
          <a:xfrm>
            <a:off x="4965937" y="1549879"/>
            <a:ext cx="425571" cy="430887"/>
          </a:xfrm>
          <a:prstGeom prst="rect">
            <a:avLst/>
          </a:prstGeom>
          <a:noFill/>
        </p:spPr>
        <p:txBody>
          <a:bodyPr wrap="square" rtlCol="0">
            <a:spAutoFit/>
          </a:bodyPr>
          <a:lstStyle/>
          <a:p>
            <a:pPr algn="ctr"/>
            <a:r>
              <a:rPr lang="en-GB" sz="1100" u="sng" dirty="0" smtClean="0">
                <a:latin typeface="Comic Sans MS" panose="030F0702030302020204" pitchFamily="66" charset="0"/>
              </a:rPr>
              <a:t>3</a:t>
            </a: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188" name="TextBox 187"/>
          <p:cNvSpPr txBox="1"/>
          <p:nvPr/>
        </p:nvSpPr>
        <p:spPr>
          <a:xfrm>
            <a:off x="4638134" y="1593010"/>
            <a:ext cx="270296" cy="307777"/>
          </a:xfrm>
          <a:prstGeom prst="rect">
            <a:avLst/>
          </a:prstGeom>
          <a:noFill/>
        </p:spPr>
        <p:txBody>
          <a:bodyPr wrap="square" rtlCol="0">
            <a:spAutoFit/>
          </a:bodyPr>
          <a:lstStyle/>
          <a:p>
            <a:pPr algn="ct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189" name="TextBox 188"/>
          <p:cNvSpPr txBox="1"/>
          <p:nvPr/>
        </p:nvSpPr>
        <p:spPr>
          <a:xfrm>
            <a:off x="5377129" y="1607388"/>
            <a:ext cx="437075" cy="307777"/>
          </a:xfrm>
          <a:prstGeom prst="rect">
            <a:avLst/>
          </a:prstGeom>
          <a:noFill/>
        </p:spPr>
        <p:txBody>
          <a:bodyPr wrap="square" rtlCol="0">
            <a:spAutoFit/>
          </a:bodyPr>
          <a:lstStyle/>
          <a:p>
            <a:pPr algn="ctr"/>
            <a:r>
              <a:rPr lang="en-GB" sz="1400" dirty="0" smtClean="0">
                <a:latin typeface="Comic Sans MS" panose="030F0702030302020204" pitchFamily="66" charset="0"/>
              </a:rPr>
              <a:t>2</a:t>
            </a: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190" name="TextBox 189"/>
          <p:cNvSpPr txBox="1"/>
          <p:nvPr/>
        </p:nvSpPr>
        <p:spPr>
          <a:xfrm>
            <a:off x="6176510" y="1604512"/>
            <a:ext cx="437075" cy="307777"/>
          </a:xfrm>
          <a:prstGeom prst="rect">
            <a:avLst/>
          </a:prstGeom>
          <a:noFill/>
        </p:spPr>
        <p:txBody>
          <a:bodyPr wrap="square" rtlCol="0">
            <a:spAutoFit/>
          </a:bodyPr>
          <a:lstStyle/>
          <a:p>
            <a:pPr algn="ctr"/>
            <a:r>
              <a:rPr lang="en-GB" sz="1400" dirty="0" smtClean="0">
                <a:latin typeface="Comic Sans MS" panose="030F0702030302020204" pitchFamily="66" charset="0"/>
              </a:rPr>
              <a:t>3</a:t>
            </a: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191" name="TextBox 190"/>
          <p:cNvSpPr txBox="1"/>
          <p:nvPr/>
        </p:nvSpPr>
        <p:spPr>
          <a:xfrm>
            <a:off x="7001770" y="1601638"/>
            <a:ext cx="437075" cy="307777"/>
          </a:xfrm>
          <a:prstGeom prst="rect">
            <a:avLst/>
          </a:prstGeom>
          <a:noFill/>
        </p:spPr>
        <p:txBody>
          <a:bodyPr wrap="square" rtlCol="0">
            <a:spAutoFit/>
          </a:bodyPr>
          <a:lstStyle/>
          <a:p>
            <a:pPr algn="ctr"/>
            <a:r>
              <a:rPr lang="en-GB" sz="1400" dirty="0" smtClean="0">
                <a:latin typeface="Comic Sans MS" panose="030F0702030302020204" pitchFamily="66" charset="0"/>
              </a:rPr>
              <a:t>4</a:t>
            </a: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192" name="TextBox 191"/>
          <p:cNvSpPr txBox="1"/>
          <p:nvPr/>
        </p:nvSpPr>
        <p:spPr>
          <a:xfrm>
            <a:off x="7835657" y="1590136"/>
            <a:ext cx="437075" cy="307777"/>
          </a:xfrm>
          <a:prstGeom prst="rect">
            <a:avLst/>
          </a:prstGeom>
          <a:noFill/>
        </p:spPr>
        <p:txBody>
          <a:bodyPr wrap="square" rtlCol="0">
            <a:spAutoFit/>
          </a:bodyPr>
          <a:lstStyle/>
          <a:p>
            <a:pPr algn="ctr"/>
            <a:r>
              <a:rPr lang="en-GB" sz="1400" dirty="0">
                <a:latin typeface="Comic Sans MS" panose="030F0702030302020204" pitchFamily="66" charset="0"/>
              </a:rPr>
              <a:t>5</a:t>
            </a: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193" name="TextBox 192"/>
          <p:cNvSpPr txBox="1"/>
          <p:nvPr/>
        </p:nvSpPr>
        <p:spPr>
          <a:xfrm>
            <a:off x="8626412" y="1595887"/>
            <a:ext cx="437075" cy="307777"/>
          </a:xfrm>
          <a:prstGeom prst="rect">
            <a:avLst/>
          </a:prstGeom>
          <a:noFill/>
        </p:spPr>
        <p:txBody>
          <a:bodyPr wrap="square" rtlCol="0">
            <a:spAutoFit/>
          </a:bodyPr>
          <a:lstStyle/>
          <a:p>
            <a:pPr algn="ctr"/>
            <a:r>
              <a:rPr lang="en-GB" sz="1400" dirty="0" smtClean="0">
                <a:latin typeface="Comic Sans MS" panose="030F0702030302020204" pitchFamily="66" charset="0"/>
              </a:rPr>
              <a:t>6</a:t>
            </a: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194" name="TextBox 193"/>
          <p:cNvSpPr txBox="1"/>
          <p:nvPr/>
        </p:nvSpPr>
        <p:spPr>
          <a:xfrm>
            <a:off x="5791197" y="1547003"/>
            <a:ext cx="425571" cy="430887"/>
          </a:xfrm>
          <a:prstGeom prst="rect">
            <a:avLst/>
          </a:prstGeom>
          <a:noFill/>
        </p:spPr>
        <p:txBody>
          <a:bodyPr wrap="square" rtlCol="0">
            <a:spAutoFit/>
          </a:bodyPr>
          <a:lstStyle/>
          <a:p>
            <a:pPr algn="ctr"/>
            <a:r>
              <a:rPr lang="en-GB" sz="1100" u="sng" dirty="0" smtClean="0">
                <a:latin typeface="Comic Sans MS" panose="030F0702030302020204" pitchFamily="66" charset="0"/>
              </a:rPr>
              <a:t>5</a:t>
            </a: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195" name="TextBox 194"/>
          <p:cNvSpPr txBox="1"/>
          <p:nvPr/>
        </p:nvSpPr>
        <p:spPr>
          <a:xfrm>
            <a:off x="6593454" y="1547004"/>
            <a:ext cx="425571" cy="430887"/>
          </a:xfrm>
          <a:prstGeom prst="rect">
            <a:avLst/>
          </a:prstGeom>
          <a:noFill/>
        </p:spPr>
        <p:txBody>
          <a:bodyPr wrap="square" rtlCol="0">
            <a:spAutoFit/>
          </a:bodyPr>
          <a:lstStyle/>
          <a:p>
            <a:pPr algn="ctr"/>
            <a:r>
              <a:rPr lang="en-GB" sz="1100" u="sng" dirty="0" smtClean="0">
                <a:latin typeface="Comic Sans MS" panose="030F0702030302020204" pitchFamily="66" charset="0"/>
              </a:rPr>
              <a:t>7</a:t>
            </a: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196" name="TextBox 195"/>
          <p:cNvSpPr txBox="1"/>
          <p:nvPr/>
        </p:nvSpPr>
        <p:spPr>
          <a:xfrm>
            <a:off x="7418714" y="1544127"/>
            <a:ext cx="425571" cy="430887"/>
          </a:xfrm>
          <a:prstGeom prst="rect">
            <a:avLst/>
          </a:prstGeom>
          <a:noFill/>
        </p:spPr>
        <p:txBody>
          <a:bodyPr wrap="square" rtlCol="0">
            <a:spAutoFit/>
          </a:bodyPr>
          <a:lstStyle/>
          <a:p>
            <a:pPr algn="ctr"/>
            <a:r>
              <a:rPr lang="en-GB" sz="1100" u="sng" dirty="0" smtClean="0">
                <a:latin typeface="Comic Sans MS" panose="030F0702030302020204" pitchFamily="66" charset="0"/>
              </a:rPr>
              <a:t>9</a:t>
            </a: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197" name="TextBox 196"/>
          <p:cNvSpPr txBox="1"/>
          <p:nvPr/>
        </p:nvSpPr>
        <p:spPr>
          <a:xfrm>
            <a:off x="8235348" y="1549878"/>
            <a:ext cx="425571" cy="430887"/>
          </a:xfrm>
          <a:prstGeom prst="rect">
            <a:avLst/>
          </a:prstGeom>
          <a:noFill/>
        </p:spPr>
        <p:txBody>
          <a:bodyPr wrap="square" rtlCol="0">
            <a:spAutoFit/>
          </a:bodyPr>
          <a:lstStyle/>
          <a:p>
            <a:pPr algn="ctr"/>
            <a:r>
              <a:rPr lang="en-GB" sz="1100" u="sng" dirty="0" smtClean="0">
                <a:latin typeface="Comic Sans MS" panose="030F0702030302020204" pitchFamily="66" charset="0"/>
              </a:rPr>
              <a:t>11</a:t>
            </a: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198" name="TextBox 197"/>
          <p:cNvSpPr txBox="1"/>
          <p:nvPr/>
        </p:nvSpPr>
        <p:spPr>
          <a:xfrm>
            <a:off x="3786996" y="1958196"/>
            <a:ext cx="339306" cy="307777"/>
          </a:xfrm>
          <a:prstGeom prst="rect">
            <a:avLst/>
          </a:prstGeom>
          <a:noFill/>
        </p:spPr>
        <p:txBody>
          <a:bodyPr wrap="square" rtlCol="0">
            <a:spAutoFit/>
          </a:bodyPr>
          <a:lstStyle/>
          <a:p>
            <a:pPr algn="ctr"/>
            <a:r>
              <a:rPr lang="en-GB" sz="1400" dirty="0" smtClean="0">
                <a:latin typeface="Comic Sans MS" panose="030F0702030302020204" pitchFamily="66" charset="0"/>
              </a:rPr>
              <a:t>0</a:t>
            </a:r>
            <a:endParaRPr lang="en-GB" sz="1400" dirty="0">
              <a:latin typeface="Comic Sans MS" panose="030F0702030302020204" pitchFamily="66" charset="0"/>
            </a:endParaRPr>
          </a:p>
        </p:txBody>
      </p:sp>
      <p:sp>
        <p:nvSpPr>
          <p:cNvPr id="199" name="TextBox 198"/>
          <p:cNvSpPr txBox="1"/>
          <p:nvPr/>
        </p:nvSpPr>
        <p:spPr>
          <a:xfrm>
            <a:off x="4198188" y="1903561"/>
            <a:ext cx="339306" cy="430887"/>
          </a:xfrm>
          <a:prstGeom prst="rect">
            <a:avLst/>
          </a:prstGeom>
          <a:noFill/>
        </p:spPr>
        <p:txBody>
          <a:bodyPr wrap="square" rtlCol="0">
            <a:spAutoFit/>
          </a:bodyPr>
          <a:lstStyle/>
          <a:p>
            <a:pPr algn="ctr"/>
            <a:r>
              <a:rPr lang="el-GR" sz="1100" u="sng" dirty="0" smtClean="0">
                <a:latin typeface="Comic Sans MS" panose="030F0702030302020204" pitchFamily="66" charset="0"/>
              </a:rPr>
              <a:t>π</a:t>
            </a:r>
            <a:r>
              <a:rPr lang="en-GB" sz="1100" dirty="0" smtClean="0">
                <a:latin typeface="Comic Sans MS" panose="030F0702030302020204" pitchFamily="66" charset="0"/>
              </a:rPr>
              <a:t> 6</a:t>
            </a:r>
            <a:endParaRPr lang="en-GB" sz="1100" dirty="0">
              <a:latin typeface="Comic Sans MS" panose="030F0702030302020204" pitchFamily="66" charset="0"/>
            </a:endParaRPr>
          </a:p>
        </p:txBody>
      </p:sp>
      <p:sp>
        <p:nvSpPr>
          <p:cNvPr id="200" name="TextBox 199"/>
          <p:cNvSpPr txBox="1"/>
          <p:nvPr/>
        </p:nvSpPr>
        <p:spPr>
          <a:xfrm>
            <a:off x="4600754" y="1900685"/>
            <a:ext cx="339306" cy="430887"/>
          </a:xfrm>
          <a:prstGeom prst="rect">
            <a:avLst/>
          </a:prstGeom>
          <a:noFill/>
        </p:spPr>
        <p:txBody>
          <a:bodyPr wrap="square" rtlCol="0">
            <a:spAutoFit/>
          </a:bodyPr>
          <a:lstStyle/>
          <a:p>
            <a:pPr algn="ctr"/>
            <a:r>
              <a:rPr lang="el-GR" sz="1100" u="sng" dirty="0" smtClean="0">
                <a:latin typeface="Comic Sans MS" panose="030F0702030302020204" pitchFamily="66" charset="0"/>
              </a:rPr>
              <a:t>π</a:t>
            </a:r>
            <a:r>
              <a:rPr lang="en-GB" sz="1100" dirty="0" smtClean="0">
                <a:latin typeface="Comic Sans MS" panose="030F0702030302020204" pitchFamily="66" charset="0"/>
              </a:rPr>
              <a:t> 3</a:t>
            </a:r>
            <a:endParaRPr lang="en-GB" sz="1100" dirty="0">
              <a:latin typeface="Comic Sans MS" panose="030F0702030302020204" pitchFamily="66" charset="0"/>
            </a:endParaRPr>
          </a:p>
        </p:txBody>
      </p:sp>
      <p:sp>
        <p:nvSpPr>
          <p:cNvPr id="201" name="TextBox 200"/>
          <p:cNvSpPr txBox="1"/>
          <p:nvPr/>
        </p:nvSpPr>
        <p:spPr>
          <a:xfrm>
            <a:off x="5003321" y="1906436"/>
            <a:ext cx="339306" cy="430887"/>
          </a:xfrm>
          <a:prstGeom prst="rect">
            <a:avLst/>
          </a:prstGeom>
          <a:noFill/>
        </p:spPr>
        <p:txBody>
          <a:bodyPr wrap="square" rtlCol="0">
            <a:spAutoFit/>
          </a:bodyPr>
          <a:lstStyle/>
          <a:p>
            <a:pPr algn="ct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202" name="TextBox 201"/>
          <p:cNvSpPr txBox="1"/>
          <p:nvPr/>
        </p:nvSpPr>
        <p:spPr>
          <a:xfrm>
            <a:off x="5380007" y="1912187"/>
            <a:ext cx="425569" cy="430887"/>
          </a:xfrm>
          <a:prstGeom prst="rect">
            <a:avLst/>
          </a:prstGeom>
          <a:noFill/>
        </p:spPr>
        <p:txBody>
          <a:bodyPr wrap="square" rtlCol="0">
            <a:spAutoFit/>
          </a:bodyPr>
          <a:lstStyle/>
          <a:p>
            <a:pPr algn="ctr"/>
            <a:r>
              <a:rPr lang="en-GB" sz="1100" u="sng" dirty="0" smtClean="0">
                <a:latin typeface="Comic Sans MS" panose="030F0702030302020204" pitchFamily="66" charset="0"/>
              </a:rPr>
              <a:t>2</a:t>
            </a:r>
            <a:r>
              <a:rPr lang="el-GR" sz="1100" u="sng" dirty="0" smtClean="0">
                <a:latin typeface="Comic Sans MS" panose="030F0702030302020204" pitchFamily="66" charset="0"/>
              </a:rPr>
              <a:t>π</a:t>
            </a:r>
            <a:r>
              <a:rPr lang="en-GB" sz="1100" dirty="0" smtClean="0">
                <a:latin typeface="Comic Sans MS" panose="030F0702030302020204" pitchFamily="66" charset="0"/>
              </a:rPr>
              <a:t> 3</a:t>
            </a:r>
            <a:endParaRPr lang="en-GB" sz="1100" dirty="0">
              <a:latin typeface="Comic Sans MS" panose="030F0702030302020204" pitchFamily="66" charset="0"/>
            </a:endParaRPr>
          </a:p>
        </p:txBody>
      </p:sp>
      <p:sp>
        <p:nvSpPr>
          <p:cNvPr id="203" name="TextBox 202"/>
          <p:cNvSpPr txBox="1"/>
          <p:nvPr/>
        </p:nvSpPr>
        <p:spPr>
          <a:xfrm>
            <a:off x="5782573" y="1917938"/>
            <a:ext cx="425569" cy="430887"/>
          </a:xfrm>
          <a:prstGeom prst="rect">
            <a:avLst/>
          </a:prstGeom>
          <a:noFill/>
        </p:spPr>
        <p:txBody>
          <a:bodyPr wrap="square" rtlCol="0">
            <a:spAutoFit/>
          </a:bodyPr>
          <a:lstStyle/>
          <a:p>
            <a:pPr algn="ctr"/>
            <a:r>
              <a:rPr lang="en-GB" sz="1100" u="sng" dirty="0" smtClean="0">
                <a:latin typeface="Comic Sans MS" panose="030F0702030302020204" pitchFamily="66" charset="0"/>
              </a:rPr>
              <a:t>5</a:t>
            </a:r>
            <a:r>
              <a:rPr lang="el-GR" sz="1100" u="sng" dirty="0" smtClean="0">
                <a:latin typeface="Comic Sans MS" panose="030F0702030302020204" pitchFamily="66" charset="0"/>
              </a:rPr>
              <a:t>π</a:t>
            </a:r>
            <a:r>
              <a:rPr lang="en-GB" sz="1100" dirty="0" smtClean="0">
                <a:latin typeface="Comic Sans MS" panose="030F0702030302020204" pitchFamily="66" charset="0"/>
              </a:rPr>
              <a:t> 6</a:t>
            </a:r>
            <a:endParaRPr lang="en-GB" sz="1100" dirty="0">
              <a:latin typeface="Comic Sans MS" panose="030F0702030302020204" pitchFamily="66" charset="0"/>
            </a:endParaRPr>
          </a:p>
        </p:txBody>
      </p:sp>
      <p:sp>
        <p:nvSpPr>
          <p:cNvPr id="204" name="TextBox 203"/>
          <p:cNvSpPr txBox="1"/>
          <p:nvPr/>
        </p:nvSpPr>
        <p:spPr>
          <a:xfrm>
            <a:off x="6599207" y="1923689"/>
            <a:ext cx="425569" cy="430887"/>
          </a:xfrm>
          <a:prstGeom prst="rect">
            <a:avLst/>
          </a:prstGeom>
          <a:noFill/>
        </p:spPr>
        <p:txBody>
          <a:bodyPr wrap="square" rtlCol="0">
            <a:spAutoFit/>
          </a:bodyPr>
          <a:lstStyle/>
          <a:p>
            <a:pPr algn="ctr"/>
            <a:r>
              <a:rPr lang="en-GB" sz="1100" u="sng" dirty="0" smtClean="0">
                <a:latin typeface="Comic Sans MS" panose="030F0702030302020204" pitchFamily="66" charset="0"/>
              </a:rPr>
              <a:t>7</a:t>
            </a:r>
            <a:r>
              <a:rPr lang="el-GR" sz="1100" u="sng" dirty="0" smtClean="0">
                <a:latin typeface="Comic Sans MS" panose="030F0702030302020204" pitchFamily="66" charset="0"/>
              </a:rPr>
              <a:t>π</a:t>
            </a:r>
            <a:r>
              <a:rPr lang="en-GB" sz="1100" dirty="0" smtClean="0">
                <a:latin typeface="Comic Sans MS" panose="030F0702030302020204" pitchFamily="66" charset="0"/>
              </a:rPr>
              <a:t> 6</a:t>
            </a:r>
            <a:endParaRPr lang="en-GB" sz="1100" dirty="0">
              <a:latin typeface="Comic Sans MS" panose="030F0702030302020204" pitchFamily="66" charset="0"/>
            </a:endParaRPr>
          </a:p>
        </p:txBody>
      </p:sp>
      <p:sp>
        <p:nvSpPr>
          <p:cNvPr id="205" name="TextBox 204"/>
          <p:cNvSpPr txBox="1"/>
          <p:nvPr/>
        </p:nvSpPr>
        <p:spPr>
          <a:xfrm>
            <a:off x="6265651" y="1961070"/>
            <a:ext cx="270296" cy="307777"/>
          </a:xfrm>
          <a:prstGeom prst="rect">
            <a:avLst/>
          </a:prstGeom>
          <a:noFill/>
        </p:spPr>
        <p:txBody>
          <a:bodyPr wrap="square" rtlCol="0">
            <a:spAutoFit/>
          </a:bodyPr>
          <a:lstStyle/>
          <a:p>
            <a:pPr algn="ct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206" name="TextBox 205"/>
          <p:cNvSpPr txBox="1"/>
          <p:nvPr/>
        </p:nvSpPr>
        <p:spPr>
          <a:xfrm>
            <a:off x="8635039" y="1975449"/>
            <a:ext cx="437075" cy="307777"/>
          </a:xfrm>
          <a:prstGeom prst="rect">
            <a:avLst/>
          </a:prstGeom>
          <a:noFill/>
        </p:spPr>
        <p:txBody>
          <a:bodyPr wrap="square" rtlCol="0">
            <a:spAutoFit/>
          </a:bodyPr>
          <a:lstStyle/>
          <a:p>
            <a:pPr algn="ctr"/>
            <a:r>
              <a:rPr lang="en-GB" sz="1400" dirty="0" smtClean="0">
                <a:latin typeface="Comic Sans MS" panose="030F0702030302020204" pitchFamily="66" charset="0"/>
              </a:rPr>
              <a:t>2</a:t>
            </a: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207" name="TextBox 206"/>
          <p:cNvSpPr txBox="1"/>
          <p:nvPr/>
        </p:nvSpPr>
        <p:spPr>
          <a:xfrm>
            <a:off x="7010399" y="1920814"/>
            <a:ext cx="425569" cy="430887"/>
          </a:xfrm>
          <a:prstGeom prst="rect">
            <a:avLst/>
          </a:prstGeom>
          <a:noFill/>
        </p:spPr>
        <p:txBody>
          <a:bodyPr wrap="square" rtlCol="0">
            <a:spAutoFit/>
          </a:bodyPr>
          <a:lstStyle/>
          <a:p>
            <a:pPr algn="ctr"/>
            <a:r>
              <a:rPr lang="en-GB" sz="1100" u="sng" dirty="0" smtClean="0">
                <a:latin typeface="Comic Sans MS" panose="030F0702030302020204" pitchFamily="66" charset="0"/>
              </a:rPr>
              <a:t>4</a:t>
            </a:r>
            <a:r>
              <a:rPr lang="el-GR" sz="1100" u="sng" dirty="0" smtClean="0">
                <a:latin typeface="Comic Sans MS" panose="030F0702030302020204" pitchFamily="66" charset="0"/>
              </a:rPr>
              <a:t>π</a:t>
            </a:r>
            <a:r>
              <a:rPr lang="en-GB" sz="1100" dirty="0" smtClean="0">
                <a:latin typeface="Comic Sans MS" panose="030F0702030302020204" pitchFamily="66" charset="0"/>
              </a:rPr>
              <a:t> 3</a:t>
            </a:r>
            <a:endParaRPr lang="en-GB" sz="1100" dirty="0">
              <a:latin typeface="Comic Sans MS" panose="030F0702030302020204" pitchFamily="66" charset="0"/>
            </a:endParaRPr>
          </a:p>
        </p:txBody>
      </p:sp>
      <p:sp>
        <p:nvSpPr>
          <p:cNvPr id="208" name="TextBox 207"/>
          <p:cNvSpPr txBox="1"/>
          <p:nvPr/>
        </p:nvSpPr>
        <p:spPr>
          <a:xfrm>
            <a:off x="7421591" y="1917938"/>
            <a:ext cx="425569" cy="430887"/>
          </a:xfrm>
          <a:prstGeom prst="rect">
            <a:avLst/>
          </a:prstGeom>
          <a:noFill/>
        </p:spPr>
        <p:txBody>
          <a:bodyPr wrap="square" rtlCol="0">
            <a:spAutoFit/>
          </a:bodyPr>
          <a:lstStyle/>
          <a:p>
            <a:pPr algn="ctr"/>
            <a:r>
              <a:rPr lang="en-GB" sz="1100" u="sng" dirty="0" smtClean="0">
                <a:latin typeface="Comic Sans MS" panose="030F0702030302020204" pitchFamily="66" charset="0"/>
              </a:rPr>
              <a:t>3</a:t>
            </a: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209" name="TextBox 208"/>
          <p:cNvSpPr txBox="1"/>
          <p:nvPr/>
        </p:nvSpPr>
        <p:spPr>
          <a:xfrm>
            <a:off x="7824156" y="1923690"/>
            <a:ext cx="425569" cy="430887"/>
          </a:xfrm>
          <a:prstGeom prst="rect">
            <a:avLst/>
          </a:prstGeom>
          <a:noFill/>
        </p:spPr>
        <p:txBody>
          <a:bodyPr wrap="square" rtlCol="0">
            <a:spAutoFit/>
          </a:bodyPr>
          <a:lstStyle/>
          <a:p>
            <a:pPr algn="ctr"/>
            <a:r>
              <a:rPr lang="en-GB" sz="1100" u="sng" dirty="0" smtClean="0">
                <a:latin typeface="Comic Sans MS" panose="030F0702030302020204" pitchFamily="66" charset="0"/>
              </a:rPr>
              <a:t>5</a:t>
            </a:r>
            <a:r>
              <a:rPr lang="el-GR" sz="1100" u="sng" dirty="0" smtClean="0">
                <a:latin typeface="Comic Sans MS" panose="030F0702030302020204" pitchFamily="66" charset="0"/>
              </a:rPr>
              <a:t>π</a:t>
            </a:r>
            <a:r>
              <a:rPr lang="en-GB" sz="1100" dirty="0" smtClean="0">
                <a:latin typeface="Comic Sans MS" panose="030F0702030302020204" pitchFamily="66" charset="0"/>
              </a:rPr>
              <a:t> 3</a:t>
            </a:r>
            <a:endParaRPr lang="en-GB" sz="1100" dirty="0">
              <a:latin typeface="Comic Sans MS" panose="030F0702030302020204" pitchFamily="66" charset="0"/>
            </a:endParaRPr>
          </a:p>
        </p:txBody>
      </p:sp>
      <p:sp>
        <p:nvSpPr>
          <p:cNvPr id="210" name="TextBox 209"/>
          <p:cNvSpPr txBox="1"/>
          <p:nvPr/>
        </p:nvSpPr>
        <p:spPr>
          <a:xfrm>
            <a:off x="8235349" y="1920815"/>
            <a:ext cx="425569" cy="430887"/>
          </a:xfrm>
          <a:prstGeom prst="rect">
            <a:avLst/>
          </a:prstGeom>
          <a:noFill/>
        </p:spPr>
        <p:txBody>
          <a:bodyPr wrap="square" rtlCol="0">
            <a:spAutoFit/>
          </a:bodyPr>
          <a:lstStyle/>
          <a:p>
            <a:pPr algn="ctr"/>
            <a:r>
              <a:rPr lang="en-GB" sz="1100" u="sng" dirty="0" smtClean="0">
                <a:latin typeface="Comic Sans MS" panose="030F0702030302020204" pitchFamily="66" charset="0"/>
              </a:rPr>
              <a:t>11</a:t>
            </a:r>
            <a:r>
              <a:rPr lang="el-GR" sz="1100" u="sng" dirty="0" smtClean="0">
                <a:latin typeface="Comic Sans MS" panose="030F0702030302020204" pitchFamily="66" charset="0"/>
              </a:rPr>
              <a:t>π</a:t>
            </a:r>
            <a:r>
              <a:rPr lang="en-GB" sz="1100" dirty="0" smtClean="0">
                <a:latin typeface="Comic Sans MS" panose="030F0702030302020204" pitchFamily="66" charset="0"/>
              </a:rPr>
              <a:t> 6</a:t>
            </a:r>
            <a:endParaRPr lang="en-GB" sz="1100" dirty="0">
              <a:latin typeface="Comic Sans MS" panose="030F0702030302020204" pitchFamily="66" charset="0"/>
            </a:endParaRPr>
          </a:p>
        </p:txBody>
      </p:sp>
      <p:sp>
        <p:nvSpPr>
          <p:cNvPr id="211" name="TextBox 210"/>
          <p:cNvSpPr txBox="1"/>
          <p:nvPr/>
        </p:nvSpPr>
        <p:spPr>
          <a:xfrm>
            <a:off x="3792747" y="2352136"/>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0</a:t>
            </a:r>
            <a:endParaRPr lang="en-GB" sz="1400" dirty="0">
              <a:solidFill>
                <a:srgbClr val="FF0000"/>
              </a:solidFill>
              <a:latin typeface="Comic Sans MS" panose="030F0702030302020204" pitchFamily="66" charset="0"/>
            </a:endParaRPr>
          </a:p>
        </p:txBody>
      </p:sp>
      <p:sp>
        <p:nvSpPr>
          <p:cNvPr id="212" name="TextBox 211"/>
          <p:cNvSpPr txBox="1"/>
          <p:nvPr/>
        </p:nvSpPr>
        <p:spPr>
          <a:xfrm>
            <a:off x="4203940" y="2340634"/>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1</a:t>
            </a:r>
            <a:endParaRPr lang="en-GB" sz="1400" dirty="0">
              <a:solidFill>
                <a:srgbClr val="FF0000"/>
              </a:solidFill>
              <a:latin typeface="Comic Sans MS" panose="030F0702030302020204" pitchFamily="66" charset="0"/>
            </a:endParaRPr>
          </a:p>
        </p:txBody>
      </p:sp>
      <p:sp>
        <p:nvSpPr>
          <p:cNvPr id="213" name="TextBox 212"/>
          <p:cNvSpPr txBox="1"/>
          <p:nvPr/>
        </p:nvSpPr>
        <p:spPr>
          <a:xfrm>
            <a:off x="4606506" y="2355011"/>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0</a:t>
            </a:r>
            <a:endParaRPr lang="en-GB" sz="1400" dirty="0">
              <a:solidFill>
                <a:srgbClr val="FF0000"/>
              </a:solidFill>
              <a:latin typeface="Comic Sans MS" panose="030F0702030302020204" pitchFamily="66" charset="0"/>
            </a:endParaRPr>
          </a:p>
        </p:txBody>
      </p:sp>
      <p:sp>
        <p:nvSpPr>
          <p:cNvPr id="214" name="TextBox 213"/>
          <p:cNvSpPr txBox="1"/>
          <p:nvPr/>
        </p:nvSpPr>
        <p:spPr>
          <a:xfrm>
            <a:off x="5009072" y="2343508"/>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-1</a:t>
            </a:r>
            <a:endParaRPr lang="en-GB" sz="1400" dirty="0">
              <a:solidFill>
                <a:srgbClr val="FF0000"/>
              </a:solidFill>
              <a:latin typeface="Comic Sans MS" panose="030F0702030302020204" pitchFamily="66" charset="0"/>
            </a:endParaRPr>
          </a:p>
        </p:txBody>
      </p:sp>
      <p:sp>
        <p:nvSpPr>
          <p:cNvPr id="215" name="TextBox 214"/>
          <p:cNvSpPr txBox="1"/>
          <p:nvPr/>
        </p:nvSpPr>
        <p:spPr>
          <a:xfrm>
            <a:off x="5428890" y="2349261"/>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0</a:t>
            </a:r>
            <a:endParaRPr lang="en-GB" sz="1400" dirty="0">
              <a:solidFill>
                <a:srgbClr val="FF0000"/>
              </a:solidFill>
              <a:latin typeface="Comic Sans MS" panose="030F0702030302020204" pitchFamily="66" charset="0"/>
            </a:endParaRPr>
          </a:p>
        </p:txBody>
      </p:sp>
      <p:sp>
        <p:nvSpPr>
          <p:cNvPr id="216" name="TextBox 215"/>
          <p:cNvSpPr txBox="1"/>
          <p:nvPr/>
        </p:nvSpPr>
        <p:spPr>
          <a:xfrm>
            <a:off x="6242649" y="2352136"/>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0</a:t>
            </a:r>
            <a:endParaRPr lang="en-GB" sz="1400" dirty="0">
              <a:solidFill>
                <a:srgbClr val="FF0000"/>
              </a:solidFill>
              <a:latin typeface="Comic Sans MS" panose="030F0702030302020204" pitchFamily="66" charset="0"/>
            </a:endParaRPr>
          </a:p>
        </p:txBody>
      </p:sp>
      <p:sp>
        <p:nvSpPr>
          <p:cNvPr id="218" name="TextBox 217"/>
          <p:cNvSpPr txBox="1"/>
          <p:nvPr/>
        </p:nvSpPr>
        <p:spPr>
          <a:xfrm>
            <a:off x="7062159" y="2343509"/>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0</a:t>
            </a:r>
            <a:endParaRPr lang="en-GB" sz="1400" dirty="0">
              <a:solidFill>
                <a:srgbClr val="FF0000"/>
              </a:solidFill>
              <a:latin typeface="Comic Sans MS" panose="030F0702030302020204" pitchFamily="66" charset="0"/>
            </a:endParaRPr>
          </a:p>
        </p:txBody>
      </p:sp>
      <p:sp>
        <p:nvSpPr>
          <p:cNvPr id="219" name="TextBox 218"/>
          <p:cNvSpPr txBox="1"/>
          <p:nvPr/>
        </p:nvSpPr>
        <p:spPr>
          <a:xfrm>
            <a:off x="7884543" y="2337759"/>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0</a:t>
            </a:r>
            <a:endParaRPr lang="en-GB" sz="1400" dirty="0">
              <a:solidFill>
                <a:srgbClr val="FF0000"/>
              </a:solidFill>
              <a:latin typeface="Comic Sans MS" panose="030F0702030302020204" pitchFamily="66" charset="0"/>
            </a:endParaRPr>
          </a:p>
        </p:txBody>
      </p:sp>
      <p:sp>
        <p:nvSpPr>
          <p:cNvPr id="220" name="TextBox 219"/>
          <p:cNvSpPr txBox="1"/>
          <p:nvPr/>
        </p:nvSpPr>
        <p:spPr>
          <a:xfrm>
            <a:off x="8698302" y="2340634"/>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0</a:t>
            </a:r>
            <a:endParaRPr lang="en-GB" sz="1400" dirty="0">
              <a:solidFill>
                <a:srgbClr val="FF0000"/>
              </a:solidFill>
              <a:latin typeface="Comic Sans MS" panose="030F0702030302020204" pitchFamily="66" charset="0"/>
            </a:endParaRPr>
          </a:p>
        </p:txBody>
      </p:sp>
      <p:sp>
        <p:nvSpPr>
          <p:cNvPr id="221" name="TextBox 220"/>
          <p:cNvSpPr txBox="1"/>
          <p:nvPr/>
        </p:nvSpPr>
        <p:spPr>
          <a:xfrm>
            <a:off x="5840084" y="2346385"/>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1</a:t>
            </a:r>
            <a:endParaRPr lang="en-GB" sz="1400" dirty="0">
              <a:solidFill>
                <a:srgbClr val="FF0000"/>
              </a:solidFill>
              <a:latin typeface="Comic Sans MS" panose="030F0702030302020204" pitchFamily="66" charset="0"/>
            </a:endParaRPr>
          </a:p>
        </p:txBody>
      </p:sp>
      <p:sp>
        <p:nvSpPr>
          <p:cNvPr id="222" name="TextBox 221"/>
          <p:cNvSpPr txBox="1"/>
          <p:nvPr/>
        </p:nvSpPr>
        <p:spPr>
          <a:xfrm>
            <a:off x="6645216" y="2349259"/>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-1</a:t>
            </a:r>
            <a:endParaRPr lang="en-GB" sz="1400" dirty="0">
              <a:solidFill>
                <a:srgbClr val="FF0000"/>
              </a:solidFill>
              <a:latin typeface="Comic Sans MS" panose="030F0702030302020204" pitchFamily="66" charset="0"/>
            </a:endParaRPr>
          </a:p>
        </p:txBody>
      </p:sp>
      <p:sp>
        <p:nvSpPr>
          <p:cNvPr id="223" name="TextBox 222"/>
          <p:cNvSpPr txBox="1"/>
          <p:nvPr/>
        </p:nvSpPr>
        <p:spPr>
          <a:xfrm>
            <a:off x="7450348" y="2343510"/>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1</a:t>
            </a:r>
            <a:endParaRPr lang="en-GB" sz="1400" dirty="0">
              <a:solidFill>
                <a:srgbClr val="FF0000"/>
              </a:solidFill>
              <a:latin typeface="Comic Sans MS" panose="030F0702030302020204" pitchFamily="66" charset="0"/>
            </a:endParaRPr>
          </a:p>
        </p:txBody>
      </p:sp>
      <p:sp>
        <p:nvSpPr>
          <p:cNvPr id="224" name="TextBox 223"/>
          <p:cNvSpPr txBox="1"/>
          <p:nvPr/>
        </p:nvSpPr>
        <p:spPr>
          <a:xfrm>
            <a:off x="8255480" y="2346384"/>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-1</a:t>
            </a:r>
            <a:endParaRPr lang="en-GB" sz="1400" dirty="0">
              <a:solidFill>
                <a:srgbClr val="FF0000"/>
              </a:solidFill>
              <a:latin typeface="Comic Sans MS" panose="030F0702030302020204" pitchFamily="66" charset="0"/>
            </a:endParaRPr>
          </a:p>
        </p:txBody>
      </p:sp>
      <p:sp>
        <p:nvSpPr>
          <p:cNvPr id="6" name="Rectangle 5"/>
          <p:cNvSpPr/>
          <p:nvPr/>
        </p:nvSpPr>
        <p:spPr>
          <a:xfrm>
            <a:off x="3752491" y="2311879"/>
            <a:ext cx="1224951"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p:cNvSpPr/>
          <p:nvPr/>
        </p:nvSpPr>
        <p:spPr>
          <a:xfrm>
            <a:off x="4577751" y="2309003"/>
            <a:ext cx="1224951"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p:cNvSpPr/>
          <p:nvPr/>
        </p:nvSpPr>
        <p:spPr>
          <a:xfrm>
            <a:off x="5394385" y="2314754"/>
            <a:ext cx="1224951"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p:cNvSpPr/>
          <p:nvPr/>
        </p:nvSpPr>
        <p:spPr>
          <a:xfrm>
            <a:off x="7019027" y="2309002"/>
            <a:ext cx="1224951"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321172" y="3183148"/>
            <a:ext cx="2622428" cy="1384995"/>
          </a:xfrm>
          <a:prstGeom prst="rect">
            <a:avLst/>
          </a:prstGeom>
          <a:noFill/>
        </p:spPr>
        <p:txBody>
          <a:bodyPr wrap="square" rtlCol="0">
            <a:spAutoFit/>
          </a:bodyPr>
          <a:lstStyle/>
          <a:p>
            <a:pPr algn="ctr"/>
            <a:r>
              <a:rPr lang="en-GB" sz="1200" dirty="0" smtClean="0">
                <a:solidFill>
                  <a:srgbClr val="0000FF"/>
                </a:solidFill>
                <a:latin typeface="Comic Sans MS" panose="030F0702030302020204" pitchFamily="66" charset="0"/>
              </a:rPr>
              <a:t>We start at 0. By </a:t>
            </a:r>
            <a:r>
              <a:rPr lang="el-GR" sz="1200" baseline="30000" dirty="0" smtClean="0">
                <a:solidFill>
                  <a:srgbClr val="0000FF"/>
                </a:solidFill>
                <a:latin typeface="Comic Sans MS" panose="030F0702030302020204" pitchFamily="66" charset="0"/>
              </a:rPr>
              <a:t>π</a:t>
            </a:r>
            <a:r>
              <a:rPr lang="en-GB" sz="1200" dirty="0" smtClean="0">
                <a:solidFill>
                  <a:srgbClr val="0000FF"/>
                </a:solidFill>
                <a:latin typeface="Comic Sans MS" panose="030F0702030302020204" pitchFamily="66" charset="0"/>
              </a:rPr>
              <a:t>/</a:t>
            </a:r>
            <a:r>
              <a:rPr lang="en-GB" sz="1200" baseline="-25000" dirty="0" smtClean="0">
                <a:solidFill>
                  <a:srgbClr val="0000FF"/>
                </a:solidFill>
                <a:latin typeface="Comic Sans MS" panose="030F0702030302020204" pitchFamily="66" charset="0"/>
              </a:rPr>
              <a:t>6</a:t>
            </a:r>
            <a:r>
              <a:rPr lang="en-GB" sz="1200" dirty="0" smtClean="0">
                <a:solidFill>
                  <a:srgbClr val="0000FF"/>
                </a:solidFill>
                <a:latin typeface="Comic Sans MS" panose="030F0702030302020204" pitchFamily="66" charset="0"/>
              </a:rPr>
              <a:t> radians, we are a distance 1 unit away from the origin. </a:t>
            </a:r>
          </a:p>
          <a:p>
            <a:pPr algn="ctr"/>
            <a:endParaRPr lang="en-GB" sz="1200" dirty="0">
              <a:solidFill>
                <a:srgbClr val="0000FF"/>
              </a:solidFill>
              <a:latin typeface="Comic Sans MS" panose="030F0702030302020204" pitchFamily="66" charset="0"/>
            </a:endParaRPr>
          </a:p>
          <a:p>
            <a:pPr marL="171450" indent="-171450" algn="ctr">
              <a:buFont typeface="Wingdings" pitchFamily="2" charset="2"/>
              <a:buChar char="à"/>
            </a:pPr>
            <a:r>
              <a:rPr lang="en-GB" sz="1200" dirty="0" smtClean="0">
                <a:solidFill>
                  <a:srgbClr val="0000FF"/>
                </a:solidFill>
                <a:latin typeface="Comic Sans MS" panose="030F0702030302020204" pitchFamily="66" charset="0"/>
              </a:rPr>
              <a:t>As we keep increasing the angle, we then get closer, back to 0 radians at </a:t>
            </a:r>
            <a:r>
              <a:rPr lang="el-GR" sz="1200" baseline="30000" dirty="0" smtClean="0">
                <a:solidFill>
                  <a:srgbClr val="0000FF"/>
                </a:solidFill>
                <a:latin typeface="Comic Sans MS" panose="030F0702030302020204" pitchFamily="66" charset="0"/>
              </a:rPr>
              <a:t>π</a:t>
            </a:r>
            <a:r>
              <a:rPr lang="en-GB" sz="1200" dirty="0" smtClean="0">
                <a:solidFill>
                  <a:srgbClr val="0000FF"/>
                </a:solidFill>
                <a:latin typeface="Comic Sans MS" panose="030F0702030302020204" pitchFamily="66" charset="0"/>
              </a:rPr>
              <a:t>/</a:t>
            </a:r>
            <a:r>
              <a:rPr lang="en-GB" sz="1200" baseline="-25000" dirty="0" smtClean="0">
                <a:solidFill>
                  <a:srgbClr val="0000FF"/>
                </a:solidFill>
                <a:latin typeface="Comic Sans MS" panose="030F0702030302020204" pitchFamily="66" charset="0"/>
              </a:rPr>
              <a:t>3</a:t>
            </a:r>
          </a:p>
        </p:txBody>
      </p:sp>
      <p:cxnSp>
        <p:nvCxnSpPr>
          <p:cNvPr id="27" name="Straight Arrow Connector 26"/>
          <p:cNvCxnSpPr/>
          <p:nvPr/>
        </p:nvCxnSpPr>
        <p:spPr>
          <a:xfrm flipH="1" flipV="1">
            <a:off x="4390845" y="2725947"/>
            <a:ext cx="103518" cy="42269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flipV="1">
            <a:off x="5207478" y="2740324"/>
            <a:ext cx="103518" cy="42269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4060168" y="3180272"/>
            <a:ext cx="2622428" cy="1569660"/>
          </a:xfrm>
          <a:prstGeom prst="rect">
            <a:avLst/>
          </a:prstGeom>
          <a:noFill/>
        </p:spPr>
        <p:txBody>
          <a:bodyPr wrap="square" rtlCol="0">
            <a:spAutoFit/>
          </a:bodyPr>
          <a:lstStyle/>
          <a:p>
            <a:pPr algn="ctr"/>
            <a:r>
              <a:rPr lang="en-GB" sz="1200" dirty="0" smtClean="0">
                <a:solidFill>
                  <a:srgbClr val="0000FF"/>
                </a:solidFill>
                <a:latin typeface="Comic Sans MS" panose="030F0702030302020204" pitchFamily="66" charset="0"/>
              </a:rPr>
              <a:t>From </a:t>
            </a:r>
            <a:r>
              <a:rPr lang="el-GR" sz="1200" baseline="30000" dirty="0" smtClean="0">
                <a:solidFill>
                  <a:srgbClr val="0000FF"/>
                </a:solidFill>
                <a:latin typeface="Comic Sans MS" panose="030F0702030302020204" pitchFamily="66" charset="0"/>
              </a:rPr>
              <a:t>π</a:t>
            </a:r>
            <a:r>
              <a:rPr lang="en-GB" sz="1200" dirty="0" smtClean="0">
                <a:solidFill>
                  <a:srgbClr val="0000FF"/>
                </a:solidFill>
                <a:latin typeface="Comic Sans MS" panose="030F0702030302020204" pitchFamily="66" charset="0"/>
              </a:rPr>
              <a:t>/</a:t>
            </a:r>
            <a:r>
              <a:rPr lang="en-GB" sz="1200" baseline="-25000" dirty="0" smtClean="0">
                <a:solidFill>
                  <a:srgbClr val="0000FF"/>
                </a:solidFill>
                <a:latin typeface="Comic Sans MS" panose="030F0702030302020204" pitchFamily="66" charset="0"/>
              </a:rPr>
              <a:t>3</a:t>
            </a:r>
            <a:r>
              <a:rPr lang="en-GB" sz="1200" dirty="0" smtClean="0">
                <a:solidFill>
                  <a:srgbClr val="0000FF"/>
                </a:solidFill>
                <a:latin typeface="Comic Sans MS" panose="030F0702030302020204" pitchFamily="66" charset="0"/>
              </a:rPr>
              <a:t> radians, we keep increasing the angle. The distance reaches -1 and then is back to 0 at </a:t>
            </a:r>
            <a:r>
              <a:rPr lang="en-GB" sz="1200" baseline="30000" dirty="0" smtClean="0">
                <a:solidFill>
                  <a:srgbClr val="0000FF"/>
                </a:solidFill>
                <a:latin typeface="Comic Sans MS" panose="030F0702030302020204" pitchFamily="66" charset="0"/>
              </a:rPr>
              <a:t>2</a:t>
            </a:r>
            <a:r>
              <a:rPr lang="el-GR" sz="1200" baseline="30000" dirty="0" smtClean="0">
                <a:solidFill>
                  <a:srgbClr val="0000FF"/>
                </a:solidFill>
                <a:latin typeface="Comic Sans MS" panose="030F0702030302020204" pitchFamily="66" charset="0"/>
              </a:rPr>
              <a:t>π</a:t>
            </a:r>
            <a:r>
              <a:rPr lang="en-GB" sz="1200" dirty="0" smtClean="0">
                <a:solidFill>
                  <a:srgbClr val="0000FF"/>
                </a:solidFill>
                <a:latin typeface="Comic Sans MS" panose="030F0702030302020204" pitchFamily="66" charset="0"/>
              </a:rPr>
              <a:t>/</a:t>
            </a:r>
            <a:r>
              <a:rPr lang="en-GB" sz="1200" baseline="-25000" dirty="0" smtClean="0">
                <a:solidFill>
                  <a:srgbClr val="0000FF"/>
                </a:solidFill>
                <a:latin typeface="Comic Sans MS" panose="030F0702030302020204" pitchFamily="66" charset="0"/>
              </a:rPr>
              <a:t>3</a:t>
            </a:r>
            <a:r>
              <a:rPr lang="en-GB" sz="1200" dirty="0" smtClean="0">
                <a:solidFill>
                  <a:srgbClr val="0000FF"/>
                </a:solidFill>
                <a:latin typeface="Comic Sans MS" panose="030F0702030302020204" pitchFamily="66" charset="0"/>
              </a:rPr>
              <a:t> radians</a:t>
            </a:r>
          </a:p>
          <a:p>
            <a:pPr algn="ctr"/>
            <a:endParaRPr lang="en-GB" sz="1200" dirty="0">
              <a:solidFill>
                <a:srgbClr val="0000FF"/>
              </a:solidFill>
              <a:latin typeface="Comic Sans MS" panose="030F0702030302020204" pitchFamily="66" charset="0"/>
            </a:endParaRPr>
          </a:p>
          <a:p>
            <a:pPr algn="ctr"/>
            <a:r>
              <a:rPr lang="en-GB" sz="1200" dirty="0" smtClean="0">
                <a:solidFill>
                  <a:srgbClr val="0000FF"/>
                </a:solidFill>
                <a:latin typeface="Comic Sans MS" panose="030F0702030302020204" pitchFamily="66" charset="0"/>
                <a:sym typeface="Wingdings" panose="05000000000000000000" pitchFamily="2" charset="2"/>
              </a:rPr>
              <a:t> All the distances in this range are negative, so we do not plot them</a:t>
            </a:r>
            <a:endParaRPr lang="en-GB" sz="1200" dirty="0" smtClean="0">
              <a:solidFill>
                <a:srgbClr val="0000FF"/>
              </a:solidFill>
              <a:latin typeface="Comic Sans MS" panose="030F0702030302020204" pitchFamily="66" charset="0"/>
            </a:endParaRPr>
          </a:p>
        </p:txBody>
      </p:sp>
      <p:sp>
        <p:nvSpPr>
          <p:cNvPr id="102" name="TextBox 101"/>
          <p:cNvSpPr txBox="1"/>
          <p:nvPr/>
        </p:nvSpPr>
        <p:spPr>
          <a:xfrm>
            <a:off x="4885429" y="3211901"/>
            <a:ext cx="2622428" cy="1384995"/>
          </a:xfrm>
          <a:prstGeom prst="rect">
            <a:avLst/>
          </a:prstGeom>
          <a:noFill/>
        </p:spPr>
        <p:txBody>
          <a:bodyPr wrap="square" rtlCol="0">
            <a:spAutoFit/>
          </a:bodyPr>
          <a:lstStyle/>
          <a:p>
            <a:pPr algn="ctr"/>
            <a:r>
              <a:rPr lang="en-GB" sz="1200" dirty="0" smtClean="0">
                <a:solidFill>
                  <a:srgbClr val="0000FF"/>
                </a:solidFill>
                <a:latin typeface="Comic Sans MS" panose="030F0702030302020204" pitchFamily="66" charset="0"/>
              </a:rPr>
              <a:t>From </a:t>
            </a:r>
            <a:r>
              <a:rPr lang="en-GB" sz="1200" baseline="30000" dirty="0" smtClean="0">
                <a:solidFill>
                  <a:srgbClr val="0000FF"/>
                </a:solidFill>
                <a:latin typeface="Comic Sans MS" panose="030F0702030302020204" pitchFamily="66" charset="0"/>
              </a:rPr>
              <a:t>2</a:t>
            </a:r>
            <a:r>
              <a:rPr lang="el-GR" sz="1200" baseline="30000" dirty="0" smtClean="0">
                <a:solidFill>
                  <a:srgbClr val="0000FF"/>
                </a:solidFill>
                <a:latin typeface="Comic Sans MS" panose="030F0702030302020204" pitchFamily="66" charset="0"/>
              </a:rPr>
              <a:t>π</a:t>
            </a:r>
            <a:r>
              <a:rPr lang="en-GB" sz="1200" dirty="0" smtClean="0">
                <a:solidFill>
                  <a:srgbClr val="0000FF"/>
                </a:solidFill>
                <a:latin typeface="Comic Sans MS" panose="030F0702030302020204" pitchFamily="66" charset="0"/>
              </a:rPr>
              <a:t>/</a:t>
            </a:r>
            <a:r>
              <a:rPr lang="en-GB" sz="1200" baseline="-25000" dirty="0" smtClean="0">
                <a:solidFill>
                  <a:srgbClr val="0000FF"/>
                </a:solidFill>
                <a:latin typeface="Comic Sans MS" panose="030F0702030302020204" pitchFamily="66" charset="0"/>
              </a:rPr>
              <a:t>3</a:t>
            </a:r>
            <a:r>
              <a:rPr lang="en-GB" sz="1200" dirty="0" smtClean="0">
                <a:solidFill>
                  <a:srgbClr val="0000FF"/>
                </a:solidFill>
                <a:latin typeface="Comic Sans MS" panose="030F0702030302020204" pitchFamily="66" charset="0"/>
              </a:rPr>
              <a:t> radians, we keep increasing the angle. The distance reaches 1 and then is back to 0 at </a:t>
            </a:r>
            <a:r>
              <a:rPr lang="en-GB" sz="1200" baseline="30000" dirty="0">
                <a:solidFill>
                  <a:srgbClr val="0000FF"/>
                </a:solidFill>
                <a:latin typeface="Comic Sans MS" panose="030F0702030302020204" pitchFamily="66" charset="0"/>
              </a:rPr>
              <a:t> </a:t>
            </a:r>
            <a:r>
              <a:rPr lang="el-GR" sz="1200" dirty="0" smtClean="0">
                <a:solidFill>
                  <a:srgbClr val="0000FF"/>
                </a:solidFill>
                <a:latin typeface="Comic Sans MS" panose="030F0702030302020204" pitchFamily="66" charset="0"/>
              </a:rPr>
              <a:t>π</a:t>
            </a:r>
            <a:r>
              <a:rPr lang="en-GB" sz="1200" baseline="30000" dirty="0" smtClean="0">
                <a:solidFill>
                  <a:srgbClr val="0000FF"/>
                </a:solidFill>
                <a:latin typeface="Comic Sans MS" panose="030F0702030302020204" pitchFamily="66" charset="0"/>
              </a:rPr>
              <a:t> </a:t>
            </a:r>
            <a:r>
              <a:rPr lang="en-GB" sz="1200" dirty="0" smtClean="0">
                <a:solidFill>
                  <a:srgbClr val="0000FF"/>
                </a:solidFill>
                <a:latin typeface="Comic Sans MS" panose="030F0702030302020204" pitchFamily="66" charset="0"/>
              </a:rPr>
              <a:t>radians</a:t>
            </a:r>
          </a:p>
          <a:p>
            <a:pPr algn="ctr"/>
            <a:endParaRPr lang="en-GB" sz="1200" dirty="0">
              <a:solidFill>
                <a:srgbClr val="0000FF"/>
              </a:solidFill>
              <a:latin typeface="Comic Sans MS" panose="030F0702030302020204" pitchFamily="66" charset="0"/>
            </a:endParaRPr>
          </a:p>
          <a:p>
            <a:pPr algn="ctr"/>
            <a:r>
              <a:rPr lang="en-GB" sz="1200" dirty="0" smtClean="0">
                <a:solidFill>
                  <a:srgbClr val="0000FF"/>
                </a:solidFill>
                <a:latin typeface="Comic Sans MS" panose="030F0702030302020204" pitchFamily="66" charset="0"/>
                <a:sym typeface="Wingdings" panose="05000000000000000000" pitchFamily="2" charset="2"/>
              </a:rPr>
              <a:t> These are positive so will be plotted!</a:t>
            </a:r>
            <a:endParaRPr lang="en-GB" sz="1200" dirty="0" smtClean="0">
              <a:solidFill>
                <a:srgbClr val="0000FF"/>
              </a:solidFill>
              <a:latin typeface="Comic Sans MS" panose="030F0702030302020204" pitchFamily="66" charset="0"/>
            </a:endParaRPr>
          </a:p>
        </p:txBody>
      </p:sp>
      <p:cxnSp>
        <p:nvCxnSpPr>
          <p:cNvPr id="103" name="Straight Arrow Connector 102"/>
          <p:cNvCxnSpPr/>
          <p:nvPr/>
        </p:nvCxnSpPr>
        <p:spPr>
          <a:xfrm flipH="1" flipV="1">
            <a:off x="6041364" y="2789207"/>
            <a:ext cx="103518" cy="42269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6901131" y="2924354"/>
            <a:ext cx="2130725" cy="646331"/>
          </a:xfrm>
          <a:prstGeom prst="rect">
            <a:avLst/>
          </a:prstGeom>
          <a:noFill/>
        </p:spPr>
        <p:txBody>
          <a:bodyPr wrap="square" rtlCol="0">
            <a:spAutoFit/>
          </a:bodyPr>
          <a:lstStyle/>
          <a:p>
            <a:pPr algn="ctr"/>
            <a:r>
              <a:rPr lang="en-GB" sz="1200" dirty="0" smtClean="0">
                <a:solidFill>
                  <a:srgbClr val="0000FF"/>
                </a:solidFill>
                <a:latin typeface="Comic Sans MS" panose="030F0702030302020204" pitchFamily="66" charset="0"/>
              </a:rPr>
              <a:t>Hopefully you can see the ranges we need to plot are only the positive ones!</a:t>
            </a:r>
          </a:p>
        </p:txBody>
      </p:sp>
    </p:spTree>
    <p:extLst>
      <p:ext uri="{BB962C8B-B14F-4D97-AF65-F5344CB8AC3E}">
        <p14:creationId xmlns:p14="http://schemas.microsoft.com/office/powerpoint/2010/main" val="142629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blinds(horizontal)">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3" presetClass="exit" presetSubtype="10" fill="hold" grpId="0" nodeType="withEffect">
                                  <p:stCondLst>
                                    <p:cond delay="0"/>
                                  </p:stCondLst>
                                  <p:childTnLst>
                                    <p:animEffect transition="out" filter="blinds(horizontal)">
                                      <p:cBhvr>
                                        <p:cTn id="42" dur="500"/>
                                        <p:tgtEl>
                                          <p:spTgt spid="7">
                                            <p:txEl>
                                              <p:pRg st="0" end="0"/>
                                            </p:txEl>
                                          </p:spTgt>
                                        </p:tgtEl>
                                      </p:cBhvr>
                                    </p:animEffect>
                                    <p:set>
                                      <p:cBhvr>
                                        <p:cTn id="43" dur="1" fill="hold">
                                          <p:stCondLst>
                                            <p:cond delay="499"/>
                                          </p:stCondLst>
                                        </p:cTn>
                                        <p:tgtEl>
                                          <p:spTgt spid="7">
                                            <p:txEl>
                                              <p:pRg st="0" end="0"/>
                                            </p:txEl>
                                          </p:spTgt>
                                        </p:tgtEl>
                                        <p:attrNameLst>
                                          <p:attrName>style.visibility</p:attrName>
                                        </p:attrNameLst>
                                      </p:cBhvr>
                                      <p:to>
                                        <p:strVal val="hidden"/>
                                      </p:to>
                                    </p:set>
                                  </p:childTnLst>
                                </p:cTn>
                              </p:par>
                              <p:par>
                                <p:cTn id="44" presetID="3" presetClass="exit" presetSubtype="10" fill="hold" grpId="0" nodeType="withEffect">
                                  <p:stCondLst>
                                    <p:cond delay="0"/>
                                  </p:stCondLst>
                                  <p:childTnLst>
                                    <p:animEffect transition="out" filter="blinds(horizontal)">
                                      <p:cBhvr>
                                        <p:cTn id="45" dur="500"/>
                                        <p:tgtEl>
                                          <p:spTgt spid="7">
                                            <p:txEl>
                                              <p:pRg st="2" end="2"/>
                                            </p:txEl>
                                          </p:spTgt>
                                        </p:tgtEl>
                                      </p:cBhvr>
                                    </p:animEffect>
                                    <p:set>
                                      <p:cBhvr>
                                        <p:cTn id="46" dur="1" fill="hold">
                                          <p:stCondLst>
                                            <p:cond delay="499"/>
                                          </p:stCondLst>
                                        </p:cTn>
                                        <p:tgtEl>
                                          <p:spTgt spid="7">
                                            <p:txEl>
                                              <p:pRg st="2" end="2"/>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blinds(horizontal)">
                                      <p:cBhvr>
                                        <p:cTn id="51" dur="500"/>
                                        <p:tgtEl>
                                          <p:spTgt spid="91"/>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100"/>
                                        </p:tgtEl>
                                        <p:attrNameLst>
                                          <p:attrName>style.visibility</p:attrName>
                                        </p:attrNameLst>
                                      </p:cBhvr>
                                      <p:to>
                                        <p:strVal val="visible"/>
                                      </p:to>
                                    </p:set>
                                    <p:animEffect transition="in" filter="blinds(horizontal)">
                                      <p:cBhvr>
                                        <p:cTn id="56" dur="500"/>
                                        <p:tgtEl>
                                          <p:spTgt spid="100"/>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101">
                                            <p:txEl>
                                              <p:pRg st="0" end="0"/>
                                            </p:txEl>
                                          </p:spTgt>
                                        </p:tgtEl>
                                        <p:attrNameLst>
                                          <p:attrName>style.visibility</p:attrName>
                                        </p:attrNameLst>
                                      </p:cBhvr>
                                      <p:to>
                                        <p:strVal val="visible"/>
                                      </p:to>
                                    </p:set>
                                    <p:animEffect transition="in" filter="blinds(horizontal)">
                                      <p:cBhvr>
                                        <p:cTn id="61" dur="500"/>
                                        <p:tgtEl>
                                          <p:spTgt spid="101">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101">
                                            <p:txEl>
                                              <p:pRg st="2" end="2"/>
                                            </p:txEl>
                                          </p:spTgt>
                                        </p:tgtEl>
                                        <p:attrNameLst>
                                          <p:attrName>style.visibility</p:attrName>
                                        </p:attrNameLst>
                                      </p:cBhvr>
                                      <p:to>
                                        <p:strVal val="visible"/>
                                      </p:to>
                                    </p:set>
                                    <p:animEffect transition="in" filter="blinds(horizontal)">
                                      <p:cBhvr>
                                        <p:cTn id="66" dur="500"/>
                                        <p:tgtEl>
                                          <p:spTgt spid="101">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xit" presetSubtype="10" fill="hold" grpId="1" nodeType="clickEffect">
                                  <p:stCondLst>
                                    <p:cond delay="0"/>
                                  </p:stCondLst>
                                  <p:childTnLst>
                                    <p:animEffect transition="out" filter="blinds(horizontal)">
                                      <p:cBhvr>
                                        <p:cTn id="70" dur="500"/>
                                        <p:tgtEl>
                                          <p:spTgt spid="91"/>
                                        </p:tgtEl>
                                      </p:cBhvr>
                                    </p:animEffect>
                                    <p:set>
                                      <p:cBhvr>
                                        <p:cTn id="71" dur="1" fill="hold">
                                          <p:stCondLst>
                                            <p:cond delay="499"/>
                                          </p:stCondLst>
                                        </p:cTn>
                                        <p:tgtEl>
                                          <p:spTgt spid="91"/>
                                        </p:tgtEl>
                                        <p:attrNameLst>
                                          <p:attrName>style.visibility</p:attrName>
                                        </p:attrNameLst>
                                      </p:cBhvr>
                                      <p:to>
                                        <p:strVal val="hidden"/>
                                      </p:to>
                                    </p:set>
                                  </p:childTnLst>
                                </p:cTn>
                              </p:par>
                              <p:par>
                                <p:cTn id="72" presetID="3" presetClass="exit" presetSubtype="10" fill="hold" nodeType="withEffect">
                                  <p:stCondLst>
                                    <p:cond delay="0"/>
                                  </p:stCondLst>
                                  <p:childTnLst>
                                    <p:animEffect transition="out" filter="blinds(horizontal)">
                                      <p:cBhvr>
                                        <p:cTn id="73" dur="500"/>
                                        <p:tgtEl>
                                          <p:spTgt spid="100"/>
                                        </p:tgtEl>
                                      </p:cBhvr>
                                    </p:animEffect>
                                    <p:set>
                                      <p:cBhvr>
                                        <p:cTn id="74" dur="1" fill="hold">
                                          <p:stCondLst>
                                            <p:cond delay="499"/>
                                          </p:stCondLst>
                                        </p:cTn>
                                        <p:tgtEl>
                                          <p:spTgt spid="100"/>
                                        </p:tgtEl>
                                        <p:attrNameLst>
                                          <p:attrName>style.visibility</p:attrName>
                                        </p:attrNameLst>
                                      </p:cBhvr>
                                      <p:to>
                                        <p:strVal val="hidden"/>
                                      </p:to>
                                    </p:set>
                                  </p:childTnLst>
                                </p:cTn>
                              </p:par>
                              <p:par>
                                <p:cTn id="75" presetID="3" presetClass="exit" presetSubtype="10" fill="hold" grpId="0" nodeType="withEffect">
                                  <p:stCondLst>
                                    <p:cond delay="0"/>
                                  </p:stCondLst>
                                  <p:childTnLst>
                                    <p:animEffect transition="out" filter="blinds(horizontal)">
                                      <p:cBhvr>
                                        <p:cTn id="76" dur="500"/>
                                        <p:tgtEl>
                                          <p:spTgt spid="101">
                                            <p:txEl>
                                              <p:pRg st="0" end="0"/>
                                            </p:txEl>
                                          </p:spTgt>
                                        </p:tgtEl>
                                      </p:cBhvr>
                                    </p:animEffect>
                                    <p:set>
                                      <p:cBhvr>
                                        <p:cTn id="77" dur="1" fill="hold">
                                          <p:stCondLst>
                                            <p:cond delay="499"/>
                                          </p:stCondLst>
                                        </p:cTn>
                                        <p:tgtEl>
                                          <p:spTgt spid="101">
                                            <p:txEl>
                                              <p:pRg st="0" end="0"/>
                                            </p:txEl>
                                          </p:spTgt>
                                        </p:tgtEl>
                                        <p:attrNameLst>
                                          <p:attrName>style.visibility</p:attrName>
                                        </p:attrNameLst>
                                      </p:cBhvr>
                                      <p:to>
                                        <p:strVal val="hidden"/>
                                      </p:to>
                                    </p:set>
                                  </p:childTnLst>
                                </p:cTn>
                              </p:par>
                              <p:par>
                                <p:cTn id="78" presetID="3" presetClass="exit" presetSubtype="10" fill="hold" grpId="0" nodeType="withEffect">
                                  <p:stCondLst>
                                    <p:cond delay="0"/>
                                  </p:stCondLst>
                                  <p:childTnLst>
                                    <p:animEffect transition="out" filter="blinds(horizontal)">
                                      <p:cBhvr>
                                        <p:cTn id="79" dur="500"/>
                                        <p:tgtEl>
                                          <p:spTgt spid="101">
                                            <p:txEl>
                                              <p:pRg st="2" end="2"/>
                                            </p:txEl>
                                          </p:spTgt>
                                        </p:tgtEl>
                                      </p:cBhvr>
                                    </p:animEffect>
                                    <p:set>
                                      <p:cBhvr>
                                        <p:cTn id="80" dur="1" fill="hold">
                                          <p:stCondLst>
                                            <p:cond delay="499"/>
                                          </p:stCondLst>
                                        </p:cTn>
                                        <p:tgtEl>
                                          <p:spTgt spid="101">
                                            <p:txEl>
                                              <p:pRg st="2" end="2"/>
                                            </p:txEl>
                                          </p:spTgt>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blinds(horizontal)">
                                      <p:cBhvr>
                                        <p:cTn id="85" dur="500"/>
                                        <p:tgtEl>
                                          <p:spTgt spid="92"/>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103"/>
                                        </p:tgtEl>
                                        <p:attrNameLst>
                                          <p:attrName>style.visibility</p:attrName>
                                        </p:attrNameLst>
                                      </p:cBhvr>
                                      <p:to>
                                        <p:strVal val="visible"/>
                                      </p:to>
                                    </p:set>
                                    <p:animEffect transition="in" filter="blinds(horizontal)">
                                      <p:cBhvr>
                                        <p:cTn id="90" dur="500"/>
                                        <p:tgtEl>
                                          <p:spTgt spid="103"/>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nodeType="clickEffect">
                                  <p:stCondLst>
                                    <p:cond delay="0"/>
                                  </p:stCondLst>
                                  <p:childTnLst>
                                    <p:set>
                                      <p:cBhvr>
                                        <p:cTn id="94" dur="1" fill="hold">
                                          <p:stCondLst>
                                            <p:cond delay="0"/>
                                          </p:stCondLst>
                                        </p:cTn>
                                        <p:tgtEl>
                                          <p:spTgt spid="102">
                                            <p:txEl>
                                              <p:pRg st="0" end="0"/>
                                            </p:txEl>
                                          </p:spTgt>
                                        </p:tgtEl>
                                        <p:attrNameLst>
                                          <p:attrName>style.visibility</p:attrName>
                                        </p:attrNameLst>
                                      </p:cBhvr>
                                      <p:to>
                                        <p:strVal val="visible"/>
                                      </p:to>
                                    </p:set>
                                    <p:animEffect transition="in" filter="blinds(horizontal)">
                                      <p:cBhvr>
                                        <p:cTn id="95" dur="500"/>
                                        <p:tgtEl>
                                          <p:spTgt spid="102">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102">
                                            <p:txEl>
                                              <p:pRg st="2" end="2"/>
                                            </p:txEl>
                                          </p:spTgt>
                                        </p:tgtEl>
                                        <p:attrNameLst>
                                          <p:attrName>style.visibility</p:attrName>
                                        </p:attrNameLst>
                                      </p:cBhvr>
                                      <p:to>
                                        <p:strVal val="visible"/>
                                      </p:to>
                                    </p:set>
                                    <p:animEffect transition="in" filter="blinds(horizontal)">
                                      <p:cBhvr>
                                        <p:cTn id="100" dur="500"/>
                                        <p:tgtEl>
                                          <p:spTgt spid="102">
                                            <p:txEl>
                                              <p:pRg st="2" end="2"/>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xit" presetSubtype="10" fill="hold" grpId="1" nodeType="clickEffect">
                                  <p:stCondLst>
                                    <p:cond delay="0"/>
                                  </p:stCondLst>
                                  <p:childTnLst>
                                    <p:animEffect transition="out" filter="blinds(horizontal)">
                                      <p:cBhvr>
                                        <p:cTn id="104" dur="500"/>
                                        <p:tgtEl>
                                          <p:spTgt spid="92"/>
                                        </p:tgtEl>
                                      </p:cBhvr>
                                    </p:animEffect>
                                    <p:set>
                                      <p:cBhvr>
                                        <p:cTn id="105" dur="1" fill="hold">
                                          <p:stCondLst>
                                            <p:cond delay="499"/>
                                          </p:stCondLst>
                                        </p:cTn>
                                        <p:tgtEl>
                                          <p:spTgt spid="92"/>
                                        </p:tgtEl>
                                        <p:attrNameLst>
                                          <p:attrName>style.visibility</p:attrName>
                                        </p:attrNameLst>
                                      </p:cBhvr>
                                      <p:to>
                                        <p:strVal val="hidden"/>
                                      </p:to>
                                    </p:set>
                                  </p:childTnLst>
                                </p:cTn>
                              </p:par>
                              <p:par>
                                <p:cTn id="106" presetID="3" presetClass="exit" presetSubtype="10" fill="hold" nodeType="withEffect">
                                  <p:stCondLst>
                                    <p:cond delay="0"/>
                                  </p:stCondLst>
                                  <p:childTnLst>
                                    <p:animEffect transition="out" filter="blinds(horizontal)">
                                      <p:cBhvr>
                                        <p:cTn id="107" dur="500"/>
                                        <p:tgtEl>
                                          <p:spTgt spid="103"/>
                                        </p:tgtEl>
                                      </p:cBhvr>
                                    </p:animEffect>
                                    <p:set>
                                      <p:cBhvr>
                                        <p:cTn id="108" dur="1" fill="hold">
                                          <p:stCondLst>
                                            <p:cond delay="499"/>
                                          </p:stCondLst>
                                        </p:cTn>
                                        <p:tgtEl>
                                          <p:spTgt spid="103"/>
                                        </p:tgtEl>
                                        <p:attrNameLst>
                                          <p:attrName>style.visibility</p:attrName>
                                        </p:attrNameLst>
                                      </p:cBhvr>
                                      <p:to>
                                        <p:strVal val="hidden"/>
                                      </p:to>
                                    </p:set>
                                  </p:childTnLst>
                                </p:cTn>
                              </p:par>
                              <p:par>
                                <p:cTn id="109" presetID="3" presetClass="exit" presetSubtype="10" fill="hold" grpId="0" nodeType="withEffect">
                                  <p:stCondLst>
                                    <p:cond delay="0"/>
                                  </p:stCondLst>
                                  <p:childTnLst>
                                    <p:animEffect transition="out" filter="blinds(horizontal)">
                                      <p:cBhvr>
                                        <p:cTn id="110" dur="500"/>
                                        <p:tgtEl>
                                          <p:spTgt spid="102">
                                            <p:txEl>
                                              <p:pRg st="0" end="0"/>
                                            </p:txEl>
                                          </p:spTgt>
                                        </p:tgtEl>
                                      </p:cBhvr>
                                    </p:animEffect>
                                    <p:set>
                                      <p:cBhvr>
                                        <p:cTn id="111" dur="1" fill="hold">
                                          <p:stCondLst>
                                            <p:cond delay="499"/>
                                          </p:stCondLst>
                                        </p:cTn>
                                        <p:tgtEl>
                                          <p:spTgt spid="102">
                                            <p:txEl>
                                              <p:pRg st="0" end="0"/>
                                            </p:txEl>
                                          </p:spTgt>
                                        </p:tgtEl>
                                        <p:attrNameLst>
                                          <p:attrName>style.visibility</p:attrName>
                                        </p:attrNameLst>
                                      </p:cBhvr>
                                      <p:to>
                                        <p:strVal val="hidden"/>
                                      </p:to>
                                    </p:set>
                                  </p:childTnLst>
                                </p:cTn>
                              </p:par>
                              <p:par>
                                <p:cTn id="112" presetID="3" presetClass="exit" presetSubtype="10" fill="hold" grpId="0" nodeType="withEffect">
                                  <p:stCondLst>
                                    <p:cond delay="0"/>
                                  </p:stCondLst>
                                  <p:childTnLst>
                                    <p:animEffect transition="out" filter="blinds(horizontal)">
                                      <p:cBhvr>
                                        <p:cTn id="113" dur="500"/>
                                        <p:tgtEl>
                                          <p:spTgt spid="102">
                                            <p:txEl>
                                              <p:pRg st="2" end="2"/>
                                            </p:txEl>
                                          </p:spTgt>
                                        </p:tgtEl>
                                      </p:cBhvr>
                                    </p:animEffect>
                                    <p:set>
                                      <p:cBhvr>
                                        <p:cTn id="114" dur="1" fill="hold">
                                          <p:stCondLst>
                                            <p:cond delay="499"/>
                                          </p:stCondLst>
                                        </p:cTn>
                                        <p:tgtEl>
                                          <p:spTgt spid="102">
                                            <p:txEl>
                                              <p:pRg st="2" end="2"/>
                                            </p:txEl>
                                          </p:spTgt>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104"/>
                                        </p:tgtEl>
                                        <p:attrNameLst>
                                          <p:attrName>style.visibility</p:attrName>
                                        </p:attrNameLst>
                                      </p:cBhvr>
                                      <p:to>
                                        <p:strVal val="visible"/>
                                      </p:to>
                                    </p:set>
                                    <p:animEffect transition="in" filter="blinds(horizontal)">
                                      <p:cBhvr>
                                        <p:cTn id="119" dur="500"/>
                                        <p:tgtEl>
                                          <p:spTgt spid="104"/>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2" nodeType="clickEffect">
                                  <p:stCondLst>
                                    <p:cond delay="0"/>
                                  </p:stCondLst>
                                  <p:childTnLst>
                                    <p:set>
                                      <p:cBhvr>
                                        <p:cTn id="123" dur="1" fill="hold">
                                          <p:stCondLst>
                                            <p:cond delay="0"/>
                                          </p:stCondLst>
                                        </p:cTn>
                                        <p:tgtEl>
                                          <p:spTgt spid="6"/>
                                        </p:tgtEl>
                                        <p:attrNameLst>
                                          <p:attrName>style.visibility</p:attrName>
                                        </p:attrNameLst>
                                      </p:cBhvr>
                                      <p:to>
                                        <p:strVal val="visible"/>
                                      </p:to>
                                    </p:set>
                                    <p:animEffect transition="in" filter="blinds(horizontal)">
                                      <p:cBhvr>
                                        <p:cTn id="124" dur="500"/>
                                        <p:tgtEl>
                                          <p:spTgt spid="6"/>
                                        </p:tgtEl>
                                      </p:cBhvr>
                                    </p:animEffect>
                                  </p:childTnLst>
                                </p:cTn>
                              </p:par>
                              <p:par>
                                <p:cTn id="125" presetID="3" presetClass="entr" presetSubtype="10" fill="hold" grpId="2" nodeType="withEffect">
                                  <p:stCondLst>
                                    <p:cond delay="0"/>
                                  </p:stCondLst>
                                  <p:childTnLst>
                                    <p:set>
                                      <p:cBhvr>
                                        <p:cTn id="126" dur="1" fill="hold">
                                          <p:stCondLst>
                                            <p:cond delay="0"/>
                                          </p:stCondLst>
                                        </p:cTn>
                                        <p:tgtEl>
                                          <p:spTgt spid="92"/>
                                        </p:tgtEl>
                                        <p:attrNameLst>
                                          <p:attrName>style.visibility</p:attrName>
                                        </p:attrNameLst>
                                      </p:cBhvr>
                                      <p:to>
                                        <p:strVal val="visible"/>
                                      </p:to>
                                    </p:set>
                                    <p:animEffect transition="in" filter="blinds(horizontal)">
                                      <p:cBhvr>
                                        <p:cTn id="127" dur="500"/>
                                        <p:tgtEl>
                                          <p:spTgt spid="92"/>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blinds(horizontal)">
                                      <p:cBhvr>
                                        <p:cTn id="130"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91" grpId="0" animBg="1"/>
      <p:bldP spid="91" grpId="1" animBg="1"/>
      <p:bldP spid="92" grpId="0" animBg="1"/>
      <p:bldP spid="92" grpId="1" animBg="1"/>
      <p:bldP spid="92" grpId="2" animBg="1"/>
      <p:bldP spid="94" grpId="0" animBg="1"/>
      <p:bldP spid="7" grpId="0" build="allAtOnce"/>
      <p:bldP spid="101" grpId="0" build="allAtOnce"/>
      <p:bldP spid="102" grpId="0" build="allAtOnce"/>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048000" cy="2911415"/>
          </a:xfrm>
        </p:spPr>
        <p:txBody>
          <a:bodyPr>
            <a:normAutofit lnSpcReduction="10000"/>
          </a:bodyPr>
          <a:lstStyle/>
          <a:p>
            <a:pPr marL="0" indent="0" algn="ctr">
              <a:buNone/>
            </a:pPr>
            <a:r>
              <a:rPr lang="en-GB" sz="1400" b="1" dirty="0" smtClean="0">
                <a:latin typeface="Comic Sans MS" panose="030F0702030302020204" pitchFamily="66" charset="0"/>
              </a:rPr>
              <a:t>You can sketch curves based on their Polar equations</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a:p>
            <a:pPr algn="ctr">
              <a:buFont typeface="Wingdings" pitchFamily="2" charset="2"/>
              <a:buChar char="à"/>
            </a:pPr>
            <a:r>
              <a:rPr lang="en-GB" sz="1400" dirty="0" smtClean="0">
                <a:latin typeface="Comic Sans MS" panose="030F0702030302020204" pitchFamily="66" charset="0"/>
                <a:sym typeface="Wingdings" panose="05000000000000000000" pitchFamily="2" charset="2"/>
              </a:rPr>
              <a:t>Now we can plot these. Remember we do not plot negative values…</a:t>
            </a:r>
          </a:p>
          <a:p>
            <a:pPr algn="ctr">
              <a:buFont typeface="Wingdings" pitchFamily="2" charset="2"/>
              <a:buChar char="à"/>
            </a:pPr>
            <a:endParaRPr lang="en-GB" sz="1400" dirty="0">
              <a:latin typeface="Comic Sans MS" panose="030F0702030302020204" pitchFamily="66" charset="0"/>
              <a:sym typeface="Wingdings" panose="05000000000000000000" pitchFamily="2" charset="2"/>
            </a:endParaRPr>
          </a:p>
          <a:p>
            <a:pPr algn="ctr">
              <a:buFont typeface="Wingdings" pitchFamily="2" charset="2"/>
              <a:buChar char="à"/>
            </a:pPr>
            <a:r>
              <a:rPr lang="en-GB" sz="1400" dirty="0" smtClean="0">
                <a:latin typeface="Comic Sans MS" panose="030F0702030302020204" pitchFamily="66" charset="0"/>
                <a:sym typeface="Wingdings" panose="05000000000000000000" pitchFamily="2" charset="2"/>
              </a:rPr>
              <a:t>You can think of the plotting as being in several ‘sections’</a:t>
            </a:r>
            <a:endParaRPr lang="en-US"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p:txBody>
      </p:sp>
      <p:pic>
        <p:nvPicPr>
          <p:cNvPr id="5" name="Picture 8" descr="http://tutorial.math.lamar.edu/Classes/CalcII/PolarArea_files/image00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1219200" cy="1158240"/>
          </a:xfrm>
          <a:prstGeom prst="rect">
            <a:avLst/>
          </a:prstGeom>
          <a:noFill/>
          <a:extLst>
            <a:ext uri="{909E8E84-426E-40DD-AFC4-6F175D3DCCD1}">
              <a14:hiddenFill xmlns:a14="http://schemas.microsoft.com/office/drawing/2010/main">
                <a:solidFill>
                  <a:srgbClr val="FFFFFF"/>
                </a:solidFill>
              </a14:hiddenFill>
            </a:ext>
          </a:extLst>
        </p:spPr>
      </p:pic>
      <p:sp>
        <p:nvSpPr>
          <p:cNvPr id="116" name="TextBox 115"/>
          <p:cNvSpPr txBox="1"/>
          <p:nvPr/>
        </p:nvSpPr>
        <p:spPr>
          <a:xfrm>
            <a:off x="8736516" y="6550223"/>
            <a:ext cx="407484" cy="307777"/>
          </a:xfrm>
          <a:prstGeom prst="rect">
            <a:avLst/>
          </a:prstGeom>
          <a:noFill/>
        </p:spPr>
        <p:txBody>
          <a:bodyPr wrap="none" rtlCol="0">
            <a:spAutoFit/>
          </a:bodyPr>
          <a:lstStyle/>
          <a:p>
            <a:pPr algn="ctr"/>
            <a:r>
              <a:rPr lang="en-GB" sz="1400" dirty="0" smtClean="0">
                <a:latin typeface="Comic Sans MS" panose="030F0702030302020204" pitchFamily="66" charset="0"/>
              </a:rPr>
              <a:t>7C</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143000" y="2590800"/>
                <a:ext cx="1295400"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600" b="0" i="1" smtClean="0">
                          <a:latin typeface="Cambria Math"/>
                        </a:rPr>
                        <m:t>𝑟</m:t>
                      </m:r>
                      <m:r>
                        <a:rPr lang="en-GB" sz="1600" b="0" i="1" smtClean="0">
                          <a:latin typeface="Cambria Math"/>
                        </a:rPr>
                        <m:t>=</m:t>
                      </m:r>
                      <m:r>
                        <a:rPr lang="en-GB" sz="1600" b="0" i="1" smtClean="0">
                          <a:latin typeface="Cambria Math"/>
                        </a:rPr>
                        <m:t>𝑠𝑖𝑛</m:t>
                      </m:r>
                      <m:r>
                        <a:rPr lang="en-GB" sz="1600" b="0" i="1" smtClean="0">
                          <a:latin typeface="Cambria Math"/>
                        </a:rPr>
                        <m:t>3</m:t>
                      </m:r>
                      <m:r>
                        <a:rPr lang="en-GB" sz="1600" b="0" i="1" smtClean="0">
                          <a:latin typeface="Cambria Math"/>
                          <a:ea typeface="Cambria Math"/>
                        </a:rPr>
                        <m:t>𝜃</m:t>
                      </m:r>
                    </m:oMath>
                  </m:oMathPara>
                </a14:m>
                <a:endParaRPr lang="en-GB"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1143000" y="2590800"/>
                <a:ext cx="1295400" cy="338554"/>
              </a:xfrm>
              <a:prstGeom prst="rect">
                <a:avLst/>
              </a:prstGeom>
              <a:blipFill rotWithShape="1">
                <a:blip r:embed="rId3"/>
                <a:stretch>
                  <a:fillRect/>
                </a:stretch>
              </a:blipFill>
            </p:spPr>
            <p:txBody>
              <a:bodyPr/>
              <a:lstStyle/>
              <a:p>
                <a:r>
                  <a:rPr lang="en-GB">
                    <a:noFill/>
                  </a:rPr>
                  <a:t> </a:t>
                </a:r>
              </a:p>
            </p:txBody>
          </p:sp>
        </mc:Fallback>
      </mc:AlternateContent>
      <p:sp>
        <p:nvSpPr>
          <p:cNvPr id="1120" name="AutoShape 123"/>
          <p:cNvSpPr>
            <a:spLocks noChangeAspect="1" noChangeArrowheads="1" noTextEdit="1"/>
          </p:cNvSpPr>
          <p:nvPr/>
        </p:nvSpPr>
        <p:spPr bwMode="auto">
          <a:xfrm>
            <a:off x="3343275" y="1568450"/>
            <a:ext cx="57150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1" name="Line 125"/>
          <p:cNvSpPr>
            <a:spLocks noChangeShapeType="1"/>
          </p:cNvSpPr>
          <p:nvPr/>
        </p:nvSpPr>
        <p:spPr bwMode="auto">
          <a:xfrm>
            <a:off x="375126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2" name="Line 126"/>
          <p:cNvSpPr>
            <a:spLocks noChangeShapeType="1"/>
          </p:cNvSpPr>
          <p:nvPr/>
        </p:nvSpPr>
        <p:spPr bwMode="auto">
          <a:xfrm>
            <a:off x="415925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3" name="Line 127"/>
          <p:cNvSpPr>
            <a:spLocks noChangeShapeType="1"/>
          </p:cNvSpPr>
          <p:nvPr/>
        </p:nvSpPr>
        <p:spPr bwMode="auto">
          <a:xfrm>
            <a:off x="456882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4" name="Line 128"/>
          <p:cNvSpPr>
            <a:spLocks noChangeShapeType="1"/>
          </p:cNvSpPr>
          <p:nvPr/>
        </p:nvSpPr>
        <p:spPr bwMode="auto">
          <a:xfrm>
            <a:off x="497681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5" name="Line 129"/>
          <p:cNvSpPr>
            <a:spLocks noChangeShapeType="1"/>
          </p:cNvSpPr>
          <p:nvPr/>
        </p:nvSpPr>
        <p:spPr bwMode="auto">
          <a:xfrm>
            <a:off x="538480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6" name="Line 130"/>
          <p:cNvSpPr>
            <a:spLocks noChangeShapeType="1"/>
          </p:cNvSpPr>
          <p:nvPr/>
        </p:nvSpPr>
        <p:spPr bwMode="auto">
          <a:xfrm>
            <a:off x="5792788"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7" name="Line 131"/>
          <p:cNvSpPr>
            <a:spLocks noChangeShapeType="1"/>
          </p:cNvSpPr>
          <p:nvPr/>
        </p:nvSpPr>
        <p:spPr bwMode="auto">
          <a:xfrm>
            <a:off x="62007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8" name="Line 132"/>
          <p:cNvSpPr>
            <a:spLocks noChangeShapeType="1"/>
          </p:cNvSpPr>
          <p:nvPr/>
        </p:nvSpPr>
        <p:spPr bwMode="auto">
          <a:xfrm>
            <a:off x="660876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9" name="Line 133"/>
          <p:cNvSpPr>
            <a:spLocks noChangeShapeType="1"/>
          </p:cNvSpPr>
          <p:nvPr/>
        </p:nvSpPr>
        <p:spPr bwMode="auto">
          <a:xfrm>
            <a:off x="701675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0" name="Line 134"/>
          <p:cNvSpPr>
            <a:spLocks noChangeShapeType="1"/>
          </p:cNvSpPr>
          <p:nvPr/>
        </p:nvSpPr>
        <p:spPr bwMode="auto">
          <a:xfrm>
            <a:off x="742632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1" name="Line 135"/>
          <p:cNvSpPr>
            <a:spLocks noChangeShapeType="1"/>
          </p:cNvSpPr>
          <p:nvPr/>
        </p:nvSpPr>
        <p:spPr bwMode="auto">
          <a:xfrm>
            <a:off x="783431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2" name="Line 136"/>
          <p:cNvSpPr>
            <a:spLocks noChangeShapeType="1"/>
          </p:cNvSpPr>
          <p:nvPr/>
        </p:nvSpPr>
        <p:spPr bwMode="auto">
          <a:xfrm>
            <a:off x="824230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3" name="Line 137"/>
          <p:cNvSpPr>
            <a:spLocks noChangeShapeType="1"/>
          </p:cNvSpPr>
          <p:nvPr/>
        </p:nvSpPr>
        <p:spPr bwMode="auto">
          <a:xfrm>
            <a:off x="8650288"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4" name="Line 138"/>
          <p:cNvSpPr>
            <a:spLocks noChangeShapeType="1"/>
          </p:cNvSpPr>
          <p:nvPr/>
        </p:nvSpPr>
        <p:spPr bwMode="auto">
          <a:xfrm>
            <a:off x="3336925" y="1939925"/>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5" name="Line 139"/>
          <p:cNvSpPr>
            <a:spLocks noChangeShapeType="1"/>
          </p:cNvSpPr>
          <p:nvPr/>
        </p:nvSpPr>
        <p:spPr bwMode="auto">
          <a:xfrm>
            <a:off x="3336925" y="2311400"/>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6" name="Line 140"/>
          <p:cNvSpPr>
            <a:spLocks noChangeShapeType="1"/>
          </p:cNvSpPr>
          <p:nvPr/>
        </p:nvSpPr>
        <p:spPr bwMode="auto">
          <a:xfrm>
            <a:off x="33432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7" name="Line 141"/>
          <p:cNvSpPr>
            <a:spLocks noChangeShapeType="1"/>
          </p:cNvSpPr>
          <p:nvPr/>
        </p:nvSpPr>
        <p:spPr bwMode="auto">
          <a:xfrm>
            <a:off x="90582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8" name="Line 142"/>
          <p:cNvSpPr>
            <a:spLocks noChangeShapeType="1"/>
          </p:cNvSpPr>
          <p:nvPr/>
        </p:nvSpPr>
        <p:spPr bwMode="auto">
          <a:xfrm>
            <a:off x="3336925" y="1568450"/>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9" name="Line 143"/>
          <p:cNvSpPr>
            <a:spLocks noChangeShapeType="1"/>
          </p:cNvSpPr>
          <p:nvPr/>
        </p:nvSpPr>
        <p:spPr bwMode="auto">
          <a:xfrm>
            <a:off x="3336925" y="2681288"/>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0" name="TextBox 1139"/>
          <p:cNvSpPr txBox="1"/>
          <p:nvPr/>
        </p:nvSpPr>
        <p:spPr>
          <a:xfrm>
            <a:off x="3338422" y="1604513"/>
            <a:ext cx="457200" cy="307777"/>
          </a:xfrm>
          <a:prstGeom prst="rect">
            <a:avLst/>
          </a:prstGeom>
          <a:noFill/>
        </p:spPr>
        <p:txBody>
          <a:bodyPr wrap="square" rtlCol="0">
            <a:spAutoFit/>
          </a:bodyPr>
          <a:lstStyle/>
          <a:p>
            <a:r>
              <a:rPr lang="en-GB" sz="1400" dirty="0" smtClean="0">
                <a:latin typeface="Comic Sans MS" panose="030F0702030302020204" pitchFamily="66" charset="0"/>
              </a:rPr>
              <a:t>3</a:t>
            </a:r>
            <a:r>
              <a:rPr lang="el-GR" sz="1400" dirty="0" smtClean="0">
                <a:latin typeface="Comic Sans MS" panose="030F0702030302020204" pitchFamily="66" charset="0"/>
              </a:rPr>
              <a:t>θ</a:t>
            </a:r>
            <a:endParaRPr lang="en-GB" sz="1400" dirty="0">
              <a:latin typeface="Comic Sans MS" panose="030F0702030302020204" pitchFamily="66" charset="0"/>
            </a:endParaRPr>
          </a:p>
        </p:txBody>
      </p:sp>
      <p:sp>
        <p:nvSpPr>
          <p:cNvPr id="182" name="TextBox 181"/>
          <p:cNvSpPr txBox="1"/>
          <p:nvPr/>
        </p:nvSpPr>
        <p:spPr>
          <a:xfrm>
            <a:off x="3387305" y="1963947"/>
            <a:ext cx="339306" cy="307777"/>
          </a:xfrm>
          <a:prstGeom prst="rect">
            <a:avLst/>
          </a:prstGeom>
          <a:noFill/>
        </p:spPr>
        <p:txBody>
          <a:bodyPr wrap="square" rtlCol="0">
            <a:spAutoFit/>
          </a:bodyPr>
          <a:lstStyle/>
          <a:p>
            <a:pPr algn="ctr"/>
            <a:r>
              <a:rPr lang="el-GR" sz="1400" dirty="0" smtClean="0">
                <a:latin typeface="Comic Sans MS" panose="030F0702030302020204" pitchFamily="66" charset="0"/>
              </a:rPr>
              <a:t>θ</a:t>
            </a:r>
            <a:endParaRPr lang="en-GB" sz="1400" dirty="0">
              <a:latin typeface="Comic Sans MS" panose="030F0702030302020204" pitchFamily="66" charset="0"/>
            </a:endParaRPr>
          </a:p>
        </p:txBody>
      </p:sp>
      <p:sp>
        <p:nvSpPr>
          <p:cNvPr id="183" name="TextBox 182"/>
          <p:cNvSpPr txBox="1"/>
          <p:nvPr/>
        </p:nvSpPr>
        <p:spPr>
          <a:xfrm>
            <a:off x="3384428" y="2340633"/>
            <a:ext cx="339306" cy="307777"/>
          </a:xfrm>
          <a:prstGeom prst="rect">
            <a:avLst/>
          </a:prstGeom>
          <a:noFill/>
        </p:spPr>
        <p:txBody>
          <a:bodyPr wrap="square" rtlCol="0">
            <a:spAutoFit/>
          </a:bodyPr>
          <a:lstStyle/>
          <a:p>
            <a:pPr algn="ctr"/>
            <a:r>
              <a:rPr lang="en-GB" sz="1400" dirty="0" smtClean="0">
                <a:latin typeface="Comic Sans MS" panose="030F0702030302020204" pitchFamily="66" charset="0"/>
              </a:rPr>
              <a:t>r</a:t>
            </a:r>
            <a:endParaRPr lang="en-GB" sz="1400" dirty="0">
              <a:latin typeface="Comic Sans MS" panose="030F0702030302020204" pitchFamily="66" charset="0"/>
            </a:endParaRPr>
          </a:p>
        </p:txBody>
      </p:sp>
      <p:sp>
        <p:nvSpPr>
          <p:cNvPr id="184" name="TextBox 183"/>
          <p:cNvSpPr txBox="1"/>
          <p:nvPr/>
        </p:nvSpPr>
        <p:spPr>
          <a:xfrm>
            <a:off x="3789871" y="1590136"/>
            <a:ext cx="339306" cy="307777"/>
          </a:xfrm>
          <a:prstGeom prst="rect">
            <a:avLst/>
          </a:prstGeom>
          <a:noFill/>
        </p:spPr>
        <p:txBody>
          <a:bodyPr wrap="square" rtlCol="0">
            <a:spAutoFit/>
          </a:bodyPr>
          <a:lstStyle/>
          <a:p>
            <a:pPr algn="ctr"/>
            <a:r>
              <a:rPr lang="en-GB" sz="1400" dirty="0" smtClean="0">
                <a:latin typeface="Comic Sans MS" panose="030F0702030302020204" pitchFamily="66" charset="0"/>
              </a:rPr>
              <a:t>0</a:t>
            </a:r>
            <a:endParaRPr lang="en-GB" sz="1400" dirty="0">
              <a:latin typeface="Comic Sans MS" panose="030F0702030302020204" pitchFamily="66" charset="0"/>
            </a:endParaRPr>
          </a:p>
        </p:txBody>
      </p:sp>
      <p:sp>
        <p:nvSpPr>
          <p:cNvPr id="185" name="TextBox 184"/>
          <p:cNvSpPr txBox="1"/>
          <p:nvPr/>
        </p:nvSpPr>
        <p:spPr>
          <a:xfrm>
            <a:off x="4192437" y="1535501"/>
            <a:ext cx="339306" cy="430887"/>
          </a:xfrm>
          <a:prstGeom prst="rect">
            <a:avLst/>
          </a:prstGeom>
          <a:noFill/>
        </p:spPr>
        <p:txBody>
          <a:bodyPr wrap="square" rtlCol="0">
            <a:spAutoFit/>
          </a:bodyPr>
          <a:lstStyle/>
          <a:p>
            <a:pPr algn="ct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186" name="TextBox 185"/>
          <p:cNvSpPr txBox="1"/>
          <p:nvPr/>
        </p:nvSpPr>
        <p:spPr>
          <a:xfrm>
            <a:off x="4965937" y="1549879"/>
            <a:ext cx="425571" cy="430887"/>
          </a:xfrm>
          <a:prstGeom prst="rect">
            <a:avLst/>
          </a:prstGeom>
          <a:noFill/>
        </p:spPr>
        <p:txBody>
          <a:bodyPr wrap="square" rtlCol="0">
            <a:spAutoFit/>
          </a:bodyPr>
          <a:lstStyle/>
          <a:p>
            <a:pPr algn="ctr"/>
            <a:r>
              <a:rPr lang="en-GB" sz="1100" u="sng" dirty="0" smtClean="0">
                <a:latin typeface="Comic Sans MS" panose="030F0702030302020204" pitchFamily="66" charset="0"/>
              </a:rPr>
              <a:t>3</a:t>
            </a: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188" name="TextBox 187"/>
          <p:cNvSpPr txBox="1"/>
          <p:nvPr/>
        </p:nvSpPr>
        <p:spPr>
          <a:xfrm>
            <a:off x="4638134" y="1593010"/>
            <a:ext cx="270296" cy="307777"/>
          </a:xfrm>
          <a:prstGeom prst="rect">
            <a:avLst/>
          </a:prstGeom>
          <a:noFill/>
        </p:spPr>
        <p:txBody>
          <a:bodyPr wrap="square" rtlCol="0">
            <a:spAutoFit/>
          </a:bodyPr>
          <a:lstStyle/>
          <a:p>
            <a:pPr algn="ct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189" name="TextBox 188"/>
          <p:cNvSpPr txBox="1"/>
          <p:nvPr/>
        </p:nvSpPr>
        <p:spPr>
          <a:xfrm>
            <a:off x="5377129" y="1607388"/>
            <a:ext cx="437075" cy="307777"/>
          </a:xfrm>
          <a:prstGeom prst="rect">
            <a:avLst/>
          </a:prstGeom>
          <a:noFill/>
        </p:spPr>
        <p:txBody>
          <a:bodyPr wrap="square" rtlCol="0">
            <a:spAutoFit/>
          </a:bodyPr>
          <a:lstStyle/>
          <a:p>
            <a:pPr algn="ctr"/>
            <a:r>
              <a:rPr lang="en-GB" sz="1400" dirty="0" smtClean="0">
                <a:latin typeface="Comic Sans MS" panose="030F0702030302020204" pitchFamily="66" charset="0"/>
              </a:rPr>
              <a:t>2</a:t>
            </a: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190" name="TextBox 189"/>
          <p:cNvSpPr txBox="1"/>
          <p:nvPr/>
        </p:nvSpPr>
        <p:spPr>
          <a:xfrm>
            <a:off x="6176510" y="1604512"/>
            <a:ext cx="437075" cy="307777"/>
          </a:xfrm>
          <a:prstGeom prst="rect">
            <a:avLst/>
          </a:prstGeom>
          <a:noFill/>
        </p:spPr>
        <p:txBody>
          <a:bodyPr wrap="square" rtlCol="0">
            <a:spAutoFit/>
          </a:bodyPr>
          <a:lstStyle/>
          <a:p>
            <a:pPr algn="ctr"/>
            <a:r>
              <a:rPr lang="en-GB" sz="1400" dirty="0" smtClean="0">
                <a:latin typeface="Comic Sans MS" panose="030F0702030302020204" pitchFamily="66" charset="0"/>
              </a:rPr>
              <a:t>3</a:t>
            </a: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191" name="TextBox 190"/>
          <p:cNvSpPr txBox="1"/>
          <p:nvPr/>
        </p:nvSpPr>
        <p:spPr>
          <a:xfrm>
            <a:off x="7001770" y="1601638"/>
            <a:ext cx="437075" cy="307777"/>
          </a:xfrm>
          <a:prstGeom prst="rect">
            <a:avLst/>
          </a:prstGeom>
          <a:noFill/>
        </p:spPr>
        <p:txBody>
          <a:bodyPr wrap="square" rtlCol="0">
            <a:spAutoFit/>
          </a:bodyPr>
          <a:lstStyle/>
          <a:p>
            <a:pPr algn="ctr"/>
            <a:r>
              <a:rPr lang="en-GB" sz="1400" dirty="0" smtClean="0">
                <a:latin typeface="Comic Sans MS" panose="030F0702030302020204" pitchFamily="66" charset="0"/>
              </a:rPr>
              <a:t>4</a:t>
            </a: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192" name="TextBox 191"/>
          <p:cNvSpPr txBox="1"/>
          <p:nvPr/>
        </p:nvSpPr>
        <p:spPr>
          <a:xfrm>
            <a:off x="7835657" y="1590136"/>
            <a:ext cx="437075" cy="307777"/>
          </a:xfrm>
          <a:prstGeom prst="rect">
            <a:avLst/>
          </a:prstGeom>
          <a:noFill/>
        </p:spPr>
        <p:txBody>
          <a:bodyPr wrap="square" rtlCol="0">
            <a:spAutoFit/>
          </a:bodyPr>
          <a:lstStyle/>
          <a:p>
            <a:pPr algn="ctr"/>
            <a:r>
              <a:rPr lang="en-GB" sz="1400" dirty="0">
                <a:latin typeface="Comic Sans MS" panose="030F0702030302020204" pitchFamily="66" charset="0"/>
              </a:rPr>
              <a:t>5</a:t>
            </a: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193" name="TextBox 192"/>
          <p:cNvSpPr txBox="1"/>
          <p:nvPr/>
        </p:nvSpPr>
        <p:spPr>
          <a:xfrm>
            <a:off x="8626412" y="1595887"/>
            <a:ext cx="437075" cy="307777"/>
          </a:xfrm>
          <a:prstGeom prst="rect">
            <a:avLst/>
          </a:prstGeom>
          <a:noFill/>
        </p:spPr>
        <p:txBody>
          <a:bodyPr wrap="square" rtlCol="0">
            <a:spAutoFit/>
          </a:bodyPr>
          <a:lstStyle/>
          <a:p>
            <a:pPr algn="ctr"/>
            <a:r>
              <a:rPr lang="en-GB" sz="1400" dirty="0" smtClean="0">
                <a:latin typeface="Comic Sans MS" panose="030F0702030302020204" pitchFamily="66" charset="0"/>
              </a:rPr>
              <a:t>6</a:t>
            </a: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194" name="TextBox 193"/>
          <p:cNvSpPr txBox="1"/>
          <p:nvPr/>
        </p:nvSpPr>
        <p:spPr>
          <a:xfrm>
            <a:off x="5791197" y="1547003"/>
            <a:ext cx="425571" cy="430887"/>
          </a:xfrm>
          <a:prstGeom prst="rect">
            <a:avLst/>
          </a:prstGeom>
          <a:noFill/>
        </p:spPr>
        <p:txBody>
          <a:bodyPr wrap="square" rtlCol="0">
            <a:spAutoFit/>
          </a:bodyPr>
          <a:lstStyle/>
          <a:p>
            <a:pPr algn="ctr"/>
            <a:r>
              <a:rPr lang="en-GB" sz="1100" u="sng" dirty="0" smtClean="0">
                <a:latin typeface="Comic Sans MS" panose="030F0702030302020204" pitchFamily="66" charset="0"/>
              </a:rPr>
              <a:t>5</a:t>
            </a: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195" name="TextBox 194"/>
          <p:cNvSpPr txBox="1"/>
          <p:nvPr/>
        </p:nvSpPr>
        <p:spPr>
          <a:xfrm>
            <a:off x="6593454" y="1547004"/>
            <a:ext cx="425571" cy="430887"/>
          </a:xfrm>
          <a:prstGeom prst="rect">
            <a:avLst/>
          </a:prstGeom>
          <a:noFill/>
        </p:spPr>
        <p:txBody>
          <a:bodyPr wrap="square" rtlCol="0">
            <a:spAutoFit/>
          </a:bodyPr>
          <a:lstStyle/>
          <a:p>
            <a:pPr algn="ctr"/>
            <a:r>
              <a:rPr lang="en-GB" sz="1100" u="sng" dirty="0" smtClean="0">
                <a:latin typeface="Comic Sans MS" panose="030F0702030302020204" pitchFamily="66" charset="0"/>
              </a:rPr>
              <a:t>7</a:t>
            </a: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196" name="TextBox 195"/>
          <p:cNvSpPr txBox="1"/>
          <p:nvPr/>
        </p:nvSpPr>
        <p:spPr>
          <a:xfrm>
            <a:off x="7418714" y="1544127"/>
            <a:ext cx="425571" cy="430887"/>
          </a:xfrm>
          <a:prstGeom prst="rect">
            <a:avLst/>
          </a:prstGeom>
          <a:noFill/>
        </p:spPr>
        <p:txBody>
          <a:bodyPr wrap="square" rtlCol="0">
            <a:spAutoFit/>
          </a:bodyPr>
          <a:lstStyle/>
          <a:p>
            <a:pPr algn="ctr"/>
            <a:r>
              <a:rPr lang="en-GB" sz="1100" u="sng" dirty="0" smtClean="0">
                <a:latin typeface="Comic Sans MS" panose="030F0702030302020204" pitchFamily="66" charset="0"/>
              </a:rPr>
              <a:t>9</a:t>
            </a: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197" name="TextBox 196"/>
          <p:cNvSpPr txBox="1"/>
          <p:nvPr/>
        </p:nvSpPr>
        <p:spPr>
          <a:xfrm>
            <a:off x="8235348" y="1549878"/>
            <a:ext cx="425571" cy="430887"/>
          </a:xfrm>
          <a:prstGeom prst="rect">
            <a:avLst/>
          </a:prstGeom>
          <a:noFill/>
        </p:spPr>
        <p:txBody>
          <a:bodyPr wrap="square" rtlCol="0">
            <a:spAutoFit/>
          </a:bodyPr>
          <a:lstStyle/>
          <a:p>
            <a:pPr algn="ctr"/>
            <a:r>
              <a:rPr lang="en-GB" sz="1100" u="sng" dirty="0" smtClean="0">
                <a:latin typeface="Comic Sans MS" panose="030F0702030302020204" pitchFamily="66" charset="0"/>
              </a:rPr>
              <a:t>11</a:t>
            </a: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198" name="TextBox 197"/>
          <p:cNvSpPr txBox="1"/>
          <p:nvPr/>
        </p:nvSpPr>
        <p:spPr>
          <a:xfrm>
            <a:off x="3786996" y="1958196"/>
            <a:ext cx="339306" cy="307777"/>
          </a:xfrm>
          <a:prstGeom prst="rect">
            <a:avLst/>
          </a:prstGeom>
          <a:noFill/>
        </p:spPr>
        <p:txBody>
          <a:bodyPr wrap="square" rtlCol="0">
            <a:spAutoFit/>
          </a:bodyPr>
          <a:lstStyle/>
          <a:p>
            <a:pPr algn="ctr"/>
            <a:r>
              <a:rPr lang="en-GB" sz="1400" dirty="0" smtClean="0">
                <a:latin typeface="Comic Sans MS" panose="030F0702030302020204" pitchFamily="66" charset="0"/>
              </a:rPr>
              <a:t>0</a:t>
            </a:r>
            <a:endParaRPr lang="en-GB" sz="1400" dirty="0">
              <a:latin typeface="Comic Sans MS" panose="030F0702030302020204" pitchFamily="66" charset="0"/>
            </a:endParaRPr>
          </a:p>
        </p:txBody>
      </p:sp>
      <p:sp>
        <p:nvSpPr>
          <p:cNvPr id="199" name="TextBox 198"/>
          <p:cNvSpPr txBox="1"/>
          <p:nvPr/>
        </p:nvSpPr>
        <p:spPr>
          <a:xfrm>
            <a:off x="4198188" y="1903561"/>
            <a:ext cx="339306" cy="430887"/>
          </a:xfrm>
          <a:prstGeom prst="rect">
            <a:avLst/>
          </a:prstGeom>
          <a:noFill/>
        </p:spPr>
        <p:txBody>
          <a:bodyPr wrap="square" rtlCol="0">
            <a:spAutoFit/>
          </a:bodyPr>
          <a:lstStyle/>
          <a:p>
            <a:pPr algn="ctr"/>
            <a:r>
              <a:rPr lang="el-GR" sz="1100" u="sng" dirty="0" smtClean="0">
                <a:latin typeface="Comic Sans MS" panose="030F0702030302020204" pitchFamily="66" charset="0"/>
              </a:rPr>
              <a:t>π</a:t>
            </a:r>
            <a:r>
              <a:rPr lang="en-GB" sz="1100" dirty="0" smtClean="0">
                <a:latin typeface="Comic Sans MS" panose="030F0702030302020204" pitchFamily="66" charset="0"/>
              </a:rPr>
              <a:t> 6</a:t>
            </a:r>
            <a:endParaRPr lang="en-GB" sz="1100" dirty="0">
              <a:latin typeface="Comic Sans MS" panose="030F0702030302020204" pitchFamily="66" charset="0"/>
            </a:endParaRPr>
          </a:p>
        </p:txBody>
      </p:sp>
      <p:sp>
        <p:nvSpPr>
          <p:cNvPr id="200" name="TextBox 199"/>
          <p:cNvSpPr txBox="1"/>
          <p:nvPr/>
        </p:nvSpPr>
        <p:spPr>
          <a:xfrm>
            <a:off x="4600754" y="1900685"/>
            <a:ext cx="339306" cy="430887"/>
          </a:xfrm>
          <a:prstGeom prst="rect">
            <a:avLst/>
          </a:prstGeom>
          <a:noFill/>
        </p:spPr>
        <p:txBody>
          <a:bodyPr wrap="square" rtlCol="0">
            <a:spAutoFit/>
          </a:bodyPr>
          <a:lstStyle/>
          <a:p>
            <a:pPr algn="ctr"/>
            <a:r>
              <a:rPr lang="el-GR" sz="1100" u="sng" dirty="0" smtClean="0">
                <a:latin typeface="Comic Sans MS" panose="030F0702030302020204" pitchFamily="66" charset="0"/>
              </a:rPr>
              <a:t>π</a:t>
            </a:r>
            <a:r>
              <a:rPr lang="en-GB" sz="1100" dirty="0" smtClean="0">
                <a:latin typeface="Comic Sans MS" panose="030F0702030302020204" pitchFamily="66" charset="0"/>
              </a:rPr>
              <a:t> 3</a:t>
            </a:r>
            <a:endParaRPr lang="en-GB" sz="1100" dirty="0">
              <a:latin typeface="Comic Sans MS" panose="030F0702030302020204" pitchFamily="66" charset="0"/>
            </a:endParaRPr>
          </a:p>
        </p:txBody>
      </p:sp>
      <p:sp>
        <p:nvSpPr>
          <p:cNvPr id="201" name="TextBox 200"/>
          <p:cNvSpPr txBox="1"/>
          <p:nvPr/>
        </p:nvSpPr>
        <p:spPr>
          <a:xfrm>
            <a:off x="5003321" y="1906436"/>
            <a:ext cx="339306" cy="430887"/>
          </a:xfrm>
          <a:prstGeom prst="rect">
            <a:avLst/>
          </a:prstGeom>
          <a:noFill/>
        </p:spPr>
        <p:txBody>
          <a:bodyPr wrap="square" rtlCol="0">
            <a:spAutoFit/>
          </a:bodyPr>
          <a:lstStyle/>
          <a:p>
            <a:pPr algn="ct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202" name="TextBox 201"/>
          <p:cNvSpPr txBox="1"/>
          <p:nvPr/>
        </p:nvSpPr>
        <p:spPr>
          <a:xfrm>
            <a:off x="5380007" y="1912187"/>
            <a:ext cx="425569" cy="430887"/>
          </a:xfrm>
          <a:prstGeom prst="rect">
            <a:avLst/>
          </a:prstGeom>
          <a:noFill/>
        </p:spPr>
        <p:txBody>
          <a:bodyPr wrap="square" rtlCol="0">
            <a:spAutoFit/>
          </a:bodyPr>
          <a:lstStyle/>
          <a:p>
            <a:pPr algn="ctr"/>
            <a:r>
              <a:rPr lang="en-GB" sz="1100" u="sng" dirty="0" smtClean="0">
                <a:latin typeface="Comic Sans MS" panose="030F0702030302020204" pitchFamily="66" charset="0"/>
              </a:rPr>
              <a:t>2</a:t>
            </a:r>
            <a:r>
              <a:rPr lang="el-GR" sz="1100" u="sng" dirty="0" smtClean="0">
                <a:latin typeface="Comic Sans MS" panose="030F0702030302020204" pitchFamily="66" charset="0"/>
              </a:rPr>
              <a:t>π</a:t>
            </a:r>
            <a:r>
              <a:rPr lang="en-GB" sz="1100" dirty="0" smtClean="0">
                <a:latin typeface="Comic Sans MS" panose="030F0702030302020204" pitchFamily="66" charset="0"/>
              </a:rPr>
              <a:t> 3</a:t>
            </a:r>
            <a:endParaRPr lang="en-GB" sz="1100" dirty="0">
              <a:latin typeface="Comic Sans MS" panose="030F0702030302020204" pitchFamily="66" charset="0"/>
            </a:endParaRPr>
          </a:p>
        </p:txBody>
      </p:sp>
      <p:sp>
        <p:nvSpPr>
          <p:cNvPr id="203" name="TextBox 202"/>
          <p:cNvSpPr txBox="1"/>
          <p:nvPr/>
        </p:nvSpPr>
        <p:spPr>
          <a:xfrm>
            <a:off x="5782573" y="1917938"/>
            <a:ext cx="425569" cy="430887"/>
          </a:xfrm>
          <a:prstGeom prst="rect">
            <a:avLst/>
          </a:prstGeom>
          <a:noFill/>
        </p:spPr>
        <p:txBody>
          <a:bodyPr wrap="square" rtlCol="0">
            <a:spAutoFit/>
          </a:bodyPr>
          <a:lstStyle/>
          <a:p>
            <a:pPr algn="ctr"/>
            <a:r>
              <a:rPr lang="en-GB" sz="1100" u="sng" dirty="0" smtClean="0">
                <a:latin typeface="Comic Sans MS" panose="030F0702030302020204" pitchFamily="66" charset="0"/>
              </a:rPr>
              <a:t>5</a:t>
            </a:r>
            <a:r>
              <a:rPr lang="el-GR" sz="1100" u="sng" dirty="0" smtClean="0">
                <a:latin typeface="Comic Sans MS" panose="030F0702030302020204" pitchFamily="66" charset="0"/>
              </a:rPr>
              <a:t>π</a:t>
            </a:r>
            <a:r>
              <a:rPr lang="en-GB" sz="1100" dirty="0" smtClean="0">
                <a:latin typeface="Comic Sans MS" panose="030F0702030302020204" pitchFamily="66" charset="0"/>
              </a:rPr>
              <a:t> 6</a:t>
            </a:r>
            <a:endParaRPr lang="en-GB" sz="1100" dirty="0">
              <a:latin typeface="Comic Sans MS" panose="030F0702030302020204" pitchFamily="66" charset="0"/>
            </a:endParaRPr>
          </a:p>
        </p:txBody>
      </p:sp>
      <p:sp>
        <p:nvSpPr>
          <p:cNvPr id="204" name="TextBox 203"/>
          <p:cNvSpPr txBox="1"/>
          <p:nvPr/>
        </p:nvSpPr>
        <p:spPr>
          <a:xfrm>
            <a:off x="6599207" y="1923689"/>
            <a:ext cx="425569" cy="430887"/>
          </a:xfrm>
          <a:prstGeom prst="rect">
            <a:avLst/>
          </a:prstGeom>
          <a:noFill/>
        </p:spPr>
        <p:txBody>
          <a:bodyPr wrap="square" rtlCol="0">
            <a:spAutoFit/>
          </a:bodyPr>
          <a:lstStyle/>
          <a:p>
            <a:pPr algn="ctr"/>
            <a:r>
              <a:rPr lang="en-GB" sz="1100" u="sng" dirty="0" smtClean="0">
                <a:latin typeface="Comic Sans MS" panose="030F0702030302020204" pitchFamily="66" charset="0"/>
              </a:rPr>
              <a:t>7</a:t>
            </a:r>
            <a:r>
              <a:rPr lang="el-GR" sz="1100" u="sng" dirty="0" smtClean="0">
                <a:latin typeface="Comic Sans MS" panose="030F0702030302020204" pitchFamily="66" charset="0"/>
              </a:rPr>
              <a:t>π</a:t>
            </a:r>
            <a:r>
              <a:rPr lang="en-GB" sz="1100" dirty="0" smtClean="0">
                <a:latin typeface="Comic Sans MS" panose="030F0702030302020204" pitchFamily="66" charset="0"/>
              </a:rPr>
              <a:t> 6</a:t>
            </a:r>
            <a:endParaRPr lang="en-GB" sz="1100" dirty="0">
              <a:latin typeface="Comic Sans MS" panose="030F0702030302020204" pitchFamily="66" charset="0"/>
            </a:endParaRPr>
          </a:p>
        </p:txBody>
      </p:sp>
      <p:sp>
        <p:nvSpPr>
          <p:cNvPr id="205" name="TextBox 204"/>
          <p:cNvSpPr txBox="1"/>
          <p:nvPr/>
        </p:nvSpPr>
        <p:spPr>
          <a:xfrm>
            <a:off x="6265651" y="1961070"/>
            <a:ext cx="270296" cy="307777"/>
          </a:xfrm>
          <a:prstGeom prst="rect">
            <a:avLst/>
          </a:prstGeom>
          <a:noFill/>
        </p:spPr>
        <p:txBody>
          <a:bodyPr wrap="square" rtlCol="0">
            <a:spAutoFit/>
          </a:bodyPr>
          <a:lstStyle/>
          <a:p>
            <a:pPr algn="ct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206" name="TextBox 205"/>
          <p:cNvSpPr txBox="1"/>
          <p:nvPr/>
        </p:nvSpPr>
        <p:spPr>
          <a:xfrm>
            <a:off x="8635039" y="1975449"/>
            <a:ext cx="437075" cy="307777"/>
          </a:xfrm>
          <a:prstGeom prst="rect">
            <a:avLst/>
          </a:prstGeom>
          <a:noFill/>
        </p:spPr>
        <p:txBody>
          <a:bodyPr wrap="square" rtlCol="0">
            <a:spAutoFit/>
          </a:bodyPr>
          <a:lstStyle/>
          <a:p>
            <a:pPr algn="ctr"/>
            <a:r>
              <a:rPr lang="en-GB" sz="1400" dirty="0" smtClean="0">
                <a:latin typeface="Comic Sans MS" panose="030F0702030302020204" pitchFamily="66" charset="0"/>
              </a:rPr>
              <a:t>2</a:t>
            </a: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207" name="TextBox 206"/>
          <p:cNvSpPr txBox="1"/>
          <p:nvPr/>
        </p:nvSpPr>
        <p:spPr>
          <a:xfrm>
            <a:off x="7010399" y="1920814"/>
            <a:ext cx="425569" cy="430887"/>
          </a:xfrm>
          <a:prstGeom prst="rect">
            <a:avLst/>
          </a:prstGeom>
          <a:noFill/>
        </p:spPr>
        <p:txBody>
          <a:bodyPr wrap="square" rtlCol="0">
            <a:spAutoFit/>
          </a:bodyPr>
          <a:lstStyle/>
          <a:p>
            <a:pPr algn="ctr"/>
            <a:r>
              <a:rPr lang="en-GB" sz="1100" u="sng" dirty="0" smtClean="0">
                <a:latin typeface="Comic Sans MS" panose="030F0702030302020204" pitchFamily="66" charset="0"/>
              </a:rPr>
              <a:t>4</a:t>
            </a:r>
            <a:r>
              <a:rPr lang="el-GR" sz="1100" u="sng" dirty="0" smtClean="0">
                <a:latin typeface="Comic Sans MS" panose="030F0702030302020204" pitchFamily="66" charset="0"/>
              </a:rPr>
              <a:t>π</a:t>
            </a:r>
            <a:r>
              <a:rPr lang="en-GB" sz="1100" dirty="0" smtClean="0">
                <a:latin typeface="Comic Sans MS" panose="030F0702030302020204" pitchFamily="66" charset="0"/>
              </a:rPr>
              <a:t> 3</a:t>
            </a:r>
            <a:endParaRPr lang="en-GB" sz="1100" dirty="0">
              <a:latin typeface="Comic Sans MS" panose="030F0702030302020204" pitchFamily="66" charset="0"/>
            </a:endParaRPr>
          </a:p>
        </p:txBody>
      </p:sp>
      <p:sp>
        <p:nvSpPr>
          <p:cNvPr id="208" name="TextBox 207"/>
          <p:cNvSpPr txBox="1"/>
          <p:nvPr/>
        </p:nvSpPr>
        <p:spPr>
          <a:xfrm>
            <a:off x="7421591" y="1917938"/>
            <a:ext cx="425569" cy="430887"/>
          </a:xfrm>
          <a:prstGeom prst="rect">
            <a:avLst/>
          </a:prstGeom>
          <a:noFill/>
        </p:spPr>
        <p:txBody>
          <a:bodyPr wrap="square" rtlCol="0">
            <a:spAutoFit/>
          </a:bodyPr>
          <a:lstStyle/>
          <a:p>
            <a:pPr algn="ctr"/>
            <a:r>
              <a:rPr lang="en-GB" sz="1100" u="sng" dirty="0" smtClean="0">
                <a:latin typeface="Comic Sans MS" panose="030F0702030302020204" pitchFamily="66" charset="0"/>
              </a:rPr>
              <a:t>3</a:t>
            </a: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209" name="TextBox 208"/>
          <p:cNvSpPr txBox="1"/>
          <p:nvPr/>
        </p:nvSpPr>
        <p:spPr>
          <a:xfrm>
            <a:off x="7824156" y="1923690"/>
            <a:ext cx="425569" cy="430887"/>
          </a:xfrm>
          <a:prstGeom prst="rect">
            <a:avLst/>
          </a:prstGeom>
          <a:noFill/>
        </p:spPr>
        <p:txBody>
          <a:bodyPr wrap="square" rtlCol="0">
            <a:spAutoFit/>
          </a:bodyPr>
          <a:lstStyle/>
          <a:p>
            <a:pPr algn="ctr"/>
            <a:r>
              <a:rPr lang="en-GB" sz="1100" u="sng" dirty="0" smtClean="0">
                <a:latin typeface="Comic Sans MS" panose="030F0702030302020204" pitchFamily="66" charset="0"/>
              </a:rPr>
              <a:t>5</a:t>
            </a:r>
            <a:r>
              <a:rPr lang="el-GR" sz="1100" u="sng" dirty="0" smtClean="0">
                <a:latin typeface="Comic Sans MS" panose="030F0702030302020204" pitchFamily="66" charset="0"/>
              </a:rPr>
              <a:t>π</a:t>
            </a:r>
            <a:r>
              <a:rPr lang="en-GB" sz="1100" dirty="0" smtClean="0">
                <a:latin typeface="Comic Sans MS" panose="030F0702030302020204" pitchFamily="66" charset="0"/>
              </a:rPr>
              <a:t> 3</a:t>
            </a:r>
            <a:endParaRPr lang="en-GB" sz="1100" dirty="0">
              <a:latin typeface="Comic Sans MS" panose="030F0702030302020204" pitchFamily="66" charset="0"/>
            </a:endParaRPr>
          </a:p>
        </p:txBody>
      </p:sp>
      <p:sp>
        <p:nvSpPr>
          <p:cNvPr id="210" name="TextBox 209"/>
          <p:cNvSpPr txBox="1"/>
          <p:nvPr/>
        </p:nvSpPr>
        <p:spPr>
          <a:xfrm>
            <a:off x="8235349" y="1920815"/>
            <a:ext cx="425569" cy="430887"/>
          </a:xfrm>
          <a:prstGeom prst="rect">
            <a:avLst/>
          </a:prstGeom>
          <a:noFill/>
        </p:spPr>
        <p:txBody>
          <a:bodyPr wrap="square" rtlCol="0">
            <a:spAutoFit/>
          </a:bodyPr>
          <a:lstStyle/>
          <a:p>
            <a:pPr algn="ctr"/>
            <a:r>
              <a:rPr lang="en-GB" sz="1100" u="sng" dirty="0" smtClean="0">
                <a:latin typeface="Comic Sans MS" panose="030F0702030302020204" pitchFamily="66" charset="0"/>
              </a:rPr>
              <a:t>11</a:t>
            </a:r>
            <a:r>
              <a:rPr lang="el-GR" sz="1100" u="sng" dirty="0" smtClean="0">
                <a:latin typeface="Comic Sans MS" panose="030F0702030302020204" pitchFamily="66" charset="0"/>
              </a:rPr>
              <a:t>π</a:t>
            </a:r>
            <a:r>
              <a:rPr lang="en-GB" sz="1100" dirty="0" smtClean="0">
                <a:latin typeface="Comic Sans MS" panose="030F0702030302020204" pitchFamily="66" charset="0"/>
              </a:rPr>
              <a:t> 6</a:t>
            </a:r>
            <a:endParaRPr lang="en-GB" sz="1100" dirty="0">
              <a:latin typeface="Comic Sans MS" panose="030F0702030302020204" pitchFamily="66" charset="0"/>
            </a:endParaRPr>
          </a:p>
        </p:txBody>
      </p:sp>
      <p:sp>
        <p:nvSpPr>
          <p:cNvPr id="211" name="TextBox 210"/>
          <p:cNvSpPr txBox="1"/>
          <p:nvPr/>
        </p:nvSpPr>
        <p:spPr>
          <a:xfrm>
            <a:off x="3792747" y="2352136"/>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0</a:t>
            </a:r>
            <a:endParaRPr lang="en-GB" sz="1400" dirty="0">
              <a:solidFill>
                <a:srgbClr val="FF0000"/>
              </a:solidFill>
              <a:latin typeface="Comic Sans MS" panose="030F0702030302020204" pitchFamily="66" charset="0"/>
            </a:endParaRPr>
          </a:p>
        </p:txBody>
      </p:sp>
      <p:sp>
        <p:nvSpPr>
          <p:cNvPr id="212" name="TextBox 211"/>
          <p:cNvSpPr txBox="1"/>
          <p:nvPr/>
        </p:nvSpPr>
        <p:spPr>
          <a:xfrm>
            <a:off x="4203940" y="2340634"/>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1</a:t>
            </a:r>
            <a:endParaRPr lang="en-GB" sz="1400" dirty="0">
              <a:solidFill>
                <a:srgbClr val="FF0000"/>
              </a:solidFill>
              <a:latin typeface="Comic Sans MS" panose="030F0702030302020204" pitchFamily="66" charset="0"/>
            </a:endParaRPr>
          </a:p>
        </p:txBody>
      </p:sp>
      <p:sp>
        <p:nvSpPr>
          <p:cNvPr id="213" name="TextBox 212"/>
          <p:cNvSpPr txBox="1"/>
          <p:nvPr/>
        </p:nvSpPr>
        <p:spPr>
          <a:xfrm>
            <a:off x="4606506" y="2355011"/>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0</a:t>
            </a:r>
            <a:endParaRPr lang="en-GB" sz="1400" dirty="0">
              <a:solidFill>
                <a:srgbClr val="FF0000"/>
              </a:solidFill>
              <a:latin typeface="Comic Sans MS" panose="030F0702030302020204" pitchFamily="66" charset="0"/>
            </a:endParaRPr>
          </a:p>
        </p:txBody>
      </p:sp>
      <p:sp>
        <p:nvSpPr>
          <p:cNvPr id="214" name="TextBox 213"/>
          <p:cNvSpPr txBox="1"/>
          <p:nvPr/>
        </p:nvSpPr>
        <p:spPr>
          <a:xfrm>
            <a:off x="5009072" y="2343508"/>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-1</a:t>
            </a:r>
            <a:endParaRPr lang="en-GB" sz="1400" dirty="0">
              <a:solidFill>
                <a:srgbClr val="FF0000"/>
              </a:solidFill>
              <a:latin typeface="Comic Sans MS" panose="030F0702030302020204" pitchFamily="66" charset="0"/>
            </a:endParaRPr>
          </a:p>
        </p:txBody>
      </p:sp>
      <p:sp>
        <p:nvSpPr>
          <p:cNvPr id="215" name="TextBox 214"/>
          <p:cNvSpPr txBox="1"/>
          <p:nvPr/>
        </p:nvSpPr>
        <p:spPr>
          <a:xfrm>
            <a:off x="5428890" y="2349261"/>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0</a:t>
            </a:r>
            <a:endParaRPr lang="en-GB" sz="1400" dirty="0">
              <a:solidFill>
                <a:srgbClr val="FF0000"/>
              </a:solidFill>
              <a:latin typeface="Comic Sans MS" panose="030F0702030302020204" pitchFamily="66" charset="0"/>
            </a:endParaRPr>
          </a:p>
        </p:txBody>
      </p:sp>
      <p:sp>
        <p:nvSpPr>
          <p:cNvPr id="216" name="TextBox 215"/>
          <p:cNvSpPr txBox="1"/>
          <p:nvPr/>
        </p:nvSpPr>
        <p:spPr>
          <a:xfrm>
            <a:off x="6242649" y="2352136"/>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0</a:t>
            </a:r>
            <a:endParaRPr lang="en-GB" sz="1400" dirty="0">
              <a:solidFill>
                <a:srgbClr val="FF0000"/>
              </a:solidFill>
              <a:latin typeface="Comic Sans MS" panose="030F0702030302020204" pitchFamily="66" charset="0"/>
            </a:endParaRPr>
          </a:p>
        </p:txBody>
      </p:sp>
      <p:sp>
        <p:nvSpPr>
          <p:cNvPr id="218" name="TextBox 217"/>
          <p:cNvSpPr txBox="1"/>
          <p:nvPr/>
        </p:nvSpPr>
        <p:spPr>
          <a:xfrm>
            <a:off x="7062159" y="2343509"/>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0</a:t>
            </a:r>
            <a:endParaRPr lang="en-GB" sz="1400" dirty="0">
              <a:solidFill>
                <a:srgbClr val="FF0000"/>
              </a:solidFill>
              <a:latin typeface="Comic Sans MS" panose="030F0702030302020204" pitchFamily="66" charset="0"/>
            </a:endParaRPr>
          </a:p>
        </p:txBody>
      </p:sp>
      <p:sp>
        <p:nvSpPr>
          <p:cNvPr id="219" name="TextBox 218"/>
          <p:cNvSpPr txBox="1"/>
          <p:nvPr/>
        </p:nvSpPr>
        <p:spPr>
          <a:xfrm>
            <a:off x="7884543" y="2337759"/>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0</a:t>
            </a:r>
            <a:endParaRPr lang="en-GB" sz="1400" dirty="0">
              <a:solidFill>
                <a:srgbClr val="FF0000"/>
              </a:solidFill>
              <a:latin typeface="Comic Sans MS" panose="030F0702030302020204" pitchFamily="66" charset="0"/>
            </a:endParaRPr>
          </a:p>
        </p:txBody>
      </p:sp>
      <p:sp>
        <p:nvSpPr>
          <p:cNvPr id="220" name="TextBox 219"/>
          <p:cNvSpPr txBox="1"/>
          <p:nvPr/>
        </p:nvSpPr>
        <p:spPr>
          <a:xfrm>
            <a:off x="8698302" y="2340634"/>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0</a:t>
            </a:r>
            <a:endParaRPr lang="en-GB" sz="1400" dirty="0">
              <a:solidFill>
                <a:srgbClr val="FF0000"/>
              </a:solidFill>
              <a:latin typeface="Comic Sans MS" panose="030F0702030302020204" pitchFamily="66" charset="0"/>
            </a:endParaRPr>
          </a:p>
        </p:txBody>
      </p:sp>
      <p:sp>
        <p:nvSpPr>
          <p:cNvPr id="221" name="TextBox 220"/>
          <p:cNvSpPr txBox="1"/>
          <p:nvPr/>
        </p:nvSpPr>
        <p:spPr>
          <a:xfrm>
            <a:off x="5840084" y="2346385"/>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1</a:t>
            </a:r>
            <a:endParaRPr lang="en-GB" sz="1400" dirty="0">
              <a:solidFill>
                <a:srgbClr val="FF0000"/>
              </a:solidFill>
              <a:latin typeface="Comic Sans MS" panose="030F0702030302020204" pitchFamily="66" charset="0"/>
            </a:endParaRPr>
          </a:p>
        </p:txBody>
      </p:sp>
      <p:sp>
        <p:nvSpPr>
          <p:cNvPr id="222" name="TextBox 221"/>
          <p:cNvSpPr txBox="1"/>
          <p:nvPr/>
        </p:nvSpPr>
        <p:spPr>
          <a:xfrm>
            <a:off x="6645216" y="2349259"/>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-1</a:t>
            </a:r>
            <a:endParaRPr lang="en-GB" sz="1400" dirty="0">
              <a:solidFill>
                <a:srgbClr val="FF0000"/>
              </a:solidFill>
              <a:latin typeface="Comic Sans MS" panose="030F0702030302020204" pitchFamily="66" charset="0"/>
            </a:endParaRPr>
          </a:p>
        </p:txBody>
      </p:sp>
      <p:sp>
        <p:nvSpPr>
          <p:cNvPr id="223" name="TextBox 222"/>
          <p:cNvSpPr txBox="1"/>
          <p:nvPr/>
        </p:nvSpPr>
        <p:spPr>
          <a:xfrm>
            <a:off x="7450348" y="2343510"/>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1</a:t>
            </a:r>
            <a:endParaRPr lang="en-GB" sz="1400" dirty="0">
              <a:solidFill>
                <a:srgbClr val="FF0000"/>
              </a:solidFill>
              <a:latin typeface="Comic Sans MS" panose="030F0702030302020204" pitchFamily="66" charset="0"/>
            </a:endParaRPr>
          </a:p>
        </p:txBody>
      </p:sp>
      <p:sp>
        <p:nvSpPr>
          <p:cNvPr id="224" name="TextBox 223"/>
          <p:cNvSpPr txBox="1"/>
          <p:nvPr/>
        </p:nvSpPr>
        <p:spPr>
          <a:xfrm>
            <a:off x="8255480" y="2346384"/>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-1</a:t>
            </a:r>
            <a:endParaRPr lang="en-GB" sz="1400" dirty="0">
              <a:solidFill>
                <a:srgbClr val="FF0000"/>
              </a:solidFill>
              <a:latin typeface="Comic Sans MS" panose="030F0702030302020204" pitchFamily="66" charset="0"/>
            </a:endParaRPr>
          </a:p>
        </p:txBody>
      </p:sp>
      <p:sp>
        <p:nvSpPr>
          <p:cNvPr id="6" name="Rectangle 5"/>
          <p:cNvSpPr/>
          <p:nvPr/>
        </p:nvSpPr>
        <p:spPr>
          <a:xfrm>
            <a:off x="3752491" y="2311879"/>
            <a:ext cx="1224951"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p:cNvSpPr/>
          <p:nvPr/>
        </p:nvSpPr>
        <p:spPr>
          <a:xfrm>
            <a:off x="5394385" y="2314754"/>
            <a:ext cx="1224951"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p:cNvSpPr/>
          <p:nvPr/>
        </p:nvSpPr>
        <p:spPr>
          <a:xfrm>
            <a:off x="7019027" y="2309002"/>
            <a:ext cx="1224951"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0" name="Picture 2"/>
          <p:cNvPicPr preferRelativeResize="0">
            <a:picLocks noChangeAspect="1" noChangeArrowheads="1"/>
          </p:cNvPicPr>
          <p:nvPr/>
        </p:nvPicPr>
        <p:blipFill rotWithShape="1">
          <a:blip r:embed="rId4" cstate="print">
            <a:extLst>
              <a:ext uri="{28A0092B-C50C-407E-A947-70E740481C1C}">
                <a14:useLocalDpi xmlns:a14="http://schemas.microsoft.com/office/drawing/2010/main" val="0"/>
              </a:ext>
            </a:extLst>
          </a:blip>
          <a:srcRect l="4153" t="14101" r="3066" b="6165"/>
          <a:stretch/>
        </p:blipFill>
        <p:spPr bwMode="auto">
          <a:xfrm>
            <a:off x="3657600" y="3161581"/>
            <a:ext cx="5008798"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a:stCxn id="80" idx="2"/>
            <a:endCxn id="80" idx="0"/>
          </p:cNvCxnSpPr>
          <p:nvPr/>
        </p:nvCxnSpPr>
        <p:spPr>
          <a:xfrm flipV="1">
            <a:off x="6161999" y="3161581"/>
            <a:ext cx="0" cy="3048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3648974" y="4694207"/>
            <a:ext cx="500879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6073650" y="4621742"/>
            <a:ext cx="152400" cy="152400"/>
            <a:chOff x="4038600" y="1371600"/>
            <a:chExt cx="152400" cy="152400"/>
          </a:xfrm>
        </p:grpSpPr>
        <p:cxnSp>
          <p:nvCxnSpPr>
            <p:cNvPr id="88" name="Straight Connector 87"/>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0" name="TextBox 89"/>
          <p:cNvSpPr txBox="1"/>
          <p:nvPr/>
        </p:nvSpPr>
        <p:spPr>
          <a:xfrm>
            <a:off x="7295185" y="3960108"/>
            <a:ext cx="663964" cy="276999"/>
          </a:xfrm>
          <a:prstGeom prst="rect">
            <a:avLst/>
          </a:prstGeom>
          <a:noFill/>
        </p:spPr>
        <p:txBody>
          <a:bodyPr wrap="none" rtlCol="0">
            <a:spAutoFit/>
          </a:bodyPr>
          <a:lstStyle/>
          <a:p>
            <a:pPr algn="ctr"/>
            <a:r>
              <a:rPr lang="en-GB" sz="1200" b="1" dirty="0" smtClean="0">
                <a:solidFill>
                  <a:srgbClr val="FF0000"/>
                </a:solidFill>
                <a:latin typeface="Comic Sans MS" panose="030F0702030302020204" pitchFamily="66" charset="0"/>
              </a:rPr>
              <a:t>(1,</a:t>
            </a:r>
            <a:r>
              <a:rPr lang="el-GR" sz="1200" b="1" baseline="30000" dirty="0" smtClean="0">
                <a:solidFill>
                  <a:srgbClr val="FF0000"/>
                </a:solidFill>
                <a:latin typeface="Comic Sans MS" panose="030F0702030302020204" pitchFamily="66" charset="0"/>
              </a:rPr>
              <a:t>π</a:t>
            </a:r>
            <a:r>
              <a:rPr lang="en-GB" sz="1200" b="1" dirty="0" smtClean="0">
                <a:solidFill>
                  <a:srgbClr val="FF0000"/>
                </a:solidFill>
                <a:latin typeface="Comic Sans MS" panose="030F0702030302020204" pitchFamily="66" charset="0"/>
              </a:rPr>
              <a:t>/</a:t>
            </a:r>
            <a:r>
              <a:rPr lang="en-GB" sz="1200" b="1" baseline="-25000" dirty="0" smtClean="0">
                <a:solidFill>
                  <a:srgbClr val="FF0000"/>
                </a:solidFill>
                <a:latin typeface="Comic Sans MS" panose="030F0702030302020204" pitchFamily="66" charset="0"/>
              </a:rPr>
              <a:t>6</a:t>
            </a:r>
            <a:r>
              <a:rPr lang="en-GB" sz="1200" b="1" dirty="0" smtClean="0">
                <a:solidFill>
                  <a:srgbClr val="FF0000"/>
                </a:solidFill>
                <a:latin typeface="Comic Sans MS" panose="030F0702030302020204" pitchFamily="66" charset="0"/>
              </a:rPr>
              <a:t>)</a:t>
            </a:r>
            <a:endParaRPr lang="en-GB" sz="1200" b="1" dirty="0">
              <a:solidFill>
                <a:srgbClr val="FF0000"/>
              </a:solidFill>
              <a:latin typeface="Comic Sans MS" panose="030F0702030302020204" pitchFamily="66" charset="0"/>
            </a:endParaRPr>
          </a:p>
        </p:txBody>
      </p:sp>
      <p:grpSp>
        <p:nvGrpSpPr>
          <p:cNvPr id="93" name="Group 92"/>
          <p:cNvGrpSpPr/>
          <p:nvPr/>
        </p:nvGrpSpPr>
        <p:grpSpPr>
          <a:xfrm>
            <a:off x="7149076" y="4127161"/>
            <a:ext cx="152400" cy="152400"/>
            <a:chOff x="4038600" y="1371600"/>
            <a:chExt cx="152400" cy="152400"/>
          </a:xfrm>
        </p:grpSpPr>
        <p:cxnSp>
          <p:nvCxnSpPr>
            <p:cNvPr id="95" name="Straight Connector 94"/>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5006850" y="4115659"/>
            <a:ext cx="152400" cy="152400"/>
            <a:chOff x="4038600" y="1371600"/>
            <a:chExt cx="152400" cy="152400"/>
          </a:xfrm>
        </p:grpSpPr>
        <p:cxnSp>
          <p:nvCxnSpPr>
            <p:cNvPr id="98" name="Straight Connector 97"/>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5" name="TextBox 104"/>
          <p:cNvSpPr txBox="1"/>
          <p:nvPr/>
        </p:nvSpPr>
        <p:spPr>
          <a:xfrm>
            <a:off x="4422958" y="3845088"/>
            <a:ext cx="726481" cy="276999"/>
          </a:xfrm>
          <a:prstGeom prst="rect">
            <a:avLst/>
          </a:prstGeom>
          <a:noFill/>
        </p:spPr>
        <p:txBody>
          <a:bodyPr wrap="none" rtlCol="0">
            <a:spAutoFit/>
          </a:bodyPr>
          <a:lstStyle/>
          <a:p>
            <a:pPr algn="ctr"/>
            <a:r>
              <a:rPr lang="en-GB" sz="1200" b="1" dirty="0" smtClean="0">
                <a:solidFill>
                  <a:srgbClr val="FF0000"/>
                </a:solidFill>
                <a:latin typeface="Comic Sans MS" panose="030F0702030302020204" pitchFamily="66" charset="0"/>
              </a:rPr>
              <a:t>(1,</a:t>
            </a:r>
            <a:r>
              <a:rPr lang="en-GB" sz="1200" b="1" baseline="30000" dirty="0" smtClean="0">
                <a:solidFill>
                  <a:srgbClr val="FF0000"/>
                </a:solidFill>
                <a:latin typeface="Comic Sans MS" panose="030F0702030302020204" pitchFamily="66" charset="0"/>
              </a:rPr>
              <a:t>5</a:t>
            </a:r>
            <a:r>
              <a:rPr lang="el-GR" sz="1200" b="1" baseline="30000" dirty="0" smtClean="0">
                <a:solidFill>
                  <a:srgbClr val="FF0000"/>
                </a:solidFill>
                <a:latin typeface="Comic Sans MS" panose="030F0702030302020204" pitchFamily="66" charset="0"/>
              </a:rPr>
              <a:t>π</a:t>
            </a:r>
            <a:r>
              <a:rPr lang="en-GB" sz="1200" b="1" dirty="0" smtClean="0">
                <a:solidFill>
                  <a:srgbClr val="FF0000"/>
                </a:solidFill>
                <a:latin typeface="Comic Sans MS" panose="030F0702030302020204" pitchFamily="66" charset="0"/>
              </a:rPr>
              <a:t>/</a:t>
            </a:r>
            <a:r>
              <a:rPr lang="en-GB" sz="1200" b="1" baseline="-25000" dirty="0" smtClean="0">
                <a:solidFill>
                  <a:srgbClr val="FF0000"/>
                </a:solidFill>
                <a:latin typeface="Comic Sans MS" panose="030F0702030302020204" pitchFamily="66" charset="0"/>
              </a:rPr>
              <a:t>6</a:t>
            </a:r>
            <a:r>
              <a:rPr lang="en-GB" sz="1200" b="1" dirty="0" smtClean="0">
                <a:solidFill>
                  <a:srgbClr val="FF0000"/>
                </a:solidFill>
                <a:latin typeface="Comic Sans MS" panose="030F0702030302020204" pitchFamily="66" charset="0"/>
              </a:rPr>
              <a:t>)</a:t>
            </a:r>
            <a:endParaRPr lang="en-GB" sz="1200" b="1" dirty="0">
              <a:solidFill>
                <a:srgbClr val="FF0000"/>
              </a:solidFill>
              <a:latin typeface="Comic Sans MS" panose="030F0702030302020204" pitchFamily="66" charset="0"/>
            </a:endParaRPr>
          </a:p>
        </p:txBody>
      </p:sp>
      <p:sp>
        <p:nvSpPr>
          <p:cNvPr id="106" name="TextBox 105"/>
          <p:cNvSpPr txBox="1"/>
          <p:nvPr/>
        </p:nvSpPr>
        <p:spPr>
          <a:xfrm>
            <a:off x="6102233" y="5671013"/>
            <a:ext cx="726481" cy="276999"/>
          </a:xfrm>
          <a:prstGeom prst="rect">
            <a:avLst/>
          </a:prstGeom>
          <a:noFill/>
        </p:spPr>
        <p:txBody>
          <a:bodyPr wrap="none" rtlCol="0">
            <a:spAutoFit/>
          </a:bodyPr>
          <a:lstStyle/>
          <a:p>
            <a:pPr algn="ctr"/>
            <a:r>
              <a:rPr lang="en-GB" sz="1200" b="1" dirty="0" smtClean="0">
                <a:solidFill>
                  <a:srgbClr val="FF0000"/>
                </a:solidFill>
                <a:latin typeface="Comic Sans MS" panose="030F0702030302020204" pitchFamily="66" charset="0"/>
              </a:rPr>
              <a:t>(1,</a:t>
            </a:r>
            <a:r>
              <a:rPr lang="en-GB" sz="1200" b="1" baseline="30000" dirty="0" smtClean="0">
                <a:solidFill>
                  <a:srgbClr val="FF0000"/>
                </a:solidFill>
                <a:latin typeface="Comic Sans MS" panose="030F0702030302020204" pitchFamily="66" charset="0"/>
              </a:rPr>
              <a:t>3</a:t>
            </a:r>
            <a:r>
              <a:rPr lang="el-GR" sz="1200" b="1" baseline="30000" dirty="0" smtClean="0">
                <a:solidFill>
                  <a:srgbClr val="FF0000"/>
                </a:solidFill>
                <a:latin typeface="Comic Sans MS" panose="030F0702030302020204" pitchFamily="66" charset="0"/>
              </a:rPr>
              <a:t>π</a:t>
            </a:r>
            <a:r>
              <a:rPr lang="en-GB" sz="1200" b="1" dirty="0" smtClean="0">
                <a:solidFill>
                  <a:srgbClr val="FF0000"/>
                </a:solidFill>
                <a:latin typeface="Comic Sans MS" panose="030F0702030302020204" pitchFamily="66" charset="0"/>
              </a:rPr>
              <a:t>/</a:t>
            </a:r>
            <a:r>
              <a:rPr lang="en-GB" sz="1200" b="1" baseline="-25000" dirty="0" smtClean="0">
                <a:solidFill>
                  <a:srgbClr val="FF0000"/>
                </a:solidFill>
                <a:latin typeface="Comic Sans MS" panose="030F0702030302020204" pitchFamily="66" charset="0"/>
              </a:rPr>
              <a:t>2</a:t>
            </a:r>
            <a:r>
              <a:rPr lang="en-GB" sz="1200" b="1" dirty="0" smtClean="0">
                <a:solidFill>
                  <a:srgbClr val="FF0000"/>
                </a:solidFill>
                <a:latin typeface="Comic Sans MS" panose="030F0702030302020204" pitchFamily="66" charset="0"/>
              </a:rPr>
              <a:t>)</a:t>
            </a:r>
            <a:endParaRPr lang="en-GB" sz="1200" b="1" dirty="0">
              <a:solidFill>
                <a:srgbClr val="FF0000"/>
              </a:solidFill>
              <a:latin typeface="Comic Sans MS" panose="030F0702030302020204" pitchFamily="66" charset="0"/>
            </a:endParaRPr>
          </a:p>
        </p:txBody>
      </p:sp>
      <p:sp>
        <p:nvSpPr>
          <p:cNvPr id="14" name="TextBox 13"/>
          <p:cNvSpPr txBox="1"/>
          <p:nvPr/>
        </p:nvSpPr>
        <p:spPr>
          <a:xfrm>
            <a:off x="6340415" y="3209026"/>
            <a:ext cx="2648310" cy="646331"/>
          </a:xfrm>
          <a:prstGeom prst="rect">
            <a:avLst/>
          </a:prstGeom>
          <a:noFill/>
        </p:spPr>
        <p:txBody>
          <a:bodyPr wrap="square" rtlCol="0">
            <a:spAutoFit/>
          </a:bodyPr>
          <a:lstStyle/>
          <a:p>
            <a:pPr algn="ctr"/>
            <a:r>
              <a:rPr lang="en-GB" sz="1200" dirty="0" smtClean="0">
                <a:solidFill>
                  <a:srgbClr val="0000FF"/>
                </a:solidFill>
                <a:latin typeface="Comic Sans MS" panose="030F0702030302020204" pitchFamily="66" charset="0"/>
              </a:rPr>
              <a:t>As the angle increases, the distance does, up until </a:t>
            </a:r>
            <a:r>
              <a:rPr lang="el-GR" sz="1200" baseline="30000" dirty="0" smtClean="0">
                <a:solidFill>
                  <a:srgbClr val="0000FF"/>
                </a:solidFill>
                <a:latin typeface="Comic Sans MS" panose="030F0702030302020204" pitchFamily="66" charset="0"/>
              </a:rPr>
              <a:t>π</a:t>
            </a:r>
            <a:r>
              <a:rPr lang="en-GB" sz="1200" dirty="0" smtClean="0">
                <a:solidFill>
                  <a:srgbClr val="0000FF"/>
                </a:solidFill>
                <a:latin typeface="Comic Sans MS" panose="030F0702030302020204" pitchFamily="66" charset="0"/>
              </a:rPr>
              <a:t>/</a:t>
            </a:r>
            <a:r>
              <a:rPr lang="en-GB" sz="1200" baseline="-25000" dirty="0" smtClean="0">
                <a:solidFill>
                  <a:srgbClr val="0000FF"/>
                </a:solidFill>
                <a:latin typeface="Comic Sans MS" panose="030F0702030302020204" pitchFamily="66" charset="0"/>
              </a:rPr>
              <a:t>6</a:t>
            </a:r>
            <a:r>
              <a:rPr lang="en-GB" sz="1200" dirty="0" smtClean="0">
                <a:solidFill>
                  <a:srgbClr val="0000FF"/>
                </a:solidFill>
                <a:latin typeface="Comic Sans MS" panose="030F0702030302020204" pitchFamily="66" charset="0"/>
              </a:rPr>
              <a:t> radians, when it starts to decrease again</a:t>
            </a:r>
            <a:endParaRPr lang="en-GB" sz="1200" dirty="0">
              <a:solidFill>
                <a:srgbClr val="0000FF"/>
              </a:solidFill>
              <a:latin typeface="Comic Sans MS" panose="030F0702030302020204" pitchFamily="66" charset="0"/>
            </a:endParaRPr>
          </a:p>
        </p:txBody>
      </p:sp>
      <p:cxnSp>
        <p:nvCxnSpPr>
          <p:cNvPr id="107" name="Straight Arrow Connector 106"/>
          <p:cNvCxnSpPr/>
          <p:nvPr/>
        </p:nvCxnSpPr>
        <p:spPr>
          <a:xfrm flipV="1">
            <a:off x="6155154" y="4623758"/>
            <a:ext cx="487186" cy="74317"/>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a:off x="6082276" y="5613779"/>
            <a:ext cx="152400" cy="152400"/>
            <a:chOff x="4038600" y="1371600"/>
            <a:chExt cx="152400" cy="152400"/>
          </a:xfrm>
        </p:grpSpPr>
        <p:cxnSp>
          <p:nvCxnSpPr>
            <p:cNvPr id="109" name="Straight Connector 108"/>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11" name="Straight Arrow Connector 110"/>
          <p:cNvCxnSpPr/>
          <p:nvPr/>
        </p:nvCxnSpPr>
        <p:spPr>
          <a:xfrm flipV="1">
            <a:off x="6169531" y="4502989"/>
            <a:ext cx="826492" cy="19221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V="1">
            <a:off x="6166656" y="4356339"/>
            <a:ext cx="1019148" cy="32736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V="1">
            <a:off x="6155154" y="4201064"/>
            <a:ext cx="1091035" cy="47976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V="1">
            <a:off x="6178158" y="4149306"/>
            <a:ext cx="904129" cy="520016"/>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V="1">
            <a:off x="6175283" y="4235570"/>
            <a:ext cx="579200" cy="439503"/>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8539347" y="4676301"/>
            <a:ext cx="604653" cy="276999"/>
          </a:xfrm>
          <a:prstGeom prst="rect">
            <a:avLst/>
          </a:prstGeom>
          <a:noFill/>
        </p:spPr>
        <p:txBody>
          <a:bodyPr wrap="none" rtlCol="0">
            <a:spAutoFit/>
          </a:bodyPr>
          <a:lstStyle/>
          <a:p>
            <a:r>
              <a:rPr lang="en-US" sz="1200" b="1" dirty="0" smtClean="0">
                <a:latin typeface="Comic Sans MS" panose="030F0702030302020204" pitchFamily="66" charset="0"/>
              </a:rPr>
              <a:t>0, 2</a:t>
            </a:r>
            <a:r>
              <a:rPr lang="el-GR" sz="1200" b="1" dirty="0" smtClean="0">
                <a:latin typeface="Comic Sans MS" panose="030F0702030302020204" pitchFamily="66" charset="0"/>
              </a:rPr>
              <a:t>π</a:t>
            </a:r>
            <a:endParaRPr lang="en-GB" sz="1200" b="1" dirty="0">
              <a:latin typeface="Comic Sans MS" panose="030F0702030302020204" pitchFamily="66" charset="0"/>
            </a:endParaRPr>
          </a:p>
        </p:txBody>
      </p:sp>
      <p:sp>
        <p:nvSpPr>
          <p:cNvPr id="118" name="TextBox 117"/>
          <p:cNvSpPr txBox="1"/>
          <p:nvPr/>
        </p:nvSpPr>
        <p:spPr>
          <a:xfrm>
            <a:off x="5998513" y="2751304"/>
            <a:ext cx="321624" cy="461665"/>
          </a:xfrm>
          <a:prstGeom prst="rect">
            <a:avLst/>
          </a:prstGeom>
          <a:noFill/>
        </p:spPr>
        <p:txBody>
          <a:bodyPr wrap="square" rtlCol="0">
            <a:spAutoFit/>
          </a:bodyPr>
          <a:lstStyle/>
          <a:p>
            <a:pPr algn="ctr"/>
            <a:r>
              <a:rPr lang="el-GR" sz="1200" b="1" u="sng" dirty="0" smtClean="0">
                <a:latin typeface="Comic Sans MS" panose="030F0702030302020204" pitchFamily="66" charset="0"/>
              </a:rPr>
              <a:t>π</a:t>
            </a:r>
            <a:r>
              <a:rPr lang="en-US" sz="1200" b="1" dirty="0" smtClean="0">
                <a:latin typeface="Comic Sans MS" panose="030F0702030302020204" pitchFamily="66" charset="0"/>
              </a:rPr>
              <a:t> 2</a:t>
            </a:r>
            <a:endParaRPr lang="en-GB" sz="1200" b="1" dirty="0">
              <a:latin typeface="Comic Sans MS" panose="030F0702030302020204" pitchFamily="66" charset="0"/>
            </a:endParaRPr>
          </a:p>
        </p:txBody>
      </p:sp>
      <p:sp>
        <p:nvSpPr>
          <p:cNvPr id="119" name="TextBox 118"/>
          <p:cNvSpPr txBox="1"/>
          <p:nvPr/>
        </p:nvSpPr>
        <p:spPr>
          <a:xfrm>
            <a:off x="3380826" y="4529427"/>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120" name="TextBox 119"/>
          <p:cNvSpPr txBox="1"/>
          <p:nvPr/>
        </p:nvSpPr>
        <p:spPr>
          <a:xfrm>
            <a:off x="5935027" y="6190367"/>
            <a:ext cx="442357" cy="461665"/>
          </a:xfrm>
          <a:prstGeom prst="rect">
            <a:avLst/>
          </a:prstGeom>
          <a:noFill/>
        </p:spPr>
        <p:txBody>
          <a:bodyPr wrap="square" rtlCol="0">
            <a:spAutoFit/>
          </a:bodyPr>
          <a:lstStyle/>
          <a:p>
            <a:pPr algn="ctr"/>
            <a:r>
              <a:rPr lang="en-US" sz="1200" b="1" u="sng" dirty="0" smtClean="0">
                <a:latin typeface="Comic Sans MS" panose="030F0702030302020204" pitchFamily="66" charset="0"/>
              </a:rPr>
              <a:t>3</a:t>
            </a:r>
            <a:r>
              <a:rPr lang="el-GR" sz="1200" b="1" u="sng" dirty="0" smtClean="0">
                <a:latin typeface="Comic Sans MS" panose="030F0702030302020204" pitchFamily="66" charset="0"/>
              </a:rPr>
              <a:t>π</a:t>
            </a:r>
            <a:r>
              <a:rPr lang="en-US" sz="1200" b="1" dirty="0" smtClean="0">
                <a:latin typeface="Comic Sans MS" panose="030F0702030302020204" pitchFamily="66" charset="0"/>
              </a:rPr>
              <a:t> 2</a:t>
            </a:r>
            <a:endParaRPr lang="en-GB" sz="1200" b="1" dirty="0">
              <a:latin typeface="Comic Sans MS" panose="030F0702030302020204" pitchFamily="66" charset="0"/>
            </a:endParaRPr>
          </a:p>
        </p:txBody>
      </p:sp>
      <p:sp>
        <p:nvSpPr>
          <p:cNvPr id="121" name="TextBox 120"/>
          <p:cNvSpPr txBox="1"/>
          <p:nvPr/>
        </p:nvSpPr>
        <p:spPr>
          <a:xfrm>
            <a:off x="6207960" y="4655972"/>
            <a:ext cx="279244" cy="276999"/>
          </a:xfrm>
          <a:prstGeom prst="rect">
            <a:avLst/>
          </a:prstGeom>
          <a:noFill/>
        </p:spPr>
        <p:txBody>
          <a:bodyPr wrap="none" rtlCol="0">
            <a:spAutoFit/>
          </a:bodyPr>
          <a:lstStyle/>
          <a:p>
            <a:pPr algn="ctr"/>
            <a:r>
              <a:rPr lang="en-GB" sz="1200" b="1" dirty="0" smtClean="0">
                <a:solidFill>
                  <a:srgbClr val="FF0000"/>
                </a:solidFill>
                <a:latin typeface="Comic Sans MS" panose="030F0702030302020204" pitchFamily="66" charset="0"/>
              </a:rPr>
              <a:t>0</a:t>
            </a:r>
            <a:endParaRPr lang="en-GB" sz="1200" b="1" dirty="0">
              <a:solidFill>
                <a:srgbClr val="FF0000"/>
              </a:solidFill>
              <a:latin typeface="Comic Sans MS" panose="030F0702030302020204" pitchFamily="66" charset="0"/>
            </a:endParaRPr>
          </a:p>
        </p:txBody>
      </p:sp>
      <p:sp>
        <p:nvSpPr>
          <p:cNvPr id="122" name="TextBox 121"/>
          <p:cNvSpPr txBox="1"/>
          <p:nvPr/>
        </p:nvSpPr>
        <p:spPr>
          <a:xfrm>
            <a:off x="3378680" y="5397260"/>
            <a:ext cx="2435525" cy="646331"/>
          </a:xfrm>
          <a:prstGeom prst="rect">
            <a:avLst/>
          </a:prstGeom>
          <a:noFill/>
        </p:spPr>
        <p:txBody>
          <a:bodyPr wrap="square" rtlCol="0">
            <a:spAutoFit/>
          </a:bodyPr>
          <a:lstStyle/>
          <a:p>
            <a:pPr algn="ctr"/>
            <a:r>
              <a:rPr lang="en-GB" sz="1200" dirty="0" smtClean="0">
                <a:solidFill>
                  <a:srgbClr val="0000FF"/>
                </a:solidFill>
                <a:latin typeface="Comic Sans MS" panose="030F0702030302020204" pitchFamily="66" charset="0"/>
              </a:rPr>
              <a:t>This pattern is repeated 3 times as we move though a complete turn!</a:t>
            </a:r>
            <a:endParaRPr lang="en-GB" sz="1200"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171225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linds(horizontal)">
                                      <p:cBhvr>
                                        <p:cTn id="10" dur="500"/>
                                        <p:tgtEl>
                                          <p:spTgt spid="8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8"/>
                                        </p:tgtEl>
                                        <p:attrNameLst>
                                          <p:attrName>style.visibility</p:attrName>
                                        </p:attrNameLst>
                                      </p:cBhvr>
                                      <p:to>
                                        <p:strVal val="visible"/>
                                      </p:to>
                                    </p:set>
                                    <p:animEffect transition="in" filter="blinds(horizontal)">
                                      <p:cBhvr>
                                        <p:cTn id="13" dur="500"/>
                                        <p:tgtEl>
                                          <p:spTgt spid="11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9"/>
                                        </p:tgtEl>
                                        <p:attrNameLst>
                                          <p:attrName>style.visibility</p:attrName>
                                        </p:attrNameLst>
                                      </p:cBhvr>
                                      <p:to>
                                        <p:strVal val="visible"/>
                                      </p:to>
                                    </p:set>
                                    <p:animEffect transition="in" filter="blinds(horizontal)">
                                      <p:cBhvr>
                                        <p:cTn id="16" dur="500"/>
                                        <p:tgtEl>
                                          <p:spTgt spid="11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blinds(horizontal)">
                                      <p:cBhvr>
                                        <p:cTn id="19" dur="500"/>
                                        <p:tgtEl>
                                          <p:spTgt spid="12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blinds(horizontal)">
                                      <p:cBhvr>
                                        <p:cTn id="22" dur="500"/>
                                        <p:tgtEl>
                                          <p:spTgt spid="1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blinds(horizontal)">
                                      <p:cBhvr>
                                        <p:cTn id="32" dur="500"/>
                                        <p:tgtEl>
                                          <p:spTgt spid="8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21"/>
                                        </p:tgtEl>
                                        <p:attrNameLst>
                                          <p:attrName>style.visibility</p:attrName>
                                        </p:attrNameLst>
                                      </p:cBhvr>
                                      <p:to>
                                        <p:strVal val="visible"/>
                                      </p:to>
                                    </p:set>
                                    <p:animEffect transition="in" filter="blinds(horizontal)">
                                      <p:cBhvr>
                                        <p:cTn id="35" dur="500"/>
                                        <p:tgtEl>
                                          <p:spTgt spid="12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93"/>
                                        </p:tgtEl>
                                        <p:attrNameLst>
                                          <p:attrName>style.visibility</p:attrName>
                                        </p:attrNameLst>
                                      </p:cBhvr>
                                      <p:to>
                                        <p:strVal val="visible"/>
                                      </p:to>
                                    </p:set>
                                    <p:animEffect transition="in" filter="blinds(horizontal)">
                                      <p:cBhvr>
                                        <p:cTn id="40" dur="500"/>
                                        <p:tgtEl>
                                          <p:spTgt spid="93"/>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blinds(horizontal)">
                                      <p:cBhvr>
                                        <p:cTn id="43" dur="500"/>
                                        <p:tgtEl>
                                          <p:spTgt spid="90"/>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xit" presetSubtype="10" fill="hold" grpId="1" nodeType="clickEffect">
                                  <p:stCondLst>
                                    <p:cond delay="0"/>
                                  </p:stCondLst>
                                  <p:childTnLst>
                                    <p:animEffect transition="out" filter="blinds(horizontal)">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92"/>
                                        </p:tgtEl>
                                        <p:attrNameLst>
                                          <p:attrName>style.visibility</p:attrName>
                                        </p:attrNameLst>
                                      </p:cBhvr>
                                      <p:to>
                                        <p:strVal val="visible"/>
                                      </p:to>
                                    </p:set>
                                    <p:animEffect transition="in" filter="blinds(horizontal)">
                                      <p:cBhvr>
                                        <p:cTn id="53" dur="500"/>
                                        <p:tgtEl>
                                          <p:spTgt spid="92"/>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97"/>
                                        </p:tgtEl>
                                        <p:attrNameLst>
                                          <p:attrName>style.visibility</p:attrName>
                                        </p:attrNameLst>
                                      </p:cBhvr>
                                      <p:to>
                                        <p:strVal val="visible"/>
                                      </p:to>
                                    </p:set>
                                    <p:animEffect transition="in" filter="blinds(horizontal)">
                                      <p:cBhvr>
                                        <p:cTn id="58" dur="500"/>
                                        <p:tgtEl>
                                          <p:spTgt spid="97"/>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blinds(horizontal)">
                                      <p:cBhvr>
                                        <p:cTn id="61" dur="500"/>
                                        <p:tgtEl>
                                          <p:spTgt spid="105"/>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xit" presetSubtype="10" fill="hold" grpId="1" nodeType="clickEffect">
                                  <p:stCondLst>
                                    <p:cond delay="0"/>
                                  </p:stCondLst>
                                  <p:childTnLst>
                                    <p:animEffect transition="out" filter="blinds(horizontal)">
                                      <p:cBhvr>
                                        <p:cTn id="65" dur="500"/>
                                        <p:tgtEl>
                                          <p:spTgt spid="92"/>
                                        </p:tgtEl>
                                      </p:cBhvr>
                                    </p:animEffect>
                                    <p:set>
                                      <p:cBhvr>
                                        <p:cTn id="66" dur="1" fill="hold">
                                          <p:stCondLst>
                                            <p:cond delay="499"/>
                                          </p:stCondLst>
                                        </p:cTn>
                                        <p:tgtEl>
                                          <p:spTgt spid="9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blinds(horizontal)">
                                      <p:cBhvr>
                                        <p:cTn id="71" dur="500"/>
                                        <p:tgtEl>
                                          <p:spTgt spid="94"/>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108"/>
                                        </p:tgtEl>
                                        <p:attrNameLst>
                                          <p:attrName>style.visibility</p:attrName>
                                        </p:attrNameLst>
                                      </p:cBhvr>
                                      <p:to>
                                        <p:strVal val="visible"/>
                                      </p:to>
                                    </p:set>
                                    <p:animEffect transition="in" filter="blinds(horizontal)">
                                      <p:cBhvr>
                                        <p:cTn id="76" dur="500"/>
                                        <p:tgtEl>
                                          <p:spTgt spid="108"/>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106"/>
                                        </p:tgtEl>
                                        <p:attrNameLst>
                                          <p:attrName>style.visibility</p:attrName>
                                        </p:attrNameLst>
                                      </p:cBhvr>
                                      <p:to>
                                        <p:strVal val="visible"/>
                                      </p:to>
                                    </p:set>
                                    <p:animEffect transition="in" filter="blinds(horizontal)">
                                      <p:cBhvr>
                                        <p:cTn id="79" dur="500"/>
                                        <p:tgtEl>
                                          <p:spTgt spid="106"/>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xit" presetSubtype="10" fill="hold" grpId="1" nodeType="clickEffect">
                                  <p:stCondLst>
                                    <p:cond delay="0"/>
                                  </p:stCondLst>
                                  <p:childTnLst>
                                    <p:animEffect transition="out" filter="blinds(horizontal)">
                                      <p:cBhvr>
                                        <p:cTn id="83" dur="500"/>
                                        <p:tgtEl>
                                          <p:spTgt spid="94"/>
                                        </p:tgtEl>
                                      </p:cBhvr>
                                    </p:animEffect>
                                    <p:set>
                                      <p:cBhvr>
                                        <p:cTn id="84" dur="1" fill="hold">
                                          <p:stCondLst>
                                            <p:cond delay="499"/>
                                          </p:stCondLst>
                                        </p:cTn>
                                        <p:tgtEl>
                                          <p:spTgt spid="9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3" presetClass="exit" presetSubtype="10" fill="hold" nodeType="clickEffect">
                                  <p:stCondLst>
                                    <p:cond delay="0"/>
                                  </p:stCondLst>
                                  <p:childTnLst>
                                    <p:animEffect transition="out" filter="blinds(horizontal)">
                                      <p:cBhvr>
                                        <p:cTn id="88" dur="500"/>
                                        <p:tgtEl>
                                          <p:spTgt spid="9"/>
                                        </p:tgtEl>
                                      </p:cBhvr>
                                    </p:animEffect>
                                    <p:set>
                                      <p:cBhvr>
                                        <p:cTn id="89" dur="1" fill="hold">
                                          <p:stCondLst>
                                            <p:cond delay="499"/>
                                          </p:stCondLst>
                                        </p:cTn>
                                        <p:tgtEl>
                                          <p:spTgt spid="9"/>
                                        </p:tgtEl>
                                        <p:attrNameLst>
                                          <p:attrName>style.visibility</p:attrName>
                                        </p:attrNameLst>
                                      </p:cBhvr>
                                      <p:to>
                                        <p:strVal val="hidden"/>
                                      </p:to>
                                    </p:set>
                                  </p:childTnLst>
                                </p:cTn>
                              </p:par>
                              <p:par>
                                <p:cTn id="90" presetID="3" presetClass="exit" presetSubtype="10" fill="hold" nodeType="withEffect">
                                  <p:stCondLst>
                                    <p:cond delay="0"/>
                                  </p:stCondLst>
                                  <p:childTnLst>
                                    <p:animEffect transition="out" filter="blinds(horizontal)">
                                      <p:cBhvr>
                                        <p:cTn id="91" dur="500"/>
                                        <p:tgtEl>
                                          <p:spTgt spid="83"/>
                                        </p:tgtEl>
                                      </p:cBhvr>
                                    </p:animEffect>
                                    <p:set>
                                      <p:cBhvr>
                                        <p:cTn id="92" dur="1" fill="hold">
                                          <p:stCondLst>
                                            <p:cond delay="499"/>
                                          </p:stCondLst>
                                        </p:cTn>
                                        <p:tgtEl>
                                          <p:spTgt spid="83"/>
                                        </p:tgtEl>
                                        <p:attrNameLst>
                                          <p:attrName>style.visibility</p:attrName>
                                        </p:attrNameLst>
                                      </p:cBhvr>
                                      <p:to>
                                        <p:strVal val="hidden"/>
                                      </p:to>
                                    </p:set>
                                  </p:childTnLst>
                                </p:cTn>
                              </p:par>
                              <p:par>
                                <p:cTn id="93" presetID="3" presetClass="entr" presetSubtype="10" fill="hold" nodeType="withEffect">
                                  <p:stCondLst>
                                    <p:cond delay="0"/>
                                  </p:stCondLst>
                                  <p:childTnLst>
                                    <p:set>
                                      <p:cBhvr>
                                        <p:cTn id="94" dur="1" fill="hold">
                                          <p:stCondLst>
                                            <p:cond delay="0"/>
                                          </p:stCondLst>
                                        </p:cTn>
                                        <p:tgtEl>
                                          <p:spTgt spid="80"/>
                                        </p:tgtEl>
                                        <p:attrNameLst>
                                          <p:attrName>style.visibility</p:attrName>
                                        </p:attrNameLst>
                                      </p:cBhvr>
                                      <p:to>
                                        <p:strVal val="visible"/>
                                      </p:to>
                                    </p:set>
                                    <p:animEffect transition="in" filter="blinds(horizontal)">
                                      <p:cBhvr>
                                        <p:cTn id="95" dur="500"/>
                                        <p:tgtEl>
                                          <p:spTgt spid="80"/>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blinds(horizontal)">
                                      <p:cBhvr>
                                        <p:cTn id="100" dur="500"/>
                                        <p:tgtEl>
                                          <p:spTgt spid="14"/>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nodeType="clickEffect">
                                  <p:stCondLst>
                                    <p:cond delay="0"/>
                                  </p:stCondLst>
                                  <p:childTnLst>
                                    <p:set>
                                      <p:cBhvr>
                                        <p:cTn id="104" dur="1" fill="hold">
                                          <p:stCondLst>
                                            <p:cond delay="0"/>
                                          </p:stCondLst>
                                        </p:cTn>
                                        <p:tgtEl>
                                          <p:spTgt spid="107"/>
                                        </p:tgtEl>
                                        <p:attrNameLst>
                                          <p:attrName>style.visibility</p:attrName>
                                        </p:attrNameLst>
                                      </p:cBhvr>
                                      <p:to>
                                        <p:strVal val="visible"/>
                                      </p:to>
                                    </p:set>
                                    <p:animEffect transition="in" filter="blinds(horizontal)">
                                      <p:cBhvr>
                                        <p:cTn id="105" dur="500"/>
                                        <p:tgtEl>
                                          <p:spTgt spid="107"/>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nodeType="clickEffect">
                                  <p:stCondLst>
                                    <p:cond delay="0"/>
                                  </p:stCondLst>
                                  <p:childTnLst>
                                    <p:set>
                                      <p:cBhvr>
                                        <p:cTn id="109" dur="1" fill="hold">
                                          <p:stCondLst>
                                            <p:cond delay="0"/>
                                          </p:stCondLst>
                                        </p:cTn>
                                        <p:tgtEl>
                                          <p:spTgt spid="111"/>
                                        </p:tgtEl>
                                        <p:attrNameLst>
                                          <p:attrName>style.visibility</p:attrName>
                                        </p:attrNameLst>
                                      </p:cBhvr>
                                      <p:to>
                                        <p:strVal val="visible"/>
                                      </p:to>
                                    </p:set>
                                    <p:animEffect transition="in" filter="blinds(horizontal)">
                                      <p:cBhvr>
                                        <p:cTn id="110" dur="500"/>
                                        <p:tgtEl>
                                          <p:spTgt spid="111"/>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nodeType="clickEffect">
                                  <p:stCondLst>
                                    <p:cond delay="0"/>
                                  </p:stCondLst>
                                  <p:childTnLst>
                                    <p:set>
                                      <p:cBhvr>
                                        <p:cTn id="114" dur="1" fill="hold">
                                          <p:stCondLst>
                                            <p:cond delay="0"/>
                                          </p:stCondLst>
                                        </p:cTn>
                                        <p:tgtEl>
                                          <p:spTgt spid="112"/>
                                        </p:tgtEl>
                                        <p:attrNameLst>
                                          <p:attrName>style.visibility</p:attrName>
                                        </p:attrNameLst>
                                      </p:cBhvr>
                                      <p:to>
                                        <p:strVal val="visible"/>
                                      </p:to>
                                    </p:set>
                                    <p:animEffect transition="in" filter="blinds(horizontal)">
                                      <p:cBhvr>
                                        <p:cTn id="115" dur="500"/>
                                        <p:tgtEl>
                                          <p:spTgt spid="112"/>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nodeType="clickEffect">
                                  <p:stCondLst>
                                    <p:cond delay="0"/>
                                  </p:stCondLst>
                                  <p:childTnLst>
                                    <p:set>
                                      <p:cBhvr>
                                        <p:cTn id="119" dur="1" fill="hold">
                                          <p:stCondLst>
                                            <p:cond delay="0"/>
                                          </p:stCondLst>
                                        </p:cTn>
                                        <p:tgtEl>
                                          <p:spTgt spid="113"/>
                                        </p:tgtEl>
                                        <p:attrNameLst>
                                          <p:attrName>style.visibility</p:attrName>
                                        </p:attrNameLst>
                                      </p:cBhvr>
                                      <p:to>
                                        <p:strVal val="visible"/>
                                      </p:to>
                                    </p:set>
                                    <p:animEffect transition="in" filter="blinds(horizontal)">
                                      <p:cBhvr>
                                        <p:cTn id="120" dur="500"/>
                                        <p:tgtEl>
                                          <p:spTgt spid="113"/>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nodeType="clickEffect">
                                  <p:stCondLst>
                                    <p:cond delay="0"/>
                                  </p:stCondLst>
                                  <p:childTnLst>
                                    <p:set>
                                      <p:cBhvr>
                                        <p:cTn id="124" dur="1" fill="hold">
                                          <p:stCondLst>
                                            <p:cond delay="0"/>
                                          </p:stCondLst>
                                        </p:cTn>
                                        <p:tgtEl>
                                          <p:spTgt spid="114"/>
                                        </p:tgtEl>
                                        <p:attrNameLst>
                                          <p:attrName>style.visibility</p:attrName>
                                        </p:attrNameLst>
                                      </p:cBhvr>
                                      <p:to>
                                        <p:strVal val="visible"/>
                                      </p:to>
                                    </p:set>
                                    <p:animEffect transition="in" filter="blinds(horizontal)">
                                      <p:cBhvr>
                                        <p:cTn id="125" dur="500"/>
                                        <p:tgtEl>
                                          <p:spTgt spid="114"/>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nodeType="clickEffect">
                                  <p:stCondLst>
                                    <p:cond delay="0"/>
                                  </p:stCondLst>
                                  <p:childTnLst>
                                    <p:set>
                                      <p:cBhvr>
                                        <p:cTn id="129" dur="1" fill="hold">
                                          <p:stCondLst>
                                            <p:cond delay="0"/>
                                          </p:stCondLst>
                                        </p:cTn>
                                        <p:tgtEl>
                                          <p:spTgt spid="115"/>
                                        </p:tgtEl>
                                        <p:attrNameLst>
                                          <p:attrName>style.visibility</p:attrName>
                                        </p:attrNameLst>
                                      </p:cBhvr>
                                      <p:to>
                                        <p:strVal val="visible"/>
                                      </p:to>
                                    </p:set>
                                    <p:animEffect transition="in" filter="blinds(horizontal)">
                                      <p:cBhvr>
                                        <p:cTn id="130" dur="500"/>
                                        <p:tgtEl>
                                          <p:spTgt spid="115"/>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xit" presetSubtype="10" fill="hold" nodeType="clickEffect">
                                  <p:stCondLst>
                                    <p:cond delay="0"/>
                                  </p:stCondLst>
                                  <p:childTnLst>
                                    <p:animEffect transition="out" filter="blinds(horizontal)">
                                      <p:cBhvr>
                                        <p:cTn id="134" dur="500"/>
                                        <p:tgtEl>
                                          <p:spTgt spid="107"/>
                                        </p:tgtEl>
                                      </p:cBhvr>
                                    </p:animEffect>
                                    <p:set>
                                      <p:cBhvr>
                                        <p:cTn id="135" dur="1" fill="hold">
                                          <p:stCondLst>
                                            <p:cond delay="499"/>
                                          </p:stCondLst>
                                        </p:cTn>
                                        <p:tgtEl>
                                          <p:spTgt spid="107"/>
                                        </p:tgtEl>
                                        <p:attrNameLst>
                                          <p:attrName>style.visibility</p:attrName>
                                        </p:attrNameLst>
                                      </p:cBhvr>
                                      <p:to>
                                        <p:strVal val="hidden"/>
                                      </p:to>
                                    </p:set>
                                  </p:childTnLst>
                                </p:cTn>
                              </p:par>
                              <p:par>
                                <p:cTn id="136" presetID="3" presetClass="exit" presetSubtype="10" fill="hold" nodeType="withEffect">
                                  <p:stCondLst>
                                    <p:cond delay="0"/>
                                  </p:stCondLst>
                                  <p:childTnLst>
                                    <p:animEffect transition="out" filter="blinds(horizontal)">
                                      <p:cBhvr>
                                        <p:cTn id="137" dur="500"/>
                                        <p:tgtEl>
                                          <p:spTgt spid="111"/>
                                        </p:tgtEl>
                                      </p:cBhvr>
                                    </p:animEffect>
                                    <p:set>
                                      <p:cBhvr>
                                        <p:cTn id="138" dur="1" fill="hold">
                                          <p:stCondLst>
                                            <p:cond delay="499"/>
                                          </p:stCondLst>
                                        </p:cTn>
                                        <p:tgtEl>
                                          <p:spTgt spid="111"/>
                                        </p:tgtEl>
                                        <p:attrNameLst>
                                          <p:attrName>style.visibility</p:attrName>
                                        </p:attrNameLst>
                                      </p:cBhvr>
                                      <p:to>
                                        <p:strVal val="hidden"/>
                                      </p:to>
                                    </p:set>
                                  </p:childTnLst>
                                </p:cTn>
                              </p:par>
                              <p:par>
                                <p:cTn id="139" presetID="3" presetClass="exit" presetSubtype="10" fill="hold" nodeType="withEffect">
                                  <p:stCondLst>
                                    <p:cond delay="0"/>
                                  </p:stCondLst>
                                  <p:childTnLst>
                                    <p:animEffect transition="out" filter="blinds(horizontal)">
                                      <p:cBhvr>
                                        <p:cTn id="140" dur="500"/>
                                        <p:tgtEl>
                                          <p:spTgt spid="112"/>
                                        </p:tgtEl>
                                      </p:cBhvr>
                                    </p:animEffect>
                                    <p:set>
                                      <p:cBhvr>
                                        <p:cTn id="141" dur="1" fill="hold">
                                          <p:stCondLst>
                                            <p:cond delay="499"/>
                                          </p:stCondLst>
                                        </p:cTn>
                                        <p:tgtEl>
                                          <p:spTgt spid="112"/>
                                        </p:tgtEl>
                                        <p:attrNameLst>
                                          <p:attrName>style.visibility</p:attrName>
                                        </p:attrNameLst>
                                      </p:cBhvr>
                                      <p:to>
                                        <p:strVal val="hidden"/>
                                      </p:to>
                                    </p:set>
                                  </p:childTnLst>
                                </p:cTn>
                              </p:par>
                              <p:par>
                                <p:cTn id="142" presetID="3" presetClass="exit" presetSubtype="10" fill="hold" nodeType="withEffect">
                                  <p:stCondLst>
                                    <p:cond delay="0"/>
                                  </p:stCondLst>
                                  <p:childTnLst>
                                    <p:animEffect transition="out" filter="blinds(horizontal)">
                                      <p:cBhvr>
                                        <p:cTn id="143" dur="500"/>
                                        <p:tgtEl>
                                          <p:spTgt spid="113"/>
                                        </p:tgtEl>
                                      </p:cBhvr>
                                    </p:animEffect>
                                    <p:set>
                                      <p:cBhvr>
                                        <p:cTn id="144" dur="1" fill="hold">
                                          <p:stCondLst>
                                            <p:cond delay="499"/>
                                          </p:stCondLst>
                                        </p:cTn>
                                        <p:tgtEl>
                                          <p:spTgt spid="113"/>
                                        </p:tgtEl>
                                        <p:attrNameLst>
                                          <p:attrName>style.visibility</p:attrName>
                                        </p:attrNameLst>
                                      </p:cBhvr>
                                      <p:to>
                                        <p:strVal val="hidden"/>
                                      </p:to>
                                    </p:set>
                                  </p:childTnLst>
                                </p:cTn>
                              </p:par>
                              <p:par>
                                <p:cTn id="145" presetID="3" presetClass="exit" presetSubtype="10" fill="hold" nodeType="withEffect">
                                  <p:stCondLst>
                                    <p:cond delay="0"/>
                                  </p:stCondLst>
                                  <p:childTnLst>
                                    <p:animEffect transition="out" filter="blinds(horizontal)">
                                      <p:cBhvr>
                                        <p:cTn id="146" dur="500"/>
                                        <p:tgtEl>
                                          <p:spTgt spid="114"/>
                                        </p:tgtEl>
                                      </p:cBhvr>
                                    </p:animEffect>
                                    <p:set>
                                      <p:cBhvr>
                                        <p:cTn id="147" dur="1" fill="hold">
                                          <p:stCondLst>
                                            <p:cond delay="499"/>
                                          </p:stCondLst>
                                        </p:cTn>
                                        <p:tgtEl>
                                          <p:spTgt spid="114"/>
                                        </p:tgtEl>
                                        <p:attrNameLst>
                                          <p:attrName>style.visibility</p:attrName>
                                        </p:attrNameLst>
                                      </p:cBhvr>
                                      <p:to>
                                        <p:strVal val="hidden"/>
                                      </p:to>
                                    </p:set>
                                  </p:childTnLst>
                                </p:cTn>
                              </p:par>
                              <p:par>
                                <p:cTn id="148" presetID="3" presetClass="exit" presetSubtype="10" fill="hold" nodeType="withEffect">
                                  <p:stCondLst>
                                    <p:cond delay="0"/>
                                  </p:stCondLst>
                                  <p:childTnLst>
                                    <p:animEffect transition="out" filter="blinds(horizontal)">
                                      <p:cBhvr>
                                        <p:cTn id="149" dur="500"/>
                                        <p:tgtEl>
                                          <p:spTgt spid="115"/>
                                        </p:tgtEl>
                                      </p:cBhvr>
                                    </p:animEffect>
                                    <p:set>
                                      <p:cBhvr>
                                        <p:cTn id="150" dur="1" fill="hold">
                                          <p:stCondLst>
                                            <p:cond delay="499"/>
                                          </p:stCondLst>
                                        </p:cTn>
                                        <p:tgtEl>
                                          <p:spTgt spid="115"/>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122"/>
                                        </p:tgtEl>
                                        <p:attrNameLst>
                                          <p:attrName>style.visibility</p:attrName>
                                        </p:attrNameLst>
                                      </p:cBhvr>
                                      <p:to>
                                        <p:strVal val="visible"/>
                                      </p:to>
                                    </p:set>
                                    <p:animEffect transition="in" filter="blinds(horizontal)">
                                      <p:cBhvr>
                                        <p:cTn id="155"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2" grpId="0" animBg="1"/>
      <p:bldP spid="92" grpId="1" animBg="1"/>
      <p:bldP spid="94" grpId="0" animBg="1"/>
      <p:bldP spid="94" grpId="1" animBg="1"/>
      <p:bldP spid="90" grpId="0"/>
      <p:bldP spid="105" grpId="0"/>
      <p:bldP spid="106" grpId="0"/>
      <p:bldP spid="14" grpId="0"/>
      <p:bldP spid="117" grpId="0"/>
      <p:bldP spid="118" grpId="0"/>
      <p:bldP spid="119" grpId="0"/>
      <p:bldP spid="120" grpId="0"/>
      <p:bldP spid="121" grpId="0"/>
      <p:bldP spid="1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599" y="1600200"/>
            <a:ext cx="3498011" cy="2911415"/>
          </a:xfrm>
        </p:spPr>
        <p:txBody>
          <a:bodyPr>
            <a:normAutofit lnSpcReduction="10000"/>
          </a:bodyPr>
          <a:lstStyle/>
          <a:p>
            <a:pPr marL="0" indent="0" algn="ctr">
              <a:buNone/>
            </a:pPr>
            <a:r>
              <a:rPr lang="en-GB" sz="1400" b="1" dirty="0" smtClean="0">
                <a:latin typeface="Comic Sans MS" panose="030F0702030302020204" pitchFamily="66" charset="0"/>
              </a:rPr>
              <a:t>You can sketch curves based on their Polar equations</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a:p>
            <a:pPr algn="ctr">
              <a:buFont typeface="Wingdings" pitchFamily="2" charset="2"/>
              <a:buChar char="à"/>
            </a:pPr>
            <a:r>
              <a:rPr lang="en-GB" sz="1400" dirty="0" smtClean="0">
                <a:latin typeface="Comic Sans MS" panose="030F0702030302020204" pitchFamily="66" charset="0"/>
                <a:sym typeface="Wingdings" panose="05000000000000000000" pitchFamily="2" charset="2"/>
              </a:rPr>
              <a:t>Let’s do the same as for the last equation</a:t>
            </a:r>
          </a:p>
          <a:p>
            <a:pPr algn="ctr">
              <a:buFont typeface="Wingdings" pitchFamily="2" charset="2"/>
              <a:buChar char="à"/>
            </a:pPr>
            <a:endParaRPr lang="en-GB" sz="1400" dirty="0">
              <a:latin typeface="Comic Sans MS" panose="030F0702030302020204" pitchFamily="66" charset="0"/>
              <a:sym typeface="Wingdings" panose="05000000000000000000" pitchFamily="2" charset="2"/>
            </a:endParaRPr>
          </a:p>
          <a:p>
            <a:pPr algn="ctr">
              <a:buFont typeface="Wingdings" pitchFamily="2" charset="2"/>
              <a:buChar char="à"/>
            </a:pPr>
            <a:r>
              <a:rPr lang="en-GB" sz="1400" dirty="0" smtClean="0">
                <a:latin typeface="Comic Sans MS" panose="030F0702030302020204" pitchFamily="66" charset="0"/>
                <a:sym typeface="Wingdings" panose="05000000000000000000" pitchFamily="2" charset="2"/>
              </a:rPr>
              <a:t>As </a:t>
            </a:r>
            <a:r>
              <a:rPr lang="el-GR" sz="1400" dirty="0" smtClean="0">
                <a:latin typeface="Comic Sans MS" panose="030F0702030302020204" pitchFamily="66" charset="0"/>
                <a:sym typeface="Wingdings" panose="05000000000000000000" pitchFamily="2" charset="2"/>
              </a:rPr>
              <a:t>θ</a:t>
            </a:r>
            <a:r>
              <a:rPr lang="en-GB" sz="1400" dirty="0" smtClean="0">
                <a:latin typeface="Comic Sans MS" panose="030F0702030302020204" pitchFamily="66" charset="0"/>
                <a:sym typeface="Wingdings" panose="05000000000000000000" pitchFamily="2" charset="2"/>
              </a:rPr>
              <a:t> can go up to 2</a:t>
            </a:r>
            <a:r>
              <a:rPr lang="el-GR" sz="1400" dirty="0" smtClean="0">
                <a:latin typeface="Comic Sans MS" panose="030F0702030302020204" pitchFamily="66" charset="0"/>
                <a:sym typeface="Wingdings" panose="05000000000000000000" pitchFamily="2" charset="2"/>
              </a:rPr>
              <a:t>π</a:t>
            </a:r>
            <a:r>
              <a:rPr lang="en-GB" sz="1400" dirty="0" smtClean="0">
                <a:latin typeface="Comic Sans MS" panose="030F0702030302020204" pitchFamily="66" charset="0"/>
                <a:sym typeface="Wingdings" panose="05000000000000000000" pitchFamily="2" charset="2"/>
              </a:rPr>
              <a:t>, 2</a:t>
            </a:r>
            <a:r>
              <a:rPr lang="el-GR" sz="1400" dirty="0" smtClean="0">
                <a:latin typeface="Comic Sans MS" panose="030F0702030302020204" pitchFamily="66" charset="0"/>
                <a:sym typeface="Wingdings" panose="05000000000000000000" pitchFamily="2" charset="2"/>
              </a:rPr>
              <a:t>θ</a:t>
            </a:r>
            <a:r>
              <a:rPr lang="en-GB" sz="1400" dirty="0" smtClean="0">
                <a:latin typeface="Comic Sans MS" panose="030F0702030302020204" pitchFamily="66" charset="0"/>
                <a:sym typeface="Wingdings" panose="05000000000000000000" pitchFamily="2" charset="2"/>
              </a:rPr>
              <a:t> can go up to 4</a:t>
            </a:r>
            <a:r>
              <a:rPr lang="el-GR" sz="1400" dirty="0" smtClean="0">
                <a:latin typeface="Comic Sans MS" panose="030F0702030302020204" pitchFamily="66" charset="0"/>
                <a:sym typeface="Wingdings" panose="05000000000000000000" pitchFamily="2" charset="2"/>
              </a:rPr>
              <a:t>π</a:t>
            </a:r>
            <a:r>
              <a:rPr lang="en-GB" sz="1400" dirty="0" smtClean="0">
                <a:latin typeface="Comic Sans MS" panose="030F0702030302020204" pitchFamily="66" charset="0"/>
                <a:sym typeface="Wingdings" panose="05000000000000000000" pitchFamily="2" charset="2"/>
              </a:rPr>
              <a:t>, so we need to start by drawing up a table up to this value</a:t>
            </a:r>
            <a:endParaRPr lang="en-US"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p:txBody>
      </p:sp>
      <p:pic>
        <p:nvPicPr>
          <p:cNvPr id="5" name="Picture 8" descr="http://tutorial.math.lamar.edu/Classes/CalcII/PolarArea_files/image00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1219200" cy="1158240"/>
          </a:xfrm>
          <a:prstGeom prst="rect">
            <a:avLst/>
          </a:prstGeom>
          <a:noFill/>
          <a:extLst>
            <a:ext uri="{909E8E84-426E-40DD-AFC4-6F175D3DCCD1}">
              <a14:hiddenFill xmlns:a14="http://schemas.microsoft.com/office/drawing/2010/main">
                <a:solidFill>
                  <a:srgbClr val="FFFFFF"/>
                </a:solidFill>
              </a14:hiddenFill>
            </a:ext>
          </a:extLst>
        </p:spPr>
      </p:pic>
      <p:sp>
        <p:nvSpPr>
          <p:cNvPr id="116" name="TextBox 115"/>
          <p:cNvSpPr txBox="1"/>
          <p:nvPr/>
        </p:nvSpPr>
        <p:spPr>
          <a:xfrm>
            <a:off x="8736516" y="6550223"/>
            <a:ext cx="407484" cy="307777"/>
          </a:xfrm>
          <a:prstGeom prst="rect">
            <a:avLst/>
          </a:prstGeom>
          <a:noFill/>
        </p:spPr>
        <p:txBody>
          <a:bodyPr wrap="none" rtlCol="0">
            <a:spAutoFit/>
          </a:bodyPr>
          <a:lstStyle/>
          <a:p>
            <a:pPr algn="ctr"/>
            <a:r>
              <a:rPr lang="en-GB" sz="1400" dirty="0" smtClean="0">
                <a:latin typeface="Comic Sans MS" panose="030F0702030302020204" pitchFamily="66" charset="0"/>
              </a:rPr>
              <a:t>7C</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065362" y="2556295"/>
                <a:ext cx="1850366"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GB" sz="1600" b="0" i="1" smtClean="0">
                              <a:latin typeface="Cambria Math"/>
                            </a:rPr>
                          </m:ctrlPr>
                        </m:sSupPr>
                        <m:e>
                          <m:r>
                            <a:rPr lang="en-GB" sz="1600" b="0" i="1" smtClean="0">
                              <a:latin typeface="Cambria Math"/>
                            </a:rPr>
                            <m:t>𝑟</m:t>
                          </m:r>
                        </m:e>
                        <m:sup>
                          <m:r>
                            <a:rPr lang="en-GB" sz="1600" b="0" i="1" smtClean="0">
                              <a:latin typeface="Cambria Math"/>
                            </a:rPr>
                            <m:t>2</m:t>
                          </m:r>
                        </m:sup>
                      </m:sSup>
                      <m:r>
                        <a:rPr lang="en-GB" sz="1600" b="0" i="1" smtClean="0">
                          <a:latin typeface="Cambria Math"/>
                        </a:rPr>
                        <m:t>=</m:t>
                      </m:r>
                      <m:sSup>
                        <m:sSupPr>
                          <m:ctrlPr>
                            <a:rPr lang="en-GB" sz="1600" b="0" i="1" smtClean="0">
                              <a:latin typeface="Cambria Math"/>
                            </a:rPr>
                          </m:ctrlPr>
                        </m:sSupPr>
                        <m:e>
                          <m:r>
                            <a:rPr lang="en-GB" sz="1600" b="0" i="1" smtClean="0">
                              <a:latin typeface="Cambria Math"/>
                            </a:rPr>
                            <m:t>𝑎</m:t>
                          </m:r>
                        </m:e>
                        <m:sup>
                          <m:r>
                            <a:rPr lang="en-GB" sz="1600" b="0" i="1" smtClean="0">
                              <a:latin typeface="Cambria Math"/>
                            </a:rPr>
                            <m:t>2</m:t>
                          </m:r>
                        </m:sup>
                      </m:sSup>
                      <m:r>
                        <a:rPr lang="en-GB" sz="1600" b="0" i="1" smtClean="0">
                          <a:latin typeface="Cambria Math"/>
                        </a:rPr>
                        <m:t>𝑐𝑜𝑠</m:t>
                      </m:r>
                      <m:r>
                        <a:rPr lang="en-GB" sz="1600" b="0" i="1" smtClean="0">
                          <a:latin typeface="Cambria Math"/>
                        </a:rPr>
                        <m:t>2</m:t>
                      </m:r>
                      <m:r>
                        <a:rPr lang="en-GB" sz="1600" b="0" i="1" smtClean="0">
                          <a:latin typeface="Cambria Math"/>
                          <a:ea typeface="Cambria Math"/>
                        </a:rPr>
                        <m:t>𝜃</m:t>
                      </m:r>
                    </m:oMath>
                  </m:oMathPara>
                </a14:m>
                <a:endParaRPr lang="en-GB"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1065362" y="2556295"/>
                <a:ext cx="1850366" cy="338554"/>
              </a:xfrm>
              <a:prstGeom prst="rect">
                <a:avLst/>
              </a:prstGeom>
              <a:blipFill rotWithShape="1">
                <a:blip r:embed="rId3"/>
                <a:stretch>
                  <a:fillRect/>
                </a:stretch>
              </a:blipFill>
            </p:spPr>
            <p:txBody>
              <a:bodyPr/>
              <a:lstStyle/>
              <a:p>
                <a:r>
                  <a:rPr lang="en-GB">
                    <a:noFill/>
                  </a:rPr>
                  <a:t> </a:t>
                </a:r>
              </a:p>
            </p:txBody>
          </p:sp>
        </mc:Fallback>
      </mc:AlternateContent>
      <p:sp>
        <p:nvSpPr>
          <p:cNvPr id="8" name="Line 125"/>
          <p:cNvSpPr>
            <a:spLocks noChangeShapeType="1"/>
          </p:cNvSpPr>
          <p:nvPr/>
        </p:nvSpPr>
        <p:spPr bwMode="auto">
          <a:xfrm>
            <a:off x="4889950"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126"/>
          <p:cNvSpPr>
            <a:spLocks noChangeShapeType="1"/>
          </p:cNvSpPr>
          <p:nvPr/>
        </p:nvSpPr>
        <p:spPr bwMode="auto">
          <a:xfrm>
            <a:off x="5297937"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127"/>
          <p:cNvSpPr>
            <a:spLocks noChangeShapeType="1"/>
          </p:cNvSpPr>
          <p:nvPr/>
        </p:nvSpPr>
        <p:spPr bwMode="auto">
          <a:xfrm>
            <a:off x="5707512"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128"/>
          <p:cNvSpPr>
            <a:spLocks noChangeShapeType="1"/>
          </p:cNvSpPr>
          <p:nvPr/>
        </p:nvSpPr>
        <p:spPr bwMode="auto">
          <a:xfrm>
            <a:off x="6115500"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29"/>
          <p:cNvSpPr>
            <a:spLocks noChangeShapeType="1"/>
          </p:cNvSpPr>
          <p:nvPr/>
        </p:nvSpPr>
        <p:spPr bwMode="auto">
          <a:xfrm>
            <a:off x="6523487"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30"/>
          <p:cNvSpPr>
            <a:spLocks noChangeShapeType="1"/>
          </p:cNvSpPr>
          <p:nvPr/>
        </p:nvSpPr>
        <p:spPr bwMode="auto">
          <a:xfrm>
            <a:off x="6931475"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31"/>
          <p:cNvSpPr>
            <a:spLocks noChangeShapeType="1"/>
          </p:cNvSpPr>
          <p:nvPr/>
        </p:nvSpPr>
        <p:spPr bwMode="auto">
          <a:xfrm>
            <a:off x="7339462"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2"/>
          <p:cNvSpPr>
            <a:spLocks noChangeShapeType="1"/>
          </p:cNvSpPr>
          <p:nvPr/>
        </p:nvSpPr>
        <p:spPr bwMode="auto">
          <a:xfrm>
            <a:off x="7747450"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33"/>
          <p:cNvSpPr>
            <a:spLocks noChangeShapeType="1"/>
          </p:cNvSpPr>
          <p:nvPr/>
        </p:nvSpPr>
        <p:spPr bwMode="auto">
          <a:xfrm>
            <a:off x="8155437"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34"/>
          <p:cNvSpPr>
            <a:spLocks noChangeShapeType="1"/>
          </p:cNvSpPr>
          <p:nvPr/>
        </p:nvSpPr>
        <p:spPr bwMode="auto">
          <a:xfrm>
            <a:off x="8565012"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38"/>
          <p:cNvSpPr>
            <a:spLocks noChangeShapeType="1"/>
          </p:cNvSpPr>
          <p:nvPr/>
        </p:nvSpPr>
        <p:spPr bwMode="auto">
          <a:xfrm>
            <a:off x="4475612" y="1922673"/>
            <a:ext cx="4090418" cy="101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39"/>
          <p:cNvSpPr>
            <a:spLocks noChangeShapeType="1"/>
          </p:cNvSpPr>
          <p:nvPr/>
        </p:nvSpPr>
        <p:spPr bwMode="auto">
          <a:xfrm>
            <a:off x="4475612" y="2294147"/>
            <a:ext cx="4090418" cy="479"/>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40"/>
          <p:cNvSpPr>
            <a:spLocks noChangeShapeType="1"/>
          </p:cNvSpPr>
          <p:nvPr/>
        </p:nvSpPr>
        <p:spPr bwMode="auto">
          <a:xfrm>
            <a:off x="4481962"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42"/>
          <p:cNvSpPr>
            <a:spLocks noChangeShapeType="1"/>
          </p:cNvSpPr>
          <p:nvPr/>
        </p:nvSpPr>
        <p:spPr bwMode="auto">
          <a:xfrm>
            <a:off x="4475612" y="1551198"/>
            <a:ext cx="4090418" cy="155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43"/>
          <p:cNvSpPr>
            <a:spLocks noChangeShapeType="1"/>
          </p:cNvSpPr>
          <p:nvPr/>
        </p:nvSpPr>
        <p:spPr bwMode="auto">
          <a:xfrm>
            <a:off x="4475612" y="2664035"/>
            <a:ext cx="4090418" cy="1527"/>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TextBox 26"/>
          <p:cNvSpPr txBox="1"/>
          <p:nvPr/>
        </p:nvSpPr>
        <p:spPr>
          <a:xfrm>
            <a:off x="4477109" y="1587261"/>
            <a:ext cx="457200" cy="307777"/>
          </a:xfrm>
          <a:prstGeom prst="rect">
            <a:avLst/>
          </a:prstGeom>
          <a:noFill/>
        </p:spPr>
        <p:txBody>
          <a:bodyPr wrap="square" rtlCol="0">
            <a:spAutoFit/>
          </a:bodyPr>
          <a:lstStyle/>
          <a:p>
            <a:r>
              <a:rPr lang="en-GB" sz="1400" dirty="0" smtClean="0">
                <a:latin typeface="Comic Sans MS" panose="030F0702030302020204" pitchFamily="66" charset="0"/>
              </a:rPr>
              <a:t>2</a:t>
            </a:r>
            <a:r>
              <a:rPr lang="el-GR" sz="1400" dirty="0" smtClean="0">
                <a:latin typeface="Comic Sans MS" panose="030F0702030302020204" pitchFamily="66" charset="0"/>
              </a:rPr>
              <a:t>θ</a:t>
            </a:r>
            <a:endParaRPr lang="en-GB" sz="1400" dirty="0">
              <a:latin typeface="Comic Sans MS" panose="030F0702030302020204" pitchFamily="66" charset="0"/>
            </a:endParaRPr>
          </a:p>
        </p:txBody>
      </p:sp>
      <p:sp>
        <p:nvSpPr>
          <p:cNvPr id="28" name="TextBox 27"/>
          <p:cNvSpPr txBox="1"/>
          <p:nvPr/>
        </p:nvSpPr>
        <p:spPr>
          <a:xfrm>
            <a:off x="4525992" y="1946695"/>
            <a:ext cx="339306" cy="307777"/>
          </a:xfrm>
          <a:prstGeom prst="rect">
            <a:avLst/>
          </a:prstGeom>
          <a:noFill/>
        </p:spPr>
        <p:txBody>
          <a:bodyPr wrap="square" rtlCol="0">
            <a:spAutoFit/>
          </a:bodyPr>
          <a:lstStyle/>
          <a:p>
            <a:pPr algn="ctr"/>
            <a:r>
              <a:rPr lang="el-GR" sz="1400" dirty="0" smtClean="0">
                <a:latin typeface="Comic Sans MS" panose="030F0702030302020204" pitchFamily="66" charset="0"/>
              </a:rPr>
              <a:t>θ</a:t>
            </a:r>
            <a:endParaRPr lang="en-GB" sz="1400" dirty="0">
              <a:latin typeface="Comic Sans MS" panose="030F0702030302020204" pitchFamily="66" charset="0"/>
            </a:endParaRPr>
          </a:p>
        </p:txBody>
      </p:sp>
      <p:sp>
        <p:nvSpPr>
          <p:cNvPr id="29" name="TextBox 28"/>
          <p:cNvSpPr txBox="1"/>
          <p:nvPr/>
        </p:nvSpPr>
        <p:spPr>
          <a:xfrm>
            <a:off x="4523115" y="2323381"/>
            <a:ext cx="339306" cy="307777"/>
          </a:xfrm>
          <a:prstGeom prst="rect">
            <a:avLst/>
          </a:prstGeom>
          <a:noFill/>
        </p:spPr>
        <p:txBody>
          <a:bodyPr wrap="square" rtlCol="0">
            <a:spAutoFit/>
          </a:bodyPr>
          <a:lstStyle/>
          <a:p>
            <a:pPr algn="ctr"/>
            <a:r>
              <a:rPr lang="en-GB" sz="1400" dirty="0" smtClean="0">
                <a:latin typeface="Comic Sans MS" panose="030F0702030302020204" pitchFamily="66" charset="0"/>
              </a:rPr>
              <a:t>r</a:t>
            </a:r>
            <a:endParaRPr lang="en-GB" sz="1400" dirty="0">
              <a:latin typeface="Comic Sans MS" panose="030F0702030302020204" pitchFamily="66" charset="0"/>
            </a:endParaRPr>
          </a:p>
        </p:txBody>
      </p:sp>
      <p:sp>
        <p:nvSpPr>
          <p:cNvPr id="30" name="TextBox 29"/>
          <p:cNvSpPr txBox="1"/>
          <p:nvPr/>
        </p:nvSpPr>
        <p:spPr>
          <a:xfrm>
            <a:off x="4928558" y="1572884"/>
            <a:ext cx="339306" cy="307777"/>
          </a:xfrm>
          <a:prstGeom prst="rect">
            <a:avLst/>
          </a:prstGeom>
          <a:noFill/>
        </p:spPr>
        <p:txBody>
          <a:bodyPr wrap="square" rtlCol="0">
            <a:spAutoFit/>
          </a:bodyPr>
          <a:lstStyle/>
          <a:p>
            <a:pPr algn="ctr"/>
            <a:r>
              <a:rPr lang="en-GB" sz="1400" dirty="0" smtClean="0">
                <a:latin typeface="Comic Sans MS" panose="030F0702030302020204" pitchFamily="66" charset="0"/>
              </a:rPr>
              <a:t>0</a:t>
            </a:r>
            <a:endParaRPr lang="en-GB" sz="1400" dirty="0">
              <a:latin typeface="Comic Sans MS" panose="030F0702030302020204" pitchFamily="66" charset="0"/>
            </a:endParaRPr>
          </a:p>
        </p:txBody>
      </p:sp>
      <p:sp>
        <p:nvSpPr>
          <p:cNvPr id="31" name="TextBox 30"/>
          <p:cNvSpPr txBox="1"/>
          <p:nvPr/>
        </p:nvSpPr>
        <p:spPr>
          <a:xfrm>
            <a:off x="5331124" y="1518249"/>
            <a:ext cx="339306" cy="430887"/>
          </a:xfrm>
          <a:prstGeom prst="rect">
            <a:avLst/>
          </a:prstGeom>
          <a:noFill/>
        </p:spPr>
        <p:txBody>
          <a:bodyPr wrap="square" rtlCol="0">
            <a:spAutoFit/>
          </a:bodyPr>
          <a:lstStyle/>
          <a:p>
            <a:pPr algn="ct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32" name="TextBox 31"/>
          <p:cNvSpPr txBox="1"/>
          <p:nvPr/>
        </p:nvSpPr>
        <p:spPr>
          <a:xfrm>
            <a:off x="6104624" y="1532627"/>
            <a:ext cx="425571" cy="430887"/>
          </a:xfrm>
          <a:prstGeom prst="rect">
            <a:avLst/>
          </a:prstGeom>
          <a:noFill/>
        </p:spPr>
        <p:txBody>
          <a:bodyPr wrap="square" rtlCol="0">
            <a:spAutoFit/>
          </a:bodyPr>
          <a:lstStyle/>
          <a:p>
            <a:pPr algn="ctr"/>
            <a:r>
              <a:rPr lang="en-GB" sz="1100" u="sng" dirty="0" smtClean="0">
                <a:latin typeface="Comic Sans MS" panose="030F0702030302020204" pitchFamily="66" charset="0"/>
              </a:rPr>
              <a:t>3</a:t>
            </a: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33" name="TextBox 32"/>
          <p:cNvSpPr txBox="1"/>
          <p:nvPr/>
        </p:nvSpPr>
        <p:spPr>
          <a:xfrm>
            <a:off x="5776821" y="1575758"/>
            <a:ext cx="270296" cy="307777"/>
          </a:xfrm>
          <a:prstGeom prst="rect">
            <a:avLst/>
          </a:prstGeom>
          <a:noFill/>
        </p:spPr>
        <p:txBody>
          <a:bodyPr wrap="square" rtlCol="0">
            <a:spAutoFit/>
          </a:bodyPr>
          <a:lstStyle/>
          <a:p>
            <a:pPr algn="ct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34" name="TextBox 33"/>
          <p:cNvSpPr txBox="1"/>
          <p:nvPr/>
        </p:nvSpPr>
        <p:spPr>
          <a:xfrm>
            <a:off x="6515816" y="1590136"/>
            <a:ext cx="437075" cy="307777"/>
          </a:xfrm>
          <a:prstGeom prst="rect">
            <a:avLst/>
          </a:prstGeom>
          <a:noFill/>
        </p:spPr>
        <p:txBody>
          <a:bodyPr wrap="square" rtlCol="0">
            <a:spAutoFit/>
          </a:bodyPr>
          <a:lstStyle/>
          <a:p>
            <a:pPr algn="ctr"/>
            <a:r>
              <a:rPr lang="en-GB" sz="1400" dirty="0" smtClean="0">
                <a:latin typeface="Comic Sans MS" panose="030F0702030302020204" pitchFamily="66" charset="0"/>
              </a:rPr>
              <a:t>2</a:t>
            </a: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35" name="TextBox 34"/>
          <p:cNvSpPr txBox="1"/>
          <p:nvPr/>
        </p:nvSpPr>
        <p:spPr>
          <a:xfrm>
            <a:off x="7315197" y="1587260"/>
            <a:ext cx="437075" cy="307777"/>
          </a:xfrm>
          <a:prstGeom prst="rect">
            <a:avLst/>
          </a:prstGeom>
          <a:noFill/>
        </p:spPr>
        <p:txBody>
          <a:bodyPr wrap="square" rtlCol="0">
            <a:spAutoFit/>
          </a:bodyPr>
          <a:lstStyle/>
          <a:p>
            <a:pPr algn="ctr"/>
            <a:r>
              <a:rPr lang="en-GB" sz="1400" dirty="0" smtClean="0">
                <a:latin typeface="Comic Sans MS" panose="030F0702030302020204" pitchFamily="66" charset="0"/>
              </a:rPr>
              <a:t>3</a:t>
            </a: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36" name="TextBox 35"/>
          <p:cNvSpPr txBox="1"/>
          <p:nvPr/>
        </p:nvSpPr>
        <p:spPr>
          <a:xfrm>
            <a:off x="8140457" y="1584386"/>
            <a:ext cx="437075" cy="307777"/>
          </a:xfrm>
          <a:prstGeom prst="rect">
            <a:avLst/>
          </a:prstGeom>
          <a:noFill/>
        </p:spPr>
        <p:txBody>
          <a:bodyPr wrap="square" rtlCol="0">
            <a:spAutoFit/>
          </a:bodyPr>
          <a:lstStyle/>
          <a:p>
            <a:pPr algn="ctr"/>
            <a:r>
              <a:rPr lang="en-GB" sz="1400" dirty="0" smtClean="0">
                <a:latin typeface="Comic Sans MS" panose="030F0702030302020204" pitchFamily="66" charset="0"/>
              </a:rPr>
              <a:t>4</a:t>
            </a: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39" name="TextBox 38"/>
          <p:cNvSpPr txBox="1"/>
          <p:nvPr/>
        </p:nvSpPr>
        <p:spPr>
          <a:xfrm>
            <a:off x="6929884" y="1529751"/>
            <a:ext cx="425571" cy="430887"/>
          </a:xfrm>
          <a:prstGeom prst="rect">
            <a:avLst/>
          </a:prstGeom>
          <a:noFill/>
        </p:spPr>
        <p:txBody>
          <a:bodyPr wrap="square" rtlCol="0">
            <a:spAutoFit/>
          </a:bodyPr>
          <a:lstStyle/>
          <a:p>
            <a:pPr algn="ctr"/>
            <a:r>
              <a:rPr lang="en-GB" sz="1100" u="sng" dirty="0" smtClean="0">
                <a:latin typeface="Comic Sans MS" panose="030F0702030302020204" pitchFamily="66" charset="0"/>
              </a:rPr>
              <a:t>5</a:t>
            </a: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40" name="TextBox 39"/>
          <p:cNvSpPr txBox="1"/>
          <p:nvPr/>
        </p:nvSpPr>
        <p:spPr>
          <a:xfrm>
            <a:off x="7732141" y="1529752"/>
            <a:ext cx="425571" cy="430887"/>
          </a:xfrm>
          <a:prstGeom prst="rect">
            <a:avLst/>
          </a:prstGeom>
          <a:noFill/>
        </p:spPr>
        <p:txBody>
          <a:bodyPr wrap="square" rtlCol="0">
            <a:spAutoFit/>
          </a:bodyPr>
          <a:lstStyle/>
          <a:p>
            <a:pPr algn="ctr"/>
            <a:r>
              <a:rPr lang="en-GB" sz="1100" u="sng" dirty="0" smtClean="0">
                <a:latin typeface="Comic Sans MS" panose="030F0702030302020204" pitchFamily="66" charset="0"/>
              </a:rPr>
              <a:t>7</a:t>
            </a: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43" name="TextBox 42"/>
          <p:cNvSpPr txBox="1"/>
          <p:nvPr/>
        </p:nvSpPr>
        <p:spPr>
          <a:xfrm>
            <a:off x="4925683" y="1940944"/>
            <a:ext cx="339306" cy="307777"/>
          </a:xfrm>
          <a:prstGeom prst="rect">
            <a:avLst/>
          </a:prstGeom>
          <a:noFill/>
        </p:spPr>
        <p:txBody>
          <a:bodyPr wrap="square" rtlCol="0">
            <a:spAutoFit/>
          </a:bodyPr>
          <a:lstStyle/>
          <a:p>
            <a:pPr algn="ctr"/>
            <a:r>
              <a:rPr lang="en-GB" sz="1400" dirty="0" smtClean="0">
                <a:latin typeface="Comic Sans MS" panose="030F0702030302020204" pitchFamily="66" charset="0"/>
              </a:rPr>
              <a:t>0</a:t>
            </a:r>
            <a:endParaRPr lang="en-GB" sz="1400" dirty="0">
              <a:latin typeface="Comic Sans MS" panose="030F0702030302020204" pitchFamily="66" charset="0"/>
            </a:endParaRPr>
          </a:p>
        </p:txBody>
      </p:sp>
      <p:sp>
        <p:nvSpPr>
          <p:cNvPr id="44" name="TextBox 43"/>
          <p:cNvSpPr txBox="1"/>
          <p:nvPr/>
        </p:nvSpPr>
        <p:spPr>
          <a:xfrm>
            <a:off x="5336875" y="1886309"/>
            <a:ext cx="339306" cy="430887"/>
          </a:xfrm>
          <a:prstGeom prst="rect">
            <a:avLst/>
          </a:prstGeom>
          <a:noFill/>
        </p:spPr>
        <p:txBody>
          <a:bodyPr wrap="square" rtlCol="0">
            <a:spAutoFit/>
          </a:bodyPr>
          <a:lstStyle/>
          <a:p>
            <a:pPr algn="ctr"/>
            <a:r>
              <a:rPr lang="el-GR" sz="1100" u="sng" dirty="0" smtClean="0">
                <a:latin typeface="Comic Sans MS" panose="030F0702030302020204" pitchFamily="66" charset="0"/>
              </a:rPr>
              <a:t>π</a:t>
            </a:r>
            <a:r>
              <a:rPr lang="en-GB" sz="1100" dirty="0" smtClean="0">
                <a:latin typeface="Comic Sans MS" panose="030F0702030302020204" pitchFamily="66" charset="0"/>
              </a:rPr>
              <a:t> 4</a:t>
            </a:r>
            <a:endParaRPr lang="en-GB" sz="1100" dirty="0">
              <a:latin typeface="Comic Sans MS" panose="030F0702030302020204" pitchFamily="66" charset="0"/>
            </a:endParaRPr>
          </a:p>
        </p:txBody>
      </p:sp>
      <p:sp>
        <p:nvSpPr>
          <p:cNvPr id="45" name="TextBox 44"/>
          <p:cNvSpPr txBox="1"/>
          <p:nvPr/>
        </p:nvSpPr>
        <p:spPr>
          <a:xfrm>
            <a:off x="5739441" y="1883433"/>
            <a:ext cx="339306" cy="430887"/>
          </a:xfrm>
          <a:prstGeom prst="rect">
            <a:avLst/>
          </a:prstGeom>
          <a:noFill/>
        </p:spPr>
        <p:txBody>
          <a:bodyPr wrap="square" rtlCol="0">
            <a:spAutoFit/>
          </a:bodyPr>
          <a:lstStyle/>
          <a:p>
            <a:pPr algn="ct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46" name="TextBox 45"/>
          <p:cNvSpPr txBox="1"/>
          <p:nvPr/>
        </p:nvSpPr>
        <p:spPr>
          <a:xfrm>
            <a:off x="6124756" y="1897811"/>
            <a:ext cx="379562"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smtClean="0">
                <a:latin typeface="Comic Sans MS" panose="030F0702030302020204" pitchFamily="66" charset="0"/>
              </a:rPr>
              <a:t>π</a:t>
            </a:r>
            <a:r>
              <a:rPr lang="en-GB" sz="1100" dirty="0" smtClean="0">
                <a:latin typeface="Comic Sans MS" panose="030F0702030302020204" pitchFamily="66" charset="0"/>
              </a:rPr>
              <a:t> 4</a:t>
            </a:r>
            <a:endParaRPr lang="en-GB" sz="1100" dirty="0">
              <a:latin typeface="Comic Sans MS" panose="030F0702030302020204" pitchFamily="66" charset="0"/>
            </a:endParaRPr>
          </a:p>
        </p:txBody>
      </p:sp>
      <p:sp>
        <p:nvSpPr>
          <p:cNvPr id="47" name="TextBox 46"/>
          <p:cNvSpPr txBox="1"/>
          <p:nvPr/>
        </p:nvSpPr>
        <p:spPr>
          <a:xfrm>
            <a:off x="7329577" y="1894935"/>
            <a:ext cx="425569" cy="430887"/>
          </a:xfrm>
          <a:prstGeom prst="rect">
            <a:avLst/>
          </a:prstGeom>
          <a:noFill/>
        </p:spPr>
        <p:txBody>
          <a:bodyPr wrap="square" rtlCol="0">
            <a:spAutoFit/>
          </a:bodyPr>
          <a:lstStyle/>
          <a:p>
            <a:pPr algn="ctr"/>
            <a:r>
              <a:rPr lang="en-GB" sz="1100" u="sng" dirty="0" smtClean="0">
                <a:latin typeface="Comic Sans MS" panose="030F0702030302020204" pitchFamily="66" charset="0"/>
              </a:rPr>
              <a:t>3</a:t>
            </a: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48" name="TextBox 47"/>
          <p:cNvSpPr txBox="1"/>
          <p:nvPr/>
        </p:nvSpPr>
        <p:spPr>
          <a:xfrm>
            <a:off x="6921260" y="1900686"/>
            <a:ext cx="425569" cy="430887"/>
          </a:xfrm>
          <a:prstGeom prst="rect">
            <a:avLst/>
          </a:prstGeom>
          <a:noFill/>
        </p:spPr>
        <p:txBody>
          <a:bodyPr wrap="square" rtlCol="0">
            <a:spAutoFit/>
          </a:bodyPr>
          <a:lstStyle/>
          <a:p>
            <a:pPr algn="ctr"/>
            <a:r>
              <a:rPr lang="en-GB" sz="1100" u="sng" dirty="0" smtClean="0">
                <a:latin typeface="Comic Sans MS" panose="030F0702030302020204" pitchFamily="66" charset="0"/>
              </a:rPr>
              <a:t>5</a:t>
            </a:r>
            <a:r>
              <a:rPr lang="el-GR" sz="1100" u="sng" dirty="0" smtClean="0">
                <a:latin typeface="Comic Sans MS" panose="030F0702030302020204" pitchFamily="66" charset="0"/>
              </a:rPr>
              <a:t>π</a:t>
            </a:r>
            <a:r>
              <a:rPr lang="en-GB" sz="1100" dirty="0" smtClean="0">
                <a:latin typeface="Comic Sans MS" panose="030F0702030302020204" pitchFamily="66" charset="0"/>
              </a:rPr>
              <a:t> 4</a:t>
            </a:r>
            <a:endParaRPr lang="en-GB" sz="1100" dirty="0">
              <a:latin typeface="Comic Sans MS" panose="030F0702030302020204" pitchFamily="66" charset="0"/>
            </a:endParaRPr>
          </a:p>
        </p:txBody>
      </p:sp>
      <p:sp>
        <p:nvSpPr>
          <p:cNvPr id="49" name="TextBox 48"/>
          <p:cNvSpPr txBox="1"/>
          <p:nvPr/>
        </p:nvSpPr>
        <p:spPr>
          <a:xfrm>
            <a:off x="7737894" y="1906437"/>
            <a:ext cx="425569" cy="430887"/>
          </a:xfrm>
          <a:prstGeom prst="rect">
            <a:avLst/>
          </a:prstGeom>
          <a:noFill/>
        </p:spPr>
        <p:txBody>
          <a:bodyPr wrap="square" rtlCol="0">
            <a:spAutoFit/>
          </a:bodyPr>
          <a:lstStyle/>
          <a:p>
            <a:pPr algn="ctr"/>
            <a:r>
              <a:rPr lang="en-GB" sz="1100" u="sng" dirty="0" smtClean="0">
                <a:latin typeface="Comic Sans MS" panose="030F0702030302020204" pitchFamily="66" charset="0"/>
              </a:rPr>
              <a:t>7</a:t>
            </a:r>
            <a:r>
              <a:rPr lang="el-GR" sz="1100" u="sng" dirty="0" smtClean="0">
                <a:latin typeface="Comic Sans MS" panose="030F0702030302020204" pitchFamily="66" charset="0"/>
              </a:rPr>
              <a:t>π</a:t>
            </a:r>
            <a:r>
              <a:rPr lang="en-GB" sz="1100" dirty="0" smtClean="0">
                <a:latin typeface="Comic Sans MS" panose="030F0702030302020204" pitchFamily="66" charset="0"/>
              </a:rPr>
              <a:t> 4</a:t>
            </a:r>
            <a:endParaRPr lang="en-GB" sz="1100" dirty="0">
              <a:latin typeface="Comic Sans MS" panose="030F0702030302020204" pitchFamily="66" charset="0"/>
            </a:endParaRPr>
          </a:p>
        </p:txBody>
      </p:sp>
      <p:sp>
        <p:nvSpPr>
          <p:cNvPr id="50" name="TextBox 49"/>
          <p:cNvSpPr txBox="1"/>
          <p:nvPr/>
        </p:nvSpPr>
        <p:spPr>
          <a:xfrm>
            <a:off x="6576202" y="1926565"/>
            <a:ext cx="270296" cy="307777"/>
          </a:xfrm>
          <a:prstGeom prst="rect">
            <a:avLst/>
          </a:prstGeom>
          <a:noFill/>
        </p:spPr>
        <p:txBody>
          <a:bodyPr wrap="square" rtlCol="0">
            <a:spAutoFit/>
          </a:bodyPr>
          <a:lstStyle/>
          <a:p>
            <a:pPr algn="ct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56" name="TextBox 55"/>
          <p:cNvSpPr txBox="1"/>
          <p:nvPr/>
        </p:nvSpPr>
        <p:spPr>
          <a:xfrm>
            <a:off x="4931435" y="2317631"/>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a</a:t>
            </a:r>
            <a:endParaRPr lang="en-GB" sz="1400" dirty="0">
              <a:solidFill>
                <a:srgbClr val="FF0000"/>
              </a:solidFill>
              <a:latin typeface="Comic Sans MS" panose="030F0702030302020204" pitchFamily="66" charset="0"/>
            </a:endParaRPr>
          </a:p>
        </p:txBody>
      </p:sp>
      <p:sp>
        <p:nvSpPr>
          <p:cNvPr id="57" name="TextBox 56"/>
          <p:cNvSpPr txBox="1"/>
          <p:nvPr/>
        </p:nvSpPr>
        <p:spPr>
          <a:xfrm>
            <a:off x="5342627" y="2323382"/>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0</a:t>
            </a:r>
            <a:endParaRPr lang="en-GB" sz="1400" dirty="0">
              <a:solidFill>
                <a:srgbClr val="FF0000"/>
              </a:solidFill>
              <a:latin typeface="Comic Sans MS" panose="030F0702030302020204" pitchFamily="66" charset="0"/>
            </a:endParaRPr>
          </a:p>
        </p:txBody>
      </p:sp>
      <p:sp>
        <p:nvSpPr>
          <p:cNvPr id="58" name="TextBox 57"/>
          <p:cNvSpPr txBox="1"/>
          <p:nvPr/>
        </p:nvSpPr>
        <p:spPr>
          <a:xfrm>
            <a:off x="5745193" y="2337759"/>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a:t>
            </a:r>
            <a:endParaRPr lang="en-GB" sz="1400" dirty="0">
              <a:solidFill>
                <a:srgbClr val="FF0000"/>
              </a:solidFill>
              <a:latin typeface="Comic Sans MS" panose="030F0702030302020204" pitchFamily="66" charset="0"/>
            </a:endParaRPr>
          </a:p>
        </p:txBody>
      </p:sp>
      <p:sp>
        <p:nvSpPr>
          <p:cNvPr id="59" name="TextBox 58"/>
          <p:cNvSpPr txBox="1"/>
          <p:nvPr/>
        </p:nvSpPr>
        <p:spPr>
          <a:xfrm>
            <a:off x="6147759" y="2326256"/>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0</a:t>
            </a:r>
            <a:endParaRPr lang="en-GB" sz="1400" dirty="0">
              <a:solidFill>
                <a:srgbClr val="FF0000"/>
              </a:solidFill>
              <a:latin typeface="Comic Sans MS" panose="030F0702030302020204" pitchFamily="66" charset="0"/>
            </a:endParaRPr>
          </a:p>
        </p:txBody>
      </p:sp>
      <p:sp>
        <p:nvSpPr>
          <p:cNvPr id="60" name="TextBox 59"/>
          <p:cNvSpPr txBox="1"/>
          <p:nvPr/>
        </p:nvSpPr>
        <p:spPr>
          <a:xfrm>
            <a:off x="6567577" y="2332009"/>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a</a:t>
            </a:r>
            <a:endParaRPr lang="en-GB" sz="1400" dirty="0">
              <a:solidFill>
                <a:srgbClr val="FF0000"/>
              </a:solidFill>
              <a:latin typeface="Comic Sans MS" panose="030F0702030302020204" pitchFamily="66" charset="0"/>
            </a:endParaRPr>
          </a:p>
        </p:txBody>
      </p:sp>
      <p:sp>
        <p:nvSpPr>
          <p:cNvPr id="61" name="TextBox 60"/>
          <p:cNvSpPr txBox="1"/>
          <p:nvPr/>
        </p:nvSpPr>
        <p:spPr>
          <a:xfrm>
            <a:off x="7381336" y="2334884"/>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a:t>
            </a:r>
            <a:endParaRPr lang="en-GB" sz="1400" dirty="0">
              <a:solidFill>
                <a:srgbClr val="FF0000"/>
              </a:solidFill>
              <a:latin typeface="Comic Sans MS" panose="030F0702030302020204" pitchFamily="66" charset="0"/>
            </a:endParaRPr>
          </a:p>
        </p:txBody>
      </p:sp>
      <p:sp>
        <p:nvSpPr>
          <p:cNvPr id="62" name="TextBox 61"/>
          <p:cNvSpPr txBox="1"/>
          <p:nvPr/>
        </p:nvSpPr>
        <p:spPr>
          <a:xfrm>
            <a:off x="8200846" y="2326257"/>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a</a:t>
            </a:r>
            <a:endParaRPr lang="en-GB" sz="1400" dirty="0">
              <a:solidFill>
                <a:srgbClr val="FF0000"/>
              </a:solidFill>
              <a:latin typeface="Comic Sans MS" panose="030F0702030302020204" pitchFamily="66" charset="0"/>
            </a:endParaRPr>
          </a:p>
        </p:txBody>
      </p:sp>
      <p:sp>
        <p:nvSpPr>
          <p:cNvPr id="65" name="TextBox 64"/>
          <p:cNvSpPr txBox="1"/>
          <p:nvPr/>
        </p:nvSpPr>
        <p:spPr>
          <a:xfrm>
            <a:off x="6978771" y="2329133"/>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0</a:t>
            </a:r>
            <a:endParaRPr lang="en-GB" sz="1400" dirty="0">
              <a:solidFill>
                <a:srgbClr val="FF0000"/>
              </a:solidFill>
              <a:latin typeface="Comic Sans MS" panose="030F0702030302020204" pitchFamily="66" charset="0"/>
            </a:endParaRPr>
          </a:p>
        </p:txBody>
      </p:sp>
      <p:sp>
        <p:nvSpPr>
          <p:cNvPr id="66" name="TextBox 65"/>
          <p:cNvSpPr txBox="1"/>
          <p:nvPr/>
        </p:nvSpPr>
        <p:spPr>
          <a:xfrm>
            <a:off x="7783903" y="2332007"/>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0</a:t>
            </a:r>
            <a:endParaRPr lang="en-GB" sz="1400" dirty="0">
              <a:solidFill>
                <a:srgbClr val="FF0000"/>
              </a:solidFill>
              <a:latin typeface="Comic Sans MS" panose="030F0702030302020204" pitchFamily="66" charset="0"/>
            </a:endParaRPr>
          </a:p>
        </p:txBody>
      </p:sp>
      <p:sp>
        <p:nvSpPr>
          <p:cNvPr id="69" name="TextBox 68"/>
          <p:cNvSpPr txBox="1"/>
          <p:nvPr/>
        </p:nvSpPr>
        <p:spPr>
          <a:xfrm>
            <a:off x="8134707" y="1949570"/>
            <a:ext cx="437075" cy="307777"/>
          </a:xfrm>
          <a:prstGeom prst="rect">
            <a:avLst/>
          </a:prstGeom>
          <a:noFill/>
        </p:spPr>
        <p:txBody>
          <a:bodyPr wrap="square" rtlCol="0">
            <a:spAutoFit/>
          </a:bodyPr>
          <a:lstStyle/>
          <a:p>
            <a:pPr algn="ctr"/>
            <a:r>
              <a:rPr lang="en-GB" sz="1400" dirty="0" smtClean="0">
                <a:latin typeface="Comic Sans MS" panose="030F0702030302020204" pitchFamily="66" charset="0"/>
              </a:rPr>
              <a:t>2</a:t>
            </a:r>
            <a:r>
              <a:rPr lang="el-GR" sz="1400" dirty="0" smtClean="0">
                <a:latin typeface="Comic Sans MS" panose="030F0702030302020204" pitchFamily="66" charset="0"/>
              </a:rPr>
              <a:t>π</a:t>
            </a:r>
            <a:endParaRPr lang="en-GB" sz="1400" dirty="0">
              <a:latin typeface="Comic Sans MS" panose="030F0702030302020204" pitchFamily="66" charset="0"/>
            </a:endParaRPr>
          </a:p>
        </p:txBody>
      </p:sp>
      <p:cxnSp>
        <p:nvCxnSpPr>
          <p:cNvPr id="73" name="Straight Arrow Connector 72"/>
          <p:cNvCxnSpPr/>
          <p:nvPr/>
        </p:nvCxnSpPr>
        <p:spPr>
          <a:xfrm flipH="1" flipV="1">
            <a:off x="6003985" y="2760453"/>
            <a:ext cx="301924" cy="28467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7139797" y="2740324"/>
            <a:ext cx="301924" cy="28467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5080958" y="3096886"/>
            <a:ext cx="3293957" cy="830997"/>
          </a:xfrm>
          <a:prstGeom prst="rect">
            <a:avLst/>
          </a:prstGeom>
          <a:noFill/>
        </p:spPr>
        <p:txBody>
          <a:bodyPr wrap="square" rtlCol="0">
            <a:spAutoFit/>
          </a:bodyPr>
          <a:lstStyle/>
          <a:p>
            <a:pPr algn="ctr"/>
            <a:r>
              <a:rPr lang="en-GB" sz="1200" dirty="0" smtClean="0">
                <a:solidFill>
                  <a:srgbClr val="0000FF"/>
                </a:solidFill>
                <a:latin typeface="Comic Sans MS" panose="030F0702030302020204" pitchFamily="66" charset="0"/>
              </a:rPr>
              <a:t>These values cannot be calculated here as we would have to square root a negative</a:t>
            </a:r>
          </a:p>
          <a:p>
            <a:pPr algn="ctr"/>
            <a:endParaRPr lang="en-GB" sz="1200" dirty="0">
              <a:solidFill>
                <a:srgbClr val="0000FF"/>
              </a:solidFill>
              <a:latin typeface="Comic Sans MS" panose="030F0702030302020204" pitchFamily="66" charset="0"/>
            </a:endParaRPr>
          </a:p>
          <a:p>
            <a:pPr algn="ctr"/>
            <a:r>
              <a:rPr lang="en-GB" sz="1200" dirty="0" smtClean="0">
                <a:solidFill>
                  <a:srgbClr val="0000FF"/>
                </a:solidFill>
                <a:latin typeface="Comic Sans MS" panose="030F0702030302020204" pitchFamily="66" charset="0"/>
                <a:sym typeface="Wingdings" panose="05000000000000000000" pitchFamily="2" charset="2"/>
              </a:rPr>
              <a:t> They therefore will not be plotted…</a:t>
            </a:r>
            <a:endParaRPr lang="en-GB" sz="1200"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376285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par>
                                <p:cTn id="38" presetID="3" presetClass="entr" presetSubtype="5"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linds(vertical)">
                                      <p:cBhvr>
                                        <p:cTn id="40" dur="500"/>
                                        <p:tgtEl>
                                          <p:spTgt spid="22"/>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linds(horizontal)">
                                      <p:cBhvr>
                                        <p:cTn id="46" dur="500"/>
                                        <p:tgtEl>
                                          <p:spTgt spid="15"/>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linds(horizontal)">
                                      <p:cBhvr>
                                        <p:cTn id="49" dur="500"/>
                                        <p:tgtEl>
                                          <p:spTgt spid="16"/>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linds(horizontal)">
                                      <p:cBhvr>
                                        <p:cTn id="55" dur="500"/>
                                        <p:tgtEl>
                                          <p:spTgt spid="17"/>
                                        </p:tgtEl>
                                      </p:cBhvr>
                                    </p:animEffect>
                                  </p:childTnLst>
                                </p:cTn>
                              </p:par>
                              <p:par>
                                <p:cTn id="56" presetID="3" presetClass="entr" presetSubtype="5"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linds(vertical)">
                                      <p:cBhvr>
                                        <p:cTn id="58" dur="500"/>
                                        <p:tgtEl>
                                          <p:spTgt spid="26"/>
                                        </p:tgtEl>
                                      </p:cBhvr>
                                    </p:animEffect>
                                  </p:childTnLst>
                                </p:cTn>
                              </p:par>
                              <p:par>
                                <p:cTn id="59" presetID="3" presetClass="entr" presetSubtype="5"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linds(vertical)">
                                      <p:cBhvr>
                                        <p:cTn id="61" dur="500"/>
                                        <p:tgtEl>
                                          <p:spTgt spid="21"/>
                                        </p:tgtEl>
                                      </p:cBhvr>
                                    </p:animEffect>
                                  </p:childTnLst>
                                </p:cTn>
                              </p:par>
                              <p:par>
                                <p:cTn id="62" presetID="3" presetClass="entr" presetSubtype="5"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blinds(vertical)">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linds(horizontal)">
                                      <p:cBhvr>
                                        <p:cTn id="69" dur="5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blinds(horizontal)">
                                      <p:cBhvr>
                                        <p:cTn id="74" dur="500"/>
                                        <p:tgtEl>
                                          <p:spTgt spid="30"/>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blinds(horizontal)">
                                      <p:cBhvr>
                                        <p:cTn id="77" dur="500"/>
                                        <p:tgtEl>
                                          <p:spTgt spid="31"/>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blinds(horizontal)">
                                      <p:cBhvr>
                                        <p:cTn id="80" dur="500"/>
                                        <p:tgtEl>
                                          <p:spTgt spid="33"/>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blinds(horizontal)">
                                      <p:cBhvr>
                                        <p:cTn id="83" dur="500"/>
                                        <p:tgtEl>
                                          <p:spTgt spid="32"/>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blinds(horizontal)">
                                      <p:cBhvr>
                                        <p:cTn id="86" dur="500"/>
                                        <p:tgtEl>
                                          <p:spTgt spid="34"/>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blinds(horizontal)">
                                      <p:cBhvr>
                                        <p:cTn id="89" dur="500"/>
                                        <p:tgtEl>
                                          <p:spTgt spid="39"/>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blinds(horizontal)">
                                      <p:cBhvr>
                                        <p:cTn id="92" dur="500"/>
                                        <p:tgtEl>
                                          <p:spTgt spid="35"/>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linds(horizontal)">
                                      <p:cBhvr>
                                        <p:cTn id="95" dur="500"/>
                                        <p:tgtEl>
                                          <p:spTgt spid="40"/>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blinds(horizontal)">
                                      <p:cBhvr>
                                        <p:cTn id="98" dur="500"/>
                                        <p:tgtEl>
                                          <p:spTgt spid="36"/>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blinds(horizontal)">
                                      <p:cBhvr>
                                        <p:cTn id="103" dur="500"/>
                                        <p:tgtEl>
                                          <p:spTgt spid="28"/>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blinds(horizontal)">
                                      <p:cBhvr>
                                        <p:cTn id="108" dur="500"/>
                                        <p:tgtEl>
                                          <p:spTgt spid="43"/>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blinds(horizontal)">
                                      <p:cBhvr>
                                        <p:cTn id="113" dur="500"/>
                                        <p:tgtEl>
                                          <p:spTgt spid="44"/>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45"/>
                                        </p:tgtEl>
                                        <p:attrNameLst>
                                          <p:attrName>style.visibility</p:attrName>
                                        </p:attrNameLst>
                                      </p:cBhvr>
                                      <p:to>
                                        <p:strVal val="visible"/>
                                      </p:to>
                                    </p:set>
                                    <p:animEffect transition="in" filter="blinds(horizontal)">
                                      <p:cBhvr>
                                        <p:cTn id="118" dur="500"/>
                                        <p:tgtEl>
                                          <p:spTgt spid="45"/>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46"/>
                                        </p:tgtEl>
                                        <p:attrNameLst>
                                          <p:attrName>style.visibility</p:attrName>
                                        </p:attrNameLst>
                                      </p:cBhvr>
                                      <p:to>
                                        <p:strVal val="visible"/>
                                      </p:to>
                                    </p:set>
                                    <p:animEffect transition="in" filter="blinds(horizontal)">
                                      <p:cBhvr>
                                        <p:cTn id="123" dur="500"/>
                                        <p:tgtEl>
                                          <p:spTgt spid="46"/>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50"/>
                                        </p:tgtEl>
                                        <p:attrNameLst>
                                          <p:attrName>style.visibility</p:attrName>
                                        </p:attrNameLst>
                                      </p:cBhvr>
                                      <p:to>
                                        <p:strVal val="visible"/>
                                      </p:to>
                                    </p:set>
                                    <p:animEffect transition="in" filter="blinds(horizontal)">
                                      <p:cBhvr>
                                        <p:cTn id="128" dur="500"/>
                                        <p:tgtEl>
                                          <p:spTgt spid="50"/>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48"/>
                                        </p:tgtEl>
                                        <p:attrNameLst>
                                          <p:attrName>style.visibility</p:attrName>
                                        </p:attrNameLst>
                                      </p:cBhvr>
                                      <p:to>
                                        <p:strVal val="visible"/>
                                      </p:to>
                                    </p:set>
                                    <p:animEffect transition="in" filter="blinds(horizontal)">
                                      <p:cBhvr>
                                        <p:cTn id="133" dur="500"/>
                                        <p:tgtEl>
                                          <p:spTgt spid="48"/>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47"/>
                                        </p:tgtEl>
                                        <p:attrNameLst>
                                          <p:attrName>style.visibility</p:attrName>
                                        </p:attrNameLst>
                                      </p:cBhvr>
                                      <p:to>
                                        <p:strVal val="visible"/>
                                      </p:to>
                                    </p:set>
                                    <p:animEffect transition="in" filter="blinds(horizontal)">
                                      <p:cBhvr>
                                        <p:cTn id="138" dur="500"/>
                                        <p:tgtEl>
                                          <p:spTgt spid="47"/>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49"/>
                                        </p:tgtEl>
                                        <p:attrNameLst>
                                          <p:attrName>style.visibility</p:attrName>
                                        </p:attrNameLst>
                                      </p:cBhvr>
                                      <p:to>
                                        <p:strVal val="visible"/>
                                      </p:to>
                                    </p:set>
                                    <p:animEffect transition="in" filter="blinds(horizontal)">
                                      <p:cBhvr>
                                        <p:cTn id="143" dur="500"/>
                                        <p:tgtEl>
                                          <p:spTgt spid="49"/>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grpId="0" nodeType="click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blinds(horizontal)">
                                      <p:cBhvr>
                                        <p:cTn id="148" dur="500"/>
                                        <p:tgtEl>
                                          <p:spTgt spid="69"/>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grpId="0" nodeType="clickEffect">
                                  <p:stCondLst>
                                    <p:cond delay="0"/>
                                  </p:stCondLst>
                                  <p:childTnLst>
                                    <p:set>
                                      <p:cBhvr>
                                        <p:cTn id="152" dur="1" fill="hold">
                                          <p:stCondLst>
                                            <p:cond delay="0"/>
                                          </p:stCondLst>
                                        </p:cTn>
                                        <p:tgtEl>
                                          <p:spTgt spid="29"/>
                                        </p:tgtEl>
                                        <p:attrNameLst>
                                          <p:attrName>style.visibility</p:attrName>
                                        </p:attrNameLst>
                                      </p:cBhvr>
                                      <p:to>
                                        <p:strVal val="visible"/>
                                      </p:to>
                                    </p:set>
                                    <p:animEffect transition="in" filter="blinds(horizontal)">
                                      <p:cBhvr>
                                        <p:cTn id="153" dur="500"/>
                                        <p:tgtEl>
                                          <p:spTgt spid="29"/>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56"/>
                                        </p:tgtEl>
                                        <p:attrNameLst>
                                          <p:attrName>style.visibility</p:attrName>
                                        </p:attrNameLst>
                                      </p:cBhvr>
                                      <p:to>
                                        <p:strVal val="visible"/>
                                      </p:to>
                                    </p:set>
                                    <p:animEffect transition="in" filter="blinds(horizontal)">
                                      <p:cBhvr>
                                        <p:cTn id="158" dur="500"/>
                                        <p:tgtEl>
                                          <p:spTgt spid="56"/>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57"/>
                                        </p:tgtEl>
                                        <p:attrNameLst>
                                          <p:attrName>style.visibility</p:attrName>
                                        </p:attrNameLst>
                                      </p:cBhvr>
                                      <p:to>
                                        <p:strVal val="visible"/>
                                      </p:to>
                                    </p:set>
                                    <p:animEffect transition="in" filter="blinds(horizontal)">
                                      <p:cBhvr>
                                        <p:cTn id="163" dur="500"/>
                                        <p:tgtEl>
                                          <p:spTgt spid="57"/>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58"/>
                                        </p:tgtEl>
                                        <p:attrNameLst>
                                          <p:attrName>style.visibility</p:attrName>
                                        </p:attrNameLst>
                                      </p:cBhvr>
                                      <p:to>
                                        <p:strVal val="visible"/>
                                      </p:to>
                                    </p:set>
                                    <p:animEffect transition="in" filter="blinds(horizontal)">
                                      <p:cBhvr>
                                        <p:cTn id="168" dur="500"/>
                                        <p:tgtEl>
                                          <p:spTgt spid="58"/>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grpId="0" nodeType="clickEffect">
                                  <p:stCondLst>
                                    <p:cond delay="0"/>
                                  </p:stCondLst>
                                  <p:childTnLst>
                                    <p:set>
                                      <p:cBhvr>
                                        <p:cTn id="172" dur="1" fill="hold">
                                          <p:stCondLst>
                                            <p:cond delay="0"/>
                                          </p:stCondLst>
                                        </p:cTn>
                                        <p:tgtEl>
                                          <p:spTgt spid="59"/>
                                        </p:tgtEl>
                                        <p:attrNameLst>
                                          <p:attrName>style.visibility</p:attrName>
                                        </p:attrNameLst>
                                      </p:cBhvr>
                                      <p:to>
                                        <p:strVal val="visible"/>
                                      </p:to>
                                    </p:set>
                                    <p:animEffect transition="in" filter="blinds(horizontal)">
                                      <p:cBhvr>
                                        <p:cTn id="173" dur="500"/>
                                        <p:tgtEl>
                                          <p:spTgt spid="59"/>
                                        </p:tgtEl>
                                      </p:cBhvr>
                                    </p:animEffect>
                                  </p:childTnLst>
                                </p:cTn>
                              </p:par>
                            </p:childTnLst>
                          </p:cTn>
                        </p:par>
                      </p:childTnLst>
                    </p:cTn>
                  </p:par>
                  <p:par>
                    <p:cTn id="174" fill="hold">
                      <p:stCondLst>
                        <p:cond delay="indefinite"/>
                      </p:stCondLst>
                      <p:childTnLst>
                        <p:par>
                          <p:cTn id="175" fill="hold">
                            <p:stCondLst>
                              <p:cond delay="0"/>
                            </p:stCondLst>
                            <p:childTnLst>
                              <p:par>
                                <p:cTn id="176" presetID="3" presetClass="entr" presetSubtype="10" fill="hold" grpId="0" nodeType="clickEffect">
                                  <p:stCondLst>
                                    <p:cond delay="0"/>
                                  </p:stCondLst>
                                  <p:childTnLst>
                                    <p:set>
                                      <p:cBhvr>
                                        <p:cTn id="177" dur="1" fill="hold">
                                          <p:stCondLst>
                                            <p:cond delay="0"/>
                                          </p:stCondLst>
                                        </p:cTn>
                                        <p:tgtEl>
                                          <p:spTgt spid="60"/>
                                        </p:tgtEl>
                                        <p:attrNameLst>
                                          <p:attrName>style.visibility</p:attrName>
                                        </p:attrNameLst>
                                      </p:cBhvr>
                                      <p:to>
                                        <p:strVal val="visible"/>
                                      </p:to>
                                    </p:set>
                                    <p:animEffect transition="in" filter="blinds(horizontal)">
                                      <p:cBhvr>
                                        <p:cTn id="178" dur="500"/>
                                        <p:tgtEl>
                                          <p:spTgt spid="60"/>
                                        </p:tgtEl>
                                      </p:cBhvr>
                                    </p:animEffect>
                                  </p:childTnLst>
                                </p:cTn>
                              </p:par>
                            </p:childTnLst>
                          </p:cTn>
                        </p:par>
                      </p:childTnLst>
                    </p:cTn>
                  </p:par>
                  <p:par>
                    <p:cTn id="179" fill="hold">
                      <p:stCondLst>
                        <p:cond delay="indefinite"/>
                      </p:stCondLst>
                      <p:childTnLst>
                        <p:par>
                          <p:cTn id="180" fill="hold">
                            <p:stCondLst>
                              <p:cond delay="0"/>
                            </p:stCondLst>
                            <p:childTnLst>
                              <p:par>
                                <p:cTn id="181" presetID="3" presetClass="entr" presetSubtype="10" fill="hold" grpId="0" nodeType="clickEffect">
                                  <p:stCondLst>
                                    <p:cond delay="0"/>
                                  </p:stCondLst>
                                  <p:childTnLst>
                                    <p:set>
                                      <p:cBhvr>
                                        <p:cTn id="182" dur="1" fill="hold">
                                          <p:stCondLst>
                                            <p:cond delay="0"/>
                                          </p:stCondLst>
                                        </p:cTn>
                                        <p:tgtEl>
                                          <p:spTgt spid="65"/>
                                        </p:tgtEl>
                                        <p:attrNameLst>
                                          <p:attrName>style.visibility</p:attrName>
                                        </p:attrNameLst>
                                      </p:cBhvr>
                                      <p:to>
                                        <p:strVal val="visible"/>
                                      </p:to>
                                    </p:set>
                                    <p:animEffect transition="in" filter="blinds(horizontal)">
                                      <p:cBhvr>
                                        <p:cTn id="183" dur="500"/>
                                        <p:tgtEl>
                                          <p:spTgt spid="65"/>
                                        </p:tgtEl>
                                      </p:cBhvr>
                                    </p:animEffect>
                                  </p:childTnLst>
                                </p:cTn>
                              </p:par>
                            </p:childTnLst>
                          </p:cTn>
                        </p:par>
                      </p:childTnLst>
                    </p:cTn>
                  </p:par>
                  <p:par>
                    <p:cTn id="184" fill="hold">
                      <p:stCondLst>
                        <p:cond delay="indefinite"/>
                      </p:stCondLst>
                      <p:childTnLst>
                        <p:par>
                          <p:cTn id="185" fill="hold">
                            <p:stCondLst>
                              <p:cond delay="0"/>
                            </p:stCondLst>
                            <p:childTnLst>
                              <p:par>
                                <p:cTn id="186" presetID="3" presetClass="entr" presetSubtype="10" fill="hold" grpId="0" nodeType="clickEffect">
                                  <p:stCondLst>
                                    <p:cond delay="0"/>
                                  </p:stCondLst>
                                  <p:childTnLst>
                                    <p:set>
                                      <p:cBhvr>
                                        <p:cTn id="187" dur="1" fill="hold">
                                          <p:stCondLst>
                                            <p:cond delay="0"/>
                                          </p:stCondLst>
                                        </p:cTn>
                                        <p:tgtEl>
                                          <p:spTgt spid="61"/>
                                        </p:tgtEl>
                                        <p:attrNameLst>
                                          <p:attrName>style.visibility</p:attrName>
                                        </p:attrNameLst>
                                      </p:cBhvr>
                                      <p:to>
                                        <p:strVal val="visible"/>
                                      </p:to>
                                    </p:set>
                                    <p:animEffect transition="in" filter="blinds(horizontal)">
                                      <p:cBhvr>
                                        <p:cTn id="188" dur="500"/>
                                        <p:tgtEl>
                                          <p:spTgt spid="61"/>
                                        </p:tgtEl>
                                      </p:cBhvr>
                                    </p:animEffect>
                                  </p:childTnLst>
                                </p:cTn>
                              </p:par>
                            </p:childTnLst>
                          </p:cTn>
                        </p:par>
                      </p:childTnLst>
                    </p:cTn>
                  </p:par>
                  <p:par>
                    <p:cTn id="189" fill="hold">
                      <p:stCondLst>
                        <p:cond delay="indefinite"/>
                      </p:stCondLst>
                      <p:childTnLst>
                        <p:par>
                          <p:cTn id="190" fill="hold">
                            <p:stCondLst>
                              <p:cond delay="0"/>
                            </p:stCondLst>
                            <p:childTnLst>
                              <p:par>
                                <p:cTn id="191" presetID="3" presetClass="entr" presetSubtype="10" fill="hold" grpId="0" nodeType="clickEffect">
                                  <p:stCondLst>
                                    <p:cond delay="0"/>
                                  </p:stCondLst>
                                  <p:childTnLst>
                                    <p:set>
                                      <p:cBhvr>
                                        <p:cTn id="192" dur="1" fill="hold">
                                          <p:stCondLst>
                                            <p:cond delay="0"/>
                                          </p:stCondLst>
                                        </p:cTn>
                                        <p:tgtEl>
                                          <p:spTgt spid="66"/>
                                        </p:tgtEl>
                                        <p:attrNameLst>
                                          <p:attrName>style.visibility</p:attrName>
                                        </p:attrNameLst>
                                      </p:cBhvr>
                                      <p:to>
                                        <p:strVal val="visible"/>
                                      </p:to>
                                    </p:set>
                                    <p:animEffect transition="in" filter="blinds(horizontal)">
                                      <p:cBhvr>
                                        <p:cTn id="193" dur="500"/>
                                        <p:tgtEl>
                                          <p:spTgt spid="66"/>
                                        </p:tgtEl>
                                      </p:cBhvr>
                                    </p:animEffect>
                                  </p:childTnLst>
                                </p:cTn>
                              </p:par>
                            </p:childTnLst>
                          </p:cTn>
                        </p:par>
                      </p:childTnLst>
                    </p:cTn>
                  </p:par>
                  <p:par>
                    <p:cTn id="194" fill="hold">
                      <p:stCondLst>
                        <p:cond delay="indefinite"/>
                      </p:stCondLst>
                      <p:childTnLst>
                        <p:par>
                          <p:cTn id="195" fill="hold">
                            <p:stCondLst>
                              <p:cond delay="0"/>
                            </p:stCondLst>
                            <p:childTnLst>
                              <p:par>
                                <p:cTn id="196" presetID="3" presetClass="entr" presetSubtype="10" fill="hold" grpId="0" nodeType="clickEffect">
                                  <p:stCondLst>
                                    <p:cond delay="0"/>
                                  </p:stCondLst>
                                  <p:childTnLst>
                                    <p:set>
                                      <p:cBhvr>
                                        <p:cTn id="197" dur="1" fill="hold">
                                          <p:stCondLst>
                                            <p:cond delay="0"/>
                                          </p:stCondLst>
                                        </p:cTn>
                                        <p:tgtEl>
                                          <p:spTgt spid="62"/>
                                        </p:tgtEl>
                                        <p:attrNameLst>
                                          <p:attrName>style.visibility</p:attrName>
                                        </p:attrNameLst>
                                      </p:cBhvr>
                                      <p:to>
                                        <p:strVal val="visible"/>
                                      </p:to>
                                    </p:set>
                                    <p:animEffect transition="in" filter="blinds(horizontal)">
                                      <p:cBhvr>
                                        <p:cTn id="198" dur="500"/>
                                        <p:tgtEl>
                                          <p:spTgt spid="62"/>
                                        </p:tgtEl>
                                      </p:cBhvr>
                                    </p:animEffect>
                                  </p:childTnLst>
                                </p:cTn>
                              </p:par>
                            </p:childTnLst>
                          </p:cTn>
                        </p:par>
                      </p:childTnLst>
                    </p:cTn>
                  </p:par>
                  <p:par>
                    <p:cTn id="199" fill="hold">
                      <p:stCondLst>
                        <p:cond delay="indefinite"/>
                      </p:stCondLst>
                      <p:childTnLst>
                        <p:par>
                          <p:cTn id="200" fill="hold">
                            <p:stCondLst>
                              <p:cond delay="0"/>
                            </p:stCondLst>
                            <p:childTnLst>
                              <p:par>
                                <p:cTn id="201" presetID="3" presetClass="entr" presetSubtype="10" fill="hold" nodeType="clickEffect">
                                  <p:stCondLst>
                                    <p:cond delay="0"/>
                                  </p:stCondLst>
                                  <p:childTnLst>
                                    <p:set>
                                      <p:cBhvr>
                                        <p:cTn id="202" dur="1" fill="hold">
                                          <p:stCondLst>
                                            <p:cond delay="0"/>
                                          </p:stCondLst>
                                        </p:cTn>
                                        <p:tgtEl>
                                          <p:spTgt spid="73"/>
                                        </p:tgtEl>
                                        <p:attrNameLst>
                                          <p:attrName>style.visibility</p:attrName>
                                        </p:attrNameLst>
                                      </p:cBhvr>
                                      <p:to>
                                        <p:strVal val="visible"/>
                                      </p:to>
                                    </p:set>
                                    <p:animEffect transition="in" filter="blinds(horizontal)">
                                      <p:cBhvr>
                                        <p:cTn id="203" dur="500"/>
                                        <p:tgtEl>
                                          <p:spTgt spid="73"/>
                                        </p:tgtEl>
                                      </p:cBhvr>
                                    </p:animEffect>
                                  </p:childTnLst>
                                </p:cTn>
                              </p:par>
                              <p:par>
                                <p:cTn id="204" presetID="3" presetClass="entr" presetSubtype="10" fill="hold" nodeType="withEffect">
                                  <p:stCondLst>
                                    <p:cond delay="0"/>
                                  </p:stCondLst>
                                  <p:childTnLst>
                                    <p:set>
                                      <p:cBhvr>
                                        <p:cTn id="205" dur="1" fill="hold">
                                          <p:stCondLst>
                                            <p:cond delay="0"/>
                                          </p:stCondLst>
                                        </p:cTn>
                                        <p:tgtEl>
                                          <p:spTgt spid="75"/>
                                        </p:tgtEl>
                                        <p:attrNameLst>
                                          <p:attrName>style.visibility</p:attrName>
                                        </p:attrNameLst>
                                      </p:cBhvr>
                                      <p:to>
                                        <p:strVal val="visible"/>
                                      </p:to>
                                    </p:set>
                                    <p:animEffect transition="in" filter="blinds(horizontal)">
                                      <p:cBhvr>
                                        <p:cTn id="206" dur="500"/>
                                        <p:tgtEl>
                                          <p:spTgt spid="75"/>
                                        </p:tgtEl>
                                      </p:cBhvr>
                                    </p:animEffect>
                                  </p:childTnLst>
                                </p:cTn>
                              </p:par>
                              <p:par>
                                <p:cTn id="207" presetID="3" presetClass="entr" presetSubtype="10" fill="hold" nodeType="withEffect">
                                  <p:stCondLst>
                                    <p:cond delay="0"/>
                                  </p:stCondLst>
                                  <p:childTnLst>
                                    <p:set>
                                      <p:cBhvr>
                                        <p:cTn id="208" dur="1" fill="hold">
                                          <p:stCondLst>
                                            <p:cond delay="0"/>
                                          </p:stCondLst>
                                        </p:cTn>
                                        <p:tgtEl>
                                          <p:spTgt spid="74">
                                            <p:txEl>
                                              <p:pRg st="0" end="0"/>
                                            </p:txEl>
                                          </p:spTgt>
                                        </p:tgtEl>
                                        <p:attrNameLst>
                                          <p:attrName>style.visibility</p:attrName>
                                        </p:attrNameLst>
                                      </p:cBhvr>
                                      <p:to>
                                        <p:strVal val="visible"/>
                                      </p:to>
                                    </p:set>
                                    <p:animEffect transition="in" filter="blinds(horizontal)">
                                      <p:cBhvr>
                                        <p:cTn id="209" dur="500"/>
                                        <p:tgtEl>
                                          <p:spTgt spid="74">
                                            <p:txEl>
                                              <p:pRg st="0" end="0"/>
                                            </p:txEl>
                                          </p:spTgt>
                                        </p:tgtEl>
                                      </p:cBhvr>
                                    </p:animEffect>
                                  </p:childTnLst>
                                </p:cTn>
                              </p:par>
                            </p:childTnLst>
                          </p:cTn>
                        </p:par>
                      </p:childTnLst>
                    </p:cTn>
                  </p:par>
                  <p:par>
                    <p:cTn id="210" fill="hold">
                      <p:stCondLst>
                        <p:cond delay="indefinite"/>
                      </p:stCondLst>
                      <p:childTnLst>
                        <p:par>
                          <p:cTn id="211" fill="hold">
                            <p:stCondLst>
                              <p:cond delay="0"/>
                            </p:stCondLst>
                            <p:childTnLst>
                              <p:par>
                                <p:cTn id="212" presetID="3" presetClass="entr" presetSubtype="10" fill="hold" nodeType="clickEffect">
                                  <p:stCondLst>
                                    <p:cond delay="0"/>
                                  </p:stCondLst>
                                  <p:childTnLst>
                                    <p:set>
                                      <p:cBhvr>
                                        <p:cTn id="213" dur="1" fill="hold">
                                          <p:stCondLst>
                                            <p:cond delay="0"/>
                                          </p:stCondLst>
                                        </p:cTn>
                                        <p:tgtEl>
                                          <p:spTgt spid="74">
                                            <p:txEl>
                                              <p:pRg st="2" end="2"/>
                                            </p:txEl>
                                          </p:spTgt>
                                        </p:tgtEl>
                                        <p:attrNameLst>
                                          <p:attrName>style.visibility</p:attrName>
                                        </p:attrNameLst>
                                      </p:cBhvr>
                                      <p:to>
                                        <p:strVal val="visible"/>
                                      </p:to>
                                    </p:set>
                                    <p:animEffect transition="in" filter="blinds(horizontal)">
                                      <p:cBhvr>
                                        <p:cTn id="214" dur="500"/>
                                        <p:tgtEl>
                                          <p:spTgt spid="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1" grpId="0" animBg="1"/>
      <p:bldP spid="22" grpId="0" animBg="1"/>
      <p:bldP spid="23" grpId="0" animBg="1"/>
      <p:bldP spid="25" grpId="0" animBg="1"/>
      <p:bldP spid="26" grpId="0" animBg="1"/>
      <p:bldP spid="27" grpId="0"/>
      <p:bldP spid="28" grpId="0"/>
      <p:bldP spid="29" grpId="0"/>
      <p:bldP spid="30" grpId="0"/>
      <p:bldP spid="31" grpId="0"/>
      <p:bldP spid="32" grpId="0"/>
      <p:bldP spid="33" grpId="0"/>
      <p:bldP spid="34" grpId="0"/>
      <p:bldP spid="35" grpId="0"/>
      <p:bldP spid="36" grpId="0"/>
      <p:bldP spid="39" grpId="0"/>
      <p:bldP spid="40" grpId="0"/>
      <p:bldP spid="43" grpId="0"/>
      <p:bldP spid="44" grpId="0"/>
      <p:bldP spid="45" grpId="0"/>
      <p:bldP spid="46" grpId="0"/>
      <p:bldP spid="47" grpId="0"/>
      <p:bldP spid="48" grpId="0"/>
      <p:bldP spid="49" grpId="0"/>
      <p:bldP spid="50" grpId="0"/>
      <p:bldP spid="56" grpId="0"/>
      <p:bldP spid="57" grpId="0"/>
      <p:bldP spid="58" grpId="0"/>
      <p:bldP spid="59" grpId="0"/>
      <p:bldP spid="60" grpId="0"/>
      <p:bldP spid="61" grpId="0"/>
      <p:bldP spid="62" grpId="0"/>
      <p:bldP spid="65" grpId="0"/>
      <p:bldP spid="66" grpId="0"/>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599" y="1600200"/>
            <a:ext cx="3498011" cy="2911415"/>
          </a:xfrm>
        </p:spPr>
        <p:txBody>
          <a:bodyPr>
            <a:normAutofit lnSpcReduction="10000"/>
          </a:bodyPr>
          <a:lstStyle/>
          <a:p>
            <a:pPr marL="0" indent="0" algn="ctr">
              <a:buNone/>
            </a:pPr>
            <a:r>
              <a:rPr lang="en-GB" sz="1400" b="1" dirty="0" smtClean="0">
                <a:latin typeface="Comic Sans MS" panose="030F0702030302020204" pitchFamily="66" charset="0"/>
              </a:rPr>
              <a:t>You can sketch curves based on their Polar equations</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a:p>
            <a:pPr algn="ctr">
              <a:buFont typeface="Wingdings" pitchFamily="2" charset="2"/>
              <a:buChar char="à"/>
            </a:pPr>
            <a:r>
              <a:rPr lang="en-GB" sz="1400" dirty="0" smtClean="0">
                <a:latin typeface="Comic Sans MS" panose="030F0702030302020204" pitchFamily="66" charset="0"/>
                <a:sym typeface="Wingdings" panose="05000000000000000000" pitchFamily="2" charset="2"/>
              </a:rPr>
              <a:t>Let’s do the same as for the last equation</a:t>
            </a:r>
          </a:p>
          <a:p>
            <a:pPr algn="ctr">
              <a:buFont typeface="Wingdings" pitchFamily="2" charset="2"/>
              <a:buChar char="à"/>
            </a:pPr>
            <a:endParaRPr lang="en-GB" sz="1400" dirty="0">
              <a:latin typeface="Comic Sans MS" panose="030F0702030302020204" pitchFamily="66" charset="0"/>
              <a:sym typeface="Wingdings" panose="05000000000000000000" pitchFamily="2" charset="2"/>
            </a:endParaRPr>
          </a:p>
          <a:p>
            <a:pPr algn="ctr">
              <a:buFont typeface="Wingdings" pitchFamily="2" charset="2"/>
              <a:buChar char="à"/>
            </a:pPr>
            <a:r>
              <a:rPr lang="en-GB" sz="1400" dirty="0" smtClean="0">
                <a:latin typeface="Comic Sans MS" panose="030F0702030302020204" pitchFamily="66" charset="0"/>
                <a:sym typeface="Wingdings" panose="05000000000000000000" pitchFamily="2" charset="2"/>
              </a:rPr>
              <a:t>As </a:t>
            </a:r>
            <a:r>
              <a:rPr lang="el-GR" sz="1400" dirty="0" smtClean="0">
                <a:latin typeface="Comic Sans MS" panose="030F0702030302020204" pitchFamily="66" charset="0"/>
                <a:sym typeface="Wingdings" panose="05000000000000000000" pitchFamily="2" charset="2"/>
              </a:rPr>
              <a:t>θ</a:t>
            </a:r>
            <a:r>
              <a:rPr lang="en-GB" sz="1400" dirty="0" smtClean="0">
                <a:latin typeface="Comic Sans MS" panose="030F0702030302020204" pitchFamily="66" charset="0"/>
                <a:sym typeface="Wingdings" panose="05000000000000000000" pitchFamily="2" charset="2"/>
              </a:rPr>
              <a:t> can go up to 2</a:t>
            </a:r>
            <a:r>
              <a:rPr lang="el-GR" sz="1400" dirty="0" smtClean="0">
                <a:latin typeface="Comic Sans MS" panose="030F0702030302020204" pitchFamily="66" charset="0"/>
                <a:sym typeface="Wingdings" panose="05000000000000000000" pitchFamily="2" charset="2"/>
              </a:rPr>
              <a:t>π</a:t>
            </a:r>
            <a:r>
              <a:rPr lang="en-GB" sz="1400" dirty="0" smtClean="0">
                <a:latin typeface="Comic Sans MS" panose="030F0702030302020204" pitchFamily="66" charset="0"/>
                <a:sym typeface="Wingdings" panose="05000000000000000000" pitchFamily="2" charset="2"/>
              </a:rPr>
              <a:t>, 2</a:t>
            </a:r>
            <a:r>
              <a:rPr lang="el-GR" sz="1400" dirty="0" smtClean="0">
                <a:latin typeface="Comic Sans MS" panose="030F0702030302020204" pitchFamily="66" charset="0"/>
                <a:sym typeface="Wingdings" panose="05000000000000000000" pitchFamily="2" charset="2"/>
              </a:rPr>
              <a:t>θ</a:t>
            </a:r>
            <a:r>
              <a:rPr lang="en-GB" sz="1400" dirty="0" smtClean="0">
                <a:latin typeface="Comic Sans MS" panose="030F0702030302020204" pitchFamily="66" charset="0"/>
                <a:sym typeface="Wingdings" panose="05000000000000000000" pitchFamily="2" charset="2"/>
              </a:rPr>
              <a:t> can go up to 4</a:t>
            </a:r>
            <a:r>
              <a:rPr lang="el-GR" sz="1400" dirty="0" smtClean="0">
                <a:latin typeface="Comic Sans MS" panose="030F0702030302020204" pitchFamily="66" charset="0"/>
                <a:sym typeface="Wingdings" panose="05000000000000000000" pitchFamily="2" charset="2"/>
              </a:rPr>
              <a:t>π</a:t>
            </a:r>
            <a:r>
              <a:rPr lang="en-GB" sz="1400" dirty="0" smtClean="0">
                <a:latin typeface="Comic Sans MS" panose="030F0702030302020204" pitchFamily="66" charset="0"/>
                <a:sym typeface="Wingdings" panose="05000000000000000000" pitchFamily="2" charset="2"/>
              </a:rPr>
              <a:t>, so we need to start by drawing up a table up to this value</a:t>
            </a:r>
            <a:endParaRPr lang="en-US"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p:txBody>
      </p:sp>
      <p:pic>
        <p:nvPicPr>
          <p:cNvPr id="5" name="Picture 8" descr="http://tutorial.math.lamar.edu/Classes/CalcII/PolarArea_files/image00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1219200" cy="1158240"/>
          </a:xfrm>
          <a:prstGeom prst="rect">
            <a:avLst/>
          </a:prstGeom>
          <a:noFill/>
          <a:extLst>
            <a:ext uri="{909E8E84-426E-40DD-AFC4-6F175D3DCCD1}">
              <a14:hiddenFill xmlns:a14="http://schemas.microsoft.com/office/drawing/2010/main">
                <a:solidFill>
                  <a:srgbClr val="FFFFFF"/>
                </a:solidFill>
              </a14:hiddenFill>
            </a:ext>
          </a:extLst>
        </p:spPr>
      </p:pic>
      <p:sp>
        <p:nvSpPr>
          <p:cNvPr id="116" name="TextBox 115"/>
          <p:cNvSpPr txBox="1"/>
          <p:nvPr/>
        </p:nvSpPr>
        <p:spPr>
          <a:xfrm>
            <a:off x="8736516" y="6550223"/>
            <a:ext cx="407484" cy="307777"/>
          </a:xfrm>
          <a:prstGeom prst="rect">
            <a:avLst/>
          </a:prstGeom>
          <a:noFill/>
        </p:spPr>
        <p:txBody>
          <a:bodyPr wrap="none" rtlCol="0">
            <a:spAutoFit/>
          </a:bodyPr>
          <a:lstStyle/>
          <a:p>
            <a:pPr algn="ctr"/>
            <a:r>
              <a:rPr lang="en-GB" sz="1400" dirty="0" smtClean="0">
                <a:latin typeface="Comic Sans MS" panose="030F0702030302020204" pitchFamily="66" charset="0"/>
              </a:rPr>
              <a:t>7C</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065362" y="2556295"/>
                <a:ext cx="1850366"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GB" sz="1600" b="0" i="1" smtClean="0">
                              <a:latin typeface="Cambria Math"/>
                            </a:rPr>
                          </m:ctrlPr>
                        </m:sSupPr>
                        <m:e>
                          <m:r>
                            <a:rPr lang="en-GB" sz="1600" b="0" i="1" smtClean="0">
                              <a:latin typeface="Cambria Math"/>
                            </a:rPr>
                            <m:t>𝑟</m:t>
                          </m:r>
                        </m:e>
                        <m:sup>
                          <m:r>
                            <a:rPr lang="en-GB" sz="1600" b="0" i="1" smtClean="0">
                              <a:latin typeface="Cambria Math"/>
                            </a:rPr>
                            <m:t>2</m:t>
                          </m:r>
                        </m:sup>
                      </m:sSup>
                      <m:r>
                        <a:rPr lang="en-GB" sz="1600" b="0" i="1" smtClean="0">
                          <a:latin typeface="Cambria Math"/>
                        </a:rPr>
                        <m:t>=</m:t>
                      </m:r>
                      <m:sSup>
                        <m:sSupPr>
                          <m:ctrlPr>
                            <a:rPr lang="en-GB" sz="1600" b="0" i="1" smtClean="0">
                              <a:latin typeface="Cambria Math"/>
                            </a:rPr>
                          </m:ctrlPr>
                        </m:sSupPr>
                        <m:e>
                          <m:r>
                            <a:rPr lang="en-GB" sz="1600" b="0" i="1" smtClean="0">
                              <a:latin typeface="Cambria Math"/>
                            </a:rPr>
                            <m:t>𝑎</m:t>
                          </m:r>
                        </m:e>
                        <m:sup>
                          <m:r>
                            <a:rPr lang="en-GB" sz="1600" b="0" i="1" smtClean="0">
                              <a:latin typeface="Cambria Math"/>
                            </a:rPr>
                            <m:t>2</m:t>
                          </m:r>
                        </m:sup>
                      </m:sSup>
                      <m:r>
                        <a:rPr lang="en-GB" sz="1600" b="0" i="1" smtClean="0">
                          <a:latin typeface="Cambria Math"/>
                        </a:rPr>
                        <m:t>𝑐𝑜𝑠</m:t>
                      </m:r>
                      <m:r>
                        <a:rPr lang="en-GB" sz="1600" b="0" i="1" smtClean="0">
                          <a:latin typeface="Cambria Math"/>
                        </a:rPr>
                        <m:t>2</m:t>
                      </m:r>
                      <m:r>
                        <a:rPr lang="en-GB" sz="1600" b="0" i="1" smtClean="0">
                          <a:latin typeface="Cambria Math"/>
                          <a:ea typeface="Cambria Math"/>
                        </a:rPr>
                        <m:t>𝜃</m:t>
                      </m:r>
                    </m:oMath>
                  </m:oMathPara>
                </a14:m>
                <a:endParaRPr lang="en-GB"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1065362" y="2556295"/>
                <a:ext cx="1850366" cy="338554"/>
              </a:xfrm>
              <a:prstGeom prst="rect">
                <a:avLst/>
              </a:prstGeom>
              <a:blipFill rotWithShape="1">
                <a:blip r:embed="rId3"/>
                <a:stretch>
                  <a:fillRect/>
                </a:stretch>
              </a:blipFill>
            </p:spPr>
            <p:txBody>
              <a:bodyPr/>
              <a:lstStyle/>
              <a:p>
                <a:r>
                  <a:rPr lang="en-GB">
                    <a:noFill/>
                  </a:rPr>
                  <a:t> </a:t>
                </a:r>
              </a:p>
            </p:txBody>
          </p:sp>
        </mc:Fallback>
      </mc:AlternateContent>
      <p:sp>
        <p:nvSpPr>
          <p:cNvPr id="8" name="Line 125"/>
          <p:cNvSpPr>
            <a:spLocks noChangeShapeType="1"/>
          </p:cNvSpPr>
          <p:nvPr/>
        </p:nvSpPr>
        <p:spPr bwMode="auto">
          <a:xfrm>
            <a:off x="4889950"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126"/>
          <p:cNvSpPr>
            <a:spLocks noChangeShapeType="1"/>
          </p:cNvSpPr>
          <p:nvPr/>
        </p:nvSpPr>
        <p:spPr bwMode="auto">
          <a:xfrm>
            <a:off x="5297937"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127"/>
          <p:cNvSpPr>
            <a:spLocks noChangeShapeType="1"/>
          </p:cNvSpPr>
          <p:nvPr/>
        </p:nvSpPr>
        <p:spPr bwMode="auto">
          <a:xfrm>
            <a:off x="5707512"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128"/>
          <p:cNvSpPr>
            <a:spLocks noChangeShapeType="1"/>
          </p:cNvSpPr>
          <p:nvPr/>
        </p:nvSpPr>
        <p:spPr bwMode="auto">
          <a:xfrm>
            <a:off x="6115500"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29"/>
          <p:cNvSpPr>
            <a:spLocks noChangeShapeType="1"/>
          </p:cNvSpPr>
          <p:nvPr/>
        </p:nvSpPr>
        <p:spPr bwMode="auto">
          <a:xfrm>
            <a:off x="6523487"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30"/>
          <p:cNvSpPr>
            <a:spLocks noChangeShapeType="1"/>
          </p:cNvSpPr>
          <p:nvPr/>
        </p:nvSpPr>
        <p:spPr bwMode="auto">
          <a:xfrm>
            <a:off x="6931475"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31"/>
          <p:cNvSpPr>
            <a:spLocks noChangeShapeType="1"/>
          </p:cNvSpPr>
          <p:nvPr/>
        </p:nvSpPr>
        <p:spPr bwMode="auto">
          <a:xfrm>
            <a:off x="7339462"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2"/>
          <p:cNvSpPr>
            <a:spLocks noChangeShapeType="1"/>
          </p:cNvSpPr>
          <p:nvPr/>
        </p:nvSpPr>
        <p:spPr bwMode="auto">
          <a:xfrm>
            <a:off x="7747450"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33"/>
          <p:cNvSpPr>
            <a:spLocks noChangeShapeType="1"/>
          </p:cNvSpPr>
          <p:nvPr/>
        </p:nvSpPr>
        <p:spPr bwMode="auto">
          <a:xfrm>
            <a:off x="8155437"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34"/>
          <p:cNvSpPr>
            <a:spLocks noChangeShapeType="1"/>
          </p:cNvSpPr>
          <p:nvPr/>
        </p:nvSpPr>
        <p:spPr bwMode="auto">
          <a:xfrm>
            <a:off x="8565012"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38"/>
          <p:cNvSpPr>
            <a:spLocks noChangeShapeType="1"/>
          </p:cNvSpPr>
          <p:nvPr/>
        </p:nvSpPr>
        <p:spPr bwMode="auto">
          <a:xfrm>
            <a:off x="4475612" y="1922673"/>
            <a:ext cx="4090418" cy="101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39"/>
          <p:cNvSpPr>
            <a:spLocks noChangeShapeType="1"/>
          </p:cNvSpPr>
          <p:nvPr/>
        </p:nvSpPr>
        <p:spPr bwMode="auto">
          <a:xfrm>
            <a:off x="4475612" y="2294147"/>
            <a:ext cx="4090418" cy="479"/>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40"/>
          <p:cNvSpPr>
            <a:spLocks noChangeShapeType="1"/>
          </p:cNvSpPr>
          <p:nvPr/>
        </p:nvSpPr>
        <p:spPr bwMode="auto">
          <a:xfrm>
            <a:off x="4481962"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42"/>
          <p:cNvSpPr>
            <a:spLocks noChangeShapeType="1"/>
          </p:cNvSpPr>
          <p:nvPr/>
        </p:nvSpPr>
        <p:spPr bwMode="auto">
          <a:xfrm>
            <a:off x="4475612" y="1551198"/>
            <a:ext cx="4090418" cy="155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43"/>
          <p:cNvSpPr>
            <a:spLocks noChangeShapeType="1"/>
          </p:cNvSpPr>
          <p:nvPr/>
        </p:nvSpPr>
        <p:spPr bwMode="auto">
          <a:xfrm>
            <a:off x="4475612" y="2664035"/>
            <a:ext cx="4090418" cy="1527"/>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TextBox 26"/>
          <p:cNvSpPr txBox="1"/>
          <p:nvPr/>
        </p:nvSpPr>
        <p:spPr>
          <a:xfrm>
            <a:off x="4477109" y="1587261"/>
            <a:ext cx="457200" cy="307777"/>
          </a:xfrm>
          <a:prstGeom prst="rect">
            <a:avLst/>
          </a:prstGeom>
          <a:noFill/>
        </p:spPr>
        <p:txBody>
          <a:bodyPr wrap="square" rtlCol="0">
            <a:spAutoFit/>
          </a:bodyPr>
          <a:lstStyle/>
          <a:p>
            <a:r>
              <a:rPr lang="en-GB" sz="1400" dirty="0" smtClean="0">
                <a:latin typeface="Comic Sans MS" panose="030F0702030302020204" pitchFamily="66" charset="0"/>
              </a:rPr>
              <a:t>2</a:t>
            </a:r>
            <a:r>
              <a:rPr lang="el-GR" sz="1400" dirty="0" smtClean="0">
                <a:latin typeface="Comic Sans MS" panose="030F0702030302020204" pitchFamily="66" charset="0"/>
              </a:rPr>
              <a:t>θ</a:t>
            </a:r>
            <a:endParaRPr lang="en-GB" sz="1400" dirty="0">
              <a:latin typeface="Comic Sans MS" panose="030F0702030302020204" pitchFamily="66" charset="0"/>
            </a:endParaRPr>
          </a:p>
        </p:txBody>
      </p:sp>
      <p:sp>
        <p:nvSpPr>
          <p:cNvPr id="28" name="TextBox 27"/>
          <p:cNvSpPr txBox="1"/>
          <p:nvPr/>
        </p:nvSpPr>
        <p:spPr>
          <a:xfrm>
            <a:off x="4525992" y="1946695"/>
            <a:ext cx="339306" cy="307777"/>
          </a:xfrm>
          <a:prstGeom prst="rect">
            <a:avLst/>
          </a:prstGeom>
          <a:noFill/>
        </p:spPr>
        <p:txBody>
          <a:bodyPr wrap="square" rtlCol="0">
            <a:spAutoFit/>
          </a:bodyPr>
          <a:lstStyle/>
          <a:p>
            <a:pPr algn="ctr"/>
            <a:r>
              <a:rPr lang="el-GR" sz="1400" dirty="0" smtClean="0">
                <a:latin typeface="Comic Sans MS" panose="030F0702030302020204" pitchFamily="66" charset="0"/>
              </a:rPr>
              <a:t>θ</a:t>
            </a:r>
            <a:endParaRPr lang="en-GB" sz="1400" dirty="0">
              <a:latin typeface="Comic Sans MS" panose="030F0702030302020204" pitchFamily="66" charset="0"/>
            </a:endParaRPr>
          </a:p>
        </p:txBody>
      </p:sp>
      <p:sp>
        <p:nvSpPr>
          <p:cNvPr id="29" name="TextBox 28"/>
          <p:cNvSpPr txBox="1"/>
          <p:nvPr/>
        </p:nvSpPr>
        <p:spPr>
          <a:xfrm>
            <a:off x="4523115" y="2323381"/>
            <a:ext cx="339306" cy="307777"/>
          </a:xfrm>
          <a:prstGeom prst="rect">
            <a:avLst/>
          </a:prstGeom>
          <a:noFill/>
        </p:spPr>
        <p:txBody>
          <a:bodyPr wrap="square" rtlCol="0">
            <a:spAutoFit/>
          </a:bodyPr>
          <a:lstStyle/>
          <a:p>
            <a:pPr algn="ctr"/>
            <a:r>
              <a:rPr lang="en-GB" sz="1400" dirty="0" smtClean="0">
                <a:latin typeface="Comic Sans MS" panose="030F0702030302020204" pitchFamily="66" charset="0"/>
              </a:rPr>
              <a:t>r</a:t>
            </a:r>
            <a:endParaRPr lang="en-GB" sz="1400" dirty="0">
              <a:latin typeface="Comic Sans MS" panose="030F0702030302020204" pitchFamily="66" charset="0"/>
            </a:endParaRPr>
          </a:p>
        </p:txBody>
      </p:sp>
      <p:sp>
        <p:nvSpPr>
          <p:cNvPr id="30" name="TextBox 29"/>
          <p:cNvSpPr txBox="1"/>
          <p:nvPr/>
        </p:nvSpPr>
        <p:spPr>
          <a:xfrm>
            <a:off x="4928558" y="1572884"/>
            <a:ext cx="339306" cy="307777"/>
          </a:xfrm>
          <a:prstGeom prst="rect">
            <a:avLst/>
          </a:prstGeom>
          <a:noFill/>
        </p:spPr>
        <p:txBody>
          <a:bodyPr wrap="square" rtlCol="0">
            <a:spAutoFit/>
          </a:bodyPr>
          <a:lstStyle/>
          <a:p>
            <a:pPr algn="ctr"/>
            <a:r>
              <a:rPr lang="en-GB" sz="1400" dirty="0" smtClean="0">
                <a:latin typeface="Comic Sans MS" panose="030F0702030302020204" pitchFamily="66" charset="0"/>
              </a:rPr>
              <a:t>0</a:t>
            </a:r>
            <a:endParaRPr lang="en-GB" sz="1400" dirty="0">
              <a:latin typeface="Comic Sans MS" panose="030F0702030302020204" pitchFamily="66" charset="0"/>
            </a:endParaRPr>
          </a:p>
        </p:txBody>
      </p:sp>
      <p:sp>
        <p:nvSpPr>
          <p:cNvPr id="31" name="TextBox 30"/>
          <p:cNvSpPr txBox="1"/>
          <p:nvPr/>
        </p:nvSpPr>
        <p:spPr>
          <a:xfrm>
            <a:off x="5331124" y="1518249"/>
            <a:ext cx="339306" cy="430887"/>
          </a:xfrm>
          <a:prstGeom prst="rect">
            <a:avLst/>
          </a:prstGeom>
          <a:noFill/>
        </p:spPr>
        <p:txBody>
          <a:bodyPr wrap="square" rtlCol="0">
            <a:spAutoFit/>
          </a:bodyPr>
          <a:lstStyle/>
          <a:p>
            <a:pPr algn="ct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32" name="TextBox 31"/>
          <p:cNvSpPr txBox="1"/>
          <p:nvPr/>
        </p:nvSpPr>
        <p:spPr>
          <a:xfrm>
            <a:off x="6104624" y="1532627"/>
            <a:ext cx="425571" cy="430887"/>
          </a:xfrm>
          <a:prstGeom prst="rect">
            <a:avLst/>
          </a:prstGeom>
          <a:noFill/>
        </p:spPr>
        <p:txBody>
          <a:bodyPr wrap="square" rtlCol="0">
            <a:spAutoFit/>
          </a:bodyPr>
          <a:lstStyle/>
          <a:p>
            <a:pPr algn="ctr"/>
            <a:r>
              <a:rPr lang="en-GB" sz="1100" u="sng" dirty="0" smtClean="0">
                <a:latin typeface="Comic Sans MS" panose="030F0702030302020204" pitchFamily="66" charset="0"/>
              </a:rPr>
              <a:t>3</a:t>
            </a: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33" name="TextBox 32"/>
          <p:cNvSpPr txBox="1"/>
          <p:nvPr/>
        </p:nvSpPr>
        <p:spPr>
          <a:xfrm>
            <a:off x="5776821" y="1575758"/>
            <a:ext cx="270296" cy="307777"/>
          </a:xfrm>
          <a:prstGeom prst="rect">
            <a:avLst/>
          </a:prstGeom>
          <a:noFill/>
        </p:spPr>
        <p:txBody>
          <a:bodyPr wrap="square" rtlCol="0">
            <a:spAutoFit/>
          </a:bodyPr>
          <a:lstStyle/>
          <a:p>
            <a:pPr algn="ct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34" name="TextBox 33"/>
          <p:cNvSpPr txBox="1"/>
          <p:nvPr/>
        </p:nvSpPr>
        <p:spPr>
          <a:xfrm>
            <a:off x="6515816" y="1590136"/>
            <a:ext cx="437075" cy="307777"/>
          </a:xfrm>
          <a:prstGeom prst="rect">
            <a:avLst/>
          </a:prstGeom>
          <a:noFill/>
        </p:spPr>
        <p:txBody>
          <a:bodyPr wrap="square" rtlCol="0">
            <a:spAutoFit/>
          </a:bodyPr>
          <a:lstStyle/>
          <a:p>
            <a:pPr algn="ctr"/>
            <a:r>
              <a:rPr lang="en-GB" sz="1400" dirty="0" smtClean="0">
                <a:latin typeface="Comic Sans MS" panose="030F0702030302020204" pitchFamily="66" charset="0"/>
              </a:rPr>
              <a:t>2</a:t>
            </a: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35" name="TextBox 34"/>
          <p:cNvSpPr txBox="1"/>
          <p:nvPr/>
        </p:nvSpPr>
        <p:spPr>
          <a:xfrm>
            <a:off x="7315197" y="1587260"/>
            <a:ext cx="437075" cy="307777"/>
          </a:xfrm>
          <a:prstGeom prst="rect">
            <a:avLst/>
          </a:prstGeom>
          <a:noFill/>
        </p:spPr>
        <p:txBody>
          <a:bodyPr wrap="square" rtlCol="0">
            <a:spAutoFit/>
          </a:bodyPr>
          <a:lstStyle/>
          <a:p>
            <a:pPr algn="ctr"/>
            <a:r>
              <a:rPr lang="en-GB" sz="1400" dirty="0" smtClean="0">
                <a:latin typeface="Comic Sans MS" panose="030F0702030302020204" pitchFamily="66" charset="0"/>
              </a:rPr>
              <a:t>3</a:t>
            </a: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36" name="TextBox 35"/>
          <p:cNvSpPr txBox="1"/>
          <p:nvPr/>
        </p:nvSpPr>
        <p:spPr>
          <a:xfrm>
            <a:off x="8140457" y="1584386"/>
            <a:ext cx="437075" cy="307777"/>
          </a:xfrm>
          <a:prstGeom prst="rect">
            <a:avLst/>
          </a:prstGeom>
          <a:noFill/>
        </p:spPr>
        <p:txBody>
          <a:bodyPr wrap="square" rtlCol="0">
            <a:spAutoFit/>
          </a:bodyPr>
          <a:lstStyle/>
          <a:p>
            <a:pPr algn="ctr"/>
            <a:r>
              <a:rPr lang="en-GB" sz="1400" dirty="0" smtClean="0">
                <a:latin typeface="Comic Sans MS" panose="030F0702030302020204" pitchFamily="66" charset="0"/>
              </a:rPr>
              <a:t>4</a:t>
            </a: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39" name="TextBox 38"/>
          <p:cNvSpPr txBox="1"/>
          <p:nvPr/>
        </p:nvSpPr>
        <p:spPr>
          <a:xfrm>
            <a:off x="6929884" y="1529751"/>
            <a:ext cx="425571" cy="430887"/>
          </a:xfrm>
          <a:prstGeom prst="rect">
            <a:avLst/>
          </a:prstGeom>
          <a:noFill/>
        </p:spPr>
        <p:txBody>
          <a:bodyPr wrap="square" rtlCol="0">
            <a:spAutoFit/>
          </a:bodyPr>
          <a:lstStyle/>
          <a:p>
            <a:pPr algn="ctr"/>
            <a:r>
              <a:rPr lang="en-GB" sz="1100" u="sng" dirty="0" smtClean="0">
                <a:latin typeface="Comic Sans MS" panose="030F0702030302020204" pitchFamily="66" charset="0"/>
              </a:rPr>
              <a:t>5</a:t>
            </a: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40" name="TextBox 39"/>
          <p:cNvSpPr txBox="1"/>
          <p:nvPr/>
        </p:nvSpPr>
        <p:spPr>
          <a:xfrm>
            <a:off x="7732141" y="1529752"/>
            <a:ext cx="425571" cy="430887"/>
          </a:xfrm>
          <a:prstGeom prst="rect">
            <a:avLst/>
          </a:prstGeom>
          <a:noFill/>
        </p:spPr>
        <p:txBody>
          <a:bodyPr wrap="square" rtlCol="0">
            <a:spAutoFit/>
          </a:bodyPr>
          <a:lstStyle/>
          <a:p>
            <a:pPr algn="ctr"/>
            <a:r>
              <a:rPr lang="en-GB" sz="1100" u="sng" dirty="0" smtClean="0">
                <a:latin typeface="Comic Sans MS" panose="030F0702030302020204" pitchFamily="66" charset="0"/>
              </a:rPr>
              <a:t>7</a:t>
            </a: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43" name="TextBox 42"/>
          <p:cNvSpPr txBox="1"/>
          <p:nvPr/>
        </p:nvSpPr>
        <p:spPr>
          <a:xfrm>
            <a:off x="4925683" y="1940944"/>
            <a:ext cx="339306" cy="307777"/>
          </a:xfrm>
          <a:prstGeom prst="rect">
            <a:avLst/>
          </a:prstGeom>
          <a:noFill/>
        </p:spPr>
        <p:txBody>
          <a:bodyPr wrap="square" rtlCol="0">
            <a:spAutoFit/>
          </a:bodyPr>
          <a:lstStyle/>
          <a:p>
            <a:pPr algn="ctr"/>
            <a:r>
              <a:rPr lang="en-GB" sz="1400" dirty="0" smtClean="0">
                <a:latin typeface="Comic Sans MS" panose="030F0702030302020204" pitchFamily="66" charset="0"/>
              </a:rPr>
              <a:t>0</a:t>
            </a:r>
            <a:endParaRPr lang="en-GB" sz="1400" dirty="0">
              <a:latin typeface="Comic Sans MS" panose="030F0702030302020204" pitchFamily="66" charset="0"/>
            </a:endParaRPr>
          </a:p>
        </p:txBody>
      </p:sp>
      <p:sp>
        <p:nvSpPr>
          <p:cNvPr id="44" name="TextBox 43"/>
          <p:cNvSpPr txBox="1"/>
          <p:nvPr/>
        </p:nvSpPr>
        <p:spPr>
          <a:xfrm>
            <a:off x="5336875" y="1886309"/>
            <a:ext cx="339306" cy="430887"/>
          </a:xfrm>
          <a:prstGeom prst="rect">
            <a:avLst/>
          </a:prstGeom>
          <a:noFill/>
        </p:spPr>
        <p:txBody>
          <a:bodyPr wrap="square" rtlCol="0">
            <a:spAutoFit/>
          </a:bodyPr>
          <a:lstStyle/>
          <a:p>
            <a:pPr algn="ctr"/>
            <a:r>
              <a:rPr lang="el-GR" sz="1100" u="sng" dirty="0" smtClean="0">
                <a:latin typeface="Comic Sans MS" panose="030F0702030302020204" pitchFamily="66" charset="0"/>
              </a:rPr>
              <a:t>π</a:t>
            </a:r>
            <a:r>
              <a:rPr lang="en-GB" sz="1100" dirty="0" smtClean="0">
                <a:latin typeface="Comic Sans MS" panose="030F0702030302020204" pitchFamily="66" charset="0"/>
              </a:rPr>
              <a:t> 4</a:t>
            </a:r>
            <a:endParaRPr lang="en-GB" sz="1100" dirty="0">
              <a:latin typeface="Comic Sans MS" panose="030F0702030302020204" pitchFamily="66" charset="0"/>
            </a:endParaRPr>
          </a:p>
        </p:txBody>
      </p:sp>
      <p:sp>
        <p:nvSpPr>
          <p:cNvPr id="45" name="TextBox 44"/>
          <p:cNvSpPr txBox="1"/>
          <p:nvPr/>
        </p:nvSpPr>
        <p:spPr>
          <a:xfrm>
            <a:off x="5739441" y="1883433"/>
            <a:ext cx="339306" cy="430887"/>
          </a:xfrm>
          <a:prstGeom prst="rect">
            <a:avLst/>
          </a:prstGeom>
          <a:noFill/>
        </p:spPr>
        <p:txBody>
          <a:bodyPr wrap="square" rtlCol="0">
            <a:spAutoFit/>
          </a:bodyPr>
          <a:lstStyle/>
          <a:p>
            <a:pPr algn="ct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46" name="TextBox 45"/>
          <p:cNvSpPr txBox="1"/>
          <p:nvPr/>
        </p:nvSpPr>
        <p:spPr>
          <a:xfrm>
            <a:off x="6124756" y="1897811"/>
            <a:ext cx="379562"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smtClean="0">
                <a:latin typeface="Comic Sans MS" panose="030F0702030302020204" pitchFamily="66" charset="0"/>
              </a:rPr>
              <a:t>π</a:t>
            </a:r>
            <a:r>
              <a:rPr lang="en-GB" sz="1100" dirty="0" smtClean="0">
                <a:latin typeface="Comic Sans MS" panose="030F0702030302020204" pitchFamily="66" charset="0"/>
              </a:rPr>
              <a:t> 4</a:t>
            </a:r>
            <a:endParaRPr lang="en-GB" sz="1100" dirty="0">
              <a:latin typeface="Comic Sans MS" panose="030F0702030302020204" pitchFamily="66" charset="0"/>
            </a:endParaRPr>
          </a:p>
        </p:txBody>
      </p:sp>
      <p:sp>
        <p:nvSpPr>
          <p:cNvPr id="47" name="TextBox 46"/>
          <p:cNvSpPr txBox="1"/>
          <p:nvPr/>
        </p:nvSpPr>
        <p:spPr>
          <a:xfrm>
            <a:off x="7329577" y="1894935"/>
            <a:ext cx="425569" cy="430887"/>
          </a:xfrm>
          <a:prstGeom prst="rect">
            <a:avLst/>
          </a:prstGeom>
          <a:noFill/>
        </p:spPr>
        <p:txBody>
          <a:bodyPr wrap="square" rtlCol="0">
            <a:spAutoFit/>
          </a:bodyPr>
          <a:lstStyle/>
          <a:p>
            <a:pPr algn="ctr"/>
            <a:r>
              <a:rPr lang="en-GB" sz="1100" u="sng" dirty="0" smtClean="0">
                <a:latin typeface="Comic Sans MS" panose="030F0702030302020204" pitchFamily="66" charset="0"/>
              </a:rPr>
              <a:t>3</a:t>
            </a:r>
            <a:r>
              <a:rPr lang="el-GR" sz="1100" u="sng" dirty="0" smtClean="0">
                <a:latin typeface="Comic Sans MS" panose="030F0702030302020204" pitchFamily="66" charset="0"/>
              </a:rPr>
              <a:t>π</a:t>
            </a:r>
            <a:r>
              <a:rPr lang="en-GB" sz="1100" dirty="0" smtClean="0">
                <a:latin typeface="Comic Sans MS" panose="030F0702030302020204" pitchFamily="66" charset="0"/>
              </a:rPr>
              <a:t> 2</a:t>
            </a:r>
            <a:endParaRPr lang="en-GB" sz="1100" dirty="0">
              <a:latin typeface="Comic Sans MS" panose="030F0702030302020204" pitchFamily="66" charset="0"/>
            </a:endParaRPr>
          </a:p>
        </p:txBody>
      </p:sp>
      <p:sp>
        <p:nvSpPr>
          <p:cNvPr id="48" name="TextBox 47"/>
          <p:cNvSpPr txBox="1"/>
          <p:nvPr/>
        </p:nvSpPr>
        <p:spPr>
          <a:xfrm>
            <a:off x="6921260" y="1900686"/>
            <a:ext cx="425569" cy="430887"/>
          </a:xfrm>
          <a:prstGeom prst="rect">
            <a:avLst/>
          </a:prstGeom>
          <a:noFill/>
        </p:spPr>
        <p:txBody>
          <a:bodyPr wrap="square" rtlCol="0">
            <a:spAutoFit/>
          </a:bodyPr>
          <a:lstStyle/>
          <a:p>
            <a:pPr algn="ctr"/>
            <a:r>
              <a:rPr lang="en-GB" sz="1100" u="sng" dirty="0" smtClean="0">
                <a:latin typeface="Comic Sans MS" panose="030F0702030302020204" pitchFamily="66" charset="0"/>
              </a:rPr>
              <a:t>5</a:t>
            </a:r>
            <a:r>
              <a:rPr lang="el-GR" sz="1100" u="sng" dirty="0" smtClean="0">
                <a:latin typeface="Comic Sans MS" panose="030F0702030302020204" pitchFamily="66" charset="0"/>
              </a:rPr>
              <a:t>π</a:t>
            </a:r>
            <a:r>
              <a:rPr lang="en-GB" sz="1100" dirty="0" smtClean="0">
                <a:latin typeface="Comic Sans MS" panose="030F0702030302020204" pitchFamily="66" charset="0"/>
              </a:rPr>
              <a:t> 4</a:t>
            </a:r>
            <a:endParaRPr lang="en-GB" sz="1100" dirty="0">
              <a:latin typeface="Comic Sans MS" panose="030F0702030302020204" pitchFamily="66" charset="0"/>
            </a:endParaRPr>
          </a:p>
        </p:txBody>
      </p:sp>
      <p:sp>
        <p:nvSpPr>
          <p:cNvPr id="49" name="TextBox 48"/>
          <p:cNvSpPr txBox="1"/>
          <p:nvPr/>
        </p:nvSpPr>
        <p:spPr>
          <a:xfrm>
            <a:off x="7737894" y="1906437"/>
            <a:ext cx="425569" cy="430887"/>
          </a:xfrm>
          <a:prstGeom prst="rect">
            <a:avLst/>
          </a:prstGeom>
          <a:noFill/>
        </p:spPr>
        <p:txBody>
          <a:bodyPr wrap="square" rtlCol="0">
            <a:spAutoFit/>
          </a:bodyPr>
          <a:lstStyle/>
          <a:p>
            <a:pPr algn="ctr"/>
            <a:r>
              <a:rPr lang="en-GB" sz="1100" u="sng" dirty="0" smtClean="0">
                <a:latin typeface="Comic Sans MS" panose="030F0702030302020204" pitchFamily="66" charset="0"/>
              </a:rPr>
              <a:t>7</a:t>
            </a:r>
            <a:r>
              <a:rPr lang="el-GR" sz="1100" u="sng" dirty="0" smtClean="0">
                <a:latin typeface="Comic Sans MS" panose="030F0702030302020204" pitchFamily="66" charset="0"/>
              </a:rPr>
              <a:t>π</a:t>
            </a:r>
            <a:r>
              <a:rPr lang="en-GB" sz="1100" dirty="0" smtClean="0">
                <a:latin typeface="Comic Sans MS" panose="030F0702030302020204" pitchFamily="66" charset="0"/>
              </a:rPr>
              <a:t> 4</a:t>
            </a:r>
            <a:endParaRPr lang="en-GB" sz="1100" dirty="0">
              <a:latin typeface="Comic Sans MS" panose="030F0702030302020204" pitchFamily="66" charset="0"/>
            </a:endParaRPr>
          </a:p>
        </p:txBody>
      </p:sp>
      <p:sp>
        <p:nvSpPr>
          <p:cNvPr id="50" name="TextBox 49"/>
          <p:cNvSpPr txBox="1"/>
          <p:nvPr/>
        </p:nvSpPr>
        <p:spPr>
          <a:xfrm>
            <a:off x="6576202" y="1926565"/>
            <a:ext cx="270296" cy="307777"/>
          </a:xfrm>
          <a:prstGeom prst="rect">
            <a:avLst/>
          </a:prstGeom>
          <a:noFill/>
        </p:spPr>
        <p:txBody>
          <a:bodyPr wrap="square" rtlCol="0">
            <a:spAutoFit/>
          </a:bodyPr>
          <a:lstStyle/>
          <a:p>
            <a:pPr algn="ct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56" name="TextBox 55"/>
          <p:cNvSpPr txBox="1"/>
          <p:nvPr/>
        </p:nvSpPr>
        <p:spPr>
          <a:xfrm>
            <a:off x="4931435" y="2317631"/>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a</a:t>
            </a:r>
            <a:endParaRPr lang="en-GB" sz="1400" dirty="0">
              <a:solidFill>
                <a:srgbClr val="FF0000"/>
              </a:solidFill>
              <a:latin typeface="Comic Sans MS" panose="030F0702030302020204" pitchFamily="66" charset="0"/>
            </a:endParaRPr>
          </a:p>
        </p:txBody>
      </p:sp>
      <p:sp>
        <p:nvSpPr>
          <p:cNvPr id="57" name="TextBox 56"/>
          <p:cNvSpPr txBox="1"/>
          <p:nvPr/>
        </p:nvSpPr>
        <p:spPr>
          <a:xfrm>
            <a:off x="5342627" y="2323382"/>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0</a:t>
            </a:r>
            <a:endParaRPr lang="en-GB" sz="1400" dirty="0">
              <a:solidFill>
                <a:srgbClr val="FF0000"/>
              </a:solidFill>
              <a:latin typeface="Comic Sans MS" panose="030F0702030302020204" pitchFamily="66" charset="0"/>
            </a:endParaRPr>
          </a:p>
        </p:txBody>
      </p:sp>
      <p:sp>
        <p:nvSpPr>
          <p:cNvPr id="58" name="TextBox 57"/>
          <p:cNvSpPr txBox="1"/>
          <p:nvPr/>
        </p:nvSpPr>
        <p:spPr>
          <a:xfrm>
            <a:off x="5745193" y="2337759"/>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a:t>
            </a:r>
            <a:endParaRPr lang="en-GB" sz="1400" dirty="0">
              <a:solidFill>
                <a:srgbClr val="FF0000"/>
              </a:solidFill>
              <a:latin typeface="Comic Sans MS" panose="030F0702030302020204" pitchFamily="66" charset="0"/>
            </a:endParaRPr>
          </a:p>
        </p:txBody>
      </p:sp>
      <p:sp>
        <p:nvSpPr>
          <p:cNvPr id="59" name="TextBox 58"/>
          <p:cNvSpPr txBox="1"/>
          <p:nvPr/>
        </p:nvSpPr>
        <p:spPr>
          <a:xfrm>
            <a:off x="6147759" y="2326256"/>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0</a:t>
            </a:r>
            <a:endParaRPr lang="en-GB" sz="1400" dirty="0">
              <a:solidFill>
                <a:srgbClr val="FF0000"/>
              </a:solidFill>
              <a:latin typeface="Comic Sans MS" panose="030F0702030302020204" pitchFamily="66" charset="0"/>
            </a:endParaRPr>
          </a:p>
        </p:txBody>
      </p:sp>
      <p:sp>
        <p:nvSpPr>
          <p:cNvPr id="60" name="TextBox 59"/>
          <p:cNvSpPr txBox="1"/>
          <p:nvPr/>
        </p:nvSpPr>
        <p:spPr>
          <a:xfrm>
            <a:off x="6567577" y="2332009"/>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a</a:t>
            </a:r>
            <a:endParaRPr lang="en-GB" sz="1400" dirty="0">
              <a:solidFill>
                <a:srgbClr val="FF0000"/>
              </a:solidFill>
              <a:latin typeface="Comic Sans MS" panose="030F0702030302020204" pitchFamily="66" charset="0"/>
            </a:endParaRPr>
          </a:p>
        </p:txBody>
      </p:sp>
      <p:sp>
        <p:nvSpPr>
          <p:cNvPr id="61" name="TextBox 60"/>
          <p:cNvSpPr txBox="1"/>
          <p:nvPr/>
        </p:nvSpPr>
        <p:spPr>
          <a:xfrm>
            <a:off x="7381336" y="2334884"/>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a:t>
            </a:r>
            <a:endParaRPr lang="en-GB" sz="1400" dirty="0">
              <a:solidFill>
                <a:srgbClr val="FF0000"/>
              </a:solidFill>
              <a:latin typeface="Comic Sans MS" panose="030F0702030302020204" pitchFamily="66" charset="0"/>
            </a:endParaRPr>
          </a:p>
        </p:txBody>
      </p:sp>
      <p:sp>
        <p:nvSpPr>
          <p:cNvPr id="62" name="TextBox 61"/>
          <p:cNvSpPr txBox="1"/>
          <p:nvPr/>
        </p:nvSpPr>
        <p:spPr>
          <a:xfrm>
            <a:off x="8200846" y="2326257"/>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a</a:t>
            </a:r>
            <a:endParaRPr lang="en-GB" sz="1400" dirty="0">
              <a:solidFill>
                <a:srgbClr val="FF0000"/>
              </a:solidFill>
              <a:latin typeface="Comic Sans MS" panose="030F0702030302020204" pitchFamily="66" charset="0"/>
            </a:endParaRPr>
          </a:p>
        </p:txBody>
      </p:sp>
      <p:sp>
        <p:nvSpPr>
          <p:cNvPr id="65" name="TextBox 64"/>
          <p:cNvSpPr txBox="1"/>
          <p:nvPr/>
        </p:nvSpPr>
        <p:spPr>
          <a:xfrm>
            <a:off x="6978771" y="2329133"/>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0</a:t>
            </a:r>
            <a:endParaRPr lang="en-GB" sz="1400" dirty="0">
              <a:solidFill>
                <a:srgbClr val="FF0000"/>
              </a:solidFill>
              <a:latin typeface="Comic Sans MS" panose="030F0702030302020204" pitchFamily="66" charset="0"/>
            </a:endParaRPr>
          </a:p>
        </p:txBody>
      </p:sp>
      <p:sp>
        <p:nvSpPr>
          <p:cNvPr id="66" name="TextBox 65"/>
          <p:cNvSpPr txBox="1"/>
          <p:nvPr/>
        </p:nvSpPr>
        <p:spPr>
          <a:xfrm>
            <a:off x="7783903" y="2332007"/>
            <a:ext cx="339306"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0</a:t>
            </a:r>
            <a:endParaRPr lang="en-GB" sz="1400" dirty="0">
              <a:solidFill>
                <a:srgbClr val="FF0000"/>
              </a:solidFill>
              <a:latin typeface="Comic Sans MS" panose="030F0702030302020204" pitchFamily="66" charset="0"/>
            </a:endParaRPr>
          </a:p>
        </p:txBody>
      </p:sp>
      <p:sp>
        <p:nvSpPr>
          <p:cNvPr id="69" name="TextBox 68"/>
          <p:cNvSpPr txBox="1"/>
          <p:nvPr/>
        </p:nvSpPr>
        <p:spPr>
          <a:xfrm>
            <a:off x="8134707" y="1949570"/>
            <a:ext cx="437075" cy="307777"/>
          </a:xfrm>
          <a:prstGeom prst="rect">
            <a:avLst/>
          </a:prstGeom>
          <a:noFill/>
        </p:spPr>
        <p:txBody>
          <a:bodyPr wrap="square" rtlCol="0">
            <a:spAutoFit/>
          </a:bodyPr>
          <a:lstStyle/>
          <a:p>
            <a:pPr algn="ctr"/>
            <a:r>
              <a:rPr lang="en-GB" sz="1400" dirty="0" smtClean="0">
                <a:latin typeface="Comic Sans MS" panose="030F0702030302020204" pitchFamily="66" charset="0"/>
              </a:rPr>
              <a:t>2</a:t>
            </a: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55" name="Rectangle 54"/>
          <p:cNvSpPr/>
          <p:nvPr/>
        </p:nvSpPr>
        <p:spPr>
          <a:xfrm>
            <a:off x="4891178" y="2294627"/>
            <a:ext cx="828135"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a:off x="6113253" y="2291751"/>
            <a:ext cx="1227826"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7758023" y="2297502"/>
            <a:ext cx="816634"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7" name="Group 66"/>
          <p:cNvGrpSpPr>
            <a:grpSpLocks noChangeAspect="1"/>
          </p:cNvGrpSpPr>
          <p:nvPr/>
        </p:nvGrpSpPr>
        <p:grpSpPr>
          <a:xfrm>
            <a:off x="4330460" y="3146398"/>
            <a:ext cx="4510197" cy="3090500"/>
            <a:chOff x="457200" y="2743200"/>
            <a:chExt cx="5115400" cy="3505200"/>
          </a:xfrm>
        </p:grpSpPr>
        <p:pic>
          <p:nvPicPr>
            <p:cNvPr id="68"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223" t="14863" r="3359" b="5978"/>
            <a:stretch/>
          </p:blipFill>
          <p:spPr bwMode="auto">
            <a:xfrm>
              <a:off x="457200" y="2743200"/>
              <a:ext cx="51154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0" name="Straight Connector 69"/>
            <p:cNvCxnSpPr/>
            <p:nvPr/>
          </p:nvCxnSpPr>
          <p:spPr>
            <a:xfrm flipV="1">
              <a:off x="2766060" y="4293870"/>
              <a:ext cx="491490" cy="4724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6" name="Straight Arrow Connector 85"/>
          <p:cNvCxnSpPr/>
          <p:nvPr/>
        </p:nvCxnSpPr>
        <p:spPr>
          <a:xfrm flipV="1">
            <a:off x="6584693" y="3118448"/>
            <a:ext cx="0" cy="3048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8539347" y="4702180"/>
            <a:ext cx="604653" cy="276999"/>
          </a:xfrm>
          <a:prstGeom prst="rect">
            <a:avLst/>
          </a:prstGeom>
          <a:noFill/>
        </p:spPr>
        <p:txBody>
          <a:bodyPr wrap="none" rtlCol="0">
            <a:spAutoFit/>
          </a:bodyPr>
          <a:lstStyle/>
          <a:p>
            <a:r>
              <a:rPr lang="en-US" sz="1200" b="1" dirty="0" smtClean="0">
                <a:latin typeface="Comic Sans MS" panose="030F0702030302020204" pitchFamily="66" charset="0"/>
              </a:rPr>
              <a:t>0, 2</a:t>
            </a:r>
            <a:r>
              <a:rPr lang="el-GR" sz="1200" b="1" dirty="0" smtClean="0">
                <a:latin typeface="Comic Sans MS" panose="030F0702030302020204" pitchFamily="66" charset="0"/>
              </a:rPr>
              <a:t>π</a:t>
            </a:r>
            <a:endParaRPr lang="en-GB" sz="1200" b="1" dirty="0">
              <a:latin typeface="Comic Sans MS" panose="030F0702030302020204" pitchFamily="66" charset="0"/>
            </a:endParaRPr>
          </a:p>
        </p:txBody>
      </p:sp>
      <p:sp>
        <p:nvSpPr>
          <p:cNvPr id="88" name="TextBox 87"/>
          <p:cNvSpPr txBox="1"/>
          <p:nvPr/>
        </p:nvSpPr>
        <p:spPr>
          <a:xfrm>
            <a:off x="6412581" y="2699545"/>
            <a:ext cx="321624" cy="461665"/>
          </a:xfrm>
          <a:prstGeom prst="rect">
            <a:avLst/>
          </a:prstGeom>
          <a:noFill/>
        </p:spPr>
        <p:txBody>
          <a:bodyPr wrap="square" rtlCol="0">
            <a:spAutoFit/>
          </a:bodyPr>
          <a:lstStyle/>
          <a:p>
            <a:pPr algn="ctr"/>
            <a:r>
              <a:rPr lang="el-GR" sz="1200" b="1" u="sng" dirty="0" smtClean="0">
                <a:latin typeface="Comic Sans MS" panose="030F0702030302020204" pitchFamily="66" charset="0"/>
              </a:rPr>
              <a:t>π</a:t>
            </a:r>
            <a:r>
              <a:rPr lang="en-US" sz="1200" b="1" dirty="0" smtClean="0">
                <a:latin typeface="Comic Sans MS" panose="030F0702030302020204" pitchFamily="66" charset="0"/>
              </a:rPr>
              <a:t> 2</a:t>
            </a:r>
            <a:endParaRPr lang="en-GB" sz="1200" b="1" dirty="0">
              <a:latin typeface="Comic Sans MS" panose="030F0702030302020204" pitchFamily="66" charset="0"/>
            </a:endParaRPr>
          </a:p>
        </p:txBody>
      </p:sp>
      <p:sp>
        <p:nvSpPr>
          <p:cNvPr id="89" name="TextBox 88"/>
          <p:cNvSpPr txBox="1"/>
          <p:nvPr/>
        </p:nvSpPr>
        <p:spPr>
          <a:xfrm>
            <a:off x="4139950" y="4581185"/>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90" name="TextBox 89"/>
          <p:cNvSpPr txBox="1"/>
          <p:nvPr/>
        </p:nvSpPr>
        <p:spPr>
          <a:xfrm>
            <a:off x="6366347" y="6173114"/>
            <a:ext cx="442357" cy="461665"/>
          </a:xfrm>
          <a:prstGeom prst="rect">
            <a:avLst/>
          </a:prstGeom>
          <a:noFill/>
        </p:spPr>
        <p:txBody>
          <a:bodyPr wrap="square" rtlCol="0">
            <a:spAutoFit/>
          </a:bodyPr>
          <a:lstStyle/>
          <a:p>
            <a:pPr algn="ctr"/>
            <a:r>
              <a:rPr lang="en-US" sz="1200" b="1" u="sng" dirty="0" smtClean="0">
                <a:latin typeface="Comic Sans MS" panose="030F0702030302020204" pitchFamily="66" charset="0"/>
              </a:rPr>
              <a:t>3</a:t>
            </a:r>
            <a:r>
              <a:rPr lang="el-GR" sz="1200" b="1" u="sng" dirty="0" smtClean="0">
                <a:latin typeface="Comic Sans MS" panose="030F0702030302020204" pitchFamily="66" charset="0"/>
              </a:rPr>
              <a:t>π</a:t>
            </a:r>
            <a:r>
              <a:rPr lang="en-US" sz="1200" b="1" dirty="0" smtClean="0">
                <a:latin typeface="Comic Sans MS" panose="030F0702030302020204" pitchFamily="66" charset="0"/>
              </a:rPr>
              <a:t> 2</a:t>
            </a:r>
            <a:endParaRPr lang="en-GB" sz="1200" b="1" dirty="0">
              <a:latin typeface="Comic Sans MS" panose="030F0702030302020204" pitchFamily="66" charset="0"/>
            </a:endParaRPr>
          </a:p>
        </p:txBody>
      </p:sp>
      <p:cxnSp>
        <p:nvCxnSpPr>
          <p:cNvPr id="91" name="Straight Arrow Connector 90"/>
          <p:cNvCxnSpPr/>
          <p:nvPr/>
        </p:nvCxnSpPr>
        <p:spPr>
          <a:xfrm>
            <a:off x="4384957" y="4717210"/>
            <a:ext cx="4439866" cy="1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8116329" y="4471941"/>
            <a:ext cx="269626" cy="276999"/>
          </a:xfrm>
          <a:prstGeom prst="rect">
            <a:avLst/>
          </a:prstGeom>
          <a:noFill/>
        </p:spPr>
        <p:txBody>
          <a:bodyPr wrap="none" rtlCol="0">
            <a:spAutoFit/>
          </a:bodyPr>
          <a:lstStyle/>
          <a:p>
            <a:pPr algn="ctr"/>
            <a:r>
              <a:rPr lang="en-GB" sz="1200" b="1" dirty="0" smtClean="0">
                <a:solidFill>
                  <a:srgbClr val="FF0000"/>
                </a:solidFill>
                <a:latin typeface="Comic Sans MS" panose="030F0702030302020204" pitchFamily="66" charset="0"/>
              </a:rPr>
              <a:t>a</a:t>
            </a:r>
            <a:endParaRPr lang="en-GB" sz="1200" b="1" dirty="0">
              <a:solidFill>
                <a:srgbClr val="FF0000"/>
              </a:solidFill>
              <a:latin typeface="Comic Sans MS" panose="030F0702030302020204" pitchFamily="66" charset="0"/>
            </a:endParaRPr>
          </a:p>
        </p:txBody>
      </p:sp>
      <p:grpSp>
        <p:nvGrpSpPr>
          <p:cNvPr id="72" name="Group 71"/>
          <p:cNvGrpSpPr/>
          <p:nvPr/>
        </p:nvGrpSpPr>
        <p:grpSpPr>
          <a:xfrm>
            <a:off x="8014593" y="4647621"/>
            <a:ext cx="152400" cy="152400"/>
            <a:chOff x="4038600" y="1371600"/>
            <a:chExt cx="152400" cy="152400"/>
          </a:xfrm>
        </p:grpSpPr>
        <p:cxnSp>
          <p:nvCxnSpPr>
            <p:cNvPr id="76" name="Straight Connector 75"/>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8" name="TextBox 77"/>
          <p:cNvSpPr txBox="1"/>
          <p:nvPr/>
        </p:nvSpPr>
        <p:spPr>
          <a:xfrm>
            <a:off x="4826790" y="4408681"/>
            <a:ext cx="269626" cy="276999"/>
          </a:xfrm>
          <a:prstGeom prst="rect">
            <a:avLst/>
          </a:prstGeom>
          <a:noFill/>
        </p:spPr>
        <p:txBody>
          <a:bodyPr wrap="none" rtlCol="0">
            <a:spAutoFit/>
          </a:bodyPr>
          <a:lstStyle/>
          <a:p>
            <a:pPr algn="ctr"/>
            <a:r>
              <a:rPr lang="en-GB" sz="1200" b="1" dirty="0" smtClean="0">
                <a:solidFill>
                  <a:srgbClr val="FF0000"/>
                </a:solidFill>
                <a:latin typeface="Comic Sans MS" panose="030F0702030302020204" pitchFamily="66" charset="0"/>
              </a:rPr>
              <a:t>a</a:t>
            </a:r>
            <a:endParaRPr lang="en-GB" sz="1200" b="1" dirty="0">
              <a:solidFill>
                <a:srgbClr val="FF0000"/>
              </a:solidFill>
              <a:latin typeface="Comic Sans MS" panose="030F0702030302020204" pitchFamily="66" charset="0"/>
            </a:endParaRPr>
          </a:p>
        </p:txBody>
      </p:sp>
      <p:grpSp>
        <p:nvGrpSpPr>
          <p:cNvPr id="79" name="Group 78"/>
          <p:cNvGrpSpPr/>
          <p:nvPr/>
        </p:nvGrpSpPr>
        <p:grpSpPr>
          <a:xfrm>
            <a:off x="4992472" y="4653373"/>
            <a:ext cx="152400" cy="152400"/>
            <a:chOff x="4038600" y="1371600"/>
            <a:chExt cx="152400" cy="152400"/>
          </a:xfrm>
        </p:grpSpPr>
        <p:cxnSp>
          <p:nvCxnSpPr>
            <p:cNvPr id="80" name="Straight Connector 79"/>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6507845" y="4650498"/>
            <a:ext cx="152400" cy="152400"/>
            <a:chOff x="4038600" y="1371600"/>
            <a:chExt cx="152400" cy="152400"/>
          </a:xfrm>
        </p:grpSpPr>
        <p:cxnSp>
          <p:nvCxnSpPr>
            <p:cNvPr id="83" name="Straight Connector 82"/>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5" name="TextBox 84"/>
          <p:cNvSpPr txBox="1"/>
          <p:nvPr/>
        </p:nvSpPr>
        <p:spPr>
          <a:xfrm>
            <a:off x="6518509" y="4785367"/>
            <a:ext cx="279244" cy="276999"/>
          </a:xfrm>
          <a:prstGeom prst="rect">
            <a:avLst/>
          </a:prstGeom>
          <a:noFill/>
        </p:spPr>
        <p:txBody>
          <a:bodyPr wrap="none" rtlCol="0">
            <a:spAutoFit/>
          </a:bodyPr>
          <a:lstStyle/>
          <a:p>
            <a:pPr algn="ctr"/>
            <a:r>
              <a:rPr lang="en-GB" sz="1200" b="1" dirty="0" smtClean="0">
                <a:solidFill>
                  <a:srgbClr val="FF0000"/>
                </a:solidFill>
                <a:latin typeface="Comic Sans MS" panose="030F0702030302020204" pitchFamily="66" charset="0"/>
              </a:rPr>
              <a:t>0</a:t>
            </a:r>
            <a:endParaRPr lang="en-GB" sz="1200" b="1" dirty="0">
              <a:solidFill>
                <a:srgbClr val="FF0000"/>
              </a:solidFill>
              <a:latin typeface="Comic Sans MS" panose="030F0702030302020204" pitchFamily="66" charset="0"/>
            </a:endParaRPr>
          </a:p>
        </p:txBody>
      </p:sp>
      <p:sp>
        <p:nvSpPr>
          <p:cNvPr id="18" name="TextBox 17"/>
          <p:cNvSpPr txBox="1"/>
          <p:nvPr/>
        </p:nvSpPr>
        <p:spPr>
          <a:xfrm>
            <a:off x="3933647" y="2717321"/>
            <a:ext cx="1940944" cy="769441"/>
          </a:xfrm>
          <a:prstGeom prst="rect">
            <a:avLst/>
          </a:prstGeom>
          <a:noFill/>
        </p:spPr>
        <p:txBody>
          <a:bodyPr wrap="square" rtlCol="0">
            <a:spAutoFit/>
          </a:bodyPr>
          <a:lstStyle/>
          <a:p>
            <a:pPr algn="ctr"/>
            <a:r>
              <a:rPr lang="en-GB" sz="1100" dirty="0" smtClean="0">
                <a:solidFill>
                  <a:srgbClr val="0000FF"/>
                </a:solidFill>
                <a:latin typeface="Comic Sans MS" panose="030F0702030302020204" pitchFamily="66" charset="0"/>
              </a:rPr>
              <a:t>Curve starts at ‘a’</a:t>
            </a:r>
          </a:p>
          <a:p>
            <a:pPr algn="ctr"/>
            <a:r>
              <a:rPr lang="en-GB" sz="1100" dirty="0" smtClean="0">
                <a:solidFill>
                  <a:srgbClr val="0000FF"/>
                </a:solidFill>
                <a:latin typeface="Comic Sans MS" panose="030F0702030302020204" pitchFamily="66" charset="0"/>
                <a:sym typeface="Wingdings" panose="05000000000000000000" pitchFamily="2" charset="2"/>
              </a:rPr>
              <a:t> As we increase the angle, the distance moves to 0 by </a:t>
            </a:r>
            <a:r>
              <a:rPr lang="el-GR" sz="1100" baseline="30000" dirty="0" smtClean="0">
                <a:solidFill>
                  <a:srgbClr val="0000FF"/>
                </a:solidFill>
                <a:latin typeface="Comic Sans MS" panose="030F0702030302020204" pitchFamily="66" charset="0"/>
                <a:sym typeface="Wingdings" panose="05000000000000000000" pitchFamily="2" charset="2"/>
              </a:rPr>
              <a:t>π</a:t>
            </a:r>
            <a:r>
              <a:rPr lang="en-GB" sz="1100" dirty="0" smtClean="0">
                <a:solidFill>
                  <a:srgbClr val="0000FF"/>
                </a:solidFill>
                <a:latin typeface="Comic Sans MS" panose="030F0702030302020204" pitchFamily="66" charset="0"/>
                <a:sym typeface="Wingdings" panose="05000000000000000000" pitchFamily="2" charset="2"/>
              </a:rPr>
              <a:t>/</a:t>
            </a:r>
            <a:r>
              <a:rPr lang="en-GB" sz="1100" baseline="-25000" dirty="0" smtClean="0">
                <a:solidFill>
                  <a:srgbClr val="0000FF"/>
                </a:solidFill>
                <a:latin typeface="Comic Sans MS" panose="030F0702030302020204" pitchFamily="66" charset="0"/>
                <a:sym typeface="Wingdings" panose="05000000000000000000" pitchFamily="2" charset="2"/>
              </a:rPr>
              <a:t>4</a:t>
            </a:r>
            <a:r>
              <a:rPr lang="en-GB" sz="1100" dirty="0" smtClean="0">
                <a:solidFill>
                  <a:srgbClr val="0000FF"/>
                </a:solidFill>
                <a:latin typeface="Comic Sans MS" panose="030F0702030302020204" pitchFamily="66" charset="0"/>
                <a:sym typeface="Wingdings" panose="05000000000000000000" pitchFamily="2" charset="2"/>
              </a:rPr>
              <a:t> radians</a:t>
            </a:r>
            <a:endParaRPr lang="en-GB" sz="1100" dirty="0">
              <a:solidFill>
                <a:srgbClr val="0000FF"/>
              </a:solidFill>
              <a:latin typeface="Comic Sans MS" panose="030F0702030302020204" pitchFamily="66" charset="0"/>
            </a:endParaRPr>
          </a:p>
        </p:txBody>
      </p:sp>
      <p:sp>
        <p:nvSpPr>
          <p:cNvPr id="92" name="TextBox 91"/>
          <p:cNvSpPr txBox="1"/>
          <p:nvPr/>
        </p:nvSpPr>
        <p:spPr>
          <a:xfrm>
            <a:off x="6630839" y="2723072"/>
            <a:ext cx="1940944" cy="769441"/>
          </a:xfrm>
          <a:prstGeom prst="rect">
            <a:avLst/>
          </a:prstGeom>
          <a:noFill/>
        </p:spPr>
        <p:txBody>
          <a:bodyPr wrap="square" rtlCol="0">
            <a:spAutoFit/>
          </a:bodyPr>
          <a:lstStyle/>
          <a:p>
            <a:pPr algn="ctr"/>
            <a:r>
              <a:rPr lang="en-GB" sz="1100" dirty="0" smtClean="0">
                <a:solidFill>
                  <a:srgbClr val="0000FF"/>
                </a:solidFill>
                <a:latin typeface="Comic Sans MS" panose="030F0702030302020204" pitchFamily="66" charset="0"/>
              </a:rPr>
              <a:t>From </a:t>
            </a:r>
            <a:r>
              <a:rPr lang="en-GB" sz="1100" baseline="30000" dirty="0" smtClean="0">
                <a:solidFill>
                  <a:srgbClr val="0000FF"/>
                </a:solidFill>
                <a:latin typeface="Comic Sans MS" panose="030F0702030302020204" pitchFamily="66" charset="0"/>
              </a:rPr>
              <a:t>3</a:t>
            </a:r>
            <a:r>
              <a:rPr lang="el-GR" sz="1100" baseline="30000" dirty="0" smtClean="0">
                <a:solidFill>
                  <a:srgbClr val="0000FF"/>
                </a:solidFill>
                <a:latin typeface="Comic Sans MS" panose="030F0702030302020204" pitchFamily="66" charset="0"/>
              </a:rPr>
              <a:t>π</a:t>
            </a:r>
            <a:r>
              <a:rPr lang="en-GB" sz="1100" dirty="0" smtClean="0">
                <a:solidFill>
                  <a:srgbClr val="0000FF"/>
                </a:solidFill>
                <a:latin typeface="Comic Sans MS" panose="030F0702030302020204" pitchFamily="66" charset="0"/>
              </a:rPr>
              <a:t>/</a:t>
            </a:r>
            <a:r>
              <a:rPr lang="en-GB" sz="1100" baseline="-25000" dirty="0" smtClean="0">
                <a:solidFill>
                  <a:srgbClr val="0000FF"/>
                </a:solidFill>
                <a:latin typeface="Comic Sans MS" panose="030F0702030302020204" pitchFamily="66" charset="0"/>
              </a:rPr>
              <a:t>4</a:t>
            </a:r>
            <a:r>
              <a:rPr lang="en-GB" sz="1100" dirty="0" smtClean="0">
                <a:solidFill>
                  <a:srgbClr val="0000FF"/>
                </a:solidFill>
                <a:latin typeface="Comic Sans MS" panose="030F0702030302020204" pitchFamily="66" charset="0"/>
              </a:rPr>
              <a:t> radians, the curve increases out a distance of ‘a’, after </a:t>
            </a:r>
            <a:r>
              <a:rPr lang="el-GR" sz="1100" dirty="0" smtClean="0">
                <a:solidFill>
                  <a:srgbClr val="0000FF"/>
                </a:solidFill>
                <a:latin typeface="Comic Sans MS" panose="030F0702030302020204" pitchFamily="66" charset="0"/>
              </a:rPr>
              <a:t>π</a:t>
            </a:r>
            <a:r>
              <a:rPr lang="en-GB" sz="1100" dirty="0" smtClean="0">
                <a:solidFill>
                  <a:srgbClr val="0000FF"/>
                </a:solidFill>
                <a:latin typeface="Comic Sans MS" panose="030F0702030302020204" pitchFamily="66" charset="0"/>
              </a:rPr>
              <a:t> radians, then comes back</a:t>
            </a:r>
            <a:endParaRPr lang="en-GB" sz="1100" dirty="0">
              <a:solidFill>
                <a:srgbClr val="0000FF"/>
              </a:solidFill>
              <a:latin typeface="Comic Sans MS" panose="030F0702030302020204" pitchFamily="66" charset="0"/>
            </a:endParaRPr>
          </a:p>
        </p:txBody>
      </p:sp>
      <p:sp>
        <p:nvSpPr>
          <p:cNvPr id="93" name="TextBox 92"/>
          <p:cNvSpPr txBox="1"/>
          <p:nvPr/>
        </p:nvSpPr>
        <p:spPr>
          <a:xfrm>
            <a:off x="7125418" y="2711570"/>
            <a:ext cx="1940944" cy="938719"/>
          </a:xfrm>
          <a:prstGeom prst="rect">
            <a:avLst/>
          </a:prstGeom>
          <a:noFill/>
        </p:spPr>
        <p:txBody>
          <a:bodyPr wrap="square" rtlCol="0">
            <a:spAutoFit/>
          </a:bodyPr>
          <a:lstStyle/>
          <a:p>
            <a:pPr algn="ctr"/>
            <a:r>
              <a:rPr lang="en-GB" sz="1100" dirty="0" smtClean="0">
                <a:solidFill>
                  <a:srgbClr val="0000FF"/>
                </a:solidFill>
                <a:latin typeface="Comic Sans MS" panose="030F0702030302020204" pitchFamily="66" charset="0"/>
              </a:rPr>
              <a:t>The curve then moves out again after </a:t>
            </a:r>
            <a:r>
              <a:rPr lang="en-GB" sz="1100" baseline="30000" dirty="0" smtClean="0">
                <a:solidFill>
                  <a:srgbClr val="0000FF"/>
                </a:solidFill>
                <a:latin typeface="Comic Sans MS" panose="030F0702030302020204" pitchFamily="66" charset="0"/>
              </a:rPr>
              <a:t>7</a:t>
            </a:r>
            <a:r>
              <a:rPr lang="el-GR" sz="1100" baseline="30000" dirty="0" smtClean="0">
                <a:solidFill>
                  <a:srgbClr val="0000FF"/>
                </a:solidFill>
                <a:latin typeface="Comic Sans MS" panose="030F0702030302020204" pitchFamily="66" charset="0"/>
              </a:rPr>
              <a:t>π</a:t>
            </a:r>
            <a:r>
              <a:rPr lang="en-GB" sz="1100" dirty="0" smtClean="0">
                <a:solidFill>
                  <a:srgbClr val="0000FF"/>
                </a:solidFill>
                <a:latin typeface="Comic Sans MS" panose="030F0702030302020204" pitchFamily="66" charset="0"/>
              </a:rPr>
              <a:t>/</a:t>
            </a:r>
            <a:r>
              <a:rPr lang="en-GB" sz="1100" baseline="-25000" dirty="0" smtClean="0">
                <a:solidFill>
                  <a:srgbClr val="0000FF"/>
                </a:solidFill>
                <a:latin typeface="Comic Sans MS" panose="030F0702030302020204" pitchFamily="66" charset="0"/>
              </a:rPr>
              <a:t>4</a:t>
            </a:r>
            <a:r>
              <a:rPr lang="en-GB" sz="1100" dirty="0" smtClean="0">
                <a:solidFill>
                  <a:srgbClr val="0000FF"/>
                </a:solidFill>
                <a:latin typeface="Comic Sans MS" panose="030F0702030302020204" pitchFamily="66" charset="0"/>
              </a:rPr>
              <a:t> radians until it is at a distance ‘a’ once more, after a complete turn (2</a:t>
            </a:r>
            <a:r>
              <a:rPr lang="el-GR" sz="1100" dirty="0" smtClean="0">
                <a:solidFill>
                  <a:srgbClr val="0000FF"/>
                </a:solidFill>
                <a:latin typeface="Comic Sans MS" panose="030F0702030302020204" pitchFamily="66" charset="0"/>
              </a:rPr>
              <a:t>π</a:t>
            </a:r>
            <a:r>
              <a:rPr lang="en-GB" sz="1100" dirty="0" smtClean="0">
                <a:solidFill>
                  <a:srgbClr val="0000FF"/>
                </a:solidFill>
                <a:latin typeface="Comic Sans MS" panose="030F0702030302020204" pitchFamily="66" charset="0"/>
              </a:rPr>
              <a:t>)</a:t>
            </a:r>
            <a:endParaRPr lang="en-GB" sz="1100"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416078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linds(horizontal)">
                                      <p:cBhvr>
                                        <p:cTn id="7" dur="500"/>
                                        <p:tgtEl>
                                          <p:spTgt spid="86"/>
                                        </p:tgtEl>
                                      </p:cBhvr>
                                    </p:animEffect>
                                  </p:childTnLst>
                                </p:cTn>
                              </p:par>
                              <p:par>
                                <p:cTn id="8" presetID="3" presetClass="entr" presetSubtype="5" fill="hold"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blinds(vertical)">
                                      <p:cBhvr>
                                        <p:cTn id="10" dur="500"/>
                                        <p:tgtEl>
                                          <p:spTgt spid="9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blinds(horizontal)">
                                      <p:cBhvr>
                                        <p:cTn id="13" dur="500"/>
                                        <p:tgtEl>
                                          <p:spTgt spid="8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blinds(horizontal)">
                                      <p:cBhvr>
                                        <p:cTn id="16" dur="500"/>
                                        <p:tgtEl>
                                          <p:spTgt spid="8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blinds(horizontal)">
                                      <p:cBhvr>
                                        <p:cTn id="19" dur="500"/>
                                        <p:tgtEl>
                                          <p:spTgt spid="9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blinds(horizontal)">
                                      <p:cBhvr>
                                        <p:cTn id="22" dur="500"/>
                                        <p:tgtEl>
                                          <p:spTgt spid="8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blinds(horizontal)">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blinds(horizontal)">
                                      <p:cBhvr>
                                        <p:cTn id="37" dur="500"/>
                                        <p:tgtEl>
                                          <p:spTgt spid="7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blinds(horizontal)">
                                      <p:cBhvr>
                                        <p:cTn id="40" dur="500"/>
                                        <p:tgtEl>
                                          <p:spTgt spid="7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blinds(horizontal)">
                                      <p:cBhvr>
                                        <p:cTn id="45" dur="500"/>
                                        <p:tgtEl>
                                          <p:spTgt spid="85"/>
                                        </p:tgtEl>
                                      </p:cBhvr>
                                    </p:animEffect>
                                  </p:childTnLst>
                                </p:cTn>
                              </p:par>
                              <p:par>
                                <p:cTn id="46" presetID="3" presetClass="entr" presetSubtype="10" fill="hold" nodeType="with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blinds(horizontal)">
                                      <p:cBhvr>
                                        <p:cTn id="48" dur="500"/>
                                        <p:tgtEl>
                                          <p:spTgt spid="82"/>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grpId="1" nodeType="clickEffect">
                                  <p:stCondLst>
                                    <p:cond delay="0"/>
                                  </p:stCondLst>
                                  <p:childTnLst>
                                    <p:animEffect transition="out" filter="blinds(horizontal)">
                                      <p:cBhvr>
                                        <p:cTn id="52" dur="500"/>
                                        <p:tgtEl>
                                          <p:spTgt spid="55"/>
                                        </p:tgtEl>
                                      </p:cBhvr>
                                    </p:animEffect>
                                    <p:set>
                                      <p:cBhvr>
                                        <p:cTn id="53" dur="1" fill="hold">
                                          <p:stCondLst>
                                            <p:cond delay="499"/>
                                          </p:stCondLst>
                                        </p:cTn>
                                        <p:tgtEl>
                                          <p:spTgt spid="55"/>
                                        </p:tgtEl>
                                        <p:attrNameLst>
                                          <p:attrName>style.visibility</p:attrName>
                                        </p:attrNameLst>
                                      </p:cBhvr>
                                      <p:to>
                                        <p:strVal val="hidden"/>
                                      </p:to>
                                    </p:set>
                                  </p:childTnLst>
                                </p:cTn>
                              </p:par>
                              <p:par>
                                <p:cTn id="54" presetID="3" presetClass="exit" presetSubtype="10" fill="hold" grpId="1" nodeType="withEffect">
                                  <p:stCondLst>
                                    <p:cond delay="0"/>
                                  </p:stCondLst>
                                  <p:childTnLst>
                                    <p:animEffect transition="out" filter="blinds(horizontal)">
                                      <p:cBhvr>
                                        <p:cTn id="55" dur="500"/>
                                        <p:tgtEl>
                                          <p:spTgt spid="18"/>
                                        </p:tgtEl>
                                      </p:cBhvr>
                                    </p:animEffect>
                                    <p:set>
                                      <p:cBhvr>
                                        <p:cTn id="56" dur="1" fill="hold">
                                          <p:stCondLst>
                                            <p:cond delay="499"/>
                                          </p:stCondLst>
                                        </p:cTn>
                                        <p:tgtEl>
                                          <p:spTgt spid="1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blinds(horizontal)">
                                      <p:cBhvr>
                                        <p:cTn id="61" dur="500"/>
                                        <p:tgtEl>
                                          <p:spTgt spid="63"/>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92"/>
                                        </p:tgtEl>
                                        <p:attrNameLst>
                                          <p:attrName>style.visibility</p:attrName>
                                        </p:attrNameLst>
                                      </p:cBhvr>
                                      <p:to>
                                        <p:strVal val="visible"/>
                                      </p:to>
                                    </p:set>
                                    <p:animEffect transition="in" filter="blinds(horizontal)">
                                      <p:cBhvr>
                                        <p:cTn id="66" dur="500"/>
                                        <p:tgtEl>
                                          <p:spTgt spid="92"/>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blinds(horizontal)">
                                      <p:cBhvr>
                                        <p:cTn id="71" dur="500"/>
                                        <p:tgtEl>
                                          <p:spTgt spid="79"/>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78"/>
                                        </p:tgtEl>
                                        <p:attrNameLst>
                                          <p:attrName>style.visibility</p:attrName>
                                        </p:attrNameLst>
                                      </p:cBhvr>
                                      <p:to>
                                        <p:strVal val="visible"/>
                                      </p:to>
                                    </p:set>
                                    <p:animEffect transition="in" filter="blinds(horizontal)">
                                      <p:cBhvr>
                                        <p:cTn id="74" dur="500"/>
                                        <p:tgtEl>
                                          <p:spTgt spid="78"/>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xit" presetSubtype="10" fill="hold" grpId="1" nodeType="clickEffect">
                                  <p:stCondLst>
                                    <p:cond delay="0"/>
                                  </p:stCondLst>
                                  <p:childTnLst>
                                    <p:animEffect transition="out" filter="blinds(horizontal)">
                                      <p:cBhvr>
                                        <p:cTn id="78" dur="500"/>
                                        <p:tgtEl>
                                          <p:spTgt spid="63"/>
                                        </p:tgtEl>
                                      </p:cBhvr>
                                    </p:animEffect>
                                    <p:set>
                                      <p:cBhvr>
                                        <p:cTn id="79" dur="1" fill="hold">
                                          <p:stCondLst>
                                            <p:cond delay="499"/>
                                          </p:stCondLst>
                                        </p:cTn>
                                        <p:tgtEl>
                                          <p:spTgt spid="63"/>
                                        </p:tgtEl>
                                        <p:attrNameLst>
                                          <p:attrName>style.visibility</p:attrName>
                                        </p:attrNameLst>
                                      </p:cBhvr>
                                      <p:to>
                                        <p:strVal val="hidden"/>
                                      </p:to>
                                    </p:set>
                                  </p:childTnLst>
                                </p:cTn>
                              </p:par>
                              <p:par>
                                <p:cTn id="80" presetID="3" presetClass="exit" presetSubtype="10" fill="hold" grpId="1" nodeType="withEffect">
                                  <p:stCondLst>
                                    <p:cond delay="0"/>
                                  </p:stCondLst>
                                  <p:childTnLst>
                                    <p:animEffect transition="out" filter="blinds(horizontal)">
                                      <p:cBhvr>
                                        <p:cTn id="81" dur="500"/>
                                        <p:tgtEl>
                                          <p:spTgt spid="92"/>
                                        </p:tgtEl>
                                      </p:cBhvr>
                                    </p:animEffect>
                                    <p:set>
                                      <p:cBhvr>
                                        <p:cTn id="82" dur="1" fill="hold">
                                          <p:stCondLst>
                                            <p:cond delay="499"/>
                                          </p:stCondLst>
                                        </p:cTn>
                                        <p:tgtEl>
                                          <p:spTgt spid="92"/>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blinds(horizontal)">
                                      <p:cBhvr>
                                        <p:cTn id="87" dur="500"/>
                                        <p:tgtEl>
                                          <p:spTgt spid="64"/>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93"/>
                                        </p:tgtEl>
                                        <p:attrNameLst>
                                          <p:attrName>style.visibility</p:attrName>
                                        </p:attrNameLst>
                                      </p:cBhvr>
                                      <p:to>
                                        <p:strVal val="visible"/>
                                      </p:to>
                                    </p:set>
                                    <p:animEffect transition="in" filter="blinds(horizontal)">
                                      <p:cBhvr>
                                        <p:cTn id="92" dur="500"/>
                                        <p:tgtEl>
                                          <p:spTgt spid="93"/>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xit" presetSubtype="10" fill="hold" grpId="1" nodeType="clickEffect">
                                  <p:stCondLst>
                                    <p:cond delay="0"/>
                                  </p:stCondLst>
                                  <p:childTnLst>
                                    <p:animEffect transition="out" filter="blinds(horizontal)">
                                      <p:cBhvr>
                                        <p:cTn id="96" dur="500"/>
                                        <p:tgtEl>
                                          <p:spTgt spid="64"/>
                                        </p:tgtEl>
                                      </p:cBhvr>
                                    </p:animEffect>
                                    <p:set>
                                      <p:cBhvr>
                                        <p:cTn id="97" dur="1" fill="hold">
                                          <p:stCondLst>
                                            <p:cond delay="499"/>
                                          </p:stCondLst>
                                        </p:cTn>
                                        <p:tgtEl>
                                          <p:spTgt spid="64"/>
                                        </p:tgtEl>
                                        <p:attrNameLst>
                                          <p:attrName>style.visibility</p:attrName>
                                        </p:attrNameLst>
                                      </p:cBhvr>
                                      <p:to>
                                        <p:strVal val="hidden"/>
                                      </p:to>
                                    </p:set>
                                  </p:childTnLst>
                                </p:cTn>
                              </p:par>
                              <p:par>
                                <p:cTn id="98" presetID="3" presetClass="exit" presetSubtype="10" fill="hold" grpId="1" nodeType="withEffect">
                                  <p:stCondLst>
                                    <p:cond delay="0"/>
                                  </p:stCondLst>
                                  <p:childTnLst>
                                    <p:animEffect transition="out" filter="blinds(horizontal)">
                                      <p:cBhvr>
                                        <p:cTn id="99" dur="500"/>
                                        <p:tgtEl>
                                          <p:spTgt spid="93"/>
                                        </p:tgtEl>
                                      </p:cBhvr>
                                    </p:animEffect>
                                    <p:set>
                                      <p:cBhvr>
                                        <p:cTn id="100" dur="1" fill="hold">
                                          <p:stCondLst>
                                            <p:cond delay="499"/>
                                          </p:stCondLst>
                                        </p:cTn>
                                        <p:tgtEl>
                                          <p:spTgt spid="93"/>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3" presetClass="exit" presetSubtype="10" fill="hold" nodeType="clickEffect">
                                  <p:stCondLst>
                                    <p:cond delay="0"/>
                                  </p:stCondLst>
                                  <p:childTnLst>
                                    <p:animEffect transition="out" filter="blinds(horizontal)">
                                      <p:cBhvr>
                                        <p:cTn id="104" dur="500"/>
                                        <p:tgtEl>
                                          <p:spTgt spid="86"/>
                                        </p:tgtEl>
                                      </p:cBhvr>
                                    </p:animEffect>
                                    <p:set>
                                      <p:cBhvr>
                                        <p:cTn id="105" dur="1" fill="hold">
                                          <p:stCondLst>
                                            <p:cond delay="499"/>
                                          </p:stCondLst>
                                        </p:cTn>
                                        <p:tgtEl>
                                          <p:spTgt spid="86"/>
                                        </p:tgtEl>
                                        <p:attrNameLst>
                                          <p:attrName>style.visibility</p:attrName>
                                        </p:attrNameLst>
                                      </p:cBhvr>
                                      <p:to>
                                        <p:strVal val="hidden"/>
                                      </p:to>
                                    </p:set>
                                  </p:childTnLst>
                                </p:cTn>
                              </p:par>
                              <p:par>
                                <p:cTn id="106" presetID="3" presetClass="exit" presetSubtype="10" fill="hold" nodeType="withEffect">
                                  <p:stCondLst>
                                    <p:cond delay="0"/>
                                  </p:stCondLst>
                                  <p:childTnLst>
                                    <p:animEffect transition="out" filter="blinds(horizontal)">
                                      <p:cBhvr>
                                        <p:cTn id="107" dur="500"/>
                                        <p:tgtEl>
                                          <p:spTgt spid="91"/>
                                        </p:tgtEl>
                                      </p:cBhvr>
                                    </p:animEffect>
                                    <p:set>
                                      <p:cBhvr>
                                        <p:cTn id="108" dur="1" fill="hold">
                                          <p:stCondLst>
                                            <p:cond delay="499"/>
                                          </p:stCondLst>
                                        </p:cTn>
                                        <p:tgtEl>
                                          <p:spTgt spid="91"/>
                                        </p:tgtEl>
                                        <p:attrNameLst>
                                          <p:attrName>style.visibility</p:attrName>
                                        </p:attrNameLst>
                                      </p:cBhvr>
                                      <p:to>
                                        <p:strVal val="hidden"/>
                                      </p:to>
                                    </p:set>
                                  </p:childTnLst>
                                </p:cTn>
                              </p:par>
                              <p:par>
                                <p:cTn id="109" presetID="3" presetClass="entr" presetSubtype="10" fill="hold" nodeType="withEffect">
                                  <p:stCondLst>
                                    <p:cond delay="0"/>
                                  </p:stCondLst>
                                  <p:childTnLst>
                                    <p:set>
                                      <p:cBhvr>
                                        <p:cTn id="110" dur="1" fill="hold">
                                          <p:stCondLst>
                                            <p:cond delay="0"/>
                                          </p:stCondLst>
                                        </p:cTn>
                                        <p:tgtEl>
                                          <p:spTgt spid="67"/>
                                        </p:tgtEl>
                                        <p:attrNameLst>
                                          <p:attrName>style.visibility</p:attrName>
                                        </p:attrNameLst>
                                      </p:cBhvr>
                                      <p:to>
                                        <p:strVal val="visible"/>
                                      </p:to>
                                    </p:set>
                                    <p:animEffect transition="in" filter="blinds(horizontal)">
                                      <p:cBhvr>
                                        <p:cTn id="11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63" grpId="0" animBg="1"/>
      <p:bldP spid="63" grpId="1" animBg="1"/>
      <p:bldP spid="64" grpId="0" animBg="1"/>
      <p:bldP spid="64" grpId="1" animBg="1"/>
      <p:bldP spid="87" grpId="0"/>
      <p:bldP spid="88" grpId="0"/>
      <p:bldP spid="89" grpId="0"/>
      <p:bldP spid="90" grpId="0"/>
      <p:bldP spid="71" grpId="0"/>
      <p:bldP spid="78" grpId="0"/>
      <p:bldP spid="85" grpId="0"/>
      <p:bldP spid="18" grpId="0"/>
      <p:bldP spid="18" grpId="1"/>
      <p:bldP spid="92" grpId="0"/>
      <p:bldP spid="92" grpId="1"/>
      <p:bldP spid="93" grpId="0"/>
      <p:bldP spid="93"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599" y="1600200"/>
            <a:ext cx="3498011" cy="2911415"/>
          </a:xfrm>
        </p:spPr>
        <p:txBody>
          <a:bodyPr>
            <a:normAutofit/>
          </a:bodyPr>
          <a:lstStyle/>
          <a:p>
            <a:pPr marL="0" indent="0" algn="ctr">
              <a:buNone/>
            </a:pPr>
            <a:r>
              <a:rPr lang="en-GB" sz="1400" b="1" dirty="0" smtClean="0">
                <a:latin typeface="Comic Sans MS" panose="030F0702030302020204" pitchFamily="66" charset="0"/>
              </a:rPr>
              <a:t>You can sketch curves based on their Polar equations</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a:p>
            <a:pPr marL="0" indent="0" algn="ctr">
              <a:buNone/>
            </a:pPr>
            <a:r>
              <a:rPr lang="en-US" sz="1400" dirty="0" smtClean="0">
                <a:latin typeface="Comic Sans MS" panose="030F0702030302020204" pitchFamily="66" charset="0"/>
                <a:sym typeface="Wingdings" panose="05000000000000000000" pitchFamily="2" charset="2"/>
              </a:rPr>
              <a:t> Work out values up to 2</a:t>
            </a:r>
            <a:r>
              <a:rPr lang="el-GR" sz="1400" dirty="0" smtClean="0">
                <a:latin typeface="Comic Sans MS" panose="030F0702030302020204" pitchFamily="66" charset="0"/>
                <a:sym typeface="Wingdings" panose="05000000000000000000" pitchFamily="2" charset="2"/>
              </a:rPr>
              <a:t>π</a:t>
            </a:r>
            <a:endParaRPr lang="en-US"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p:txBody>
      </p:sp>
      <p:pic>
        <p:nvPicPr>
          <p:cNvPr id="5" name="Picture 8" descr="http://tutorial.math.lamar.edu/Classes/CalcII/PolarArea_files/image00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1219200" cy="1158240"/>
          </a:xfrm>
          <a:prstGeom prst="rect">
            <a:avLst/>
          </a:prstGeom>
          <a:noFill/>
          <a:extLst>
            <a:ext uri="{909E8E84-426E-40DD-AFC4-6F175D3DCCD1}">
              <a14:hiddenFill xmlns:a14="http://schemas.microsoft.com/office/drawing/2010/main">
                <a:solidFill>
                  <a:srgbClr val="FFFFFF"/>
                </a:solidFill>
              </a14:hiddenFill>
            </a:ext>
          </a:extLst>
        </p:spPr>
      </p:pic>
      <p:sp>
        <p:nvSpPr>
          <p:cNvPr id="116" name="TextBox 115"/>
          <p:cNvSpPr txBox="1"/>
          <p:nvPr/>
        </p:nvSpPr>
        <p:spPr>
          <a:xfrm>
            <a:off x="8736516" y="6550223"/>
            <a:ext cx="407484" cy="307777"/>
          </a:xfrm>
          <a:prstGeom prst="rect">
            <a:avLst/>
          </a:prstGeom>
          <a:noFill/>
        </p:spPr>
        <p:txBody>
          <a:bodyPr wrap="none" rtlCol="0">
            <a:spAutoFit/>
          </a:bodyPr>
          <a:lstStyle/>
          <a:p>
            <a:pPr algn="ctr"/>
            <a:r>
              <a:rPr lang="en-GB" sz="1400" dirty="0" smtClean="0">
                <a:latin typeface="Comic Sans MS" panose="030F0702030302020204" pitchFamily="66" charset="0"/>
              </a:rPr>
              <a:t>7C</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091241" y="2651185"/>
                <a:ext cx="1850366"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600" b="0" i="1" smtClean="0">
                          <a:latin typeface="Cambria Math"/>
                        </a:rPr>
                        <m:t>𝑟</m:t>
                      </m:r>
                      <m:r>
                        <a:rPr lang="en-GB" sz="1600" b="0" i="1" smtClean="0">
                          <a:latin typeface="Cambria Math"/>
                        </a:rPr>
                        <m:t>=</m:t>
                      </m:r>
                      <m:r>
                        <a:rPr lang="en-GB" sz="1600" b="0" i="1" smtClean="0">
                          <a:latin typeface="Cambria Math"/>
                        </a:rPr>
                        <m:t>𝑎</m:t>
                      </m:r>
                      <m:r>
                        <a:rPr lang="en-GB" sz="1600" b="0" i="1" smtClean="0">
                          <a:latin typeface="Cambria Math"/>
                        </a:rPr>
                        <m:t>(5+2</m:t>
                      </m:r>
                      <m:r>
                        <a:rPr lang="en-GB" sz="1600" b="0" i="1" smtClean="0">
                          <a:latin typeface="Cambria Math"/>
                        </a:rPr>
                        <m:t>𝑐𝑜𝑠</m:t>
                      </m:r>
                      <m:r>
                        <a:rPr lang="en-GB" sz="1600" b="0" i="1" smtClean="0">
                          <a:latin typeface="Cambria Math"/>
                          <a:ea typeface="Cambria Math"/>
                        </a:rPr>
                        <m:t>𝜃</m:t>
                      </m:r>
                      <m:r>
                        <a:rPr lang="en-GB" sz="1600" b="0" i="1" smtClean="0">
                          <a:latin typeface="Cambria Math"/>
                          <a:ea typeface="Cambria Math"/>
                        </a:rPr>
                        <m:t>)</m:t>
                      </m:r>
                    </m:oMath>
                  </m:oMathPara>
                </a14:m>
                <a:endParaRPr lang="en-GB"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1091241" y="2651185"/>
                <a:ext cx="1850366" cy="338554"/>
              </a:xfrm>
              <a:prstGeom prst="rect">
                <a:avLst/>
              </a:prstGeom>
              <a:blipFill rotWithShape="1">
                <a:blip r:embed="rId3"/>
                <a:stretch>
                  <a:fillRect b="-10909"/>
                </a:stretch>
              </a:blipFill>
            </p:spPr>
            <p:txBody>
              <a:bodyPr/>
              <a:lstStyle/>
              <a:p>
                <a:r>
                  <a:rPr lang="en-GB">
                    <a:noFill/>
                  </a:rPr>
                  <a:t> </a:t>
                </a:r>
              </a:p>
            </p:txBody>
          </p:sp>
        </mc:Fallback>
      </mc:AlternateContent>
      <p:sp>
        <p:nvSpPr>
          <p:cNvPr id="7" name="AutoShape 4"/>
          <p:cNvSpPr>
            <a:spLocks noChangeAspect="1" noChangeArrowheads="1" noTextEdit="1"/>
          </p:cNvSpPr>
          <p:nvPr/>
        </p:nvSpPr>
        <p:spPr bwMode="auto">
          <a:xfrm>
            <a:off x="393134" y="3639418"/>
            <a:ext cx="33512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Line 6"/>
          <p:cNvSpPr>
            <a:spLocks noChangeShapeType="1"/>
          </p:cNvSpPr>
          <p:nvPr/>
        </p:nvSpPr>
        <p:spPr bwMode="auto">
          <a:xfrm>
            <a:off x="9519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7"/>
          <p:cNvSpPr>
            <a:spLocks noChangeShapeType="1"/>
          </p:cNvSpPr>
          <p:nvPr/>
        </p:nvSpPr>
        <p:spPr bwMode="auto">
          <a:xfrm>
            <a:off x="15107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8"/>
          <p:cNvSpPr>
            <a:spLocks noChangeShapeType="1"/>
          </p:cNvSpPr>
          <p:nvPr/>
        </p:nvSpPr>
        <p:spPr bwMode="auto">
          <a:xfrm>
            <a:off x="20695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9"/>
          <p:cNvSpPr>
            <a:spLocks noChangeShapeType="1"/>
          </p:cNvSpPr>
          <p:nvPr/>
        </p:nvSpPr>
        <p:spPr bwMode="auto">
          <a:xfrm>
            <a:off x="26283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0"/>
          <p:cNvSpPr>
            <a:spLocks noChangeShapeType="1"/>
          </p:cNvSpPr>
          <p:nvPr/>
        </p:nvSpPr>
        <p:spPr bwMode="auto">
          <a:xfrm>
            <a:off x="31871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1"/>
          <p:cNvSpPr>
            <a:spLocks noChangeShapeType="1"/>
          </p:cNvSpPr>
          <p:nvPr/>
        </p:nvSpPr>
        <p:spPr bwMode="auto">
          <a:xfrm>
            <a:off x="386784" y="4009306"/>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2"/>
          <p:cNvSpPr>
            <a:spLocks noChangeShapeType="1"/>
          </p:cNvSpPr>
          <p:nvPr/>
        </p:nvSpPr>
        <p:spPr bwMode="auto">
          <a:xfrm>
            <a:off x="3931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
          <p:cNvSpPr>
            <a:spLocks noChangeShapeType="1"/>
          </p:cNvSpPr>
          <p:nvPr/>
        </p:nvSpPr>
        <p:spPr bwMode="auto">
          <a:xfrm>
            <a:off x="3750886" y="3634626"/>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4"/>
          <p:cNvSpPr>
            <a:spLocks noChangeShapeType="1"/>
          </p:cNvSpPr>
          <p:nvPr/>
        </p:nvSpPr>
        <p:spPr bwMode="auto">
          <a:xfrm>
            <a:off x="386784" y="3639418"/>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5"/>
          <p:cNvSpPr>
            <a:spLocks noChangeShapeType="1"/>
          </p:cNvSpPr>
          <p:nvPr/>
        </p:nvSpPr>
        <p:spPr bwMode="auto">
          <a:xfrm>
            <a:off x="386784" y="4380781"/>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6"/>
          <p:cNvSpPr>
            <a:spLocks noChangeArrowheads="1"/>
          </p:cNvSpPr>
          <p:nvPr/>
        </p:nvSpPr>
        <p:spPr bwMode="auto">
          <a:xfrm>
            <a:off x="618559" y="3691806"/>
            <a:ext cx="1090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dirty="0" smtClean="0">
                <a:ln>
                  <a:noFill/>
                </a:ln>
                <a:solidFill>
                  <a:srgbClr val="000000"/>
                </a:solidFill>
                <a:effectLst/>
                <a:latin typeface="Comic Sans MS" pitchFamily="66" charset="0"/>
                <a:cs typeface="Arial" pitchFamily="34" charset="0"/>
              </a:rPr>
              <a:t>θ</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28"/>
          <p:cNvSpPr>
            <a:spLocks noChangeArrowheads="1"/>
          </p:cNvSpPr>
          <p:nvPr/>
        </p:nvSpPr>
        <p:spPr bwMode="auto">
          <a:xfrm>
            <a:off x="629672" y="4061693"/>
            <a:ext cx="1809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omic Sans MS" pitchFamily="66" charset="0"/>
                <a:cs typeface="Arial" pitchFamily="34" charset="0"/>
              </a:rPr>
              <a:t>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Box 19"/>
          <p:cNvSpPr txBox="1"/>
          <p:nvPr/>
        </p:nvSpPr>
        <p:spPr>
          <a:xfrm>
            <a:off x="1002734" y="3639418"/>
            <a:ext cx="457200" cy="307777"/>
          </a:xfrm>
          <a:prstGeom prst="rect">
            <a:avLst/>
          </a:prstGeom>
          <a:noFill/>
        </p:spPr>
        <p:txBody>
          <a:bodyPr wrap="square" rtlCol="0">
            <a:spAutoFit/>
          </a:bodyPr>
          <a:lstStyle/>
          <a:p>
            <a:pPr algn="ctr"/>
            <a:r>
              <a:rPr lang="en-GB" sz="1400" dirty="0" smtClean="0">
                <a:latin typeface="Comic Sans MS" panose="030F0702030302020204" pitchFamily="66" charset="0"/>
              </a:rPr>
              <a:t>0</a:t>
            </a:r>
            <a:endParaRPr lang="en-GB" sz="1400" dirty="0">
              <a:latin typeface="Comic Sans MS" panose="030F0702030302020204" pitchFamily="66" charset="0"/>
            </a:endParaRPr>
          </a:p>
        </p:txBody>
      </p:sp>
      <p:sp>
        <p:nvSpPr>
          <p:cNvPr id="21" name="TextBox 20"/>
          <p:cNvSpPr txBox="1"/>
          <p:nvPr/>
        </p:nvSpPr>
        <p:spPr>
          <a:xfrm>
            <a:off x="1536134" y="3639418"/>
            <a:ext cx="533400" cy="307777"/>
          </a:xfrm>
          <a:prstGeom prst="rect">
            <a:avLst/>
          </a:prstGeom>
          <a:noFill/>
        </p:spPr>
        <p:txBody>
          <a:bodyPr wrap="square" rtlCol="0">
            <a:spAutoFit/>
          </a:bodyPr>
          <a:lstStyle/>
          <a:p>
            <a:pPr algn="ctr"/>
            <a:r>
              <a:rPr lang="el-GR" sz="1400" baseline="30000" dirty="0" smtClean="0">
                <a:latin typeface="Comic Sans MS" panose="030F0702030302020204" pitchFamily="66" charset="0"/>
              </a:rPr>
              <a:t>π</a:t>
            </a:r>
            <a:r>
              <a:rPr lang="en-GB" sz="1400" dirty="0" smtClean="0">
                <a:latin typeface="Comic Sans MS" panose="030F0702030302020204" pitchFamily="66" charset="0"/>
              </a:rPr>
              <a:t>/</a:t>
            </a:r>
            <a:r>
              <a:rPr lang="en-GB" sz="1400" baseline="-25000" dirty="0" smtClean="0">
                <a:latin typeface="Comic Sans MS" panose="030F0702030302020204" pitchFamily="66" charset="0"/>
              </a:rPr>
              <a:t>2</a:t>
            </a:r>
            <a:endParaRPr lang="en-GB" sz="1400" baseline="-25000" dirty="0">
              <a:latin typeface="Comic Sans MS" panose="030F0702030302020204" pitchFamily="66" charset="0"/>
            </a:endParaRPr>
          </a:p>
        </p:txBody>
      </p:sp>
      <p:sp>
        <p:nvSpPr>
          <p:cNvPr id="22" name="TextBox 21"/>
          <p:cNvSpPr txBox="1"/>
          <p:nvPr/>
        </p:nvSpPr>
        <p:spPr>
          <a:xfrm>
            <a:off x="2602934" y="3639418"/>
            <a:ext cx="609600" cy="307777"/>
          </a:xfrm>
          <a:prstGeom prst="rect">
            <a:avLst/>
          </a:prstGeom>
          <a:noFill/>
        </p:spPr>
        <p:txBody>
          <a:bodyPr wrap="square" rtlCol="0">
            <a:spAutoFit/>
          </a:bodyPr>
          <a:lstStyle/>
          <a:p>
            <a:pPr algn="ctr"/>
            <a:r>
              <a:rPr lang="en-GB" sz="1400" baseline="30000" dirty="0" smtClean="0">
                <a:latin typeface="Comic Sans MS" panose="030F0702030302020204" pitchFamily="66" charset="0"/>
              </a:rPr>
              <a:t>3</a:t>
            </a:r>
            <a:r>
              <a:rPr lang="el-GR" sz="1400" baseline="30000" dirty="0" smtClean="0">
                <a:latin typeface="Comic Sans MS" panose="030F0702030302020204" pitchFamily="66" charset="0"/>
              </a:rPr>
              <a:t>π</a:t>
            </a:r>
            <a:r>
              <a:rPr lang="en-GB" sz="1400" dirty="0" smtClean="0">
                <a:latin typeface="Comic Sans MS" panose="030F0702030302020204" pitchFamily="66" charset="0"/>
              </a:rPr>
              <a:t>/</a:t>
            </a:r>
            <a:r>
              <a:rPr lang="en-GB" sz="1400" baseline="-25000" dirty="0" smtClean="0">
                <a:latin typeface="Comic Sans MS" panose="030F0702030302020204" pitchFamily="66" charset="0"/>
              </a:rPr>
              <a:t>2</a:t>
            </a:r>
            <a:endParaRPr lang="en-GB" sz="1400" baseline="-25000" dirty="0">
              <a:latin typeface="Comic Sans MS" panose="030F0702030302020204" pitchFamily="66" charset="0"/>
            </a:endParaRPr>
          </a:p>
        </p:txBody>
      </p:sp>
      <p:sp>
        <p:nvSpPr>
          <p:cNvPr id="23" name="TextBox 22"/>
          <p:cNvSpPr txBox="1"/>
          <p:nvPr/>
        </p:nvSpPr>
        <p:spPr>
          <a:xfrm>
            <a:off x="2069534" y="3639418"/>
            <a:ext cx="533400" cy="307777"/>
          </a:xfrm>
          <a:prstGeom prst="rect">
            <a:avLst/>
          </a:prstGeom>
          <a:noFill/>
        </p:spPr>
        <p:txBody>
          <a:bodyPr wrap="square" rtlCol="0">
            <a:spAutoFit/>
          </a:bodyPr>
          <a:lstStyle/>
          <a:p>
            <a:pPr algn="ct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24" name="TextBox 23"/>
          <p:cNvSpPr txBox="1"/>
          <p:nvPr/>
        </p:nvSpPr>
        <p:spPr>
          <a:xfrm>
            <a:off x="3212534" y="3639418"/>
            <a:ext cx="533400" cy="307777"/>
          </a:xfrm>
          <a:prstGeom prst="rect">
            <a:avLst/>
          </a:prstGeom>
          <a:noFill/>
        </p:spPr>
        <p:txBody>
          <a:bodyPr wrap="square" rtlCol="0">
            <a:spAutoFit/>
          </a:bodyPr>
          <a:lstStyle/>
          <a:p>
            <a:pPr algn="ctr"/>
            <a:r>
              <a:rPr lang="en-GB" sz="1400" dirty="0" smtClean="0">
                <a:latin typeface="Comic Sans MS" panose="030F0702030302020204" pitchFamily="66" charset="0"/>
              </a:rPr>
              <a:t>2</a:t>
            </a: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25" name="TextBox 24"/>
          <p:cNvSpPr txBox="1"/>
          <p:nvPr/>
        </p:nvSpPr>
        <p:spPr>
          <a:xfrm>
            <a:off x="971550" y="4038600"/>
            <a:ext cx="533400"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7a</a:t>
            </a:r>
            <a:endParaRPr lang="en-GB" sz="1400" dirty="0">
              <a:solidFill>
                <a:srgbClr val="FF0000"/>
              </a:solidFill>
              <a:latin typeface="Comic Sans MS" panose="030F0702030302020204" pitchFamily="66" charset="0"/>
            </a:endParaRPr>
          </a:p>
        </p:txBody>
      </p:sp>
      <p:sp>
        <p:nvSpPr>
          <p:cNvPr id="26" name="TextBox 25"/>
          <p:cNvSpPr txBox="1"/>
          <p:nvPr/>
        </p:nvSpPr>
        <p:spPr>
          <a:xfrm>
            <a:off x="2038350" y="4038600"/>
            <a:ext cx="609600" cy="307777"/>
          </a:xfrm>
          <a:prstGeom prst="rect">
            <a:avLst/>
          </a:prstGeom>
          <a:noFill/>
        </p:spPr>
        <p:txBody>
          <a:bodyPr wrap="square" rtlCol="0">
            <a:spAutoFit/>
          </a:bodyPr>
          <a:lstStyle/>
          <a:p>
            <a:pPr algn="ctr"/>
            <a:r>
              <a:rPr lang="en-US" sz="1400" dirty="0" smtClean="0">
                <a:solidFill>
                  <a:srgbClr val="FF0000"/>
                </a:solidFill>
                <a:latin typeface="Comic Sans MS" panose="030F0702030302020204" pitchFamily="66" charset="0"/>
              </a:rPr>
              <a:t>3a</a:t>
            </a:r>
            <a:endParaRPr lang="en-GB" sz="1400" dirty="0">
              <a:solidFill>
                <a:srgbClr val="FF0000"/>
              </a:solidFill>
              <a:latin typeface="Comic Sans MS" panose="030F0702030302020204" pitchFamily="66" charset="0"/>
            </a:endParaRPr>
          </a:p>
        </p:txBody>
      </p:sp>
      <p:sp>
        <p:nvSpPr>
          <p:cNvPr id="27" name="TextBox 26"/>
          <p:cNvSpPr txBox="1"/>
          <p:nvPr/>
        </p:nvSpPr>
        <p:spPr>
          <a:xfrm>
            <a:off x="3181350" y="4038600"/>
            <a:ext cx="533400"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7a</a:t>
            </a:r>
            <a:endParaRPr lang="en-GB" sz="1400" dirty="0">
              <a:solidFill>
                <a:srgbClr val="FF0000"/>
              </a:solidFill>
              <a:latin typeface="Comic Sans MS" panose="030F0702030302020204" pitchFamily="66" charset="0"/>
            </a:endParaRPr>
          </a:p>
        </p:txBody>
      </p:sp>
      <p:sp>
        <p:nvSpPr>
          <p:cNvPr id="28" name="TextBox 27"/>
          <p:cNvSpPr txBox="1"/>
          <p:nvPr/>
        </p:nvSpPr>
        <p:spPr>
          <a:xfrm>
            <a:off x="1504950" y="4038600"/>
            <a:ext cx="533400"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5a</a:t>
            </a:r>
            <a:endParaRPr lang="en-GB" sz="1400" dirty="0">
              <a:solidFill>
                <a:srgbClr val="FF0000"/>
              </a:solidFill>
              <a:latin typeface="Comic Sans MS" panose="030F0702030302020204" pitchFamily="66" charset="0"/>
            </a:endParaRPr>
          </a:p>
        </p:txBody>
      </p:sp>
      <p:sp>
        <p:nvSpPr>
          <p:cNvPr id="29" name="TextBox 28"/>
          <p:cNvSpPr txBox="1"/>
          <p:nvPr/>
        </p:nvSpPr>
        <p:spPr>
          <a:xfrm>
            <a:off x="2647950" y="4038600"/>
            <a:ext cx="533400"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5a</a:t>
            </a:r>
            <a:endParaRPr lang="en-GB" sz="1400" dirty="0">
              <a:solidFill>
                <a:srgbClr val="FF0000"/>
              </a:solidFill>
              <a:latin typeface="Comic Sans MS" panose="030F0702030302020204" pitchFamily="66" charset="0"/>
            </a:endParaRPr>
          </a:p>
        </p:txBody>
      </p:sp>
      <p:pic>
        <p:nvPicPr>
          <p:cNvPr id="3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49" t="14982" r="3205" b="6620"/>
          <a:stretch/>
        </p:blipFill>
        <p:spPr bwMode="auto">
          <a:xfrm>
            <a:off x="4178239" y="2094601"/>
            <a:ext cx="4742603"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1" name="Straight Arrow Connector 30"/>
          <p:cNvCxnSpPr/>
          <p:nvPr/>
        </p:nvCxnSpPr>
        <p:spPr>
          <a:xfrm flipV="1">
            <a:off x="6511441" y="2094601"/>
            <a:ext cx="0" cy="32385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0" idx="1"/>
            <a:endCxn id="30" idx="3"/>
          </p:cNvCxnSpPr>
          <p:nvPr/>
        </p:nvCxnSpPr>
        <p:spPr>
          <a:xfrm>
            <a:off x="4178239" y="3713851"/>
            <a:ext cx="474260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539347" y="3749680"/>
            <a:ext cx="604653" cy="276999"/>
          </a:xfrm>
          <a:prstGeom prst="rect">
            <a:avLst/>
          </a:prstGeom>
          <a:noFill/>
        </p:spPr>
        <p:txBody>
          <a:bodyPr wrap="none" rtlCol="0">
            <a:spAutoFit/>
          </a:bodyPr>
          <a:lstStyle/>
          <a:p>
            <a:r>
              <a:rPr lang="en-US" sz="1200" b="1" dirty="0" smtClean="0">
                <a:latin typeface="Comic Sans MS" panose="030F0702030302020204" pitchFamily="66" charset="0"/>
              </a:rPr>
              <a:t>0, 2</a:t>
            </a:r>
            <a:r>
              <a:rPr lang="el-GR" sz="1200" b="1" dirty="0" smtClean="0">
                <a:latin typeface="Comic Sans MS" panose="030F0702030302020204" pitchFamily="66" charset="0"/>
              </a:rPr>
              <a:t>π</a:t>
            </a:r>
            <a:endParaRPr lang="en-GB" sz="1200" b="1" dirty="0">
              <a:latin typeface="Comic Sans MS" panose="030F0702030302020204" pitchFamily="66" charset="0"/>
            </a:endParaRPr>
          </a:p>
        </p:txBody>
      </p:sp>
      <p:sp>
        <p:nvSpPr>
          <p:cNvPr id="37" name="TextBox 36"/>
          <p:cNvSpPr txBox="1"/>
          <p:nvPr/>
        </p:nvSpPr>
        <p:spPr>
          <a:xfrm>
            <a:off x="6364956" y="1642270"/>
            <a:ext cx="321624" cy="461665"/>
          </a:xfrm>
          <a:prstGeom prst="rect">
            <a:avLst/>
          </a:prstGeom>
          <a:noFill/>
        </p:spPr>
        <p:txBody>
          <a:bodyPr wrap="square" rtlCol="0">
            <a:spAutoFit/>
          </a:bodyPr>
          <a:lstStyle/>
          <a:p>
            <a:pPr algn="ctr"/>
            <a:r>
              <a:rPr lang="el-GR" sz="1200" b="1" u="sng" dirty="0" smtClean="0">
                <a:latin typeface="Comic Sans MS" panose="030F0702030302020204" pitchFamily="66" charset="0"/>
              </a:rPr>
              <a:t>π</a:t>
            </a:r>
            <a:r>
              <a:rPr lang="en-US" sz="1200" b="1" dirty="0" smtClean="0">
                <a:latin typeface="Comic Sans MS" panose="030F0702030302020204" pitchFamily="66" charset="0"/>
              </a:rPr>
              <a:t> 2</a:t>
            </a:r>
            <a:endParaRPr lang="en-GB" sz="1200" b="1" dirty="0">
              <a:latin typeface="Comic Sans MS" panose="030F0702030302020204" pitchFamily="66" charset="0"/>
            </a:endParaRPr>
          </a:p>
        </p:txBody>
      </p:sp>
      <p:sp>
        <p:nvSpPr>
          <p:cNvPr id="38" name="TextBox 37"/>
          <p:cNvSpPr txBox="1"/>
          <p:nvPr/>
        </p:nvSpPr>
        <p:spPr>
          <a:xfrm>
            <a:off x="3930400" y="3571535"/>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39" name="TextBox 38"/>
          <p:cNvSpPr txBox="1"/>
          <p:nvPr/>
        </p:nvSpPr>
        <p:spPr>
          <a:xfrm>
            <a:off x="6309197" y="5344439"/>
            <a:ext cx="442357" cy="461665"/>
          </a:xfrm>
          <a:prstGeom prst="rect">
            <a:avLst/>
          </a:prstGeom>
          <a:noFill/>
        </p:spPr>
        <p:txBody>
          <a:bodyPr wrap="square" rtlCol="0">
            <a:spAutoFit/>
          </a:bodyPr>
          <a:lstStyle/>
          <a:p>
            <a:pPr algn="ctr"/>
            <a:r>
              <a:rPr lang="en-US" sz="1200" b="1" u="sng" dirty="0" smtClean="0">
                <a:latin typeface="Comic Sans MS" panose="030F0702030302020204" pitchFamily="66" charset="0"/>
              </a:rPr>
              <a:t>3</a:t>
            </a:r>
            <a:r>
              <a:rPr lang="el-GR" sz="1200" b="1" u="sng" dirty="0" smtClean="0">
                <a:latin typeface="Comic Sans MS" panose="030F0702030302020204" pitchFamily="66" charset="0"/>
              </a:rPr>
              <a:t>π</a:t>
            </a:r>
            <a:r>
              <a:rPr lang="en-US" sz="1200" b="1" dirty="0" smtClean="0">
                <a:latin typeface="Comic Sans MS" panose="030F0702030302020204" pitchFamily="66" charset="0"/>
              </a:rPr>
              <a:t> 2</a:t>
            </a:r>
            <a:endParaRPr lang="en-GB" sz="1200" b="1" dirty="0">
              <a:latin typeface="Comic Sans MS" panose="030F0702030302020204" pitchFamily="66" charset="0"/>
            </a:endParaRPr>
          </a:p>
        </p:txBody>
      </p:sp>
      <p:sp>
        <p:nvSpPr>
          <p:cNvPr id="40" name="TextBox 39"/>
          <p:cNvSpPr txBox="1"/>
          <p:nvPr/>
        </p:nvSpPr>
        <p:spPr>
          <a:xfrm>
            <a:off x="7888066" y="3757566"/>
            <a:ext cx="364202" cy="276999"/>
          </a:xfrm>
          <a:prstGeom prst="rect">
            <a:avLst/>
          </a:prstGeom>
          <a:noFill/>
        </p:spPr>
        <p:txBody>
          <a:bodyPr wrap="none" rtlCol="0">
            <a:spAutoFit/>
          </a:bodyPr>
          <a:lstStyle/>
          <a:p>
            <a:pPr algn="ctr"/>
            <a:r>
              <a:rPr lang="en-GB" sz="1200" b="1" dirty="0" smtClean="0">
                <a:solidFill>
                  <a:srgbClr val="FF0000"/>
                </a:solidFill>
                <a:latin typeface="Comic Sans MS" panose="030F0702030302020204" pitchFamily="66" charset="0"/>
              </a:rPr>
              <a:t>7a</a:t>
            </a:r>
            <a:endParaRPr lang="en-GB" sz="1200" b="1" dirty="0">
              <a:solidFill>
                <a:srgbClr val="FF0000"/>
              </a:solidFill>
              <a:latin typeface="Comic Sans MS" panose="030F0702030302020204" pitchFamily="66" charset="0"/>
            </a:endParaRPr>
          </a:p>
        </p:txBody>
      </p:sp>
      <p:grpSp>
        <p:nvGrpSpPr>
          <p:cNvPr id="41" name="Group 40"/>
          <p:cNvGrpSpPr/>
          <p:nvPr/>
        </p:nvGrpSpPr>
        <p:grpSpPr>
          <a:xfrm>
            <a:off x="7843143" y="3628446"/>
            <a:ext cx="152400" cy="152400"/>
            <a:chOff x="4038600" y="1371600"/>
            <a:chExt cx="152400" cy="152400"/>
          </a:xfrm>
        </p:grpSpPr>
        <p:cxnSp>
          <p:nvCxnSpPr>
            <p:cNvPr id="42" name="Straight Connector 41"/>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6442968" y="4628571"/>
            <a:ext cx="152400" cy="152400"/>
            <a:chOff x="4038600" y="1371600"/>
            <a:chExt cx="152400" cy="152400"/>
          </a:xfrm>
        </p:grpSpPr>
        <p:cxnSp>
          <p:nvCxnSpPr>
            <p:cNvPr id="48" name="Straight Connector 47"/>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5852418" y="3637971"/>
            <a:ext cx="152400" cy="152400"/>
            <a:chOff x="4038600" y="1371600"/>
            <a:chExt cx="152400" cy="152400"/>
          </a:xfrm>
        </p:grpSpPr>
        <p:cxnSp>
          <p:nvCxnSpPr>
            <p:cNvPr id="51" name="Straight Connector 50"/>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6442968" y="2637846"/>
            <a:ext cx="152400" cy="152400"/>
            <a:chOff x="4038600" y="1371600"/>
            <a:chExt cx="152400" cy="152400"/>
          </a:xfrm>
        </p:grpSpPr>
        <p:cxnSp>
          <p:nvCxnSpPr>
            <p:cNvPr id="54" name="Straight Connector 53"/>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6087841" y="2557416"/>
            <a:ext cx="364202" cy="276999"/>
          </a:xfrm>
          <a:prstGeom prst="rect">
            <a:avLst/>
          </a:prstGeom>
          <a:noFill/>
        </p:spPr>
        <p:txBody>
          <a:bodyPr wrap="none" rtlCol="0">
            <a:spAutoFit/>
          </a:bodyPr>
          <a:lstStyle/>
          <a:p>
            <a:pPr algn="ctr"/>
            <a:r>
              <a:rPr lang="en-GB" sz="1200" b="1" dirty="0" smtClean="0">
                <a:solidFill>
                  <a:srgbClr val="FF0000"/>
                </a:solidFill>
                <a:latin typeface="Comic Sans MS" panose="030F0702030302020204" pitchFamily="66" charset="0"/>
              </a:rPr>
              <a:t>5a</a:t>
            </a:r>
            <a:endParaRPr lang="en-GB" sz="1200" b="1" dirty="0">
              <a:solidFill>
                <a:srgbClr val="FF0000"/>
              </a:solidFill>
              <a:latin typeface="Comic Sans MS" panose="030F0702030302020204" pitchFamily="66" charset="0"/>
            </a:endParaRPr>
          </a:p>
        </p:txBody>
      </p:sp>
      <p:sp>
        <p:nvSpPr>
          <p:cNvPr id="57" name="TextBox 56"/>
          <p:cNvSpPr txBox="1"/>
          <p:nvPr/>
        </p:nvSpPr>
        <p:spPr>
          <a:xfrm>
            <a:off x="6164041" y="4681491"/>
            <a:ext cx="364202" cy="276999"/>
          </a:xfrm>
          <a:prstGeom prst="rect">
            <a:avLst/>
          </a:prstGeom>
          <a:noFill/>
        </p:spPr>
        <p:txBody>
          <a:bodyPr wrap="none" rtlCol="0">
            <a:spAutoFit/>
          </a:bodyPr>
          <a:lstStyle/>
          <a:p>
            <a:pPr algn="ctr"/>
            <a:r>
              <a:rPr lang="en-GB" sz="1200" b="1" dirty="0" smtClean="0">
                <a:solidFill>
                  <a:srgbClr val="FF0000"/>
                </a:solidFill>
                <a:latin typeface="Comic Sans MS" panose="030F0702030302020204" pitchFamily="66" charset="0"/>
              </a:rPr>
              <a:t>5a</a:t>
            </a:r>
            <a:endParaRPr lang="en-GB" sz="1200" b="1" dirty="0">
              <a:solidFill>
                <a:srgbClr val="FF0000"/>
              </a:solidFill>
              <a:latin typeface="Comic Sans MS" panose="030F0702030302020204" pitchFamily="66" charset="0"/>
            </a:endParaRPr>
          </a:p>
        </p:txBody>
      </p:sp>
      <p:sp>
        <p:nvSpPr>
          <p:cNvPr id="58" name="TextBox 57"/>
          <p:cNvSpPr txBox="1"/>
          <p:nvPr/>
        </p:nvSpPr>
        <p:spPr>
          <a:xfrm>
            <a:off x="5573491" y="3738516"/>
            <a:ext cx="364202" cy="276999"/>
          </a:xfrm>
          <a:prstGeom prst="rect">
            <a:avLst/>
          </a:prstGeom>
          <a:noFill/>
        </p:spPr>
        <p:txBody>
          <a:bodyPr wrap="none" rtlCol="0">
            <a:spAutoFit/>
          </a:bodyPr>
          <a:lstStyle/>
          <a:p>
            <a:pPr algn="ctr"/>
            <a:r>
              <a:rPr lang="en-GB" sz="1200" b="1" dirty="0" smtClean="0">
                <a:solidFill>
                  <a:srgbClr val="FF0000"/>
                </a:solidFill>
                <a:latin typeface="Comic Sans MS" panose="030F0702030302020204" pitchFamily="66" charset="0"/>
              </a:rPr>
              <a:t>3a</a:t>
            </a:r>
            <a:endParaRPr lang="en-GB" sz="1200" b="1" dirty="0">
              <a:solidFill>
                <a:srgbClr val="FF0000"/>
              </a:solidFill>
              <a:latin typeface="Comic Sans MS" panose="030F0702030302020204" pitchFamily="66" charset="0"/>
            </a:endParaRPr>
          </a:p>
        </p:txBody>
      </p:sp>
      <p:sp>
        <p:nvSpPr>
          <p:cNvPr id="35" name="TextBox 34"/>
          <p:cNvSpPr txBox="1"/>
          <p:nvPr/>
        </p:nvSpPr>
        <p:spPr>
          <a:xfrm>
            <a:off x="4619625" y="5924550"/>
            <a:ext cx="3819525" cy="523220"/>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It is important to note that this it NOT a circle, it is more of an ‘egg’ shape!</a:t>
            </a:r>
            <a:endParaRPr lang="en-GB" sz="1400" dirty="0">
              <a:solidFill>
                <a:srgbClr val="FF0000"/>
              </a:solidFill>
              <a:latin typeface="Comic Sans MS" panose="030F0702030302020204" pitchFamily="66" charset="0"/>
            </a:endParaRPr>
          </a:p>
        </p:txBody>
      </p:sp>
      <p:sp>
        <p:nvSpPr>
          <p:cNvPr id="60" name="TextBox 59"/>
          <p:cNvSpPr txBox="1"/>
          <p:nvPr/>
        </p:nvSpPr>
        <p:spPr>
          <a:xfrm>
            <a:off x="628650" y="4943475"/>
            <a:ext cx="3286125" cy="1384995"/>
          </a:xfrm>
          <a:prstGeom prst="rect">
            <a:avLst/>
          </a:prstGeom>
          <a:noFill/>
        </p:spPr>
        <p:txBody>
          <a:bodyPr wrap="square" rtlCol="0">
            <a:spAutoFit/>
          </a:bodyPr>
          <a:lstStyle/>
          <a:p>
            <a:pPr algn="ctr"/>
            <a:r>
              <a:rPr lang="en-GB" sz="1200" dirty="0" smtClean="0">
                <a:solidFill>
                  <a:srgbClr val="0000FF"/>
                </a:solidFill>
                <a:latin typeface="Comic Sans MS" panose="030F0702030302020204" pitchFamily="66" charset="0"/>
              </a:rPr>
              <a:t>As we increase the angle from 0 to </a:t>
            </a:r>
            <a:r>
              <a:rPr lang="el-GR" sz="1200" dirty="0" smtClean="0">
                <a:solidFill>
                  <a:srgbClr val="0000FF"/>
                </a:solidFill>
                <a:latin typeface="Comic Sans MS" panose="030F0702030302020204" pitchFamily="66" charset="0"/>
              </a:rPr>
              <a:t>π</a:t>
            </a:r>
            <a:r>
              <a:rPr lang="en-GB" sz="1200" dirty="0" smtClean="0">
                <a:solidFill>
                  <a:srgbClr val="0000FF"/>
                </a:solidFill>
                <a:latin typeface="Comic Sans MS" panose="030F0702030302020204" pitchFamily="66" charset="0"/>
              </a:rPr>
              <a:t>, the distance of the line from the origin becomes smaller</a:t>
            </a:r>
          </a:p>
          <a:p>
            <a:pPr algn="ctr"/>
            <a:endParaRPr lang="en-GB" sz="1200" dirty="0">
              <a:solidFill>
                <a:srgbClr val="0000FF"/>
              </a:solidFill>
              <a:latin typeface="Comic Sans MS" panose="030F0702030302020204" pitchFamily="66" charset="0"/>
            </a:endParaRPr>
          </a:p>
          <a:p>
            <a:pPr algn="ctr"/>
            <a:r>
              <a:rPr lang="en-GB" sz="1200" dirty="0" smtClean="0">
                <a:solidFill>
                  <a:srgbClr val="0000FF"/>
                </a:solidFill>
                <a:latin typeface="Comic Sans MS" panose="030F0702030302020204" pitchFamily="66" charset="0"/>
              </a:rPr>
              <a:t>After </a:t>
            </a:r>
            <a:r>
              <a:rPr lang="el-GR" sz="1200" dirty="0" smtClean="0">
                <a:solidFill>
                  <a:srgbClr val="0000FF"/>
                </a:solidFill>
                <a:latin typeface="Comic Sans MS" panose="030F0702030302020204" pitchFamily="66" charset="0"/>
              </a:rPr>
              <a:t>π</a:t>
            </a:r>
            <a:r>
              <a:rPr lang="en-GB" sz="1200" dirty="0" smtClean="0">
                <a:solidFill>
                  <a:srgbClr val="0000FF"/>
                </a:solidFill>
                <a:latin typeface="Comic Sans MS" panose="030F0702030302020204" pitchFamily="66" charset="0"/>
              </a:rPr>
              <a:t>, we keep increasing the angle, but now the distance increases again at the same rate it was decreasing before…</a:t>
            </a:r>
            <a:endParaRPr lang="en-GB" sz="1200" dirty="0">
              <a:solidFill>
                <a:srgbClr val="0000FF"/>
              </a:solidFill>
              <a:latin typeface="Comic Sans MS" panose="030F0702030302020204" pitchFamily="66" charset="0"/>
            </a:endParaRPr>
          </a:p>
        </p:txBody>
      </p:sp>
      <p:cxnSp>
        <p:nvCxnSpPr>
          <p:cNvPr id="61" name="Straight Arrow Connector 60"/>
          <p:cNvCxnSpPr/>
          <p:nvPr/>
        </p:nvCxnSpPr>
        <p:spPr>
          <a:xfrm>
            <a:off x="962025" y="4524375"/>
            <a:ext cx="1381125"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2333625" y="4524375"/>
            <a:ext cx="1381125"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076324" y="4562475"/>
            <a:ext cx="1123951" cy="276999"/>
          </a:xfrm>
          <a:prstGeom prst="rect">
            <a:avLst/>
          </a:prstGeom>
          <a:noFill/>
        </p:spPr>
        <p:txBody>
          <a:bodyPr wrap="square" rtlCol="0">
            <a:spAutoFit/>
          </a:bodyPr>
          <a:lstStyle/>
          <a:p>
            <a:pPr algn="ctr"/>
            <a:r>
              <a:rPr lang="en-GB" sz="1200" smtClean="0">
                <a:solidFill>
                  <a:srgbClr val="0000FF"/>
                </a:solidFill>
                <a:latin typeface="Comic Sans MS" panose="030F0702030302020204" pitchFamily="66" charset="0"/>
              </a:rPr>
              <a:t>r decreasing</a:t>
            </a:r>
            <a:endParaRPr lang="en-GB" sz="1200" dirty="0">
              <a:solidFill>
                <a:srgbClr val="0000FF"/>
              </a:solidFill>
              <a:latin typeface="Comic Sans MS" panose="030F0702030302020204" pitchFamily="66" charset="0"/>
            </a:endParaRPr>
          </a:p>
        </p:txBody>
      </p:sp>
      <p:sp>
        <p:nvSpPr>
          <p:cNvPr id="65" name="TextBox 64"/>
          <p:cNvSpPr txBox="1"/>
          <p:nvPr/>
        </p:nvSpPr>
        <p:spPr>
          <a:xfrm>
            <a:off x="2343149" y="4562475"/>
            <a:ext cx="1123951" cy="276999"/>
          </a:xfrm>
          <a:prstGeom prst="rect">
            <a:avLst/>
          </a:prstGeom>
          <a:noFill/>
        </p:spPr>
        <p:txBody>
          <a:bodyPr wrap="square" rtlCol="0">
            <a:spAutoFit/>
          </a:bodyPr>
          <a:lstStyle/>
          <a:p>
            <a:pPr algn="ctr"/>
            <a:r>
              <a:rPr lang="en-GB" sz="1200" dirty="0" smtClean="0">
                <a:solidFill>
                  <a:srgbClr val="0000FF"/>
                </a:solidFill>
                <a:latin typeface="Comic Sans MS" panose="030F0702030302020204" pitchFamily="66" charset="0"/>
              </a:rPr>
              <a:t>r increasing</a:t>
            </a:r>
            <a:endParaRPr lang="en-GB" sz="1200" dirty="0">
              <a:solidFill>
                <a:srgbClr val="0000FF"/>
              </a:solidFill>
              <a:latin typeface="Comic Sans MS" panose="030F0702030302020204" pitchFamily="66" charset="0"/>
            </a:endParaRPr>
          </a:p>
        </p:txBody>
      </p:sp>
      <p:cxnSp>
        <p:nvCxnSpPr>
          <p:cNvPr id="66" name="Straight Arrow Connector 65"/>
          <p:cNvCxnSpPr/>
          <p:nvPr/>
        </p:nvCxnSpPr>
        <p:spPr>
          <a:xfrm flipV="1">
            <a:off x="6515100" y="3590925"/>
            <a:ext cx="1362075" cy="11430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6496050" y="3009900"/>
            <a:ext cx="1095375" cy="70485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6534150" y="2676525"/>
            <a:ext cx="514350" cy="1019175"/>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6515100" y="2733676"/>
            <a:ext cx="0" cy="962024"/>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flipV="1">
            <a:off x="6162675" y="3009900"/>
            <a:ext cx="352425" cy="68580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5953125" y="3714750"/>
            <a:ext cx="542926"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6534150" y="3743325"/>
            <a:ext cx="1362075" cy="11430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515100" y="3705225"/>
            <a:ext cx="1095375" cy="70485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6534150" y="3733800"/>
            <a:ext cx="514350" cy="1019175"/>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6515100" y="3705226"/>
            <a:ext cx="0" cy="962024"/>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6153150" y="3695700"/>
            <a:ext cx="352425" cy="68580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04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par>
                                <p:cTn id="33" presetID="3" presetClass="entr" presetSubtype="5"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vertical)">
                                      <p:cBhvr>
                                        <p:cTn id="35" dur="500"/>
                                        <p:tgtEl>
                                          <p:spTgt spid="1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par>
                                <p:cTn id="42" presetID="3" presetClass="entr" presetSubtype="5"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vertical)">
                                      <p:cBhvr>
                                        <p:cTn id="44" dur="500"/>
                                        <p:tgtEl>
                                          <p:spTgt spid="16"/>
                                        </p:tgtEl>
                                      </p:cBhvr>
                                    </p:animEffect>
                                  </p:childTnLst>
                                </p:cTn>
                              </p:par>
                              <p:par>
                                <p:cTn id="45" presetID="3" presetClass="entr" presetSubtype="5"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vertical)">
                                      <p:cBhvr>
                                        <p:cTn id="47" dur="500"/>
                                        <p:tgtEl>
                                          <p:spTgt spid="17"/>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linds(horizontal)">
                                      <p:cBhvr>
                                        <p:cTn id="50" dur="500"/>
                                        <p:tgtEl>
                                          <p:spTgt spid="18"/>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linds(horizontal)">
                                      <p:cBhvr>
                                        <p:cTn id="53" dur="500"/>
                                        <p:tgtEl>
                                          <p:spTgt spid="19"/>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linds(horizontal)">
                                      <p:cBhvr>
                                        <p:cTn id="56" dur="500"/>
                                        <p:tgtEl>
                                          <p:spTgt spid="20"/>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linds(horizontal)">
                                      <p:cBhvr>
                                        <p:cTn id="59" dur="500"/>
                                        <p:tgtEl>
                                          <p:spTgt spid="21"/>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linds(horizontal)">
                                      <p:cBhvr>
                                        <p:cTn id="62" dur="500"/>
                                        <p:tgtEl>
                                          <p:spTgt spid="22"/>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blinds(horizontal)">
                                      <p:cBhvr>
                                        <p:cTn id="65" dur="500"/>
                                        <p:tgtEl>
                                          <p:spTgt spid="23"/>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blinds(horizontal)">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blinds(horizontal)">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blinds(horizontal)">
                                      <p:cBhvr>
                                        <p:cTn id="78" dur="500"/>
                                        <p:tgtEl>
                                          <p:spTgt spid="28"/>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blinds(horizontal)">
                                      <p:cBhvr>
                                        <p:cTn id="83" dur="500"/>
                                        <p:tgtEl>
                                          <p:spTgt spid="26"/>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blinds(horizontal)">
                                      <p:cBhvr>
                                        <p:cTn id="88" dur="500"/>
                                        <p:tgtEl>
                                          <p:spTgt spid="29"/>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blinds(horizontal)">
                                      <p:cBhvr>
                                        <p:cTn id="93" dur="500"/>
                                        <p:tgtEl>
                                          <p:spTgt spid="27"/>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nodeType="click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blinds(horizontal)">
                                      <p:cBhvr>
                                        <p:cTn id="98" dur="500"/>
                                        <p:tgtEl>
                                          <p:spTgt spid="31"/>
                                        </p:tgtEl>
                                      </p:cBhvr>
                                    </p:animEffect>
                                  </p:childTnLst>
                                </p:cTn>
                              </p:par>
                              <p:par>
                                <p:cTn id="99" presetID="3" presetClass="entr" presetSubtype="5" fill="hold"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blinds(vertical)">
                                      <p:cBhvr>
                                        <p:cTn id="101" dur="500"/>
                                        <p:tgtEl>
                                          <p:spTgt spid="33"/>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blinds(horizontal)">
                                      <p:cBhvr>
                                        <p:cTn id="104" dur="500"/>
                                        <p:tgtEl>
                                          <p:spTgt spid="36"/>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blinds(horizontal)">
                                      <p:cBhvr>
                                        <p:cTn id="107" dur="500"/>
                                        <p:tgtEl>
                                          <p:spTgt spid="37"/>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blinds(horizontal)">
                                      <p:cBhvr>
                                        <p:cTn id="110" dur="500"/>
                                        <p:tgtEl>
                                          <p:spTgt spid="38"/>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blinds(horizontal)">
                                      <p:cBhvr>
                                        <p:cTn id="113" dur="500"/>
                                        <p:tgtEl>
                                          <p:spTgt spid="39"/>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nodeType="click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blinds(horizontal)">
                                      <p:cBhvr>
                                        <p:cTn id="118" dur="500"/>
                                        <p:tgtEl>
                                          <p:spTgt spid="41"/>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40"/>
                                        </p:tgtEl>
                                        <p:attrNameLst>
                                          <p:attrName>style.visibility</p:attrName>
                                        </p:attrNameLst>
                                      </p:cBhvr>
                                      <p:to>
                                        <p:strVal val="visible"/>
                                      </p:to>
                                    </p:set>
                                    <p:animEffect transition="in" filter="blinds(horizontal)">
                                      <p:cBhvr>
                                        <p:cTn id="121" dur="500"/>
                                        <p:tgtEl>
                                          <p:spTgt spid="40"/>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nodeType="clickEffect">
                                  <p:stCondLst>
                                    <p:cond delay="0"/>
                                  </p:stCondLst>
                                  <p:childTnLst>
                                    <p:set>
                                      <p:cBhvr>
                                        <p:cTn id="125" dur="1" fill="hold">
                                          <p:stCondLst>
                                            <p:cond delay="0"/>
                                          </p:stCondLst>
                                        </p:cTn>
                                        <p:tgtEl>
                                          <p:spTgt spid="53"/>
                                        </p:tgtEl>
                                        <p:attrNameLst>
                                          <p:attrName>style.visibility</p:attrName>
                                        </p:attrNameLst>
                                      </p:cBhvr>
                                      <p:to>
                                        <p:strVal val="visible"/>
                                      </p:to>
                                    </p:set>
                                    <p:animEffect transition="in" filter="blinds(horizontal)">
                                      <p:cBhvr>
                                        <p:cTn id="126" dur="500"/>
                                        <p:tgtEl>
                                          <p:spTgt spid="53"/>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blinds(horizontal)">
                                      <p:cBhvr>
                                        <p:cTn id="129" dur="500"/>
                                        <p:tgtEl>
                                          <p:spTgt spid="56"/>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nodeType="click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blinds(horizontal)">
                                      <p:cBhvr>
                                        <p:cTn id="134" dur="500"/>
                                        <p:tgtEl>
                                          <p:spTgt spid="50"/>
                                        </p:tgtEl>
                                      </p:cBhvr>
                                    </p:animEffect>
                                  </p:childTnLst>
                                </p:cTn>
                              </p:par>
                              <p:par>
                                <p:cTn id="135" presetID="3" presetClass="entr" presetSubtype="10" fill="hold" grpId="0" nodeType="with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blinds(horizontal)">
                                      <p:cBhvr>
                                        <p:cTn id="137" dur="500"/>
                                        <p:tgtEl>
                                          <p:spTgt spid="58"/>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nodeType="clickEffect">
                                  <p:stCondLst>
                                    <p:cond delay="0"/>
                                  </p:stCondLst>
                                  <p:childTnLst>
                                    <p:set>
                                      <p:cBhvr>
                                        <p:cTn id="141" dur="1" fill="hold">
                                          <p:stCondLst>
                                            <p:cond delay="0"/>
                                          </p:stCondLst>
                                        </p:cTn>
                                        <p:tgtEl>
                                          <p:spTgt spid="47"/>
                                        </p:tgtEl>
                                        <p:attrNameLst>
                                          <p:attrName>style.visibility</p:attrName>
                                        </p:attrNameLst>
                                      </p:cBhvr>
                                      <p:to>
                                        <p:strVal val="visible"/>
                                      </p:to>
                                    </p:set>
                                    <p:animEffect transition="in" filter="blinds(horizontal)">
                                      <p:cBhvr>
                                        <p:cTn id="142" dur="500"/>
                                        <p:tgtEl>
                                          <p:spTgt spid="47"/>
                                        </p:tgtEl>
                                      </p:cBhvr>
                                    </p:animEffect>
                                  </p:childTnLst>
                                </p:cTn>
                              </p:par>
                              <p:par>
                                <p:cTn id="143" presetID="3" presetClass="entr" presetSubtype="10" fill="hold" grpId="0" nodeType="withEffect">
                                  <p:stCondLst>
                                    <p:cond delay="0"/>
                                  </p:stCondLst>
                                  <p:childTnLst>
                                    <p:set>
                                      <p:cBhvr>
                                        <p:cTn id="144" dur="1" fill="hold">
                                          <p:stCondLst>
                                            <p:cond delay="0"/>
                                          </p:stCondLst>
                                        </p:cTn>
                                        <p:tgtEl>
                                          <p:spTgt spid="57"/>
                                        </p:tgtEl>
                                        <p:attrNameLst>
                                          <p:attrName>style.visibility</p:attrName>
                                        </p:attrNameLst>
                                      </p:cBhvr>
                                      <p:to>
                                        <p:strVal val="visible"/>
                                      </p:to>
                                    </p:set>
                                    <p:animEffect transition="in" filter="blinds(horizontal)">
                                      <p:cBhvr>
                                        <p:cTn id="145" dur="500"/>
                                        <p:tgtEl>
                                          <p:spTgt spid="57"/>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xit" presetSubtype="10" fill="hold" nodeType="clickEffect">
                                  <p:stCondLst>
                                    <p:cond delay="0"/>
                                  </p:stCondLst>
                                  <p:childTnLst>
                                    <p:animEffect transition="out" filter="blinds(horizontal)">
                                      <p:cBhvr>
                                        <p:cTn id="149" dur="500"/>
                                        <p:tgtEl>
                                          <p:spTgt spid="31"/>
                                        </p:tgtEl>
                                      </p:cBhvr>
                                    </p:animEffect>
                                    <p:set>
                                      <p:cBhvr>
                                        <p:cTn id="150" dur="1" fill="hold">
                                          <p:stCondLst>
                                            <p:cond delay="499"/>
                                          </p:stCondLst>
                                        </p:cTn>
                                        <p:tgtEl>
                                          <p:spTgt spid="31"/>
                                        </p:tgtEl>
                                        <p:attrNameLst>
                                          <p:attrName>style.visibility</p:attrName>
                                        </p:attrNameLst>
                                      </p:cBhvr>
                                      <p:to>
                                        <p:strVal val="hidden"/>
                                      </p:to>
                                    </p:set>
                                  </p:childTnLst>
                                </p:cTn>
                              </p:par>
                              <p:par>
                                <p:cTn id="151" presetID="3" presetClass="exit" presetSubtype="10" fill="hold" nodeType="withEffect">
                                  <p:stCondLst>
                                    <p:cond delay="0"/>
                                  </p:stCondLst>
                                  <p:childTnLst>
                                    <p:animEffect transition="out" filter="blinds(horizontal)">
                                      <p:cBhvr>
                                        <p:cTn id="152" dur="500"/>
                                        <p:tgtEl>
                                          <p:spTgt spid="33"/>
                                        </p:tgtEl>
                                      </p:cBhvr>
                                    </p:animEffect>
                                    <p:set>
                                      <p:cBhvr>
                                        <p:cTn id="153" dur="1" fill="hold">
                                          <p:stCondLst>
                                            <p:cond delay="499"/>
                                          </p:stCondLst>
                                        </p:cTn>
                                        <p:tgtEl>
                                          <p:spTgt spid="33"/>
                                        </p:tgtEl>
                                        <p:attrNameLst>
                                          <p:attrName>style.visibility</p:attrName>
                                        </p:attrNameLst>
                                      </p:cBhvr>
                                      <p:to>
                                        <p:strVal val="hidden"/>
                                      </p:to>
                                    </p:set>
                                  </p:childTnLst>
                                </p:cTn>
                              </p:par>
                              <p:par>
                                <p:cTn id="154" presetID="3" presetClass="entr" presetSubtype="10" fill="hold" nodeType="withEffect">
                                  <p:stCondLst>
                                    <p:cond delay="0"/>
                                  </p:stCondLst>
                                  <p:childTnLst>
                                    <p:set>
                                      <p:cBhvr>
                                        <p:cTn id="155" dur="1" fill="hold">
                                          <p:stCondLst>
                                            <p:cond delay="0"/>
                                          </p:stCondLst>
                                        </p:cTn>
                                        <p:tgtEl>
                                          <p:spTgt spid="30"/>
                                        </p:tgtEl>
                                        <p:attrNameLst>
                                          <p:attrName>style.visibility</p:attrName>
                                        </p:attrNameLst>
                                      </p:cBhvr>
                                      <p:to>
                                        <p:strVal val="visible"/>
                                      </p:to>
                                    </p:set>
                                    <p:animEffect transition="in" filter="blinds(horizontal)">
                                      <p:cBhvr>
                                        <p:cTn id="156" dur="500"/>
                                        <p:tgtEl>
                                          <p:spTgt spid="30"/>
                                        </p:tgtEl>
                                      </p:cBhvr>
                                    </p:animEffect>
                                  </p:childTnLst>
                                </p:cTn>
                              </p:par>
                            </p:childTnLst>
                          </p:cTn>
                        </p:par>
                      </p:childTnLst>
                    </p:cTn>
                  </p:par>
                  <p:par>
                    <p:cTn id="157" fill="hold">
                      <p:stCondLst>
                        <p:cond delay="indefinite"/>
                      </p:stCondLst>
                      <p:childTnLst>
                        <p:par>
                          <p:cTn id="158" fill="hold">
                            <p:stCondLst>
                              <p:cond delay="0"/>
                            </p:stCondLst>
                            <p:childTnLst>
                              <p:par>
                                <p:cTn id="159" presetID="3" presetClass="entr" presetSubtype="10" fill="hold" nodeType="clickEffect">
                                  <p:stCondLst>
                                    <p:cond delay="0"/>
                                  </p:stCondLst>
                                  <p:childTnLst>
                                    <p:set>
                                      <p:cBhvr>
                                        <p:cTn id="160" dur="1" fill="hold">
                                          <p:stCondLst>
                                            <p:cond delay="0"/>
                                          </p:stCondLst>
                                        </p:cTn>
                                        <p:tgtEl>
                                          <p:spTgt spid="60">
                                            <p:txEl>
                                              <p:pRg st="0" end="0"/>
                                            </p:txEl>
                                          </p:spTgt>
                                        </p:tgtEl>
                                        <p:attrNameLst>
                                          <p:attrName>style.visibility</p:attrName>
                                        </p:attrNameLst>
                                      </p:cBhvr>
                                      <p:to>
                                        <p:strVal val="visible"/>
                                      </p:to>
                                    </p:set>
                                    <p:animEffect transition="in" filter="blinds(horizontal)">
                                      <p:cBhvr>
                                        <p:cTn id="161" dur="500"/>
                                        <p:tgtEl>
                                          <p:spTgt spid="60">
                                            <p:txEl>
                                              <p:pRg st="0" end="0"/>
                                            </p:txEl>
                                          </p:spTgt>
                                        </p:tgtEl>
                                      </p:cBhvr>
                                    </p:animEffect>
                                  </p:childTnLst>
                                </p:cTn>
                              </p:par>
                            </p:childTnLst>
                          </p:cTn>
                        </p:par>
                      </p:childTnLst>
                    </p:cTn>
                  </p:par>
                  <p:par>
                    <p:cTn id="162" fill="hold">
                      <p:stCondLst>
                        <p:cond delay="indefinite"/>
                      </p:stCondLst>
                      <p:childTnLst>
                        <p:par>
                          <p:cTn id="163" fill="hold">
                            <p:stCondLst>
                              <p:cond delay="0"/>
                            </p:stCondLst>
                            <p:childTnLst>
                              <p:par>
                                <p:cTn id="164" presetID="3" presetClass="entr" presetSubtype="5" fill="hold" nodeType="clickEffect">
                                  <p:stCondLst>
                                    <p:cond delay="0"/>
                                  </p:stCondLst>
                                  <p:childTnLst>
                                    <p:set>
                                      <p:cBhvr>
                                        <p:cTn id="165" dur="1" fill="hold">
                                          <p:stCondLst>
                                            <p:cond delay="0"/>
                                          </p:stCondLst>
                                        </p:cTn>
                                        <p:tgtEl>
                                          <p:spTgt spid="61"/>
                                        </p:tgtEl>
                                        <p:attrNameLst>
                                          <p:attrName>style.visibility</p:attrName>
                                        </p:attrNameLst>
                                      </p:cBhvr>
                                      <p:to>
                                        <p:strVal val="visible"/>
                                      </p:to>
                                    </p:set>
                                    <p:animEffect transition="in" filter="blinds(vertical)">
                                      <p:cBhvr>
                                        <p:cTn id="166" dur="500"/>
                                        <p:tgtEl>
                                          <p:spTgt spid="61"/>
                                        </p:tgtEl>
                                      </p:cBhvr>
                                    </p:animEffect>
                                  </p:childTnLst>
                                </p:cTn>
                              </p:par>
                              <p:par>
                                <p:cTn id="167" presetID="3" presetClass="entr" presetSubtype="10" fill="hold" grpId="0" nodeType="withEffect">
                                  <p:stCondLst>
                                    <p:cond delay="0"/>
                                  </p:stCondLst>
                                  <p:childTnLst>
                                    <p:set>
                                      <p:cBhvr>
                                        <p:cTn id="168" dur="1" fill="hold">
                                          <p:stCondLst>
                                            <p:cond delay="0"/>
                                          </p:stCondLst>
                                        </p:cTn>
                                        <p:tgtEl>
                                          <p:spTgt spid="62"/>
                                        </p:tgtEl>
                                        <p:attrNameLst>
                                          <p:attrName>style.visibility</p:attrName>
                                        </p:attrNameLst>
                                      </p:cBhvr>
                                      <p:to>
                                        <p:strVal val="visible"/>
                                      </p:to>
                                    </p:set>
                                    <p:animEffect transition="in" filter="blinds(horizontal)">
                                      <p:cBhvr>
                                        <p:cTn id="169" dur="500"/>
                                        <p:tgtEl>
                                          <p:spTgt spid="62"/>
                                        </p:tgtEl>
                                      </p:cBhvr>
                                    </p:animEffect>
                                  </p:childTnLst>
                                </p:cTn>
                              </p:par>
                            </p:childTnLst>
                          </p:cTn>
                        </p:par>
                      </p:childTnLst>
                    </p:cTn>
                  </p:par>
                  <p:par>
                    <p:cTn id="170" fill="hold">
                      <p:stCondLst>
                        <p:cond delay="indefinite"/>
                      </p:stCondLst>
                      <p:childTnLst>
                        <p:par>
                          <p:cTn id="171" fill="hold">
                            <p:stCondLst>
                              <p:cond delay="0"/>
                            </p:stCondLst>
                            <p:childTnLst>
                              <p:par>
                                <p:cTn id="172" presetID="3" presetClass="entr" presetSubtype="10" fill="hold" nodeType="clickEffect">
                                  <p:stCondLst>
                                    <p:cond delay="0"/>
                                  </p:stCondLst>
                                  <p:childTnLst>
                                    <p:set>
                                      <p:cBhvr>
                                        <p:cTn id="173" dur="1" fill="hold">
                                          <p:stCondLst>
                                            <p:cond delay="0"/>
                                          </p:stCondLst>
                                        </p:cTn>
                                        <p:tgtEl>
                                          <p:spTgt spid="66"/>
                                        </p:tgtEl>
                                        <p:attrNameLst>
                                          <p:attrName>style.visibility</p:attrName>
                                        </p:attrNameLst>
                                      </p:cBhvr>
                                      <p:to>
                                        <p:strVal val="visible"/>
                                      </p:to>
                                    </p:set>
                                    <p:animEffect transition="in" filter="blinds(horizontal)">
                                      <p:cBhvr>
                                        <p:cTn id="174" dur="500"/>
                                        <p:tgtEl>
                                          <p:spTgt spid="66"/>
                                        </p:tgtEl>
                                      </p:cBhvr>
                                    </p:animEffect>
                                  </p:childTnLst>
                                </p:cTn>
                              </p:par>
                            </p:childTnLst>
                          </p:cTn>
                        </p:par>
                      </p:childTnLst>
                    </p:cTn>
                  </p:par>
                  <p:par>
                    <p:cTn id="175" fill="hold">
                      <p:stCondLst>
                        <p:cond delay="indefinite"/>
                      </p:stCondLst>
                      <p:childTnLst>
                        <p:par>
                          <p:cTn id="176" fill="hold">
                            <p:stCondLst>
                              <p:cond delay="0"/>
                            </p:stCondLst>
                            <p:childTnLst>
                              <p:par>
                                <p:cTn id="177" presetID="3" presetClass="entr" presetSubtype="10" fill="hold" nodeType="clickEffect">
                                  <p:stCondLst>
                                    <p:cond delay="0"/>
                                  </p:stCondLst>
                                  <p:childTnLst>
                                    <p:set>
                                      <p:cBhvr>
                                        <p:cTn id="178" dur="1" fill="hold">
                                          <p:stCondLst>
                                            <p:cond delay="0"/>
                                          </p:stCondLst>
                                        </p:cTn>
                                        <p:tgtEl>
                                          <p:spTgt spid="68"/>
                                        </p:tgtEl>
                                        <p:attrNameLst>
                                          <p:attrName>style.visibility</p:attrName>
                                        </p:attrNameLst>
                                      </p:cBhvr>
                                      <p:to>
                                        <p:strVal val="visible"/>
                                      </p:to>
                                    </p:set>
                                    <p:animEffect transition="in" filter="blinds(horizontal)">
                                      <p:cBhvr>
                                        <p:cTn id="179" dur="500"/>
                                        <p:tgtEl>
                                          <p:spTgt spid="68"/>
                                        </p:tgtEl>
                                      </p:cBhvr>
                                    </p:animEffect>
                                  </p:childTnLst>
                                </p:cTn>
                              </p:par>
                            </p:childTnLst>
                          </p:cTn>
                        </p:par>
                      </p:childTnLst>
                    </p:cTn>
                  </p:par>
                  <p:par>
                    <p:cTn id="180" fill="hold">
                      <p:stCondLst>
                        <p:cond delay="indefinite"/>
                      </p:stCondLst>
                      <p:childTnLst>
                        <p:par>
                          <p:cTn id="181" fill="hold">
                            <p:stCondLst>
                              <p:cond delay="0"/>
                            </p:stCondLst>
                            <p:childTnLst>
                              <p:par>
                                <p:cTn id="182" presetID="3" presetClass="entr" presetSubtype="10" fill="hold" nodeType="clickEffect">
                                  <p:stCondLst>
                                    <p:cond delay="0"/>
                                  </p:stCondLst>
                                  <p:childTnLst>
                                    <p:set>
                                      <p:cBhvr>
                                        <p:cTn id="183" dur="1" fill="hold">
                                          <p:stCondLst>
                                            <p:cond delay="0"/>
                                          </p:stCondLst>
                                        </p:cTn>
                                        <p:tgtEl>
                                          <p:spTgt spid="70"/>
                                        </p:tgtEl>
                                        <p:attrNameLst>
                                          <p:attrName>style.visibility</p:attrName>
                                        </p:attrNameLst>
                                      </p:cBhvr>
                                      <p:to>
                                        <p:strVal val="visible"/>
                                      </p:to>
                                    </p:set>
                                    <p:animEffect transition="in" filter="blinds(horizontal)">
                                      <p:cBhvr>
                                        <p:cTn id="184" dur="500"/>
                                        <p:tgtEl>
                                          <p:spTgt spid="70"/>
                                        </p:tgtEl>
                                      </p:cBhvr>
                                    </p:animEffect>
                                  </p:childTnLst>
                                </p:cTn>
                              </p:par>
                            </p:childTnLst>
                          </p:cTn>
                        </p:par>
                      </p:childTnLst>
                    </p:cTn>
                  </p:par>
                  <p:par>
                    <p:cTn id="185" fill="hold">
                      <p:stCondLst>
                        <p:cond delay="indefinite"/>
                      </p:stCondLst>
                      <p:childTnLst>
                        <p:par>
                          <p:cTn id="186" fill="hold">
                            <p:stCondLst>
                              <p:cond delay="0"/>
                            </p:stCondLst>
                            <p:childTnLst>
                              <p:par>
                                <p:cTn id="187" presetID="3" presetClass="entr" presetSubtype="10" fill="hold" nodeType="clickEffect">
                                  <p:stCondLst>
                                    <p:cond delay="0"/>
                                  </p:stCondLst>
                                  <p:childTnLst>
                                    <p:set>
                                      <p:cBhvr>
                                        <p:cTn id="188" dur="1" fill="hold">
                                          <p:stCondLst>
                                            <p:cond delay="0"/>
                                          </p:stCondLst>
                                        </p:cTn>
                                        <p:tgtEl>
                                          <p:spTgt spid="72"/>
                                        </p:tgtEl>
                                        <p:attrNameLst>
                                          <p:attrName>style.visibility</p:attrName>
                                        </p:attrNameLst>
                                      </p:cBhvr>
                                      <p:to>
                                        <p:strVal val="visible"/>
                                      </p:to>
                                    </p:set>
                                    <p:animEffect transition="in" filter="blinds(horizontal)">
                                      <p:cBhvr>
                                        <p:cTn id="189" dur="500"/>
                                        <p:tgtEl>
                                          <p:spTgt spid="72"/>
                                        </p:tgtEl>
                                      </p:cBhvr>
                                    </p:animEffect>
                                  </p:childTnLst>
                                </p:cTn>
                              </p:par>
                            </p:childTnLst>
                          </p:cTn>
                        </p:par>
                      </p:childTnLst>
                    </p:cTn>
                  </p:par>
                  <p:par>
                    <p:cTn id="190" fill="hold">
                      <p:stCondLst>
                        <p:cond delay="indefinite"/>
                      </p:stCondLst>
                      <p:childTnLst>
                        <p:par>
                          <p:cTn id="191" fill="hold">
                            <p:stCondLst>
                              <p:cond delay="0"/>
                            </p:stCondLst>
                            <p:childTnLst>
                              <p:par>
                                <p:cTn id="192" presetID="3" presetClass="entr" presetSubtype="10" fill="hold" nodeType="clickEffect">
                                  <p:stCondLst>
                                    <p:cond delay="0"/>
                                  </p:stCondLst>
                                  <p:childTnLst>
                                    <p:set>
                                      <p:cBhvr>
                                        <p:cTn id="193" dur="1" fill="hold">
                                          <p:stCondLst>
                                            <p:cond delay="0"/>
                                          </p:stCondLst>
                                        </p:cTn>
                                        <p:tgtEl>
                                          <p:spTgt spid="75"/>
                                        </p:tgtEl>
                                        <p:attrNameLst>
                                          <p:attrName>style.visibility</p:attrName>
                                        </p:attrNameLst>
                                      </p:cBhvr>
                                      <p:to>
                                        <p:strVal val="visible"/>
                                      </p:to>
                                    </p:set>
                                    <p:animEffect transition="in" filter="blinds(horizontal)">
                                      <p:cBhvr>
                                        <p:cTn id="194" dur="500"/>
                                        <p:tgtEl>
                                          <p:spTgt spid="75"/>
                                        </p:tgtEl>
                                      </p:cBhvr>
                                    </p:animEffect>
                                  </p:childTnLst>
                                </p:cTn>
                              </p:par>
                            </p:childTnLst>
                          </p:cTn>
                        </p:par>
                      </p:childTnLst>
                    </p:cTn>
                  </p:par>
                  <p:par>
                    <p:cTn id="195" fill="hold">
                      <p:stCondLst>
                        <p:cond delay="indefinite"/>
                      </p:stCondLst>
                      <p:childTnLst>
                        <p:par>
                          <p:cTn id="196" fill="hold">
                            <p:stCondLst>
                              <p:cond delay="0"/>
                            </p:stCondLst>
                            <p:childTnLst>
                              <p:par>
                                <p:cTn id="197" presetID="3" presetClass="entr" presetSubtype="10" fill="hold" nodeType="clickEffect">
                                  <p:stCondLst>
                                    <p:cond delay="0"/>
                                  </p:stCondLst>
                                  <p:childTnLst>
                                    <p:set>
                                      <p:cBhvr>
                                        <p:cTn id="198" dur="1" fill="hold">
                                          <p:stCondLst>
                                            <p:cond delay="0"/>
                                          </p:stCondLst>
                                        </p:cTn>
                                        <p:tgtEl>
                                          <p:spTgt spid="77"/>
                                        </p:tgtEl>
                                        <p:attrNameLst>
                                          <p:attrName>style.visibility</p:attrName>
                                        </p:attrNameLst>
                                      </p:cBhvr>
                                      <p:to>
                                        <p:strVal val="visible"/>
                                      </p:to>
                                    </p:set>
                                    <p:animEffect transition="in" filter="blinds(horizontal)">
                                      <p:cBhvr>
                                        <p:cTn id="199" dur="500"/>
                                        <p:tgtEl>
                                          <p:spTgt spid="77"/>
                                        </p:tgtEl>
                                      </p:cBhvr>
                                    </p:animEffect>
                                  </p:childTnLst>
                                </p:cTn>
                              </p:par>
                            </p:childTnLst>
                          </p:cTn>
                        </p:par>
                      </p:childTnLst>
                    </p:cTn>
                  </p:par>
                  <p:par>
                    <p:cTn id="200" fill="hold">
                      <p:stCondLst>
                        <p:cond delay="indefinite"/>
                      </p:stCondLst>
                      <p:childTnLst>
                        <p:par>
                          <p:cTn id="201" fill="hold">
                            <p:stCondLst>
                              <p:cond delay="0"/>
                            </p:stCondLst>
                            <p:childTnLst>
                              <p:par>
                                <p:cTn id="202" presetID="3" presetClass="exit" presetSubtype="10" fill="hold" nodeType="clickEffect">
                                  <p:stCondLst>
                                    <p:cond delay="0"/>
                                  </p:stCondLst>
                                  <p:childTnLst>
                                    <p:animEffect transition="out" filter="blinds(horizontal)">
                                      <p:cBhvr>
                                        <p:cTn id="203" dur="500"/>
                                        <p:tgtEl>
                                          <p:spTgt spid="66"/>
                                        </p:tgtEl>
                                      </p:cBhvr>
                                    </p:animEffect>
                                    <p:set>
                                      <p:cBhvr>
                                        <p:cTn id="204" dur="1" fill="hold">
                                          <p:stCondLst>
                                            <p:cond delay="499"/>
                                          </p:stCondLst>
                                        </p:cTn>
                                        <p:tgtEl>
                                          <p:spTgt spid="66"/>
                                        </p:tgtEl>
                                        <p:attrNameLst>
                                          <p:attrName>style.visibility</p:attrName>
                                        </p:attrNameLst>
                                      </p:cBhvr>
                                      <p:to>
                                        <p:strVal val="hidden"/>
                                      </p:to>
                                    </p:set>
                                  </p:childTnLst>
                                </p:cTn>
                              </p:par>
                              <p:par>
                                <p:cTn id="205" presetID="3" presetClass="exit" presetSubtype="10" fill="hold" nodeType="withEffect">
                                  <p:stCondLst>
                                    <p:cond delay="0"/>
                                  </p:stCondLst>
                                  <p:childTnLst>
                                    <p:animEffect transition="out" filter="blinds(horizontal)">
                                      <p:cBhvr>
                                        <p:cTn id="206" dur="500"/>
                                        <p:tgtEl>
                                          <p:spTgt spid="68"/>
                                        </p:tgtEl>
                                      </p:cBhvr>
                                    </p:animEffect>
                                    <p:set>
                                      <p:cBhvr>
                                        <p:cTn id="207" dur="1" fill="hold">
                                          <p:stCondLst>
                                            <p:cond delay="499"/>
                                          </p:stCondLst>
                                        </p:cTn>
                                        <p:tgtEl>
                                          <p:spTgt spid="68"/>
                                        </p:tgtEl>
                                        <p:attrNameLst>
                                          <p:attrName>style.visibility</p:attrName>
                                        </p:attrNameLst>
                                      </p:cBhvr>
                                      <p:to>
                                        <p:strVal val="hidden"/>
                                      </p:to>
                                    </p:set>
                                  </p:childTnLst>
                                </p:cTn>
                              </p:par>
                              <p:par>
                                <p:cTn id="208" presetID="3" presetClass="exit" presetSubtype="10" fill="hold" nodeType="withEffect">
                                  <p:stCondLst>
                                    <p:cond delay="0"/>
                                  </p:stCondLst>
                                  <p:childTnLst>
                                    <p:animEffect transition="out" filter="blinds(horizontal)">
                                      <p:cBhvr>
                                        <p:cTn id="209" dur="500"/>
                                        <p:tgtEl>
                                          <p:spTgt spid="70"/>
                                        </p:tgtEl>
                                      </p:cBhvr>
                                    </p:animEffect>
                                    <p:set>
                                      <p:cBhvr>
                                        <p:cTn id="210" dur="1" fill="hold">
                                          <p:stCondLst>
                                            <p:cond delay="499"/>
                                          </p:stCondLst>
                                        </p:cTn>
                                        <p:tgtEl>
                                          <p:spTgt spid="70"/>
                                        </p:tgtEl>
                                        <p:attrNameLst>
                                          <p:attrName>style.visibility</p:attrName>
                                        </p:attrNameLst>
                                      </p:cBhvr>
                                      <p:to>
                                        <p:strVal val="hidden"/>
                                      </p:to>
                                    </p:set>
                                  </p:childTnLst>
                                </p:cTn>
                              </p:par>
                              <p:par>
                                <p:cTn id="211" presetID="3" presetClass="exit" presetSubtype="10" fill="hold" nodeType="withEffect">
                                  <p:stCondLst>
                                    <p:cond delay="0"/>
                                  </p:stCondLst>
                                  <p:childTnLst>
                                    <p:animEffect transition="out" filter="blinds(horizontal)">
                                      <p:cBhvr>
                                        <p:cTn id="212" dur="500"/>
                                        <p:tgtEl>
                                          <p:spTgt spid="72"/>
                                        </p:tgtEl>
                                      </p:cBhvr>
                                    </p:animEffect>
                                    <p:set>
                                      <p:cBhvr>
                                        <p:cTn id="213" dur="1" fill="hold">
                                          <p:stCondLst>
                                            <p:cond delay="499"/>
                                          </p:stCondLst>
                                        </p:cTn>
                                        <p:tgtEl>
                                          <p:spTgt spid="72"/>
                                        </p:tgtEl>
                                        <p:attrNameLst>
                                          <p:attrName>style.visibility</p:attrName>
                                        </p:attrNameLst>
                                      </p:cBhvr>
                                      <p:to>
                                        <p:strVal val="hidden"/>
                                      </p:to>
                                    </p:set>
                                  </p:childTnLst>
                                </p:cTn>
                              </p:par>
                              <p:par>
                                <p:cTn id="214" presetID="3" presetClass="exit" presetSubtype="10" fill="hold" nodeType="withEffect">
                                  <p:stCondLst>
                                    <p:cond delay="0"/>
                                  </p:stCondLst>
                                  <p:childTnLst>
                                    <p:animEffect transition="out" filter="blinds(horizontal)">
                                      <p:cBhvr>
                                        <p:cTn id="215" dur="500"/>
                                        <p:tgtEl>
                                          <p:spTgt spid="75"/>
                                        </p:tgtEl>
                                      </p:cBhvr>
                                    </p:animEffect>
                                    <p:set>
                                      <p:cBhvr>
                                        <p:cTn id="216" dur="1" fill="hold">
                                          <p:stCondLst>
                                            <p:cond delay="499"/>
                                          </p:stCondLst>
                                        </p:cTn>
                                        <p:tgtEl>
                                          <p:spTgt spid="75"/>
                                        </p:tgtEl>
                                        <p:attrNameLst>
                                          <p:attrName>style.visibility</p:attrName>
                                        </p:attrNameLst>
                                      </p:cBhvr>
                                      <p:to>
                                        <p:strVal val="hidden"/>
                                      </p:to>
                                    </p:set>
                                  </p:childTnLst>
                                </p:cTn>
                              </p:par>
                              <p:par>
                                <p:cTn id="217" presetID="3" presetClass="exit" presetSubtype="10" fill="hold" nodeType="withEffect">
                                  <p:stCondLst>
                                    <p:cond delay="0"/>
                                  </p:stCondLst>
                                  <p:childTnLst>
                                    <p:animEffect transition="out" filter="blinds(horizontal)">
                                      <p:cBhvr>
                                        <p:cTn id="218" dur="500"/>
                                        <p:tgtEl>
                                          <p:spTgt spid="77"/>
                                        </p:tgtEl>
                                      </p:cBhvr>
                                    </p:animEffect>
                                    <p:set>
                                      <p:cBhvr>
                                        <p:cTn id="219" dur="1" fill="hold">
                                          <p:stCondLst>
                                            <p:cond delay="499"/>
                                          </p:stCondLst>
                                        </p:cTn>
                                        <p:tgtEl>
                                          <p:spTgt spid="77"/>
                                        </p:tgtEl>
                                        <p:attrNameLst>
                                          <p:attrName>style.visibility</p:attrName>
                                        </p:attrNameLst>
                                      </p:cBhvr>
                                      <p:to>
                                        <p:strVal val="hidden"/>
                                      </p:to>
                                    </p:set>
                                  </p:childTnLst>
                                </p:cTn>
                              </p:par>
                            </p:childTnLst>
                          </p:cTn>
                        </p:par>
                      </p:childTnLst>
                    </p:cTn>
                  </p:par>
                  <p:par>
                    <p:cTn id="220" fill="hold">
                      <p:stCondLst>
                        <p:cond delay="indefinite"/>
                      </p:stCondLst>
                      <p:childTnLst>
                        <p:par>
                          <p:cTn id="221" fill="hold">
                            <p:stCondLst>
                              <p:cond delay="0"/>
                            </p:stCondLst>
                            <p:childTnLst>
                              <p:par>
                                <p:cTn id="222" presetID="3" presetClass="entr" presetSubtype="10" fill="hold" nodeType="clickEffect">
                                  <p:stCondLst>
                                    <p:cond delay="0"/>
                                  </p:stCondLst>
                                  <p:childTnLst>
                                    <p:set>
                                      <p:cBhvr>
                                        <p:cTn id="223" dur="1" fill="hold">
                                          <p:stCondLst>
                                            <p:cond delay="0"/>
                                          </p:stCondLst>
                                        </p:cTn>
                                        <p:tgtEl>
                                          <p:spTgt spid="60">
                                            <p:txEl>
                                              <p:pRg st="2" end="2"/>
                                            </p:txEl>
                                          </p:spTgt>
                                        </p:tgtEl>
                                        <p:attrNameLst>
                                          <p:attrName>style.visibility</p:attrName>
                                        </p:attrNameLst>
                                      </p:cBhvr>
                                      <p:to>
                                        <p:strVal val="visible"/>
                                      </p:to>
                                    </p:set>
                                    <p:animEffect transition="in" filter="blinds(horizontal)">
                                      <p:cBhvr>
                                        <p:cTn id="224" dur="500"/>
                                        <p:tgtEl>
                                          <p:spTgt spid="60">
                                            <p:txEl>
                                              <p:pRg st="2" end="2"/>
                                            </p:txEl>
                                          </p:spTgt>
                                        </p:tgtEl>
                                      </p:cBhvr>
                                    </p:animEffect>
                                  </p:childTnLst>
                                </p:cTn>
                              </p:par>
                            </p:childTnLst>
                          </p:cTn>
                        </p:par>
                      </p:childTnLst>
                    </p:cTn>
                  </p:par>
                  <p:par>
                    <p:cTn id="225" fill="hold">
                      <p:stCondLst>
                        <p:cond delay="indefinite"/>
                      </p:stCondLst>
                      <p:childTnLst>
                        <p:par>
                          <p:cTn id="226" fill="hold">
                            <p:stCondLst>
                              <p:cond delay="0"/>
                            </p:stCondLst>
                            <p:childTnLst>
                              <p:par>
                                <p:cTn id="227" presetID="3" presetClass="entr" presetSubtype="5" fill="hold" nodeType="clickEffect">
                                  <p:stCondLst>
                                    <p:cond delay="0"/>
                                  </p:stCondLst>
                                  <p:childTnLst>
                                    <p:set>
                                      <p:cBhvr>
                                        <p:cTn id="228" dur="1" fill="hold">
                                          <p:stCondLst>
                                            <p:cond delay="0"/>
                                          </p:stCondLst>
                                        </p:cTn>
                                        <p:tgtEl>
                                          <p:spTgt spid="63"/>
                                        </p:tgtEl>
                                        <p:attrNameLst>
                                          <p:attrName>style.visibility</p:attrName>
                                        </p:attrNameLst>
                                      </p:cBhvr>
                                      <p:to>
                                        <p:strVal val="visible"/>
                                      </p:to>
                                    </p:set>
                                    <p:animEffect transition="in" filter="blinds(vertical)">
                                      <p:cBhvr>
                                        <p:cTn id="229" dur="500"/>
                                        <p:tgtEl>
                                          <p:spTgt spid="63"/>
                                        </p:tgtEl>
                                      </p:cBhvr>
                                    </p:animEffect>
                                  </p:childTnLst>
                                </p:cTn>
                              </p:par>
                              <p:par>
                                <p:cTn id="230" presetID="3" presetClass="entr" presetSubtype="10" fill="hold" grpId="0" nodeType="withEffect">
                                  <p:stCondLst>
                                    <p:cond delay="0"/>
                                  </p:stCondLst>
                                  <p:childTnLst>
                                    <p:set>
                                      <p:cBhvr>
                                        <p:cTn id="231" dur="1" fill="hold">
                                          <p:stCondLst>
                                            <p:cond delay="0"/>
                                          </p:stCondLst>
                                        </p:cTn>
                                        <p:tgtEl>
                                          <p:spTgt spid="65"/>
                                        </p:tgtEl>
                                        <p:attrNameLst>
                                          <p:attrName>style.visibility</p:attrName>
                                        </p:attrNameLst>
                                      </p:cBhvr>
                                      <p:to>
                                        <p:strVal val="visible"/>
                                      </p:to>
                                    </p:set>
                                    <p:animEffect transition="in" filter="blinds(horizontal)">
                                      <p:cBhvr>
                                        <p:cTn id="232" dur="500"/>
                                        <p:tgtEl>
                                          <p:spTgt spid="65"/>
                                        </p:tgtEl>
                                      </p:cBhvr>
                                    </p:animEffect>
                                  </p:childTnLst>
                                </p:cTn>
                              </p:par>
                            </p:childTnLst>
                          </p:cTn>
                        </p:par>
                      </p:childTnLst>
                    </p:cTn>
                  </p:par>
                  <p:par>
                    <p:cTn id="233" fill="hold">
                      <p:stCondLst>
                        <p:cond delay="indefinite"/>
                      </p:stCondLst>
                      <p:childTnLst>
                        <p:par>
                          <p:cTn id="234" fill="hold">
                            <p:stCondLst>
                              <p:cond delay="0"/>
                            </p:stCondLst>
                            <p:childTnLst>
                              <p:par>
                                <p:cTn id="235" presetID="3" presetClass="entr" presetSubtype="10" fill="hold" nodeType="clickEffect">
                                  <p:stCondLst>
                                    <p:cond delay="0"/>
                                  </p:stCondLst>
                                  <p:childTnLst>
                                    <p:set>
                                      <p:cBhvr>
                                        <p:cTn id="236" dur="1" fill="hold">
                                          <p:stCondLst>
                                            <p:cond delay="0"/>
                                          </p:stCondLst>
                                        </p:cTn>
                                        <p:tgtEl>
                                          <p:spTgt spid="77"/>
                                        </p:tgtEl>
                                        <p:attrNameLst>
                                          <p:attrName>style.visibility</p:attrName>
                                        </p:attrNameLst>
                                      </p:cBhvr>
                                      <p:to>
                                        <p:strVal val="visible"/>
                                      </p:to>
                                    </p:set>
                                    <p:animEffect transition="in" filter="blinds(horizontal)">
                                      <p:cBhvr>
                                        <p:cTn id="237" dur="500"/>
                                        <p:tgtEl>
                                          <p:spTgt spid="77"/>
                                        </p:tgtEl>
                                      </p:cBhvr>
                                    </p:animEffect>
                                  </p:childTnLst>
                                </p:cTn>
                              </p:par>
                            </p:childTnLst>
                          </p:cTn>
                        </p:par>
                      </p:childTnLst>
                    </p:cTn>
                  </p:par>
                  <p:par>
                    <p:cTn id="238" fill="hold">
                      <p:stCondLst>
                        <p:cond delay="indefinite"/>
                      </p:stCondLst>
                      <p:childTnLst>
                        <p:par>
                          <p:cTn id="239" fill="hold">
                            <p:stCondLst>
                              <p:cond delay="0"/>
                            </p:stCondLst>
                            <p:childTnLst>
                              <p:par>
                                <p:cTn id="240" presetID="3" presetClass="entr" presetSubtype="10" fill="hold" nodeType="clickEffect">
                                  <p:stCondLst>
                                    <p:cond delay="0"/>
                                  </p:stCondLst>
                                  <p:childTnLst>
                                    <p:set>
                                      <p:cBhvr>
                                        <p:cTn id="241" dur="1" fill="hold">
                                          <p:stCondLst>
                                            <p:cond delay="0"/>
                                          </p:stCondLst>
                                        </p:cTn>
                                        <p:tgtEl>
                                          <p:spTgt spid="83"/>
                                        </p:tgtEl>
                                        <p:attrNameLst>
                                          <p:attrName>style.visibility</p:attrName>
                                        </p:attrNameLst>
                                      </p:cBhvr>
                                      <p:to>
                                        <p:strVal val="visible"/>
                                      </p:to>
                                    </p:set>
                                    <p:animEffect transition="in" filter="blinds(horizontal)">
                                      <p:cBhvr>
                                        <p:cTn id="242" dur="500"/>
                                        <p:tgtEl>
                                          <p:spTgt spid="83"/>
                                        </p:tgtEl>
                                      </p:cBhvr>
                                    </p:animEffect>
                                  </p:childTnLst>
                                </p:cTn>
                              </p:par>
                            </p:childTnLst>
                          </p:cTn>
                        </p:par>
                      </p:childTnLst>
                    </p:cTn>
                  </p:par>
                  <p:par>
                    <p:cTn id="243" fill="hold">
                      <p:stCondLst>
                        <p:cond delay="indefinite"/>
                      </p:stCondLst>
                      <p:childTnLst>
                        <p:par>
                          <p:cTn id="244" fill="hold">
                            <p:stCondLst>
                              <p:cond delay="0"/>
                            </p:stCondLst>
                            <p:childTnLst>
                              <p:par>
                                <p:cTn id="245" presetID="3" presetClass="entr" presetSubtype="10" fill="hold" nodeType="clickEffect">
                                  <p:stCondLst>
                                    <p:cond delay="0"/>
                                  </p:stCondLst>
                                  <p:childTnLst>
                                    <p:set>
                                      <p:cBhvr>
                                        <p:cTn id="246" dur="1" fill="hold">
                                          <p:stCondLst>
                                            <p:cond delay="0"/>
                                          </p:stCondLst>
                                        </p:cTn>
                                        <p:tgtEl>
                                          <p:spTgt spid="82"/>
                                        </p:tgtEl>
                                        <p:attrNameLst>
                                          <p:attrName>style.visibility</p:attrName>
                                        </p:attrNameLst>
                                      </p:cBhvr>
                                      <p:to>
                                        <p:strVal val="visible"/>
                                      </p:to>
                                    </p:set>
                                    <p:animEffect transition="in" filter="blinds(horizontal)">
                                      <p:cBhvr>
                                        <p:cTn id="247" dur="500"/>
                                        <p:tgtEl>
                                          <p:spTgt spid="82"/>
                                        </p:tgtEl>
                                      </p:cBhvr>
                                    </p:animEffect>
                                  </p:childTnLst>
                                </p:cTn>
                              </p:par>
                            </p:childTnLst>
                          </p:cTn>
                        </p:par>
                      </p:childTnLst>
                    </p:cTn>
                  </p:par>
                  <p:par>
                    <p:cTn id="248" fill="hold">
                      <p:stCondLst>
                        <p:cond delay="indefinite"/>
                      </p:stCondLst>
                      <p:childTnLst>
                        <p:par>
                          <p:cTn id="249" fill="hold">
                            <p:stCondLst>
                              <p:cond delay="0"/>
                            </p:stCondLst>
                            <p:childTnLst>
                              <p:par>
                                <p:cTn id="250" presetID="3" presetClass="entr" presetSubtype="10" fill="hold" nodeType="clickEffect">
                                  <p:stCondLst>
                                    <p:cond delay="0"/>
                                  </p:stCondLst>
                                  <p:childTnLst>
                                    <p:set>
                                      <p:cBhvr>
                                        <p:cTn id="251" dur="1" fill="hold">
                                          <p:stCondLst>
                                            <p:cond delay="0"/>
                                          </p:stCondLst>
                                        </p:cTn>
                                        <p:tgtEl>
                                          <p:spTgt spid="81"/>
                                        </p:tgtEl>
                                        <p:attrNameLst>
                                          <p:attrName>style.visibility</p:attrName>
                                        </p:attrNameLst>
                                      </p:cBhvr>
                                      <p:to>
                                        <p:strVal val="visible"/>
                                      </p:to>
                                    </p:set>
                                    <p:animEffect transition="in" filter="blinds(horizontal)">
                                      <p:cBhvr>
                                        <p:cTn id="252" dur="500"/>
                                        <p:tgtEl>
                                          <p:spTgt spid="81"/>
                                        </p:tgtEl>
                                      </p:cBhvr>
                                    </p:animEffect>
                                  </p:childTnLst>
                                </p:cTn>
                              </p:par>
                            </p:childTnLst>
                          </p:cTn>
                        </p:par>
                      </p:childTnLst>
                    </p:cTn>
                  </p:par>
                  <p:par>
                    <p:cTn id="253" fill="hold">
                      <p:stCondLst>
                        <p:cond delay="indefinite"/>
                      </p:stCondLst>
                      <p:childTnLst>
                        <p:par>
                          <p:cTn id="254" fill="hold">
                            <p:stCondLst>
                              <p:cond delay="0"/>
                            </p:stCondLst>
                            <p:childTnLst>
                              <p:par>
                                <p:cTn id="255" presetID="3" presetClass="entr" presetSubtype="10" fill="hold" nodeType="clickEffect">
                                  <p:stCondLst>
                                    <p:cond delay="0"/>
                                  </p:stCondLst>
                                  <p:childTnLst>
                                    <p:set>
                                      <p:cBhvr>
                                        <p:cTn id="256" dur="1" fill="hold">
                                          <p:stCondLst>
                                            <p:cond delay="0"/>
                                          </p:stCondLst>
                                        </p:cTn>
                                        <p:tgtEl>
                                          <p:spTgt spid="80"/>
                                        </p:tgtEl>
                                        <p:attrNameLst>
                                          <p:attrName>style.visibility</p:attrName>
                                        </p:attrNameLst>
                                      </p:cBhvr>
                                      <p:to>
                                        <p:strVal val="visible"/>
                                      </p:to>
                                    </p:set>
                                    <p:animEffect transition="in" filter="blinds(horizontal)">
                                      <p:cBhvr>
                                        <p:cTn id="257" dur="500"/>
                                        <p:tgtEl>
                                          <p:spTgt spid="80"/>
                                        </p:tgtEl>
                                      </p:cBhvr>
                                    </p:animEffect>
                                  </p:childTnLst>
                                </p:cTn>
                              </p:par>
                            </p:childTnLst>
                          </p:cTn>
                        </p:par>
                      </p:childTnLst>
                    </p:cTn>
                  </p:par>
                  <p:par>
                    <p:cTn id="258" fill="hold">
                      <p:stCondLst>
                        <p:cond delay="indefinite"/>
                      </p:stCondLst>
                      <p:childTnLst>
                        <p:par>
                          <p:cTn id="259" fill="hold">
                            <p:stCondLst>
                              <p:cond delay="0"/>
                            </p:stCondLst>
                            <p:childTnLst>
                              <p:par>
                                <p:cTn id="260" presetID="3" presetClass="entr" presetSubtype="10" fill="hold" nodeType="clickEffect">
                                  <p:stCondLst>
                                    <p:cond delay="0"/>
                                  </p:stCondLst>
                                  <p:childTnLst>
                                    <p:set>
                                      <p:cBhvr>
                                        <p:cTn id="261" dur="1" fill="hold">
                                          <p:stCondLst>
                                            <p:cond delay="0"/>
                                          </p:stCondLst>
                                        </p:cTn>
                                        <p:tgtEl>
                                          <p:spTgt spid="79"/>
                                        </p:tgtEl>
                                        <p:attrNameLst>
                                          <p:attrName>style.visibility</p:attrName>
                                        </p:attrNameLst>
                                      </p:cBhvr>
                                      <p:to>
                                        <p:strVal val="visible"/>
                                      </p:to>
                                    </p:set>
                                    <p:animEffect transition="in" filter="blinds(horizontal)">
                                      <p:cBhvr>
                                        <p:cTn id="262" dur="500"/>
                                        <p:tgtEl>
                                          <p:spTgt spid="79"/>
                                        </p:tgtEl>
                                      </p:cBhvr>
                                    </p:animEffect>
                                  </p:childTnLst>
                                </p:cTn>
                              </p:par>
                            </p:childTnLst>
                          </p:cTn>
                        </p:par>
                      </p:childTnLst>
                    </p:cTn>
                  </p:par>
                  <p:par>
                    <p:cTn id="263" fill="hold">
                      <p:stCondLst>
                        <p:cond delay="indefinite"/>
                      </p:stCondLst>
                      <p:childTnLst>
                        <p:par>
                          <p:cTn id="264" fill="hold">
                            <p:stCondLst>
                              <p:cond delay="0"/>
                            </p:stCondLst>
                            <p:childTnLst>
                              <p:par>
                                <p:cTn id="265" presetID="3" presetClass="exit" presetSubtype="10" fill="hold" nodeType="clickEffect">
                                  <p:stCondLst>
                                    <p:cond delay="0"/>
                                  </p:stCondLst>
                                  <p:childTnLst>
                                    <p:animEffect transition="out" filter="blinds(horizontal)">
                                      <p:cBhvr>
                                        <p:cTn id="266" dur="500"/>
                                        <p:tgtEl>
                                          <p:spTgt spid="77"/>
                                        </p:tgtEl>
                                      </p:cBhvr>
                                    </p:animEffect>
                                    <p:set>
                                      <p:cBhvr>
                                        <p:cTn id="267" dur="1" fill="hold">
                                          <p:stCondLst>
                                            <p:cond delay="499"/>
                                          </p:stCondLst>
                                        </p:cTn>
                                        <p:tgtEl>
                                          <p:spTgt spid="77"/>
                                        </p:tgtEl>
                                        <p:attrNameLst>
                                          <p:attrName>style.visibility</p:attrName>
                                        </p:attrNameLst>
                                      </p:cBhvr>
                                      <p:to>
                                        <p:strVal val="hidden"/>
                                      </p:to>
                                    </p:set>
                                  </p:childTnLst>
                                </p:cTn>
                              </p:par>
                              <p:par>
                                <p:cTn id="268" presetID="3" presetClass="exit" presetSubtype="10" fill="hold" nodeType="withEffect">
                                  <p:stCondLst>
                                    <p:cond delay="0"/>
                                  </p:stCondLst>
                                  <p:childTnLst>
                                    <p:animEffect transition="out" filter="blinds(horizontal)">
                                      <p:cBhvr>
                                        <p:cTn id="269" dur="500"/>
                                        <p:tgtEl>
                                          <p:spTgt spid="83"/>
                                        </p:tgtEl>
                                      </p:cBhvr>
                                    </p:animEffect>
                                    <p:set>
                                      <p:cBhvr>
                                        <p:cTn id="270" dur="1" fill="hold">
                                          <p:stCondLst>
                                            <p:cond delay="499"/>
                                          </p:stCondLst>
                                        </p:cTn>
                                        <p:tgtEl>
                                          <p:spTgt spid="83"/>
                                        </p:tgtEl>
                                        <p:attrNameLst>
                                          <p:attrName>style.visibility</p:attrName>
                                        </p:attrNameLst>
                                      </p:cBhvr>
                                      <p:to>
                                        <p:strVal val="hidden"/>
                                      </p:to>
                                    </p:set>
                                  </p:childTnLst>
                                </p:cTn>
                              </p:par>
                              <p:par>
                                <p:cTn id="271" presetID="3" presetClass="exit" presetSubtype="10" fill="hold" nodeType="withEffect">
                                  <p:stCondLst>
                                    <p:cond delay="0"/>
                                  </p:stCondLst>
                                  <p:childTnLst>
                                    <p:animEffect transition="out" filter="blinds(horizontal)">
                                      <p:cBhvr>
                                        <p:cTn id="272" dur="500"/>
                                        <p:tgtEl>
                                          <p:spTgt spid="82"/>
                                        </p:tgtEl>
                                      </p:cBhvr>
                                    </p:animEffect>
                                    <p:set>
                                      <p:cBhvr>
                                        <p:cTn id="273" dur="1" fill="hold">
                                          <p:stCondLst>
                                            <p:cond delay="499"/>
                                          </p:stCondLst>
                                        </p:cTn>
                                        <p:tgtEl>
                                          <p:spTgt spid="82"/>
                                        </p:tgtEl>
                                        <p:attrNameLst>
                                          <p:attrName>style.visibility</p:attrName>
                                        </p:attrNameLst>
                                      </p:cBhvr>
                                      <p:to>
                                        <p:strVal val="hidden"/>
                                      </p:to>
                                    </p:set>
                                  </p:childTnLst>
                                </p:cTn>
                              </p:par>
                              <p:par>
                                <p:cTn id="274" presetID="3" presetClass="exit" presetSubtype="10" fill="hold" nodeType="withEffect">
                                  <p:stCondLst>
                                    <p:cond delay="0"/>
                                  </p:stCondLst>
                                  <p:childTnLst>
                                    <p:animEffect transition="out" filter="blinds(horizontal)">
                                      <p:cBhvr>
                                        <p:cTn id="275" dur="500"/>
                                        <p:tgtEl>
                                          <p:spTgt spid="81"/>
                                        </p:tgtEl>
                                      </p:cBhvr>
                                    </p:animEffect>
                                    <p:set>
                                      <p:cBhvr>
                                        <p:cTn id="276" dur="1" fill="hold">
                                          <p:stCondLst>
                                            <p:cond delay="499"/>
                                          </p:stCondLst>
                                        </p:cTn>
                                        <p:tgtEl>
                                          <p:spTgt spid="81"/>
                                        </p:tgtEl>
                                        <p:attrNameLst>
                                          <p:attrName>style.visibility</p:attrName>
                                        </p:attrNameLst>
                                      </p:cBhvr>
                                      <p:to>
                                        <p:strVal val="hidden"/>
                                      </p:to>
                                    </p:set>
                                  </p:childTnLst>
                                </p:cTn>
                              </p:par>
                              <p:par>
                                <p:cTn id="277" presetID="3" presetClass="exit" presetSubtype="10" fill="hold" nodeType="withEffect">
                                  <p:stCondLst>
                                    <p:cond delay="0"/>
                                  </p:stCondLst>
                                  <p:childTnLst>
                                    <p:animEffect transition="out" filter="blinds(horizontal)">
                                      <p:cBhvr>
                                        <p:cTn id="278" dur="500"/>
                                        <p:tgtEl>
                                          <p:spTgt spid="80"/>
                                        </p:tgtEl>
                                      </p:cBhvr>
                                    </p:animEffect>
                                    <p:set>
                                      <p:cBhvr>
                                        <p:cTn id="279" dur="1" fill="hold">
                                          <p:stCondLst>
                                            <p:cond delay="499"/>
                                          </p:stCondLst>
                                        </p:cTn>
                                        <p:tgtEl>
                                          <p:spTgt spid="80"/>
                                        </p:tgtEl>
                                        <p:attrNameLst>
                                          <p:attrName>style.visibility</p:attrName>
                                        </p:attrNameLst>
                                      </p:cBhvr>
                                      <p:to>
                                        <p:strVal val="hidden"/>
                                      </p:to>
                                    </p:set>
                                  </p:childTnLst>
                                </p:cTn>
                              </p:par>
                              <p:par>
                                <p:cTn id="280" presetID="3" presetClass="exit" presetSubtype="10" fill="hold" nodeType="withEffect">
                                  <p:stCondLst>
                                    <p:cond delay="0"/>
                                  </p:stCondLst>
                                  <p:childTnLst>
                                    <p:animEffect transition="out" filter="blinds(horizontal)">
                                      <p:cBhvr>
                                        <p:cTn id="281" dur="500"/>
                                        <p:tgtEl>
                                          <p:spTgt spid="79"/>
                                        </p:tgtEl>
                                      </p:cBhvr>
                                    </p:animEffect>
                                    <p:set>
                                      <p:cBhvr>
                                        <p:cTn id="282" dur="1" fill="hold">
                                          <p:stCondLst>
                                            <p:cond delay="499"/>
                                          </p:stCondLst>
                                        </p:cTn>
                                        <p:tgtEl>
                                          <p:spTgt spid="79"/>
                                        </p:tgtEl>
                                        <p:attrNameLst>
                                          <p:attrName>style.visibility</p:attrName>
                                        </p:attrNameLst>
                                      </p:cBhvr>
                                      <p:to>
                                        <p:strVal val="hidden"/>
                                      </p:to>
                                    </p:set>
                                  </p:childTnLst>
                                </p:cTn>
                              </p:par>
                            </p:childTnLst>
                          </p:cTn>
                        </p:par>
                      </p:childTnLst>
                    </p:cTn>
                  </p:par>
                  <p:par>
                    <p:cTn id="283" fill="hold">
                      <p:stCondLst>
                        <p:cond delay="indefinite"/>
                      </p:stCondLst>
                      <p:childTnLst>
                        <p:par>
                          <p:cTn id="284" fill="hold">
                            <p:stCondLst>
                              <p:cond delay="0"/>
                            </p:stCondLst>
                            <p:childTnLst>
                              <p:par>
                                <p:cTn id="285" presetID="3" presetClass="entr" presetSubtype="10" fill="hold" grpId="0" nodeType="clickEffect">
                                  <p:stCondLst>
                                    <p:cond delay="0"/>
                                  </p:stCondLst>
                                  <p:childTnLst>
                                    <p:set>
                                      <p:cBhvr>
                                        <p:cTn id="286" dur="1" fill="hold">
                                          <p:stCondLst>
                                            <p:cond delay="0"/>
                                          </p:stCondLst>
                                        </p:cTn>
                                        <p:tgtEl>
                                          <p:spTgt spid="35"/>
                                        </p:tgtEl>
                                        <p:attrNameLst>
                                          <p:attrName>style.visibility</p:attrName>
                                        </p:attrNameLst>
                                      </p:cBhvr>
                                      <p:to>
                                        <p:strVal val="visible"/>
                                      </p:to>
                                    </p:set>
                                    <p:animEffect transition="in" filter="blinds(horizontal)">
                                      <p:cBhvr>
                                        <p:cTn id="28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28" grpId="0"/>
      <p:bldP spid="29" grpId="0"/>
      <p:bldP spid="36" grpId="0"/>
      <p:bldP spid="37" grpId="0"/>
      <p:bldP spid="38" grpId="0"/>
      <p:bldP spid="39" grpId="0"/>
      <p:bldP spid="40" grpId="0"/>
      <p:bldP spid="56" grpId="0"/>
      <p:bldP spid="57" grpId="0"/>
      <p:bldP spid="58" grpId="0"/>
      <p:bldP spid="35" grpId="0"/>
      <p:bldP spid="62" grpId="0"/>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152400" y="1600200"/>
            <a:ext cx="3505200" cy="4724400"/>
          </a:xfrm>
        </p:spPr>
        <p:txBody>
          <a:bodyPr>
            <a:normAutofit/>
          </a:bodyPr>
          <a:lstStyle/>
          <a:p>
            <a:pPr marL="0" indent="0" algn="ctr">
              <a:buNone/>
            </a:pPr>
            <a:r>
              <a:rPr lang="en-GB" sz="1400" b="1" dirty="0" smtClean="0">
                <a:latin typeface="Comic Sans MS" panose="030F0702030302020204" pitchFamily="66" charset="0"/>
              </a:rPr>
              <a:t>You need to be able to use both Polar and Cartesian Coordinates</a:t>
            </a:r>
            <a:endParaRPr lang="en-GB" sz="1400" dirty="0" smtClean="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smtClean="0">
                <a:latin typeface="Comic Sans MS" panose="030F0702030302020204" pitchFamily="66" charset="0"/>
              </a:rPr>
              <a:t>You will no doubt be very familiar with the Cartesian way of describing coordinates using x and y as the horizontal and vertical distances from the origin</a:t>
            </a:r>
          </a:p>
          <a:p>
            <a:pPr marL="0" indent="0" algn="ctr">
              <a:buNone/>
            </a:pPr>
            <a:endParaRPr lang="en-GB" sz="1400" dirty="0">
              <a:latin typeface="Comic Sans MS" panose="030F0702030302020204" pitchFamily="66" charset="0"/>
            </a:endParaRPr>
          </a:p>
          <a:p>
            <a:pPr algn="ctr">
              <a:buFont typeface="Wingdings"/>
              <a:buChar char="à"/>
            </a:pPr>
            <a:r>
              <a:rPr lang="en-GB" sz="1400" dirty="0" smtClean="0">
                <a:latin typeface="Comic Sans MS" panose="030F0702030302020204" pitchFamily="66" charset="0"/>
                <a:sym typeface="Wingdings" panose="05000000000000000000" pitchFamily="2" charset="2"/>
              </a:rPr>
              <a:t>Polar coordinates describe equivalent points, but in a different way</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smtClean="0">
                <a:latin typeface="Comic Sans MS" panose="030F0702030302020204" pitchFamily="66" charset="0"/>
                <a:sym typeface="Wingdings" panose="05000000000000000000" pitchFamily="2" charset="2"/>
              </a:rPr>
              <a:t>Polar coordinates use the distance from the origin, and the angle from the positive x-axis</a:t>
            </a:r>
          </a:p>
        </p:txBody>
      </p:sp>
      <p:sp>
        <p:nvSpPr>
          <p:cNvPr id="4" name="TextBox 3"/>
          <p:cNvSpPr txBox="1"/>
          <p:nvPr/>
        </p:nvSpPr>
        <p:spPr>
          <a:xfrm>
            <a:off x="8712788" y="6550223"/>
            <a:ext cx="425116" cy="307777"/>
          </a:xfrm>
          <a:prstGeom prst="rect">
            <a:avLst/>
          </a:prstGeom>
          <a:noFill/>
        </p:spPr>
        <p:txBody>
          <a:bodyPr wrap="none" rtlCol="0">
            <a:spAutoFit/>
          </a:bodyPr>
          <a:lstStyle/>
          <a:p>
            <a:pPr algn="ctr"/>
            <a:r>
              <a:rPr lang="en-GB" sz="1400" dirty="0" smtClean="0">
                <a:latin typeface="Comic Sans MS" panose="030F0702030302020204" pitchFamily="66" charset="0"/>
              </a:rPr>
              <a:t>7A</a:t>
            </a:r>
            <a:endParaRPr lang="en-GB" sz="1400" dirty="0">
              <a:latin typeface="Comic Sans MS" panose="030F0702030302020204" pitchFamily="66" charset="0"/>
            </a:endParaRPr>
          </a:p>
        </p:txBody>
      </p:sp>
      <p:pic>
        <p:nvPicPr>
          <p:cNvPr id="5" name="Picture 10" descr="http://upload.wikimedia.org/wikipedia/commons/thumb/a/af/Archimedian_spiral.svg/220px-Archimedian_spiral.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143000" cy="114300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a:off x="6705600" y="2667000"/>
            <a:ext cx="2057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343400" y="2667000"/>
            <a:ext cx="2057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a:off x="4381500" y="2628900"/>
            <a:ext cx="2057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a:off x="6743700" y="2628900"/>
            <a:ext cx="2057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43600" y="1524000"/>
            <a:ext cx="529312" cy="276999"/>
          </a:xfrm>
          <a:prstGeom prst="rect">
            <a:avLst/>
          </a:prstGeom>
          <a:noFill/>
        </p:spPr>
        <p:txBody>
          <a:bodyPr wrap="none" rtlCol="0">
            <a:spAutoFit/>
          </a:bodyPr>
          <a:lstStyle/>
          <a:p>
            <a:pPr algn="ctr"/>
            <a:r>
              <a:rPr lang="en-GB" sz="1200" dirty="0" smtClean="0">
                <a:solidFill>
                  <a:srgbClr val="FF0000"/>
                </a:solidFill>
                <a:latin typeface="Comic Sans MS" panose="030F0702030302020204" pitchFamily="66" charset="0"/>
              </a:rPr>
              <a:t>(3,4)</a:t>
            </a:r>
            <a:endParaRPr lang="en-GB" sz="1200" dirty="0">
              <a:solidFill>
                <a:srgbClr val="FF0000"/>
              </a:solidFill>
              <a:latin typeface="Comic Sans MS" panose="030F0702030302020204" pitchFamily="66" charset="0"/>
            </a:endParaRPr>
          </a:p>
        </p:txBody>
      </p:sp>
      <p:sp>
        <p:nvSpPr>
          <p:cNvPr id="24" name="TextBox 23"/>
          <p:cNvSpPr txBox="1"/>
          <p:nvPr/>
        </p:nvSpPr>
        <p:spPr>
          <a:xfrm>
            <a:off x="6629400" y="3048000"/>
            <a:ext cx="631904" cy="276999"/>
          </a:xfrm>
          <a:prstGeom prst="rect">
            <a:avLst/>
          </a:prstGeom>
          <a:noFill/>
        </p:spPr>
        <p:txBody>
          <a:bodyPr wrap="none" rtlCol="0">
            <a:spAutoFit/>
          </a:bodyPr>
          <a:lstStyle/>
          <a:p>
            <a:pPr algn="ctr"/>
            <a:r>
              <a:rPr lang="en-GB" sz="1200" dirty="0" smtClean="0">
                <a:solidFill>
                  <a:srgbClr val="FF0000"/>
                </a:solidFill>
                <a:latin typeface="Comic Sans MS" panose="030F0702030302020204" pitchFamily="66" charset="0"/>
              </a:rPr>
              <a:t>(-4,-1)</a:t>
            </a:r>
            <a:endParaRPr lang="en-GB" sz="1200" dirty="0">
              <a:solidFill>
                <a:srgbClr val="FF0000"/>
              </a:solidFill>
              <a:latin typeface="Comic Sans MS" panose="030F0702030302020204" pitchFamily="66" charset="0"/>
            </a:endParaRPr>
          </a:p>
        </p:txBody>
      </p:sp>
      <p:cxnSp>
        <p:nvCxnSpPr>
          <p:cNvPr id="26" name="Straight Arrow Connector 25"/>
          <p:cNvCxnSpPr/>
          <p:nvPr/>
        </p:nvCxnSpPr>
        <p:spPr>
          <a:xfrm>
            <a:off x="5410200" y="2667000"/>
            <a:ext cx="685800" cy="0"/>
          </a:xfrm>
          <a:prstGeom prst="straightConnector1">
            <a:avLst/>
          </a:prstGeom>
          <a:ln w="254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096000" y="1828800"/>
            <a:ext cx="0" cy="838200"/>
          </a:xfrm>
          <a:prstGeom prst="straightConnector1">
            <a:avLst/>
          </a:prstGeom>
          <a:ln w="254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6019800" y="1752600"/>
            <a:ext cx="152400" cy="152400"/>
            <a:chOff x="5715000" y="3962400"/>
            <a:chExt cx="152400" cy="152400"/>
          </a:xfrm>
        </p:grpSpPr>
        <p:cxnSp>
          <p:nvCxnSpPr>
            <p:cNvPr id="16" name="Straight Connector 15"/>
            <p:cNvCxnSpPr/>
            <p:nvPr/>
          </p:nvCxnSpPr>
          <p:spPr>
            <a:xfrm>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6934200" y="2667000"/>
            <a:ext cx="838200" cy="0"/>
          </a:xfrm>
          <a:prstGeom prst="straightConnector1">
            <a:avLst/>
          </a:prstGeom>
          <a:ln w="254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6934200" y="2667000"/>
            <a:ext cx="0" cy="304800"/>
          </a:xfrm>
          <a:prstGeom prst="straightConnector1">
            <a:avLst/>
          </a:prstGeom>
          <a:ln w="254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6858000" y="2895600"/>
            <a:ext cx="152400" cy="152400"/>
            <a:chOff x="5715000" y="3962400"/>
            <a:chExt cx="152400" cy="152400"/>
          </a:xfrm>
        </p:grpSpPr>
        <p:cxnSp>
          <p:nvCxnSpPr>
            <p:cNvPr id="21" name="Straight Connector 20"/>
            <p:cNvCxnSpPr/>
            <p:nvPr/>
          </p:nvCxnSpPr>
          <p:spPr>
            <a:xfrm>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5638800" y="2667000"/>
            <a:ext cx="279243" cy="276999"/>
          </a:xfrm>
          <a:prstGeom prst="rect">
            <a:avLst/>
          </a:prstGeom>
          <a:noFill/>
        </p:spPr>
        <p:txBody>
          <a:bodyPr wrap="none" rtlCol="0">
            <a:spAutoFit/>
          </a:bodyPr>
          <a:lstStyle/>
          <a:p>
            <a:pPr algn="ctr"/>
            <a:r>
              <a:rPr lang="en-GB" sz="1200" dirty="0" smtClean="0">
                <a:solidFill>
                  <a:srgbClr val="0000FF"/>
                </a:solidFill>
                <a:latin typeface="Comic Sans MS" panose="030F0702030302020204" pitchFamily="66" charset="0"/>
              </a:rPr>
              <a:t>3</a:t>
            </a:r>
            <a:endParaRPr lang="en-GB" sz="1200" dirty="0">
              <a:solidFill>
                <a:srgbClr val="0000FF"/>
              </a:solidFill>
              <a:latin typeface="Comic Sans MS" panose="030F0702030302020204" pitchFamily="66" charset="0"/>
            </a:endParaRPr>
          </a:p>
        </p:txBody>
      </p:sp>
      <p:sp>
        <p:nvSpPr>
          <p:cNvPr id="34" name="TextBox 33"/>
          <p:cNvSpPr txBox="1"/>
          <p:nvPr/>
        </p:nvSpPr>
        <p:spPr>
          <a:xfrm>
            <a:off x="6096000" y="2133600"/>
            <a:ext cx="279243" cy="276999"/>
          </a:xfrm>
          <a:prstGeom prst="rect">
            <a:avLst/>
          </a:prstGeom>
          <a:noFill/>
        </p:spPr>
        <p:txBody>
          <a:bodyPr wrap="none" rtlCol="0">
            <a:spAutoFit/>
          </a:bodyPr>
          <a:lstStyle/>
          <a:p>
            <a:pPr algn="ctr"/>
            <a:r>
              <a:rPr lang="en-GB" sz="1200" dirty="0" smtClean="0">
                <a:solidFill>
                  <a:srgbClr val="0000FF"/>
                </a:solidFill>
                <a:latin typeface="Comic Sans MS" panose="030F0702030302020204" pitchFamily="66" charset="0"/>
              </a:rPr>
              <a:t>4</a:t>
            </a:r>
            <a:endParaRPr lang="en-GB" sz="1200" dirty="0">
              <a:solidFill>
                <a:srgbClr val="0000FF"/>
              </a:solidFill>
              <a:latin typeface="Comic Sans MS" panose="030F0702030302020204" pitchFamily="66" charset="0"/>
            </a:endParaRPr>
          </a:p>
        </p:txBody>
      </p:sp>
      <p:sp>
        <p:nvSpPr>
          <p:cNvPr id="35" name="TextBox 34"/>
          <p:cNvSpPr txBox="1"/>
          <p:nvPr/>
        </p:nvSpPr>
        <p:spPr>
          <a:xfrm>
            <a:off x="7194860" y="2438400"/>
            <a:ext cx="279243" cy="276999"/>
          </a:xfrm>
          <a:prstGeom prst="rect">
            <a:avLst/>
          </a:prstGeom>
          <a:noFill/>
        </p:spPr>
        <p:txBody>
          <a:bodyPr wrap="none" rtlCol="0">
            <a:spAutoFit/>
          </a:bodyPr>
          <a:lstStyle/>
          <a:p>
            <a:pPr algn="ctr"/>
            <a:r>
              <a:rPr lang="en-GB" sz="1200" dirty="0" smtClean="0">
                <a:solidFill>
                  <a:srgbClr val="0000FF"/>
                </a:solidFill>
                <a:latin typeface="Comic Sans MS" panose="030F0702030302020204" pitchFamily="66" charset="0"/>
              </a:rPr>
              <a:t>4</a:t>
            </a:r>
            <a:endParaRPr lang="en-GB" sz="1200" dirty="0">
              <a:solidFill>
                <a:srgbClr val="0000FF"/>
              </a:solidFill>
              <a:latin typeface="Comic Sans MS" panose="030F0702030302020204" pitchFamily="66" charset="0"/>
            </a:endParaRPr>
          </a:p>
        </p:txBody>
      </p:sp>
      <p:sp>
        <p:nvSpPr>
          <p:cNvPr id="37" name="TextBox 36"/>
          <p:cNvSpPr txBox="1"/>
          <p:nvPr/>
        </p:nvSpPr>
        <p:spPr>
          <a:xfrm>
            <a:off x="6661459" y="2667000"/>
            <a:ext cx="253596" cy="276999"/>
          </a:xfrm>
          <a:prstGeom prst="rect">
            <a:avLst/>
          </a:prstGeom>
          <a:noFill/>
        </p:spPr>
        <p:txBody>
          <a:bodyPr wrap="none" rtlCol="0">
            <a:spAutoFit/>
          </a:bodyPr>
          <a:lstStyle/>
          <a:p>
            <a:pPr algn="ctr"/>
            <a:r>
              <a:rPr lang="en-GB" sz="1200" dirty="0" smtClean="0">
                <a:solidFill>
                  <a:srgbClr val="0000FF"/>
                </a:solidFill>
                <a:latin typeface="Comic Sans MS" panose="030F0702030302020204" pitchFamily="66" charset="0"/>
              </a:rPr>
              <a:t>1</a:t>
            </a:r>
            <a:endParaRPr lang="en-GB" sz="1200" dirty="0">
              <a:solidFill>
                <a:srgbClr val="0000FF"/>
              </a:solidFill>
              <a:latin typeface="Comic Sans MS" panose="030F0702030302020204" pitchFamily="66" charset="0"/>
            </a:endParaRPr>
          </a:p>
        </p:txBody>
      </p:sp>
      <p:cxnSp>
        <p:nvCxnSpPr>
          <p:cNvPr id="48" name="Straight Arrow Connector 47"/>
          <p:cNvCxnSpPr/>
          <p:nvPr/>
        </p:nvCxnSpPr>
        <p:spPr>
          <a:xfrm rot="16200000">
            <a:off x="4381500" y="5295900"/>
            <a:ext cx="2057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6200000">
            <a:off x="6743700" y="5295900"/>
            <a:ext cx="2057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5410200" y="4495800"/>
            <a:ext cx="685800" cy="838200"/>
          </a:xfrm>
          <a:prstGeom prst="straightConnector1">
            <a:avLst/>
          </a:prstGeom>
          <a:ln w="254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5562600" y="4648200"/>
            <a:ext cx="279244" cy="276999"/>
          </a:xfrm>
          <a:prstGeom prst="rect">
            <a:avLst/>
          </a:prstGeom>
          <a:noFill/>
        </p:spPr>
        <p:txBody>
          <a:bodyPr wrap="none" rtlCol="0">
            <a:spAutoFit/>
          </a:bodyPr>
          <a:lstStyle/>
          <a:p>
            <a:pPr algn="ctr"/>
            <a:r>
              <a:rPr lang="en-GB" sz="1200" dirty="0" smtClean="0">
                <a:solidFill>
                  <a:srgbClr val="0000FF"/>
                </a:solidFill>
                <a:latin typeface="Comic Sans MS" panose="030F0702030302020204" pitchFamily="66" charset="0"/>
              </a:rPr>
              <a:t>5</a:t>
            </a:r>
            <a:endParaRPr lang="en-GB" sz="1200" dirty="0">
              <a:solidFill>
                <a:srgbClr val="0000FF"/>
              </a:solidFill>
              <a:latin typeface="Comic Sans MS" panose="030F0702030302020204" pitchFamily="66" charset="0"/>
            </a:endParaRPr>
          </a:p>
        </p:txBody>
      </p:sp>
      <p:grpSp>
        <p:nvGrpSpPr>
          <p:cNvPr id="54" name="Group 53"/>
          <p:cNvGrpSpPr/>
          <p:nvPr/>
        </p:nvGrpSpPr>
        <p:grpSpPr>
          <a:xfrm>
            <a:off x="6019800" y="4419600"/>
            <a:ext cx="152400" cy="152400"/>
            <a:chOff x="5715000" y="3962400"/>
            <a:chExt cx="152400" cy="152400"/>
          </a:xfrm>
        </p:grpSpPr>
        <p:cxnSp>
          <p:nvCxnSpPr>
            <p:cNvPr id="55" name="Straight Connector 54"/>
            <p:cNvCxnSpPr/>
            <p:nvPr/>
          </p:nvCxnSpPr>
          <p:spPr>
            <a:xfrm>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9" name="TextBox 68"/>
          <p:cNvSpPr txBox="1"/>
          <p:nvPr/>
        </p:nvSpPr>
        <p:spPr>
          <a:xfrm>
            <a:off x="7239000" y="5486400"/>
            <a:ext cx="412293" cy="276999"/>
          </a:xfrm>
          <a:prstGeom prst="rect">
            <a:avLst/>
          </a:prstGeom>
          <a:noFill/>
        </p:spPr>
        <p:txBody>
          <a:bodyPr wrap="none" rtlCol="0">
            <a:spAutoFit/>
          </a:bodyPr>
          <a:lstStyle/>
          <a:p>
            <a:pPr algn="ctr"/>
            <a:r>
              <a:rPr lang="en-GB" sz="1200" dirty="0" smtClean="0">
                <a:solidFill>
                  <a:srgbClr val="0000FF"/>
                </a:solidFill>
                <a:latin typeface="Comic Sans MS" panose="030F0702030302020204" pitchFamily="66" charset="0"/>
              </a:rPr>
              <a:t>4.2</a:t>
            </a:r>
            <a:endParaRPr lang="en-GB" sz="1200" dirty="0">
              <a:solidFill>
                <a:srgbClr val="0000FF"/>
              </a:solidFill>
              <a:latin typeface="Comic Sans MS" panose="030F0702030302020204" pitchFamily="66" charset="0"/>
            </a:endParaRPr>
          </a:p>
        </p:txBody>
      </p:sp>
      <p:sp>
        <p:nvSpPr>
          <p:cNvPr id="70" name="Arc 69"/>
          <p:cNvSpPr/>
          <p:nvPr/>
        </p:nvSpPr>
        <p:spPr>
          <a:xfrm>
            <a:off x="4724400" y="4876800"/>
            <a:ext cx="914400" cy="914400"/>
          </a:xfrm>
          <a:prstGeom prst="arc">
            <a:avLst>
              <a:gd name="adj1" fmla="val 19899278"/>
              <a:gd name="adj2" fmla="val 80405"/>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7" name="Straight Arrow Connector 46"/>
          <p:cNvCxnSpPr/>
          <p:nvPr/>
        </p:nvCxnSpPr>
        <p:spPr>
          <a:xfrm>
            <a:off x="4343400" y="5334000"/>
            <a:ext cx="2057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705600" y="5334000"/>
            <a:ext cx="2057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Arc 70"/>
          <p:cNvSpPr/>
          <p:nvPr/>
        </p:nvSpPr>
        <p:spPr>
          <a:xfrm>
            <a:off x="7543800" y="5181600"/>
            <a:ext cx="457200" cy="457200"/>
          </a:xfrm>
          <a:prstGeom prst="arc">
            <a:avLst>
              <a:gd name="adj1" fmla="val 10593381"/>
              <a:gd name="adj2" fmla="val 20507457"/>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67" name="Straight Arrow Connector 66"/>
          <p:cNvCxnSpPr/>
          <p:nvPr/>
        </p:nvCxnSpPr>
        <p:spPr>
          <a:xfrm flipV="1">
            <a:off x="6934200" y="5334000"/>
            <a:ext cx="838200" cy="304800"/>
          </a:xfrm>
          <a:prstGeom prst="straightConnector1">
            <a:avLst/>
          </a:prstGeom>
          <a:ln w="254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6858000" y="5562600"/>
            <a:ext cx="152400" cy="152400"/>
            <a:chOff x="5715000" y="3962400"/>
            <a:chExt cx="152400" cy="152400"/>
          </a:xfrm>
        </p:grpSpPr>
        <p:cxnSp>
          <p:nvCxnSpPr>
            <p:cNvPr id="60" name="Straight Connector 59"/>
            <p:cNvCxnSpPr/>
            <p:nvPr/>
          </p:nvCxnSpPr>
          <p:spPr>
            <a:xfrm>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2" name="TextBox 71"/>
          <p:cNvSpPr txBox="1"/>
          <p:nvPr/>
        </p:nvSpPr>
        <p:spPr>
          <a:xfrm>
            <a:off x="5562600" y="5029200"/>
            <a:ext cx="527709" cy="261610"/>
          </a:xfrm>
          <a:prstGeom prst="rect">
            <a:avLst/>
          </a:prstGeom>
          <a:noFill/>
        </p:spPr>
        <p:txBody>
          <a:bodyPr wrap="none" rtlCol="0">
            <a:spAutoFit/>
          </a:bodyPr>
          <a:lstStyle/>
          <a:p>
            <a:r>
              <a:rPr lang="en-GB" sz="1100" dirty="0" smtClean="0">
                <a:solidFill>
                  <a:srgbClr val="0000FF"/>
                </a:solidFill>
                <a:latin typeface="Comic Sans MS" panose="030F0702030302020204" pitchFamily="66" charset="0"/>
              </a:rPr>
              <a:t>0.93</a:t>
            </a:r>
            <a:r>
              <a:rPr lang="en-GB" sz="1100" baseline="30000" dirty="0" smtClean="0">
                <a:solidFill>
                  <a:srgbClr val="0000FF"/>
                </a:solidFill>
                <a:latin typeface="Comic Sans MS" panose="030F0702030302020204" pitchFamily="66" charset="0"/>
              </a:rPr>
              <a:t>c</a:t>
            </a:r>
            <a:endParaRPr lang="en-GB" sz="1100" baseline="30000" dirty="0">
              <a:solidFill>
                <a:srgbClr val="0000FF"/>
              </a:solidFill>
              <a:latin typeface="Comic Sans MS" panose="030F0702030302020204" pitchFamily="66" charset="0"/>
            </a:endParaRPr>
          </a:p>
        </p:txBody>
      </p:sp>
      <p:sp>
        <p:nvSpPr>
          <p:cNvPr id="73" name="TextBox 72"/>
          <p:cNvSpPr txBox="1"/>
          <p:nvPr/>
        </p:nvSpPr>
        <p:spPr>
          <a:xfrm>
            <a:off x="7315200" y="4953000"/>
            <a:ext cx="527709" cy="261610"/>
          </a:xfrm>
          <a:prstGeom prst="rect">
            <a:avLst/>
          </a:prstGeom>
          <a:noFill/>
        </p:spPr>
        <p:txBody>
          <a:bodyPr wrap="none" rtlCol="0">
            <a:spAutoFit/>
          </a:bodyPr>
          <a:lstStyle/>
          <a:p>
            <a:r>
              <a:rPr lang="en-GB" sz="1100" dirty="0" smtClean="0">
                <a:solidFill>
                  <a:srgbClr val="0000FF"/>
                </a:solidFill>
                <a:latin typeface="Comic Sans MS" panose="030F0702030302020204" pitchFamily="66" charset="0"/>
              </a:rPr>
              <a:t>3.39</a:t>
            </a:r>
            <a:r>
              <a:rPr lang="en-GB" sz="1100" baseline="30000" dirty="0" smtClean="0">
                <a:solidFill>
                  <a:srgbClr val="0000FF"/>
                </a:solidFill>
                <a:latin typeface="Comic Sans MS" panose="030F0702030302020204" pitchFamily="66" charset="0"/>
              </a:rPr>
              <a:t>c</a:t>
            </a:r>
            <a:endParaRPr lang="en-GB" sz="1100" baseline="30000" dirty="0">
              <a:solidFill>
                <a:srgbClr val="0000FF"/>
              </a:solidFill>
              <a:latin typeface="Comic Sans MS" panose="030F0702030302020204" pitchFamily="66" charset="0"/>
            </a:endParaRPr>
          </a:p>
        </p:txBody>
      </p:sp>
      <p:sp>
        <p:nvSpPr>
          <p:cNvPr id="74" name="TextBox 73"/>
          <p:cNvSpPr txBox="1"/>
          <p:nvPr/>
        </p:nvSpPr>
        <p:spPr>
          <a:xfrm>
            <a:off x="304800" y="5410200"/>
            <a:ext cx="3505199" cy="1200329"/>
          </a:xfrm>
          <a:prstGeom prst="rect">
            <a:avLst/>
          </a:prstGeom>
          <a:noFill/>
        </p:spPr>
        <p:txBody>
          <a:bodyPr wrap="square" rtlCol="0">
            <a:spAutoFit/>
          </a:bodyPr>
          <a:lstStyle/>
          <a:p>
            <a:pPr marL="171450" indent="-171450" algn="ctr">
              <a:buFont typeface="Wingdings"/>
              <a:buChar char="à"/>
            </a:pPr>
            <a:r>
              <a:rPr lang="en-GB" sz="1200" dirty="0" smtClean="0">
                <a:solidFill>
                  <a:srgbClr val="FF0000"/>
                </a:solidFill>
                <a:latin typeface="Comic Sans MS" panose="030F0702030302020204" pitchFamily="66" charset="0"/>
              </a:rPr>
              <a:t>You can use radians or degrees, but radians will be most commonly used in this chapter</a:t>
            </a:r>
          </a:p>
          <a:p>
            <a:pPr marL="171450" indent="-171450" algn="ctr">
              <a:buFont typeface="Wingdings"/>
              <a:buChar char="à"/>
            </a:pPr>
            <a:endParaRPr lang="en-GB" sz="1200" dirty="0" smtClean="0">
              <a:solidFill>
                <a:srgbClr val="FF0000"/>
              </a:solidFill>
              <a:latin typeface="Comic Sans MS" panose="030F0702030302020204" pitchFamily="66" charset="0"/>
            </a:endParaRPr>
          </a:p>
          <a:p>
            <a:pPr algn="ctr"/>
            <a:r>
              <a:rPr lang="en-GB" sz="1200" dirty="0" smtClean="0">
                <a:solidFill>
                  <a:srgbClr val="FF0000"/>
                </a:solidFill>
                <a:latin typeface="Comic Sans MS" panose="030F0702030302020204" pitchFamily="66" charset="0"/>
                <a:sym typeface="Wingdings" panose="05000000000000000000" pitchFamily="2" charset="2"/>
              </a:rPr>
              <a:t> You can also use negative equivalent values for the angles (being measured the opposite way)</a:t>
            </a:r>
            <a:endParaRPr lang="en-GB" sz="1200" dirty="0">
              <a:solidFill>
                <a:srgbClr val="FF0000"/>
              </a:solidFill>
              <a:latin typeface="Comic Sans MS" panose="030F0702030302020204" pitchFamily="66" charset="0"/>
            </a:endParaRPr>
          </a:p>
        </p:txBody>
      </p:sp>
      <p:sp>
        <p:nvSpPr>
          <p:cNvPr id="75" name="TextBox 74"/>
          <p:cNvSpPr txBox="1"/>
          <p:nvPr/>
        </p:nvSpPr>
        <p:spPr>
          <a:xfrm>
            <a:off x="4419600" y="1219200"/>
            <a:ext cx="4408579" cy="276999"/>
          </a:xfrm>
          <a:prstGeom prst="rect">
            <a:avLst/>
          </a:prstGeom>
          <a:noFill/>
          <a:ln>
            <a:solidFill>
              <a:schemeClr val="tx1"/>
            </a:solidFill>
          </a:ln>
        </p:spPr>
        <p:txBody>
          <a:bodyPr wrap="none" rtlCol="0">
            <a:spAutoFit/>
          </a:bodyPr>
          <a:lstStyle/>
          <a:p>
            <a:r>
              <a:rPr lang="en-GB" sz="1200" dirty="0" smtClean="0">
                <a:latin typeface="Comic Sans MS" panose="030F0702030302020204" pitchFamily="66" charset="0"/>
              </a:rPr>
              <a:t>Cartesian coordinates – use horizontal and vertical position</a:t>
            </a:r>
            <a:endParaRPr lang="en-GB" sz="1200" dirty="0">
              <a:latin typeface="Comic Sans MS" panose="030F0702030302020204" pitchFamily="66" charset="0"/>
            </a:endParaRPr>
          </a:p>
        </p:txBody>
      </p:sp>
      <p:sp>
        <p:nvSpPr>
          <p:cNvPr id="76" name="TextBox 75"/>
          <p:cNvSpPr txBox="1"/>
          <p:nvPr/>
        </p:nvSpPr>
        <p:spPr>
          <a:xfrm>
            <a:off x="4724400" y="3810000"/>
            <a:ext cx="3764172" cy="276999"/>
          </a:xfrm>
          <a:prstGeom prst="rect">
            <a:avLst/>
          </a:prstGeom>
          <a:noFill/>
          <a:ln>
            <a:solidFill>
              <a:schemeClr val="tx1"/>
            </a:solidFill>
          </a:ln>
        </p:spPr>
        <p:txBody>
          <a:bodyPr wrap="none" rtlCol="0">
            <a:spAutoFit/>
          </a:bodyPr>
          <a:lstStyle/>
          <a:p>
            <a:r>
              <a:rPr lang="en-GB" sz="1200" dirty="0" smtClean="0">
                <a:latin typeface="Comic Sans MS" panose="030F0702030302020204" pitchFamily="66" charset="0"/>
              </a:rPr>
              <a:t>Polar coordinates – use the distance and the angle</a:t>
            </a:r>
            <a:endParaRPr lang="en-GB" sz="1200" dirty="0">
              <a:latin typeface="Comic Sans MS" panose="030F0702030302020204" pitchFamily="66" charset="0"/>
            </a:endParaRPr>
          </a:p>
        </p:txBody>
      </p:sp>
      <p:sp>
        <p:nvSpPr>
          <p:cNvPr id="77" name="TextBox 76"/>
          <p:cNvSpPr txBox="1"/>
          <p:nvPr/>
        </p:nvSpPr>
        <p:spPr>
          <a:xfrm>
            <a:off x="5996556" y="4191000"/>
            <a:ext cx="803425" cy="276999"/>
          </a:xfrm>
          <a:prstGeom prst="rect">
            <a:avLst/>
          </a:prstGeom>
          <a:noFill/>
        </p:spPr>
        <p:txBody>
          <a:bodyPr wrap="none" rtlCol="0">
            <a:spAutoFit/>
          </a:bodyPr>
          <a:lstStyle/>
          <a:p>
            <a:pPr algn="ctr"/>
            <a:r>
              <a:rPr lang="en-GB" sz="1200" dirty="0" smtClean="0">
                <a:solidFill>
                  <a:srgbClr val="FF0000"/>
                </a:solidFill>
                <a:latin typeface="Comic Sans MS" panose="030F0702030302020204" pitchFamily="66" charset="0"/>
              </a:rPr>
              <a:t>(5, 0.93)</a:t>
            </a:r>
            <a:endParaRPr lang="en-GB" sz="1200" dirty="0">
              <a:solidFill>
                <a:srgbClr val="FF0000"/>
              </a:solidFill>
              <a:latin typeface="Comic Sans MS" panose="030F0702030302020204" pitchFamily="66" charset="0"/>
            </a:endParaRPr>
          </a:p>
        </p:txBody>
      </p:sp>
      <p:sp>
        <p:nvSpPr>
          <p:cNvPr id="78" name="TextBox 77"/>
          <p:cNvSpPr txBox="1"/>
          <p:nvPr/>
        </p:nvSpPr>
        <p:spPr>
          <a:xfrm>
            <a:off x="6477000" y="5791200"/>
            <a:ext cx="936475" cy="276999"/>
          </a:xfrm>
          <a:prstGeom prst="rect">
            <a:avLst/>
          </a:prstGeom>
          <a:noFill/>
        </p:spPr>
        <p:txBody>
          <a:bodyPr wrap="none" rtlCol="0">
            <a:spAutoFit/>
          </a:bodyPr>
          <a:lstStyle/>
          <a:p>
            <a:pPr algn="ctr"/>
            <a:r>
              <a:rPr lang="en-GB" sz="1200" dirty="0" smtClean="0">
                <a:solidFill>
                  <a:srgbClr val="FF0000"/>
                </a:solidFill>
                <a:latin typeface="Comic Sans MS" panose="030F0702030302020204" pitchFamily="66" charset="0"/>
              </a:rPr>
              <a:t>(4.2, 3.39)</a:t>
            </a:r>
            <a:endParaRPr lang="en-GB" sz="12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20030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blinds(horizontal)">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par>
                                <p:cTn id="18" presetID="3" presetClass="entr" presetSubtype="5"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par>
                                <p:cTn id="26" presetID="3" presetClass="entr" presetSubtype="1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linds(horizont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linds(horizontal)">
                                      <p:cBhvr>
                                        <p:cTn id="33" dur="500"/>
                                        <p:tgtEl>
                                          <p:spTgt spid="33"/>
                                        </p:tgtEl>
                                      </p:cBhvr>
                                    </p:animEffect>
                                  </p:childTnLst>
                                </p:cTn>
                              </p:par>
                              <p:par>
                                <p:cTn id="34" presetID="3" presetClass="entr" presetSubtype="5"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linds(vertical)">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linds(horizontal)">
                                      <p:cBhvr>
                                        <p:cTn id="41" dur="500"/>
                                        <p:tgtEl>
                                          <p:spTgt spid="27"/>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blinds(horizontal)">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linds(horizontal)">
                                      <p:cBhvr>
                                        <p:cTn id="49" dur="500"/>
                                        <p:tgtEl>
                                          <p:spTgt spid="14"/>
                                        </p:tgtEl>
                                      </p:cBhvr>
                                    </p:animEffect>
                                  </p:childTnLst>
                                </p:cTn>
                              </p:par>
                              <p:par>
                                <p:cTn id="50" presetID="3" presetClass="entr" presetSubtype="5"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vertic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linds(horizontal)">
                                      <p:cBhvr>
                                        <p:cTn id="57" dur="500"/>
                                        <p:tgtEl>
                                          <p:spTgt spid="20"/>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linds(horizontal)">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5"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blinds(vertical)">
                                      <p:cBhvr>
                                        <p:cTn id="65" dur="500"/>
                                        <p:tgtEl>
                                          <p:spTgt spid="28"/>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blinds(horizontal)">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blinds(horizontal)">
                                      <p:cBhvr>
                                        <p:cTn id="73" dur="500"/>
                                        <p:tgtEl>
                                          <p:spTgt spid="37"/>
                                        </p:tgtEl>
                                      </p:cBhvr>
                                    </p:animEffect>
                                  </p:childTnLst>
                                </p:cTn>
                              </p:par>
                              <p:par>
                                <p:cTn id="74" presetID="3" presetClass="entr" presetSubtype="10" fill="hold"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blinds(horizontal)">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3">
                                            <p:txEl>
                                              <p:pRg st="4" end="4"/>
                                            </p:txEl>
                                          </p:spTgt>
                                        </p:tgtEl>
                                        <p:attrNameLst>
                                          <p:attrName>style.visibility</p:attrName>
                                        </p:attrNameLst>
                                      </p:cBhvr>
                                      <p:to>
                                        <p:strVal val="visible"/>
                                      </p:to>
                                    </p:set>
                                    <p:animEffect transition="in" filter="blinds(horizontal)">
                                      <p:cBhvr>
                                        <p:cTn id="81" dur="500"/>
                                        <p:tgtEl>
                                          <p:spTgt spid="3">
                                            <p:txEl>
                                              <p:pRg st="4" end="4"/>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3">
                                            <p:txEl>
                                              <p:pRg st="6" end="6"/>
                                            </p:txEl>
                                          </p:spTgt>
                                        </p:tgtEl>
                                        <p:attrNameLst>
                                          <p:attrName>style.visibility</p:attrName>
                                        </p:attrNameLst>
                                      </p:cBhvr>
                                      <p:to>
                                        <p:strVal val="visible"/>
                                      </p:to>
                                    </p:set>
                                    <p:animEffect transition="in" filter="blinds(horizontal)">
                                      <p:cBhvr>
                                        <p:cTn id="86" dur="500"/>
                                        <p:tgtEl>
                                          <p:spTgt spid="3">
                                            <p:txEl>
                                              <p:pRg st="6" end="6"/>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blinds(horizontal)">
                                      <p:cBhvr>
                                        <p:cTn id="91" dur="500"/>
                                        <p:tgtEl>
                                          <p:spTgt spid="76"/>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nodeType="click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blinds(horizontal)">
                                      <p:cBhvr>
                                        <p:cTn id="96" dur="500"/>
                                        <p:tgtEl>
                                          <p:spTgt spid="48"/>
                                        </p:tgtEl>
                                      </p:cBhvr>
                                    </p:animEffect>
                                  </p:childTnLst>
                                </p:cTn>
                              </p:par>
                              <p:par>
                                <p:cTn id="97" presetID="3" presetClass="entr" presetSubtype="5" fill="hold" nodeType="withEffect">
                                  <p:stCondLst>
                                    <p:cond delay="0"/>
                                  </p:stCondLst>
                                  <p:childTnLst>
                                    <p:set>
                                      <p:cBhvr>
                                        <p:cTn id="98" dur="1" fill="hold">
                                          <p:stCondLst>
                                            <p:cond delay="0"/>
                                          </p:stCondLst>
                                        </p:cTn>
                                        <p:tgtEl>
                                          <p:spTgt spid="47"/>
                                        </p:tgtEl>
                                        <p:attrNameLst>
                                          <p:attrName>style.visibility</p:attrName>
                                        </p:attrNameLst>
                                      </p:cBhvr>
                                      <p:to>
                                        <p:strVal val="visible"/>
                                      </p:to>
                                    </p:set>
                                    <p:animEffect transition="in" filter="blinds(vertical)">
                                      <p:cBhvr>
                                        <p:cTn id="99" dur="500"/>
                                        <p:tgtEl>
                                          <p:spTgt spid="47"/>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nodeType="click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blinds(horizontal)">
                                      <p:cBhvr>
                                        <p:cTn id="104" dur="500"/>
                                        <p:tgtEl>
                                          <p:spTgt spid="54"/>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77"/>
                                        </p:tgtEl>
                                        <p:attrNameLst>
                                          <p:attrName>style.visibility</p:attrName>
                                        </p:attrNameLst>
                                      </p:cBhvr>
                                      <p:to>
                                        <p:strVal val="visible"/>
                                      </p:to>
                                    </p:set>
                                    <p:animEffect transition="in" filter="blinds(horizontal)">
                                      <p:cBhvr>
                                        <p:cTn id="107" dur="500"/>
                                        <p:tgtEl>
                                          <p:spTgt spid="77"/>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nodeType="clickEffect">
                                  <p:stCondLst>
                                    <p:cond delay="0"/>
                                  </p:stCondLst>
                                  <p:childTnLst>
                                    <p:set>
                                      <p:cBhvr>
                                        <p:cTn id="111" dur="1" fill="hold">
                                          <p:stCondLst>
                                            <p:cond delay="0"/>
                                          </p:stCondLst>
                                        </p:cTn>
                                        <p:tgtEl>
                                          <p:spTgt spid="57"/>
                                        </p:tgtEl>
                                        <p:attrNameLst>
                                          <p:attrName>style.visibility</p:attrName>
                                        </p:attrNameLst>
                                      </p:cBhvr>
                                      <p:to>
                                        <p:strVal val="visible"/>
                                      </p:to>
                                    </p:set>
                                    <p:animEffect transition="in" filter="blinds(horizontal)">
                                      <p:cBhvr>
                                        <p:cTn id="112" dur="500"/>
                                        <p:tgtEl>
                                          <p:spTgt spid="57"/>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64"/>
                                        </p:tgtEl>
                                        <p:attrNameLst>
                                          <p:attrName>style.visibility</p:attrName>
                                        </p:attrNameLst>
                                      </p:cBhvr>
                                      <p:to>
                                        <p:strVal val="visible"/>
                                      </p:to>
                                    </p:set>
                                    <p:animEffect transition="in" filter="blinds(horizontal)">
                                      <p:cBhvr>
                                        <p:cTn id="115" dur="500"/>
                                        <p:tgtEl>
                                          <p:spTgt spid="64"/>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70"/>
                                        </p:tgtEl>
                                        <p:attrNameLst>
                                          <p:attrName>style.visibility</p:attrName>
                                        </p:attrNameLst>
                                      </p:cBhvr>
                                      <p:to>
                                        <p:strVal val="visible"/>
                                      </p:to>
                                    </p:set>
                                    <p:animEffect transition="in" filter="blinds(horizontal)">
                                      <p:cBhvr>
                                        <p:cTn id="120" dur="500"/>
                                        <p:tgtEl>
                                          <p:spTgt spid="70"/>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72"/>
                                        </p:tgtEl>
                                        <p:attrNameLst>
                                          <p:attrName>style.visibility</p:attrName>
                                        </p:attrNameLst>
                                      </p:cBhvr>
                                      <p:to>
                                        <p:strVal val="visible"/>
                                      </p:to>
                                    </p:set>
                                    <p:animEffect transition="in" filter="blinds(horizontal)">
                                      <p:cBhvr>
                                        <p:cTn id="123" dur="500"/>
                                        <p:tgtEl>
                                          <p:spTgt spid="72"/>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nodeType="click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blinds(horizontal)">
                                      <p:cBhvr>
                                        <p:cTn id="128" dur="500"/>
                                        <p:tgtEl>
                                          <p:spTgt spid="49"/>
                                        </p:tgtEl>
                                      </p:cBhvr>
                                    </p:animEffect>
                                  </p:childTnLst>
                                </p:cTn>
                              </p:par>
                              <p:par>
                                <p:cTn id="129" presetID="3" presetClass="entr" presetSubtype="5" fill="hold" nodeType="with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blinds(vertical)">
                                      <p:cBhvr>
                                        <p:cTn id="131" dur="500"/>
                                        <p:tgtEl>
                                          <p:spTgt spid="46"/>
                                        </p:tgtEl>
                                      </p:cBhvr>
                                    </p:animEffec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nodeType="clickEffect">
                                  <p:stCondLst>
                                    <p:cond delay="0"/>
                                  </p:stCondLst>
                                  <p:childTnLst>
                                    <p:set>
                                      <p:cBhvr>
                                        <p:cTn id="135" dur="1" fill="hold">
                                          <p:stCondLst>
                                            <p:cond delay="0"/>
                                          </p:stCondLst>
                                        </p:cTn>
                                        <p:tgtEl>
                                          <p:spTgt spid="59"/>
                                        </p:tgtEl>
                                        <p:attrNameLst>
                                          <p:attrName>style.visibility</p:attrName>
                                        </p:attrNameLst>
                                      </p:cBhvr>
                                      <p:to>
                                        <p:strVal val="visible"/>
                                      </p:to>
                                    </p:set>
                                    <p:animEffect transition="in" filter="blinds(horizontal)">
                                      <p:cBhvr>
                                        <p:cTn id="136" dur="500"/>
                                        <p:tgtEl>
                                          <p:spTgt spid="59"/>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Effect transition="in" filter="blinds(horizontal)">
                                      <p:cBhvr>
                                        <p:cTn id="139" dur="500"/>
                                        <p:tgtEl>
                                          <p:spTgt spid="78"/>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nodeType="click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blinds(horizontal)">
                                      <p:cBhvr>
                                        <p:cTn id="144" dur="500"/>
                                        <p:tgtEl>
                                          <p:spTgt spid="67"/>
                                        </p:tgtEl>
                                      </p:cBhvr>
                                    </p:animEffect>
                                  </p:childTnLst>
                                </p:cTn>
                              </p:par>
                              <p:par>
                                <p:cTn id="145" presetID="3" presetClass="entr" presetSubtype="10" fill="hold" grpId="0" nodeType="withEffect">
                                  <p:stCondLst>
                                    <p:cond delay="0"/>
                                  </p:stCondLst>
                                  <p:childTnLst>
                                    <p:set>
                                      <p:cBhvr>
                                        <p:cTn id="146" dur="1" fill="hold">
                                          <p:stCondLst>
                                            <p:cond delay="0"/>
                                          </p:stCondLst>
                                        </p:cTn>
                                        <p:tgtEl>
                                          <p:spTgt spid="69"/>
                                        </p:tgtEl>
                                        <p:attrNameLst>
                                          <p:attrName>style.visibility</p:attrName>
                                        </p:attrNameLst>
                                      </p:cBhvr>
                                      <p:to>
                                        <p:strVal val="visible"/>
                                      </p:to>
                                    </p:set>
                                    <p:animEffect transition="in" filter="blinds(horizontal)">
                                      <p:cBhvr>
                                        <p:cTn id="147" dur="500"/>
                                        <p:tgtEl>
                                          <p:spTgt spid="69"/>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73"/>
                                        </p:tgtEl>
                                        <p:attrNameLst>
                                          <p:attrName>style.visibility</p:attrName>
                                        </p:attrNameLst>
                                      </p:cBhvr>
                                      <p:to>
                                        <p:strVal val="visible"/>
                                      </p:to>
                                    </p:set>
                                    <p:animEffect transition="in" filter="blinds(horizontal)">
                                      <p:cBhvr>
                                        <p:cTn id="152" dur="500"/>
                                        <p:tgtEl>
                                          <p:spTgt spid="73"/>
                                        </p:tgtEl>
                                      </p:cBhvr>
                                    </p:animEffect>
                                  </p:childTnLst>
                                </p:cTn>
                              </p:par>
                              <p:par>
                                <p:cTn id="153" presetID="3" presetClass="entr" presetSubtype="10" fill="hold" grpId="0" nodeType="withEffect">
                                  <p:stCondLst>
                                    <p:cond delay="0"/>
                                  </p:stCondLst>
                                  <p:childTnLst>
                                    <p:set>
                                      <p:cBhvr>
                                        <p:cTn id="154" dur="1" fill="hold">
                                          <p:stCondLst>
                                            <p:cond delay="0"/>
                                          </p:stCondLst>
                                        </p:cTn>
                                        <p:tgtEl>
                                          <p:spTgt spid="71"/>
                                        </p:tgtEl>
                                        <p:attrNameLst>
                                          <p:attrName>style.visibility</p:attrName>
                                        </p:attrNameLst>
                                      </p:cBhvr>
                                      <p:to>
                                        <p:strVal val="visible"/>
                                      </p:to>
                                    </p:set>
                                    <p:animEffect transition="in" filter="blinds(horizontal)">
                                      <p:cBhvr>
                                        <p:cTn id="155" dur="500"/>
                                        <p:tgtEl>
                                          <p:spTgt spid="71"/>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ntr" presetSubtype="10" fill="hold" nodeType="clickEffect">
                                  <p:stCondLst>
                                    <p:cond delay="0"/>
                                  </p:stCondLst>
                                  <p:childTnLst>
                                    <p:set>
                                      <p:cBhvr>
                                        <p:cTn id="159" dur="1" fill="hold">
                                          <p:stCondLst>
                                            <p:cond delay="0"/>
                                          </p:stCondLst>
                                        </p:cTn>
                                        <p:tgtEl>
                                          <p:spTgt spid="74">
                                            <p:txEl>
                                              <p:pRg st="0" end="0"/>
                                            </p:txEl>
                                          </p:spTgt>
                                        </p:tgtEl>
                                        <p:attrNameLst>
                                          <p:attrName>style.visibility</p:attrName>
                                        </p:attrNameLst>
                                      </p:cBhvr>
                                      <p:to>
                                        <p:strVal val="visible"/>
                                      </p:to>
                                    </p:set>
                                    <p:animEffect transition="in" filter="blinds(horizontal)">
                                      <p:cBhvr>
                                        <p:cTn id="160" dur="500"/>
                                        <p:tgtEl>
                                          <p:spTgt spid="74">
                                            <p:txEl>
                                              <p:pRg st="0" end="0"/>
                                            </p:txEl>
                                          </p:spTgt>
                                        </p:tgtEl>
                                      </p:cBhvr>
                                    </p:animEffect>
                                  </p:childTnLst>
                                </p:cTn>
                              </p:par>
                            </p:childTnLst>
                          </p:cTn>
                        </p:par>
                      </p:childTnLst>
                    </p:cTn>
                  </p:par>
                  <p:par>
                    <p:cTn id="161" fill="hold">
                      <p:stCondLst>
                        <p:cond delay="indefinite"/>
                      </p:stCondLst>
                      <p:childTnLst>
                        <p:par>
                          <p:cTn id="162" fill="hold">
                            <p:stCondLst>
                              <p:cond delay="0"/>
                            </p:stCondLst>
                            <p:childTnLst>
                              <p:par>
                                <p:cTn id="163" presetID="3" presetClass="entr" presetSubtype="10" fill="hold" nodeType="clickEffect">
                                  <p:stCondLst>
                                    <p:cond delay="0"/>
                                  </p:stCondLst>
                                  <p:childTnLst>
                                    <p:set>
                                      <p:cBhvr>
                                        <p:cTn id="164" dur="1" fill="hold">
                                          <p:stCondLst>
                                            <p:cond delay="0"/>
                                          </p:stCondLst>
                                        </p:cTn>
                                        <p:tgtEl>
                                          <p:spTgt spid="74">
                                            <p:txEl>
                                              <p:pRg st="2" end="2"/>
                                            </p:txEl>
                                          </p:spTgt>
                                        </p:tgtEl>
                                        <p:attrNameLst>
                                          <p:attrName>style.visibility</p:attrName>
                                        </p:attrNameLst>
                                      </p:cBhvr>
                                      <p:to>
                                        <p:strVal val="visible"/>
                                      </p:to>
                                    </p:set>
                                    <p:animEffect transition="in" filter="blinds(horizontal)">
                                      <p:cBhvr>
                                        <p:cTn id="165" dur="500"/>
                                        <p:tgtEl>
                                          <p:spTgt spid="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33" grpId="0"/>
      <p:bldP spid="34" grpId="0"/>
      <p:bldP spid="35" grpId="0"/>
      <p:bldP spid="37" grpId="0"/>
      <p:bldP spid="64" grpId="0"/>
      <p:bldP spid="69" grpId="0"/>
      <p:bldP spid="70" grpId="0" animBg="1"/>
      <p:bldP spid="71" grpId="0" animBg="1"/>
      <p:bldP spid="72" grpId="0"/>
      <p:bldP spid="73" grpId="0"/>
      <p:bldP spid="75" grpId="0" animBg="1"/>
      <p:bldP spid="76" grpId="0" animBg="1"/>
      <p:bldP spid="77" grpId="0"/>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599" y="1600200"/>
            <a:ext cx="3498011" cy="4257675"/>
          </a:xfrm>
        </p:spPr>
        <p:txBody>
          <a:bodyPr>
            <a:normAutofit/>
          </a:bodyPr>
          <a:lstStyle/>
          <a:p>
            <a:pPr marL="0" indent="0" algn="ctr">
              <a:buNone/>
            </a:pPr>
            <a:r>
              <a:rPr lang="en-GB" sz="1400" b="1" dirty="0" smtClean="0">
                <a:latin typeface="Comic Sans MS" panose="030F0702030302020204" pitchFamily="66" charset="0"/>
              </a:rPr>
              <a:t>You can sketch curves based on their Polar equations</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a:p>
            <a:pPr algn="ctr">
              <a:buFont typeface="Wingdings"/>
              <a:buChar char="à"/>
            </a:pPr>
            <a:r>
              <a:rPr lang="en-US" sz="1400" dirty="0" smtClean="0">
                <a:latin typeface="Comic Sans MS" panose="030F0702030302020204" pitchFamily="66" charset="0"/>
                <a:sym typeface="Wingdings" panose="05000000000000000000" pitchFamily="2" charset="2"/>
              </a:rPr>
              <a:t>Work out values up to 2</a:t>
            </a:r>
            <a:r>
              <a:rPr lang="el-GR" sz="1400" dirty="0" smtClean="0">
                <a:latin typeface="Comic Sans MS" panose="030F0702030302020204" pitchFamily="66" charset="0"/>
                <a:sym typeface="Wingdings" panose="05000000000000000000" pitchFamily="2" charset="2"/>
              </a:rPr>
              <a:t>π</a:t>
            </a:r>
            <a:endParaRPr lang="en-GB" sz="1400" dirty="0" smtClean="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smtClean="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smtClean="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smtClean="0">
                <a:latin typeface="Comic Sans MS" panose="030F0702030302020204" pitchFamily="66" charset="0"/>
                <a:sym typeface="Wingdings" panose="05000000000000000000" pitchFamily="2" charset="2"/>
              </a:rPr>
              <a:t>This follows a similar pattern to the previous graph, but the actual shape is slightly different…</a:t>
            </a:r>
            <a:endParaRPr lang="en-US"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p:txBody>
      </p:sp>
      <p:pic>
        <p:nvPicPr>
          <p:cNvPr id="5" name="Picture 8" descr="http://tutorial.math.lamar.edu/Classes/CalcII/PolarArea_files/image00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1219200" cy="1158240"/>
          </a:xfrm>
          <a:prstGeom prst="rect">
            <a:avLst/>
          </a:prstGeom>
          <a:noFill/>
          <a:extLst>
            <a:ext uri="{909E8E84-426E-40DD-AFC4-6F175D3DCCD1}">
              <a14:hiddenFill xmlns:a14="http://schemas.microsoft.com/office/drawing/2010/main">
                <a:solidFill>
                  <a:srgbClr val="FFFFFF"/>
                </a:solidFill>
              </a14:hiddenFill>
            </a:ext>
          </a:extLst>
        </p:spPr>
      </p:pic>
      <p:sp>
        <p:nvSpPr>
          <p:cNvPr id="116" name="TextBox 115"/>
          <p:cNvSpPr txBox="1"/>
          <p:nvPr/>
        </p:nvSpPr>
        <p:spPr>
          <a:xfrm>
            <a:off x="8736516" y="6550223"/>
            <a:ext cx="407484" cy="307777"/>
          </a:xfrm>
          <a:prstGeom prst="rect">
            <a:avLst/>
          </a:prstGeom>
          <a:noFill/>
        </p:spPr>
        <p:txBody>
          <a:bodyPr wrap="none" rtlCol="0">
            <a:spAutoFit/>
          </a:bodyPr>
          <a:lstStyle/>
          <a:p>
            <a:pPr algn="ctr"/>
            <a:r>
              <a:rPr lang="en-GB" sz="1400" dirty="0" smtClean="0">
                <a:latin typeface="Comic Sans MS" panose="030F0702030302020204" pitchFamily="66" charset="0"/>
              </a:rPr>
              <a:t>7C</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091241" y="2651185"/>
                <a:ext cx="1850366"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600" b="0" i="1" smtClean="0">
                          <a:latin typeface="Cambria Math"/>
                        </a:rPr>
                        <m:t>𝑟</m:t>
                      </m:r>
                      <m:r>
                        <a:rPr lang="en-GB" sz="1600" b="0" i="1" smtClean="0">
                          <a:latin typeface="Cambria Math"/>
                        </a:rPr>
                        <m:t>=</m:t>
                      </m:r>
                      <m:r>
                        <a:rPr lang="en-GB" sz="1600" b="0" i="1" smtClean="0">
                          <a:latin typeface="Cambria Math"/>
                        </a:rPr>
                        <m:t>𝑎</m:t>
                      </m:r>
                      <m:r>
                        <a:rPr lang="en-GB" sz="1600" b="0" i="1" smtClean="0">
                          <a:latin typeface="Cambria Math"/>
                        </a:rPr>
                        <m:t>(3+2</m:t>
                      </m:r>
                      <m:r>
                        <a:rPr lang="en-GB" sz="1600" b="0" i="1" smtClean="0">
                          <a:latin typeface="Cambria Math"/>
                        </a:rPr>
                        <m:t>𝑐𝑜𝑠</m:t>
                      </m:r>
                      <m:r>
                        <a:rPr lang="en-GB" sz="1600" b="0" i="1" smtClean="0">
                          <a:latin typeface="Cambria Math"/>
                          <a:ea typeface="Cambria Math"/>
                        </a:rPr>
                        <m:t>𝜃</m:t>
                      </m:r>
                      <m:r>
                        <a:rPr lang="en-GB" sz="1600" b="0" i="1" smtClean="0">
                          <a:latin typeface="Cambria Math"/>
                          <a:ea typeface="Cambria Math"/>
                        </a:rPr>
                        <m:t>)</m:t>
                      </m:r>
                    </m:oMath>
                  </m:oMathPara>
                </a14:m>
                <a:endParaRPr lang="en-GB"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1091241" y="2651185"/>
                <a:ext cx="1850366" cy="338554"/>
              </a:xfrm>
              <a:prstGeom prst="rect">
                <a:avLst/>
              </a:prstGeom>
              <a:blipFill rotWithShape="1">
                <a:blip r:embed="rId3"/>
                <a:stretch>
                  <a:fillRect b="-10909"/>
                </a:stretch>
              </a:blipFill>
            </p:spPr>
            <p:txBody>
              <a:bodyPr/>
              <a:lstStyle/>
              <a:p>
                <a:r>
                  <a:rPr lang="en-GB">
                    <a:noFill/>
                  </a:rPr>
                  <a:t> </a:t>
                </a:r>
              </a:p>
            </p:txBody>
          </p:sp>
        </mc:Fallback>
      </mc:AlternateContent>
      <p:sp>
        <p:nvSpPr>
          <p:cNvPr id="7" name="AutoShape 4"/>
          <p:cNvSpPr>
            <a:spLocks noChangeAspect="1" noChangeArrowheads="1" noTextEdit="1"/>
          </p:cNvSpPr>
          <p:nvPr/>
        </p:nvSpPr>
        <p:spPr bwMode="auto">
          <a:xfrm>
            <a:off x="393134" y="3639418"/>
            <a:ext cx="33512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Line 6"/>
          <p:cNvSpPr>
            <a:spLocks noChangeShapeType="1"/>
          </p:cNvSpPr>
          <p:nvPr/>
        </p:nvSpPr>
        <p:spPr bwMode="auto">
          <a:xfrm>
            <a:off x="9519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7"/>
          <p:cNvSpPr>
            <a:spLocks noChangeShapeType="1"/>
          </p:cNvSpPr>
          <p:nvPr/>
        </p:nvSpPr>
        <p:spPr bwMode="auto">
          <a:xfrm>
            <a:off x="15107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8"/>
          <p:cNvSpPr>
            <a:spLocks noChangeShapeType="1"/>
          </p:cNvSpPr>
          <p:nvPr/>
        </p:nvSpPr>
        <p:spPr bwMode="auto">
          <a:xfrm>
            <a:off x="20695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9"/>
          <p:cNvSpPr>
            <a:spLocks noChangeShapeType="1"/>
          </p:cNvSpPr>
          <p:nvPr/>
        </p:nvSpPr>
        <p:spPr bwMode="auto">
          <a:xfrm>
            <a:off x="26283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0"/>
          <p:cNvSpPr>
            <a:spLocks noChangeShapeType="1"/>
          </p:cNvSpPr>
          <p:nvPr/>
        </p:nvSpPr>
        <p:spPr bwMode="auto">
          <a:xfrm>
            <a:off x="31871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1"/>
          <p:cNvSpPr>
            <a:spLocks noChangeShapeType="1"/>
          </p:cNvSpPr>
          <p:nvPr/>
        </p:nvSpPr>
        <p:spPr bwMode="auto">
          <a:xfrm>
            <a:off x="386784" y="4009306"/>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2"/>
          <p:cNvSpPr>
            <a:spLocks noChangeShapeType="1"/>
          </p:cNvSpPr>
          <p:nvPr/>
        </p:nvSpPr>
        <p:spPr bwMode="auto">
          <a:xfrm>
            <a:off x="3931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
          <p:cNvSpPr>
            <a:spLocks noChangeShapeType="1"/>
          </p:cNvSpPr>
          <p:nvPr/>
        </p:nvSpPr>
        <p:spPr bwMode="auto">
          <a:xfrm>
            <a:off x="3750886" y="3634626"/>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4"/>
          <p:cNvSpPr>
            <a:spLocks noChangeShapeType="1"/>
          </p:cNvSpPr>
          <p:nvPr/>
        </p:nvSpPr>
        <p:spPr bwMode="auto">
          <a:xfrm>
            <a:off x="386784" y="3639418"/>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5"/>
          <p:cNvSpPr>
            <a:spLocks noChangeShapeType="1"/>
          </p:cNvSpPr>
          <p:nvPr/>
        </p:nvSpPr>
        <p:spPr bwMode="auto">
          <a:xfrm>
            <a:off x="386784" y="4380781"/>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6"/>
          <p:cNvSpPr>
            <a:spLocks noChangeArrowheads="1"/>
          </p:cNvSpPr>
          <p:nvPr/>
        </p:nvSpPr>
        <p:spPr bwMode="auto">
          <a:xfrm>
            <a:off x="618559" y="3691806"/>
            <a:ext cx="1090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dirty="0" smtClean="0">
                <a:ln>
                  <a:noFill/>
                </a:ln>
                <a:solidFill>
                  <a:srgbClr val="000000"/>
                </a:solidFill>
                <a:effectLst/>
                <a:latin typeface="Comic Sans MS" pitchFamily="66" charset="0"/>
                <a:cs typeface="Arial" pitchFamily="34" charset="0"/>
              </a:rPr>
              <a:t>θ</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28"/>
          <p:cNvSpPr>
            <a:spLocks noChangeArrowheads="1"/>
          </p:cNvSpPr>
          <p:nvPr/>
        </p:nvSpPr>
        <p:spPr bwMode="auto">
          <a:xfrm>
            <a:off x="629672" y="4061693"/>
            <a:ext cx="1809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omic Sans MS" pitchFamily="66" charset="0"/>
                <a:cs typeface="Arial" pitchFamily="34" charset="0"/>
              </a:rPr>
              <a:t>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Box 19"/>
          <p:cNvSpPr txBox="1"/>
          <p:nvPr/>
        </p:nvSpPr>
        <p:spPr>
          <a:xfrm>
            <a:off x="1002734" y="3639418"/>
            <a:ext cx="457200" cy="307777"/>
          </a:xfrm>
          <a:prstGeom prst="rect">
            <a:avLst/>
          </a:prstGeom>
          <a:noFill/>
        </p:spPr>
        <p:txBody>
          <a:bodyPr wrap="square" rtlCol="0">
            <a:spAutoFit/>
          </a:bodyPr>
          <a:lstStyle/>
          <a:p>
            <a:pPr algn="ctr"/>
            <a:r>
              <a:rPr lang="en-GB" sz="1400" dirty="0" smtClean="0">
                <a:latin typeface="Comic Sans MS" panose="030F0702030302020204" pitchFamily="66" charset="0"/>
              </a:rPr>
              <a:t>0</a:t>
            </a:r>
            <a:endParaRPr lang="en-GB" sz="1400" dirty="0">
              <a:latin typeface="Comic Sans MS" panose="030F0702030302020204" pitchFamily="66" charset="0"/>
            </a:endParaRPr>
          </a:p>
        </p:txBody>
      </p:sp>
      <p:sp>
        <p:nvSpPr>
          <p:cNvPr id="21" name="TextBox 20"/>
          <p:cNvSpPr txBox="1"/>
          <p:nvPr/>
        </p:nvSpPr>
        <p:spPr>
          <a:xfrm>
            <a:off x="1536134" y="3639418"/>
            <a:ext cx="533400" cy="307777"/>
          </a:xfrm>
          <a:prstGeom prst="rect">
            <a:avLst/>
          </a:prstGeom>
          <a:noFill/>
        </p:spPr>
        <p:txBody>
          <a:bodyPr wrap="square" rtlCol="0">
            <a:spAutoFit/>
          </a:bodyPr>
          <a:lstStyle/>
          <a:p>
            <a:pPr algn="ctr"/>
            <a:r>
              <a:rPr lang="el-GR" sz="1400" baseline="30000" dirty="0" smtClean="0">
                <a:latin typeface="Comic Sans MS" panose="030F0702030302020204" pitchFamily="66" charset="0"/>
              </a:rPr>
              <a:t>π</a:t>
            </a:r>
            <a:r>
              <a:rPr lang="en-GB" sz="1400" dirty="0" smtClean="0">
                <a:latin typeface="Comic Sans MS" panose="030F0702030302020204" pitchFamily="66" charset="0"/>
              </a:rPr>
              <a:t>/</a:t>
            </a:r>
            <a:r>
              <a:rPr lang="en-GB" sz="1400" baseline="-25000" dirty="0" smtClean="0">
                <a:latin typeface="Comic Sans MS" panose="030F0702030302020204" pitchFamily="66" charset="0"/>
              </a:rPr>
              <a:t>2</a:t>
            </a:r>
            <a:endParaRPr lang="en-GB" sz="1400" baseline="-25000" dirty="0">
              <a:latin typeface="Comic Sans MS" panose="030F0702030302020204" pitchFamily="66" charset="0"/>
            </a:endParaRPr>
          </a:p>
        </p:txBody>
      </p:sp>
      <p:sp>
        <p:nvSpPr>
          <p:cNvPr id="22" name="TextBox 21"/>
          <p:cNvSpPr txBox="1"/>
          <p:nvPr/>
        </p:nvSpPr>
        <p:spPr>
          <a:xfrm>
            <a:off x="2602934" y="3639418"/>
            <a:ext cx="609600" cy="307777"/>
          </a:xfrm>
          <a:prstGeom prst="rect">
            <a:avLst/>
          </a:prstGeom>
          <a:noFill/>
        </p:spPr>
        <p:txBody>
          <a:bodyPr wrap="square" rtlCol="0">
            <a:spAutoFit/>
          </a:bodyPr>
          <a:lstStyle/>
          <a:p>
            <a:pPr algn="ctr"/>
            <a:r>
              <a:rPr lang="en-GB" sz="1400" baseline="30000" dirty="0" smtClean="0">
                <a:latin typeface="Comic Sans MS" panose="030F0702030302020204" pitchFamily="66" charset="0"/>
              </a:rPr>
              <a:t>3</a:t>
            </a:r>
            <a:r>
              <a:rPr lang="el-GR" sz="1400" baseline="30000" dirty="0" smtClean="0">
                <a:latin typeface="Comic Sans MS" panose="030F0702030302020204" pitchFamily="66" charset="0"/>
              </a:rPr>
              <a:t>π</a:t>
            </a:r>
            <a:r>
              <a:rPr lang="en-GB" sz="1400" dirty="0" smtClean="0">
                <a:latin typeface="Comic Sans MS" panose="030F0702030302020204" pitchFamily="66" charset="0"/>
              </a:rPr>
              <a:t>/</a:t>
            </a:r>
            <a:r>
              <a:rPr lang="en-GB" sz="1400" baseline="-25000" dirty="0" smtClean="0">
                <a:latin typeface="Comic Sans MS" panose="030F0702030302020204" pitchFamily="66" charset="0"/>
              </a:rPr>
              <a:t>2</a:t>
            </a:r>
            <a:endParaRPr lang="en-GB" sz="1400" baseline="-25000" dirty="0">
              <a:latin typeface="Comic Sans MS" panose="030F0702030302020204" pitchFamily="66" charset="0"/>
            </a:endParaRPr>
          </a:p>
        </p:txBody>
      </p:sp>
      <p:sp>
        <p:nvSpPr>
          <p:cNvPr id="23" name="TextBox 22"/>
          <p:cNvSpPr txBox="1"/>
          <p:nvPr/>
        </p:nvSpPr>
        <p:spPr>
          <a:xfrm>
            <a:off x="2069534" y="3639418"/>
            <a:ext cx="533400" cy="307777"/>
          </a:xfrm>
          <a:prstGeom prst="rect">
            <a:avLst/>
          </a:prstGeom>
          <a:noFill/>
        </p:spPr>
        <p:txBody>
          <a:bodyPr wrap="square" rtlCol="0">
            <a:spAutoFit/>
          </a:bodyPr>
          <a:lstStyle/>
          <a:p>
            <a:pPr algn="ct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24" name="TextBox 23"/>
          <p:cNvSpPr txBox="1"/>
          <p:nvPr/>
        </p:nvSpPr>
        <p:spPr>
          <a:xfrm>
            <a:off x="3212534" y="3639418"/>
            <a:ext cx="533400" cy="307777"/>
          </a:xfrm>
          <a:prstGeom prst="rect">
            <a:avLst/>
          </a:prstGeom>
          <a:noFill/>
        </p:spPr>
        <p:txBody>
          <a:bodyPr wrap="square" rtlCol="0">
            <a:spAutoFit/>
          </a:bodyPr>
          <a:lstStyle/>
          <a:p>
            <a:pPr algn="ctr"/>
            <a:r>
              <a:rPr lang="en-GB" sz="1400" dirty="0" smtClean="0">
                <a:latin typeface="Comic Sans MS" panose="030F0702030302020204" pitchFamily="66" charset="0"/>
              </a:rPr>
              <a:t>2</a:t>
            </a: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25" name="TextBox 24"/>
          <p:cNvSpPr txBox="1"/>
          <p:nvPr/>
        </p:nvSpPr>
        <p:spPr>
          <a:xfrm>
            <a:off x="971550" y="4038600"/>
            <a:ext cx="533400"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5a</a:t>
            </a:r>
            <a:endParaRPr lang="en-GB" sz="1400" dirty="0">
              <a:solidFill>
                <a:srgbClr val="FF0000"/>
              </a:solidFill>
              <a:latin typeface="Comic Sans MS" panose="030F0702030302020204" pitchFamily="66" charset="0"/>
            </a:endParaRPr>
          </a:p>
        </p:txBody>
      </p:sp>
      <p:sp>
        <p:nvSpPr>
          <p:cNvPr id="26" name="TextBox 25"/>
          <p:cNvSpPr txBox="1"/>
          <p:nvPr/>
        </p:nvSpPr>
        <p:spPr>
          <a:xfrm>
            <a:off x="2038350" y="4038600"/>
            <a:ext cx="609600" cy="307777"/>
          </a:xfrm>
          <a:prstGeom prst="rect">
            <a:avLst/>
          </a:prstGeom>
          <a:noFill/>
        </p:spPr>
        <p:txBody>
          <a:bodyPr wrap="square" rtlCol="0">
            <a:spAutoFit/>
          </a:bodyPr>
          <a:lstStyle/>
          <a:p>
            <a:pPr algn="ctr"/>
            <a:r>
              <a:rPr lang="en-US" sz="1400" dirty="0" smtClean="0">
                <a:solidFill>
                  <a:srgbClr val="FF0000"/>
                </a:solidFill>
                <a:latin typeface="Comic Sans MS" panose="030F0702030302020204" pitchFamily="66" charset="0"/>
              </a:rPr>
              <a:t>a</a:t>
            </a:r>
            <a:endParaRPr lang="en-GB" sz="1400" dirty="0">
              <a:solidFill>
                <a:srgbClr val="FF0000"/>
              </a:solidFill>
              <a:latin typeface="Comic Sans MS" panose="030F0702030302020204" pitchFamily="66" charset="0"/>
            </a:endParaRPr>
          </a:p>
        </p:txBody>
      </p:sp>
      <p:sp>
        <p:nvSpPr>
          <p:cNvPr id="27" name="TextBox 26"/>
          <p:cNvSpPr txBox="1"/>
          <p:nvPr/>
        </p:nvSpPr>
        <p:spPr>
          <a:xfrm>
            <a:off x="3181350" y="4038600"/>
            <a:ext cx="533400"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5a</a:t>
            </a:r>
            <a:endParaRPr lang="en-GB" sz="1400" dirty="0">
              <a:solidFill>
                <a:srgbClr val="FF0000"/>
              </a:solidFill>
              <a:latin typeface="Comic Sans MS" panose="030F0702030302020204" pitchFamily="66" charset="0"/>
            </a:endParaRPr>
          </a:p>
        </p:txBody>
      </p:sp>
      <p:sp>
        <p:nvSpPr>
          <p:cNvPr id="28" name="TextBox 27"/>
          <p:cNvSpPr txBox="1"/>
          <p:nvPr/>
        </p:nvSpPr>
        <p:spPr>
          <a:xfrm>
            <a:off x="1504950" y="4038600"/>
            <a:ext cx="533400"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3a</a:t>
            </a:r>
            <a:endParaRPr lang="en-GB" sz="1400" dirty="0">
              <a:solidFill>
                <a:srgbClr val="FF0000"/>
              </a:solidFill>
              <a:latin typeface="Comic Sans MS" panose="030F0702030302020204" pitchFamily="66" charset="0"/>
            </a:endParaRPr>
          </a:p>
        </p:txBody>
      </p:sp>
      <p:sp>
        <p:nvSpPr>
          <p:cNvPr id="29" name="TextBox 28"/>
          <p:cNvSpPr txBox="1"/>
          <p:nvPr/>
        </p:nvSpPr>
        <p:spPr>
          <a:xfrm>
            <a:off x="2647950" y="4038600"/>
            <a:ext cx="533400"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3a</a:t>
            </a:r>
            <a:endParaRPr lang="en-GB" sz="1400" dirty="0">
              <a:solidFill>
                <a:srgbClr val="FF0000"/>
              </a:solidFill>
              <a:latin typeface="Comic Sans MS" panose="030F0702030302020204" pitchFamily="66" charset="0"/>
            </a:endParaRPr>
          </a:p>
        </p:txBody>
      </p:sp>
      <p:pic>
        <p:nvPicPr>
          <p:cNvPr id="30"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05" t="14584" r="3571" b="6399"/>
          <a:stretch/>
        </p:blipFill>
        <p:spPr bwMode="auto">
          <a:xfrm>
            <a:off x="4196542" y="1943100"/>
            <a:ext cx="4742158"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1" name="Straight Arrow Connector 30"/>
          <p:cNvCxnSpPr/>
          <p:nvPr/>
        </p:nvCxnSpPr>
        <p:spPr>
          <a:xfrm flipV="1">
            <a:off x="6578116" y="1961251"/>
            <a:ext cx="0" cy="32385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244914" y="3580501"/>
            <a:ext cx="474260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606022" y="3616330"/>
            <a:ext cx="604653" cy="276999"/>
          </a:xfrm>
          <a:prstGeom prst="rect">
            <a:avLst/>
          </a:prstGeom>
          <a:noFill/>
        </p:spPr>
        <p:txBody>
          <a:bodyPr wrap="none" rtlCol="0">
            <a:spAutoFit/>
          </a:bodyPr>
          <a:lstStyle/>
          <a:p>
            <a:r>
              <a:rPr lang="en-US" sz="1200" b="1" dirty="0" smtClean="0">
                <a:latin typeface="Comic Sans MS" panose="030F0702030302020204" pitchFamily="66" charset="0"/>
              </a:rPr>
              <a:t>0, 2</a:t>
            </a:r>
            <a:r>
              <a:rPr lang="el-GR" sz="1200" b="1" dirty="0" smtClean="0">
                <a:latin typeface="Comic Sans MS" panose="030F0702030302020204" pitchFamily="66" charset="0"/>
              </a:rPr>
              <a:t>π</a:t>
            </a:r>
            <a:endParaRPr lang="en-GB" sz="1200" b="1" dirty="0">
              <a:latin typeface="Comic Sans MS" panose="030F0702030302020204" pitchFamily="66" charset="0"/>
            </a:endParaRPr>
          </a:p>
        </p:txBody>
      </p:sp>
      <p:sp>
        <p:nvSpPr>
          <p:cNvPr id="34" name="TextBox 33"/>
          <p:cNvSpPr txBox="1"/>
          <p:nvPr/>
        </p:nvSpPr>
        <p:spPr>
          <a:xfrm>
            <a:off x="6431631" y="1508920"/>
            <a:ext cx="321624" cy="461665"/>
          </a:xfrm>
          <a:prstGeom prst="rect">
            <a:avLst/>
          </a:prstGeom>
          <a:noFill/>
        </p:spPr>
        <p:txBody>
          <a:bodyPr wrap="square" rtlCol="0">
            <a:spAutoFit/>
          </a:bodyPr>
          <a:lstStyle/>
          <a:p>
            <a:pPr algn="ctr"/>
            <a:r>
              <a:rPr lang="el-GR" sz="1200" b="1" u="sng" dirty="0" smtClean="0">
                <a:latin typeface="Comic Sans MS" panose="030F0702030302020204" pitchFamily="66" charset="0"/>
              </a:rPr>
              <a:t>π</a:t>
            </a:r>
            <a:r>
              <a:rPr lang="en-US" sz="1200" b="1" dirty="0" smtClean="0">
                <a:latin typeface="Comic Sans MS" panose="030F0702030302020204" pitchFamily="66" charset="0"/>
              </a:rPr>
              <a:t> 2</a:t>
            </a:r>
            <a:endParaRPr lang="en-GB" sz="1200" b="1" dirty="0">
              <a:latin typeface="Comic Sans MS" panose="030F0702030302020204" pitchFamily="66" charset="0"/>
            </a:endParaRPr>
          </a:p>
        </p:txBody>
      </p:sp>
      <p:sp>
        <p:nvSpPr>
          <p:cNvPr id="35" name="TextBox 34"/>
          <p:cNvSpPr txBox="1"/>
          <p:nvPr/>
        </p:nvSpPr>
        <p:spPr>
          <a:xfrm>
            <a:off x="3997075" y="3438185"/>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36" name="TextBox 35"/>
          <p:cNvSpPr txBox="1"/>
          <p:nvPr/>
        </p:nvSpPr>
        <p:spPr>
          <a:xfrm>
            <a:off x="6375872" y="5211089"/>
            <a:ext cx="442357" cy="461665"/>
          </a:xfrm>
          <a:prstGeom prst="rect">
            <a:avLst/>
          </a:prstGeom>
          <a:noFill/>
        </p:spPr>
        <p:txBody>
          <a:bodyPr wrap="square" rtlCol="0">
            <a:spAutoFit/>
          </a:bodyPr>
          <a:lstStyle/>
          <a:p>
            <a:pPr algn="ctr"/>
            <a:r>
              <a:rPr lang="en-US" sz="1200" b="1" u="sng" dirty="0" smtClean="0">
                <a:latin typeface="Comic Sans MS" panose="030F0702030302020204" pitchFamily="66" charset="0"/>
              </a:rPr>
              <a:t>3</a:t>
            </a:r>
            <a:r>
              <a:rPr lang="el-GR" sz="1200" b="1" u="sng" dirty="0" smtClean="0">
                <a:latin typeface="Comic Sans MS" panose="030F0702030302020204" pitchFamily="66" charset="0"/>
              </a:rPr>
              <a:t>π</a:t>
            </a:r>
            <a:r>
              <a:rPr lang="en-US" sz="1200" b="1" dirty="0" smtClean="0">
                <a:latin typeface="Comic Sans MS" panose="030F0702030302020204" pitchFamily="66" charset="0"/>
              </a:rPr>
              <a:t> 2</a:t>
            </a:r>
            <a:endParaRPr lang="en-GB" sz="1200" b="1" dirty="0">
              <a:latin typeface="Comic Sans MS" panose="030F0702030302020204" pitchFamily="66" charset="0"/>
            </a:endParaRPr>
          </a:p>
        </p:txBody>
      </p:sp>
      <p:sp>
        <p:nvSpPr>
          <p:cNvPr id="37" name="TextBox 36"/>
          <p:cNvSpPr txBox="1"/>
          <p:nvPr/>
        </p:nvSpPr>
        <p:spPr>
          <a:xfrm>
            <a:off x="8535766" y="3243216"/>
            <a:ext cx="364202" cy="276999"/>
          </a:xfrm>
          <a:prstGeom prst="rect">
            <a:avLst/>
          </a:prstGeom>
          <a:noFill/>
        </p:spPr>
        <p:txBody>
          <a:bodyPr wrap="none" rtlCol="0">
            <a:spAutoFit/>
          </a:bodyPr>
          <a:lstStyle/>
          <a:p>
            <a:pPr algn="ctr"/>
            <a:r>
              <a:rPr lang="en-GB" sz="1200" b="1" dirty="0" smtClean="0">
                <a:solidFill>
                  <a:srgbClr val="FF0000"/>
                </a:solidFill>
                <a:latin typeface="Comic Sans MS" panose="030F0702030302020204" pitchFamily="66" charset="0"/>
              </a:rPr>
              <a:t>5a</a:t>
            </a:r>
            <a:endParaRPr lang="en-GB" sz="1200" b="1" dirty="0">
              <a:solidFill>
                <a:srgbClr val="FF0000"/>
              </a:solidFill>
              <a:latin typeface="Comic Sans MS" panose="030F0702030302020204" pitchFamily="66" charset="0"/>
            </a:endParaRPr>
          </a:p>
        </p:txBody>
      </p:sp>
      <p:grpSp>
        <p:nvGrpSpPr>
          <p:cNvPr id="38" name="Group 37"/>
          <p:cNvGrpSpPr/>
          <p:nvPr/>
        </p:nvGrpSpPr>
        <p:grpSpPr>
          <a:xfrm>
            <a:off x="8481318" y="3495096"/>
            <a:ext cx="152400" cy="152400"/>
            <a:chOff x="4038600" y="1371600"/>
            <a:chExt cx="152400" cy="152400"/>
          </a:xfrm>
        </p:grpSpPr>
        <p:cxnSp>
          <p:nvCxnSpPr>
            <p:cNvPr id="39" name="Straight Connector 38"/>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6183091" y="4710066"/>
            <a:ext cx="364202" cy="276999"/>
          </a:xfrm>
          <a:prstGeom prst="rect">
            <a:avLst/>
          </a:prstGeom>
          <a:noFill/>
        </p:spPr>
        <p:txBody>
          <a:bodyPr wrap="none" rtlCol="0">
            <a:spAutoFit/>
          </a:bodyPr>
          <a:lstStyle/>
          <a:p>
            <a:pPr algn="ctr"/>
            <a:r>
              <a:rPr lang="en-GB" sz="1200" b="1" dirty="0" smtClean="0">
                <a:solidFill>
                  <a:srgbClr val="FF0000"/>
                </a:solidFill>
                <a:latin typeface="Comic Sans MS" panose="030F0702030302020204" pitchFamily="66" charset="0"/>
              </a:rPr>
              <a:t>3a</a:t>
            </a:r>
            <a:endParaRPr lang="en-GB" sz="1200" b="1" dirty="0">
              <a:solidFill>
                <a:srgbClr val="FF0000"/>
              </a:solidFill>
              <a:latin typeface="Comic Sans MS" panose="030F0702030302020204" pitchFamily="66" charset="0"/>
            </a:endParaRPr>
          </a:p>
        </p:txBody>
      </p:sp>
      <p:grpSp>
        <p:nvGrpSpPr>
          <p:cNvPr id="42" name="Group 41"/>
          <p:cNvGrpSpPr/>
          <p:nvPr/>
        </p:nvGrpSpPr>
        <p:grpSpPr>
          <a:xfrm>
            <a:off x="6119118" y="3495096"/>
            <a:ext cx="152400" cy="152400"/>
            <a:chOff x="4038600" y="1371600"/>
            <a:chExt cx="152400" cy="152400"/>
          </a:xfrm>
        </p:grpSpPr>
        <p:cxnSp>
          <p:nvCxnSpPr>
            <p:cNvPr id="43" name="Straight Connector 42"/>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6211666" y="2176416"/>
            <a:ext cx="364202" cy="276999"/>
          </a:xfrm>
          <a:prstGeom prst="rect">
            <a:avLst/>
          </a:prstGeom>
          <a:noFill/>
        </p:spPr>
        <p:txBody>
          <a:bodyPr wrap="none" rtlCol="0">
            <a:spAutoFit/>
          </a:bodyPr>
          <a:lstStyle/>
          <a:p>
            <a:pPr algn="ctr"/>
            <a:r>
              <a:rPr lang="en-GB" sz="1200" b="1" dirty="0" smtClean="0">
                <a:solidFill>
                  <a:srgbClr val="FF0000"/>
                </a:solidFill>
                <a:latin typeface="Comic Sans MS" panose="030F0702030302020204" pitchFamily="66" charset="0"/>
              </a:rPr>
              <a:t>3a</a:t>
            </a:r>
            <a:endParaRPr lang="en-GB" sz="1200" b="1" dirty="0">
              <a:solidFill>
                <a:srgbClr val="FF0000"/>
              </a:solidFill>
              <a:latin typeface="Comic Sans MS" panose="030F0702030302020204" pitchFamily="66" charset="0"/>
            </a:endParaRPr>
          </a:p>
        </p:txBody>
      </p:sp>
      <p:grpSp>
        <p:nvGrpSpPr>
          <p:cNvPr id="46" name="Group 45"/>
          <p:cNvGrpSpPr/>
          <p:nvPr/>
        </p:nvGrpSpPr>
        <p:grpSpPr>
          <a:xfrm>
            <a:off x="6509643" y="4704771"/>
            <a:ext cx="152400" cy="152400"/>
            <a:chOff x="4038600" y="1371600"/>
            <a:chExt cx="152400" cy="152400"/>
          </a:xfrm>
        </p:grpSpPr>
        <p:cxnSp>
          <p:nvCxnSpPr>
            <p:cNvPr id="47" name="Straight Connector 46"/>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6154179" y="3271791"/>
            <a:ext cx="269626" cy="276999"/>
          </a:xfrm>
          <a:prstGeom prst="rect">
            <a:avLst/>
          </a:prstGeom>
          <a:noFill/>
        </p:spPr>
        <p:txBody>
          <a:bodyPr wrap="none" rtlCol="0">
            <a:spAutoFit/>
          </a:bodyPr>
          <a:lstStyle/>
          <a:p>
            <a:pPr algn="ctr"/>
            <a:r>
              <a:rPr lang="en-GB" sz="1200" b="1" dirty="0" smtClean="0">
                <a:solidFill>
                  <a:srgbClr val="FF0000"/>
                </a:solidFill>
                <a:latin typeface="Comic Sans MS" panose="030F0702030302020204" pitchFamily="66" charset="0"/>
              </a:rPr>
              <a:t>a</a:t>
            </a:r>
            <a:endParaRPr lang="en-GB" sz="1200" b="1" dirty="0">
              <a:solidFill>
                <a:srgbClr val="FF0000"/>
              </a:solidFill>
              <a:latin typeface="Comic Sans MS" panose="030F0702030302020204" pitchFamily="66" charset="0"/>
            </a:endParaRPr>
          </a:p>
        </p:txBody>
      </p:sp>
      <p:grpSp>
        <p:nvGrpSpPr>
          <p:cNvPr id="50" name="Group 49"/>
          <p:cNvGrpSpPr/>
          <p:nvPr/>
        </p:nvGrpSpPr>
        <p:grpSpPr>
          <a:xfrm>
            <a:off x="6509643" y="2304471"/>
            <a:ext cx="152400" cy="152400"/>
            <a:chOff x="4038600" y="1371600"/>
            <a:chExt cx="152400" cy="152400"/>
          </a:xfrm>
        </p:grpSpPr>
        <p:cxnSp>
          <p:nvCxnSpPr>
            <p:cNvPr id="51" name="Straight Connector 50"/>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4000500" y="5762625"/>
            <a:ext cx="4943475" cy="738664"/>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This shape has a ‘dimple’ in it</a:t>
            </a:r>
          </a:p>
          <a:p>
            <a:pPr algn="ctr"/>
            <a:endParaRPr lang="en-GB" sz="1400" dirty="0" smtClean="0">
              <a:solidFill>
                <a:srgbClr val="FF0000"/>
              </a:solidFill>
              <a:latin typeface="Comic Sans MS" panose="030F0702030302020204" pitchFamily="66" charset="0"/>
            </a:endParaRPr>
          </a:p>
          <a:p>
            <a:pPr algn="ctr"/>
            <a:r>
              <a:rPr lang="en-GB" sz="1400" dirty="0" smtClean="0">
                <a:solidFill>
                  <a:srgbClr val="FF0000"/>
                </a:solidFill>
                <a:latin typeface="Comic Sans MS" panose="030F0702030302020204" pitchFamily="66" charset="0"/>
                <a:sym typeface="Wingdings" panose="05000000000000000000" pitchFamily="2" charset="2"/>
              </a:rPr>
              <a:t> We will see the condition for this on the next slide…</a:t>
            </a:r>
            <a:endParaRPr lang="en-GB" sz="1400" dirty="0">
              <a:solidFill>
                <a:srgbClr val="FF0000"/>
              </a:solidFill>
              <a:latin typeface="Comic Sans MS" panose="030F0702030302020204" pitchFamily="66" charset="0"/>
            </a:endParaRPr>
          </a:p>
        </p:txBody>
      </p:sp>
      <p:cxnSp>
        <p:nvCxnSpPr>
          <p:cNvPr id="54" name="Straight Arrow Connector 53"/>
          <p:cNvCxnSpPr/>
          <p:nvPr/>
        </p:nvCxnSpPr>
        <p:spPr>
          <a:xfrm flipV="1">
            <a:off x="5219700" y="3752850"/>
            <a:ext cx="800100" cy="7429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5229225" y="4486275"/>
            <a:ext cx="552450" cy="1190625"/>
          </a:xfrm>
          <a:prstGeom prst="straightConnector1">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84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par>
                                <p:cTn id="33" presetID="3" presetClass="entr" presetSubtype="5"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vertical)">
                                      <p:cBhvr>
                                        <p:cTn id="35" dur="500"/>
                                        <p:tgtEl>
                                          <p:spTgt spid="1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par>
                                <p:cTn id="42" presetID="3" presetClass="entr" presetSubtype="5"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vertical)">
                                      <p:cBhvr>
                                        <p:cTn id="44" dur="500"/>
                                        <p:tgtEl>
                                          <p:spTgt spid="16"/>
                                        </p:tgtEl>
                                      </p:cBhvr>
                                    </p:animEffect>
                                  </p:childTnLst>
                                </p:cTn>
                              </p:par>
                              <p:par>
                                <p:cTn id="45" presetID="3" presetClass="entr" presetSubtype="5"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vertical)">
                                      <p:cBhvr>
                                        <p:cTn id="47" dur="500"/>
                                        <p:tgtEl>
                                          <p:spTgt spid="17"/>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linds(horizontal)">
                                      <p:cBhvr>
                                        <p:cTn id="50" dur="500"/>
                                        <p:tgtEl>
                                          <p:spTgt spid="18"/>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linds(horizontal)">
                                      <p:cBhvr>
                                        <p:cTn id="53" dur="500"/>
                                        <p:tgtEl>
                                          <p:spTgt spid="19"/>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linds(horizontal)">
                                      <p:cBhvr>
                                        <p:cTn id="56" dur="500"/>
                                        <p:tgtEl>
                                          <p:spTgt spid="20"/>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linds(horizontal)">
                                      <p:cBhvr>
                                        <p:cTn id="59" dur="500"/>
                                        <p:tgtEl>
                                          <p:spTgt spid="21"/>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linds(horizontal)">
                                      <p:cBhvr>
                                        <p:cTn id="62" dur="500"/>
                                        <p:tgtEl>
                                          <p:spTgt spid="22"/>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blinds(horizontal)">
                                      <p:cBhvr>
                                        <p:cTn id="65" dur="500"/>
                                        <p:tgtEl>
                                          <p:spTgt spid="23"/>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blinds(horizontal)">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blinds(horizontal)">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blinds(horizontal)">
                                      <p:cBhvr>
                                        <p:cTn id="78" dur="500"/>
                                        <p:tgtEl>
                                          <p:spTgt spid="28"/>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blinds(horizontal)">
                                      <p:cBhvr>
                                        <p:cTn id="83" dur="500"/>
                                        <p:tgtEl>
                                          <p:spTgt spid="26"/>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blinds(horizontal)">
                                      <p:cBhvr>
                                        <p:cTn id="88" dur="500"/>
                                        <p:tgtEl>
                                          <p:spTgt spid="29"/>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blinds(horizontal)">
                                      <p:cBhvr>
                                        <p:cTn id="93" dur="500"/>
                                        <p:tgtEl>
                                          <p:spTgt spid="27"/>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5" fill="hold" nodeType="click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blinds(vertical)">
                                      <p:cBhvr>
                                        <p:cTn id="98" dur="500"/>
                                        <p:tgtEl>
                                          <p:spTgt spid="32"/>
                                        </p:tgtEl>
                                      </p:cBhvr>
                                    </p:animEffect>
                                  </p:childTnLst>
                                </p:cTn>
                              </p:par>
                              <p:par>
                                <p:cTn id="99" presetID="3" presetClass="entr" presetSubtype="10" fill="hold" nodeType="with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blinds(horizontal)">
                                      <p:cBhvr>
                                        <p:cTn id="101" dur="500"/>
                                        <p:tgtEl>
                                          <p:spTgt spid="31"/>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blinds(horizontal)">
                                      <p:cBhvr>
                                        <p:cTn id="104" dur="500"/>
                                        <p:tgtEl>
                                          <p:spTgt spid="34"/>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blinds(horizontal)">
                                      <p:cBhvr>
                                        <p:cTn id="107" dur="500"/>
                                        <p:tgtEl>
                                          <p:spTgt spid="35"/>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36"/>
                                        </p:tgtEl>
                                        <p:attrNameLst>
                                          <p:attrName>style.visibility</p:attrName>
                                        </p:attrNameLst>
                                      </p:cBhvr>
                                      <p:to>
                                        <p:strVal val="visible"/>
                                      </p:to>
                                    </p:set>
                                    <p:animEffect transition="in" filter="blinds(horizontal)">
                                      <p:cBhvr>
                                        <p:cTn id="110" dur="500"/>
                                        <p:tgtEl>
                                          <p:spTgt spid="36"/>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blinds(horizontal)">
                                      <p:cBhvr>
                                        <p:cTn id="113" dur="500"/>
                                        <p:tgtEl>
                                          <p:spTgt spid="33"/>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nodeType="clickEffect">
                                  <p:stCondLst>
                                    <p:cond delay="0"/>
                                  </p:stCondLst>
                                  <p:childTnLst>
                                    <p:set>
                                      <p:cBhvr>
                                        <p:cTn id="117" dur="1" fill="hold">
                                          <p:stCondLst>
                                            <p:cond delay="0"/>
                                          </p:stCondLst>
                                        </p:cTn>
                                        <p:tgtEl>
                                          <p:spTgt spid="38"/>
                                        </p:tgtEl>
                                        <p:attrNameLst>
                                          <p:attrName>style.visibility</p:attrName>
                                        </p:attrNameLst>
                                      </p:cBhvr>
                                      <p:to>
                                        <p:strVal val="visible"/>
                                      </p:to>
                                    </p:set>
                                    <p:animEffect transition="in" filter="blinds(horizontal)">
                                      <p:cBhvr>
                                        <p:cTn id="118" dur="500"/>
                                        <p:tgtEl>
                                          <p:spTgt spid="38"/>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blinds(horizontal)">
                                      <p:cBhvr>
                                        <p:cTn id="121" dur="500"/>
                                        <p:tgtEl>
                                          <p:spTgt spid="37"/>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nodeType="clickEffect">
                                  <p:stCondLst>
                                    <p:cond delay="0"/>
                                  </p:stCondLst>
                                  <p:childTnLst>
                                    <p:set>
                                      <p:cBhvr>
                                        <p:cTn id="125" dur="1" fill="hold">
                                          <p:stCondLst>
                                            <p:cond delay="0"/>
                                          </p:stCondLst>
                                        </p:cTn>
                                        <p:tgtEl>
                                          <p:spTgt spid="50"/>
                                        </p:tgtEl>
                                        <p:attrNameLst>
                                          <p:attrName>style.visibility</p:attrName>
                                        </p:attrNameLst>
                                      </p:cBhvr>
                                      <p:to>
                                        <p:strVal val="visible"/>
                                      </p:to>
                                    </p:set>
                                    <p:animEffect transition="in" filter="blinds(horizontal)">
                                      <p:cBhvr>
                                        <p:cTn id="126" dur="500"/>
                                        <p:tgtEl>
                                          <p:spTgt spid="50"/>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45"/>
                                        </p:tgtEl>
                                        <p:attrNameLst>
                                          <p:attrName>style.visibility</p:attrName>
                                        </p:attrNameLst>
                                      </p:cBhvr>
                                      <p:to>
                                        <p:strVal val="visible"/>
                                      </p:to>
                                    </p:set>
                                    <p:animEffect transition="in" filter="blinds(horizontal)">
                                      <p:cBhvr>
                                        <p:cTn id="129" dur="500"/>
                                        <p:tgtEl>
                                          <p:spTgt spid="45"/>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nodeType="click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blinds(horizontal)">
                                      <p:cBhvr>
                                        <p:cTn id="134" dur="500"/>
                                        <p:tgtEl>
                                          <p:spTgt spid="42"/>
                                        </p:tgtEl>
                                      </p:cBhvr>
                                    </p:animEffect>
                                  </p:childTnLst>
                                </p:cTn>
                              </p:par>
                              <p:par>
                                <p:cTn id="135" presetID="3" presetClass="entr" presetSubtype="10"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Effect transition="in" filter="blinds(horizontal)">
                                      <p:cBhvr>
                                        <p:cTn id="137" dur="500"/>
                                        <p:tgtEl>
                                          <p:spTgt spid="49"/>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nodeType="clickEffect">
                                  <p:stCondLst>
                                    <p:cond delay="0"/>
                                  </p:stCondLst>
                                  <p:childTnLst>
                                    <p:set>
                                      <p:cBhvr>
                                        <p:cTn id="141" dur="1" fill="hold">
                                          <p:stCondLst>
                                            <p:cond delay="0"/>
                                          </p:stCondLst>
                                        </p:cTn>
                                        <p:tgtEl>
                                          <p:spTgt spid="46"/>
                                        </p:tgtEl>
                                        <p:attrNameLst>
                                          <p:attrName>style.visibility</p:attrName>
                                        </p:attrNameLst>
                                      </p:cBhvr>
                                      <p:to>
                                        <p:strVal val="visible"/>
                                      </p:to>
                                    </p:set>
                                    <p:animEffect transition="in" filter="blinds(horizontal)">
                                      <p:cBhvr>
                                        <p:cTn id="142" dur="500"/>
                                        <p:tgtEl>
                                          <p:spTgt spid="46"/>
                                        </p:tgtEl>
                                      </p:cBhvr>
                                    </p:animEffect>
                                  </p:childTnLst>
                                </p:cTn>
                              </p:par>
                              <p:par>
                                <p:cTn id="143" presetID="3" presetClass="entr" presetSubtype="10" fill="hold" grpId="0" nodeType="withEffect">
                                  <p:stCondLst>
                                    <p:cond delay="0"/>
                                  </p:stCondLst>
                                  <p:childTnLst>
                                    <p:set>
                                      <p:cBhvr>
                                        <p:cTn id="144" dur="1" fill="hold">
                                          <p:stCondLst>
                                            <p:cond delay="0"/>
                                          </p:stCondLst>
                                        </p:cTn>
                                        <p:tgtEl>
                                          <p:spTgt spid="41"/>
                                        </p:tgtEl>
                                        <p:attrNameLst>
                                          <p:attrName>style.visibility</p:attrName>
                                        </p:attrNameLst>
                                      </p:cBhvr>
                                      <p:to>
                                        <p:strVal val="visible"/>
                                      </p:to>
                                    </p:set>
                                    <p:animEffect transition="in" filter="blinds(horizontal)">
                                      <p:cBhvr>
                                        <p:cTn id="145" dur="500"/>
                                        <p:tgtEl>
                                          <p:spTgt spid="41"/>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nodeType="clickEffect">
                                  <p:stCondLst>
                                    <p:cond delay="0"/>
                                  </p:stCondLst>
                                  <p:childTnLst>
                                    <p:set>
                                      <p:cBhvr>
                                        <p:cTn id="149" dur="1" fill="hold">
                                          <p:stCondLst>
                                            <p:cond delay="0"/>
                                          </p:stCondLst>
                                        </p:cTn>
                                        <p:tgtEl>
                                          <p:spTgt spid="3">
                                            <p:txEl>
                                              <p:pRg st="11" end="11"/>
                                            </p:txEl>
                                          </p:spTgt>
                                        </p:tgtEl>
                                        <p:attrNameLst>
                                          <p:attrName>style.visibility</p:attrName>
                                        </p:attrNameLst>
                                      </p:cBhvr>
                                      <p:to>
                                        <p:strVal val="visible"/>
                                      </p:to>
                                    </p:set>
                                    <p:animEffect transition="in" filter="blinds(horizontal)">
                                      <p:cBhvr>
                                        <p:cTn id="150" dur="500"/>
                                        <p:tgtEl>
                                          <p:spTgt spid="3">
                                            <p:txEl>
                                              <p:pRg st="11" end="11"/>
                                            </p:txEl>
                                          </p:spTgt>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xit" presetSubtype="10" fill="hold" nodeType="clickEffect">
                                  <p:stCondLst>
                                    <p:cond delay="0"/>
                                  </p:stCondLst>
                                  <p:childTnLst>
                                    <p:animEffect transition="out" filter="blinds(horizontal)">
                                      <p:cBhvr>
                                        <p:cTn id="154" dur="500"/>
                                        <p:tgtEl>
                                          <p:spTgt spid="32"/>
                                        </p:tgtEl>
                                      </p:cBhvr>
                                    </p:animEffect>
                                    <p:set>
                                      <p:cBhvr>
                                        <p:cTn id="155" dur="1" fill="hold">
                                          <p:stCondLst>
                                            <p:cond delay="499"/>
                                          </p:stCondLst>
                                        </p:cTn>
                                        <p:tgtEl>
                                          <p:spTgt spid="32"/>
                                        </p:tgtEl>
                                        <p:attrNameLst>
                                          <p:attrName>style.visibility</p:attrName>
                                        </p:attrNameLst>
                                      </p:cBhvr>
                                      <p:to>
                                        <p:strVal val="hidden"/>
                                      </p:to>
                                    </p:set>
                                  </p:childTnLst>
                                </p:cTn>
                              </p:par>
                              <p:par>
                                <p:cTn id="156" presetID="3" presetClass="exit" presetSubtype="10" fill="hold" nodeType="withEffect">
                                  <p:stCondLst>
                                    <p:cond delay="0"/>
                                  </p:stCondLst>
                                  <p:childTnLst>
                                    <p:animEffect transition="out" filter="blinds(horizontal)">
                                      <p:cBhvr>
                                        <p:cTn id="157" dur="500"/>
                                        <p:tgtEl>
                                          <p:spTgt spid="31"/>
                                        </p:tgtEl>
                                      </p:cBhvr>
                                    </p:animEffect>
                                    <p:set>
                                      <p:cBhvr>
                                        <p:cTn id="158" dur="1" fill="hold">
                                          <p:stCondLst>
                                            <p:cond delay="499"/>
                                          </p:stCondLst>
                                        </p:cTn>
                                        <p:tgtEl>
                                          <p:spTgt spid="31"/>
                                        </p:tgtEl>
                                        <p:attrNameLst>
                                          <p:attrName>style.visibility</p:attrName>
                                        </p:attrNameLst>
                                      </p:cBhvr>
                                      <p:to>
                                        <p:strVal val="hidden"/>
                                      </p:to>
                                    </p:set>
                                  </p:childTnLst>
                                </p:cTn>
                              </p:par>
                              <p:par>
                                <p:cTn id="159" presetID="3" presetClass="entr" presetSubtype="10" fill="hold" nodeType="withEffect">
                                  <p:stCondLst>
                                    <p:cond delay="0"/>
                                  </p:stCondLst>
                                  <p:childTnLst>
                                    <p:set>
                                      <p:cBhvr>
                                        <p:cTn id="160" dur="1" fill="hold">
                                          <p:stCondLst>
                                            <p:cond delay="0"/>
                                          </p:stCondLst>
                                        </p:cTn>
                                        <p:tgtEl>
                                          <p:spTgt spid="30"/>
                                        </p:tgtEl>
                                        <p:attrNameLst>
                                          <p:attrName>style.visibility</p:attrName>
                                        </p:attrNameLst>
                                      </p:cBhvr>
                                      <p:to>
                                        <p:strVal val="visible"/>
                                      </p:to>
                                    </p:set>
                                    <p:animEffect transition="in" filter="blinds(horizontal)">
                                      <p:cBhvr>
                                        <p:cTn id="161" dur="500"/>
                                        <p:tgtEl>
                                          <p:spTgt spid="30"/>
                                        </p:tgtEl>
                                      </p:cBhvr>
                                    </p:animEffect>
                                  </p:childTnLst>
                                </p:cTn>
                              </p:par>
                            </p:childTnLst>
                          </p:cTn>
                        </p:par>
                      </p:childTnLst>
                    </p:cTn>
                  </p:par>
                  <p:par>
                    <p:cTn id="162" fill="hold">
                      <p:stCondLst>
                        <p:cond delay="indefinite"/>
                      </p:stCondLst>
                      <p:childTnLst>
                        <p:par>
                          <p:cTn id="163" fill="hold">
                            <p:stCondLst>
                              <p:cond delay="0"/>
                            </p:stCondLst>
                            <p:childTnLst>
                              <p:par>
                                <p:cTn id="164" presetID="3" presetClass="entr" presetSubtype="10" fill="hold" nodeType="clickEffect">
                                  <p:stCondLst>
                                    <p:cond delay="0"/>
                                  </p:stCondLst>
                                  <p:childTnLst>
                                    <p:set>
                                      <p:cBhvr>
                                        <p:cTn id="165" dur="1" fill="hold">
                                          <p:stCondLst>
                                            <p:cond delay="0"/>
                                          </p:stCondLst>
                                        </p:cTn>
                                        <p:tgtEl>
                                          <p:spTgt spid="53">
                                            <p:txEl>
                                              <p:pRg st="0" end="0"/>
                                            </p:txEl>
                                          </p:spTgt>
                                        </p:tgtEl>
                                        <p:attrNameLst>
                                          <p:attrName>style.visibility</p:attrName>
                                        </p:attrNameLst>
                                      </p:cBhvr>
                                      <p:to>
                                        <p:strVal val="visible"/>
                                      </p:to>
                                    </p:set>
                                    <p:animEffect transition="in" filter="blinds(horizontal)">
                                      <p:cBhvr>
                                        <p:cTn id="166" dur="500"/>
                                        <p:tgtEl>
                                          <p:spTgt spid="53">
                                            <p:txEl>
                                              <p:pRg st="0" end="0"/>
                                            </p:txEl>
                                          </p:spTgt>
                                        </p:tgtEl>
                                      </p:cBhvr>
                                    </p:animEffect>
                                  </p:childTnLst>
                                </p:cTn>
                              </p:par>
                            </p:childTnLst>
                          </p:cTn>
                        </p:par>
                      </p:childTnLst>
                    </p:cTn>
                  </p:par>
                  <p:par>
                    <p:cTn id="167" fill="hold">
                      <p:stCondLst>
                        <p:cond delay="indefinite"/>
                      </p:stCondLst>
                      <p:childTnLst>
                        <p:par>
                          <p:cTn id="168" fill="hold">
                            <p:stCondLst>
                              <p:cond delay="0"/>
                            </p:stCondLst>
                            <p:childTnLst>
                              <p:par>
                                <p:cTn id="169" presetID="3" presetClass="entr" presetSubtype="10" fill="hold" nodeType="clickEffect">
                                  <p:stCondLst>
                                    <p:cond delay="0"/>
                                  </p:stCondLst>
                                  <p:childTnLst>
                                    <p:set>
                                      <p:cBhvr>
                                        <p:cTn id="170" dur="1" fill="hold">
                                          <p:stCondLst>
                                            <p:cond delay="0"/>
                                          </p:stCondLst>
                                        </p:cTn>
                                        <p:tgtEl>
                                          <p:spTgt spid="57"/>
                                        </p:tgtEl>
                                        <p:attrNameLst>
                                          <p:attrName>style.visibility</p:attrName>
                                        </p:attrNameLst>
                                      </p:cBhvr>
                                      <p:to>
                                        <p:strVal val="visible"/>
                                      </p:to>
                                    </p:set>
                                    <p:animEffect transition="in" filter="blinds(horizontal)">
                                      <p:cBhvr>
                                        <p:cTn id="171" dur="500"/>
                                        <p:tgtEl>
                                          <p:spTgt spid="57"/>
                                        </p:tgtEl>
                                      </p:cBhvr>
                                    </p:animEffect>
                                  </p:childTnLst>
                                </p:cTn>
                              </p:par>
                              <p:par>
                                <p:cTn id="172" presetID="3" presetClass="entr" presetSubtype="10" fill="hold" nodeType="withEffect">
                                  <p:stCondLst>
                                    <p:cond delay="0"/>
                                  </p:stCondLst>
                                  <p:childTnLst>
                                    <p:set>
                                      <p:cBhvr>
                                        <p:cTn id="173" dur="1" fill="hold">
                                          <p:stCondLst>
                                            <p:cond delay="0"/>
                                          </p:stCondLst>
                                        </p:cTn>
                                        <p:tgtEl>
                                          <p:spTgt spid="54"/>
                                        </p:tgtEl>
                                        <p:attrNameLst>
                                          <p:attrName>style.visibility</p:attrName>
                                        </p:attrNameLst>
                                      </p:cBhvr>
                                      <p:to>
                                        <p:strVal val="visible"/>
                                      </p:to>
                                    </p:set>
                                    <p:animEffect transition="in" filter="blinds(horizontal)">
                                      <p:cBhvr>
                                        <p:cTn id="174" dur="500"/>
                                        <p:tgtEl>
                                          <p:spTgt spid="54"/>
                                        </p:tgtEl>
                                      </p:cBhvr>
                                    </p:animEffect>
                                  </p:childTnLst>
                                </p:cTn>
                              </p:par>
                            </p:childTnLst>
                          </p:cTn>
                        </p:par>
                      </p:childTnLst>
                    </p:cTn>
                  </p:par>
                  <p:par>
                    <p:cTn id="175" fill="hold">
                      <p:stCondLst>
                        <p:cond delay="indefinite"/>
                      </p:stCondLst>
                      <p:childTnLst>
                        <p:par>
                          <p:cTn id="176" fill="hold">
                            <p:stCondLst>
                              <p:cond delay="0"/>
                            </p:stCondLst>
                            <p:childTnLst>
                              <p:par>
                                <p:cTn id="177" presetID="3" presetClass="exit" presetSubtype="10" fill="hold" nodeType="clickEffect">
                                  <p:stCondLst>
                                    <p:cond delay="0"/>
                                  </p:stCondLst>
                                  <p:childTnLst>
                                    <p:animEffect transition="out" filter="blinds(horizontal)">
                                      <p:cBhvr>
                                        <p:cTn id="178" dur="500"/>
                                        <p:tgtEl>
                                          <p:spTgt spid="57"/>
                                        </p:tgtEl>
                                      </p:cBhvr>
                                    </p:animEffect>
                                    <p:set>
                                      <p:cBhvr>
                                        <p:cTn id="179" dur="1" fill="hold">
                                          <p:stCondLst>
                                            <p:cond delay="499"/>
                                          </p:stCondLst>
                                        </p:cTn>
                                        <p:tgtEl>
                                          <p:spTgt spid="57"/>
                                        </p:tgtEl>
                                        <p:attrNameLst>
                                          <p:attrName>style.visibility</p:attrName>
                                        </p:attrNameLst>
                                      </p:cBhvr>
                                      <p:to>
                                        <p:strVal val="hidden"/>
                                      </p:to>
                                    </p:set>
                                  </p:childTnLst>
                                </p:cTn>
                              </p:par>
                              <p:par>
                                <p:cTn id="180" presetID="3" presetClass="exit" presetSubtype="10" fill="hold" nodeType="withEffect">
                                  <p:stCondLst>
                                    <p:cond delay="0"/>
                                  </p:stCondLst>
                                  <p:childTnLst>
                                    <p:animEffect transition="out" filter="blinds(horizontal)">
                                      <p:cBhvr>
                                        <p:cTn id="181" dur="500"/>
                                        <p:tgtEl>
                                          <p:spTgt spid="54"/>
                                        </p:tgtEl>
                                      </p:cBhvr>
                                    </p:animEffect>
                                    <p:set>
                                      <p:cBhvr>
                                        <p:cTn id="182" dur="1" fill="hold">
                                          <p:stCondLst>
                                            <p:cond delay="499"/>
                                          </p:stCondLst>
                                        </p:cTn>
                                        <p:tgtEl>
                                          <p:spTgt spid="54"/>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3" presetClass="entr" presetSubtype="10" fill="hold" nodeType="clickEffect">
                                  <p:stCondLst>
                                    <p:cond delay="0"/>
                                  </p:stCondLst>
                                  <p:childTnLst>
                                    <p:set>
                                      <p:cBhvr>
                                        <p:cTn id="186" dur="1" fill="hold">
                                          <p:stCondLst>
                                            <p:cond delay="0"/>
                                          </p:stCondLst>
                                        </p:cTn>
                                        <p:tgtEl>
                                          <p:spTgt spid="53">
                                            <p:txEl>
                                              <p:pRg st="2" end="2"/>
                                            </p:txEl>
                                          </p:spTgt>
                                        </p:tgtEl>
                                        <p:attrNameLst>
                                          <p:attrName>style.visibility</p:attrName>
                                        </p:attrNameLst>
                                      </p:cBhvr>
                                      <p:to>
                                        <p:strVal val="visible"/>
                                      </p:to>
                                    </p:set>
                                    <p:animEffect transition="in" filter="blinds(horizontal)">
                                      <p:cBhvr>
                                        <p:cTn id="187" dur="500"/>
                                        <p:tgtEl>
                                          <p:spTgt spid="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28" grpId="0"/>
      <p:bldP spid="29" grpId="0"/>
      <p:bldP spid="33" grpId="0"/>
      <p:bldP spid="34" grpId="0"/>
      <p:bldP spid="35" grpId="0"/>
      <p:bldP spid="36" grpId="0"/>
      <p:bldP spid="37" grpId="0"/>
      <p:bldP spid="41" grpId="0"/>
      <p:bldP spid="45" grpId="0"/>
      <p:bldP spid="4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371600"/>
            <a:ext cx="8524876" cy="4257675"/>
          </a:xfrm>
        </p:spPr>
        <p:txBody>
          <a:bodyPr>
            <a:normAutofit/>
          </a:bodyPr>
          <a:lstStyle/>
          <a:p>
            <a:pPr marL="0" indent="0" algn="ctr">
              <a:buNone/>
            </a:pPr>
            <a:r>
              <a:rPr lang="en-GB" sz="1400" b="1" dirty="0" smtClean="0">
                <a:latin typeface="Comic Sans MS" panose="030F0702030302020204" pitchFamily="66" charset="0"/>
              </a:rPr>
              <a:t>You can sketch curves based on their Polar equations</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GB" sz="1400" dirty="0" smtClean="0">
                <a:latin typeface="Comic Sans MS" panose="030F0702030302020204" pitchFamily="66" charset="0"/>
              </a:rPr>
              <a:t>Look at the patterns for graphs of the form:</a:t>
            </a:r>
            <a:endParaRPr lang="en-US"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p:txBody>
      </p:sp>
      <p:pic>
        <p:nvPicPr>
          <p:cNvPr id="5" name="Picture 8" descr="http://tutorial.math.lamar.edu/Classes/CalcII/PolarArea_files/image00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1219200" cy="1158240"/>
          </a:xfrm>
          <a:prstGeom prst="rect">
            <a:avLst/>
          </a:prstGeom>
          <a:noFill/>
          <a:extLst>
            <a:ext uri="{909E8E84-426E-40DD-AFC4-6F175D3DCCD1}">
              <a14:hiddenFill xmlns:a14="http://schemas.microsoft.com/office/drawing/2010/main">
                <a:solidFill>
                  <a:srgbClr val="FFFFFF"/>
                </a:solidFill>
              </a14:hiddenFill>
            </a:ext>
          </a:extLst>
        </p:spPr>
      </p:pic>
      <p:sp>
        <p:nvSpPr>
          <p:cNvPr id="116" name="TextBox 115"/>
          <p:cNvSpPr txBox="1"/>
          <p:nvPr/>
        </p:nvSpPr>
        <p:spPr>
          <a:xfrm>
            <a:off x="8736516" y="6550223"/>
            <a:ext cx="407484" cy="307777"/>
          </a:xfrm>
          <a:prstGeom prst="rect">
            <a:avLst/>
          </a:prstGeom>
          <a:noFill/>
        </p:spPr>
        <p:txBody>
          <a:bodyPr wrap="none" rtlCol="0">
            <a:spAutoFit/>
          </a:bodyPr>
          <a:lstStyle/>
          <a:p>
            <a:pPr algn="ctr"/>
            <a:r>
              <a:rPr lang="en-GB" sz="1400" dirty="0" smtClean="0">
                <a:latin typeface="Comic Sans MS" panose="030F0702030302020204" pitchFamily="66" charset="0"/>
              </a:rPr>
              <a:t>7C</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3505200" y="2133600"/>
                <a:ext cx="1850366"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600" b="0" i="1" smtClean="0">
                          <a:latin typeface="Cambria Math"/>
                        </a:rPr>
                        <m:t>𝑟</m:t>
                      </m:r>
                      <m:r>
                        <a:rPr lang="en-GB" sz="1600" b="0" i="1" smtClean="0">
                          <a:latin typeface="Cambria Math"/>
                        </a:rPr>
                        <m:t>=</m:t>
                      </m:r>
                      <m:r>
                        <a:rPr lang="en-GB" sz="1600" b="0" i="1" smtClean="0">
                          <a:latin typeface="Cambria Math"/>
                        </a:rPr>
                        <m:t>𝑎</m:t>
                      </m:r>
                      <m:r>
                        <a:rPr lang="en-GB" sz="1600" b="0" i="1" smtClean="0">
                          <a:latin typeface="Cambria Math"/>
                        </a:rPr>
                        <m:t>(</m:t>
                      </m:r>
                      <m:r>
                        <a:rPr lang="en-GB" sz="1600" b="0" i="1" smtClean="0">
                          <a:latin typeface="Cambria Math"/>
                        </a:rPr>
                        <m:t>𝑝</m:t>
                      </m:r>
                      <m:r>
                        <a:rPr lang="en-GB" sz="1600" b="0" i="1" smtClean="0">
                          <a:latin typeface="Cambria Math"/>
                        </a:rPr>
                        <m:t>+</m:t>
                      </m:r>
                      <m:r>
                        <a:rPr lang="en-GB" sz="1600" b="0" i="1" smtClean="0">
                          <a:latin typeface="Cambria Math"/>
                        </a:rPr>
                        <m:t>𝑞𝑐𝑜𝑠</m:t>
                      </m:r>
                      <m:r>
                        <a:rPr lang="en-GB" sz="1600" b="0" i="1" smtClean="0">
                          <a:latin typeface="Cambria Math"/>
                          <a:ea typeface="Cambria Math"/>
                        </a:rPr>
                        <m:t>𝜃</m:t>
                      </m:r>
                      <m:r>
                        <a:rPr lang="en-GB" sz="1600" b="0" i="1" smtClean="0">
                          <a:latin typeface="Cambria Math"/>
                          <a:ea typeface="Cambria Math"/>
                        </a:rPr>
                        <m:t>)</m:t>
                      </m:r>
                    </m:oMath>
                  </m:oMathPara>
                </a14:m>
                <a:endParaRPr lang="en-GB"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3505200" y="2133600"/>
                <a:ext cx="1850366" cy="338554"/>
              </a:xfrm>
              <a:prstGeom prst="rect">
                <a:avLst/>
              </a:prstGeom>
              <a:blipFill rotWithShape="1">
                <a:blip r:embed="rId3"/>
                <a:stretch>
                  <a:fillRect b="-8929"/>
                </a:stretch>
              </a:blipFill>
            </p:spPr>
            <p:txBody>
              <a:bodyPr/>
              <a:lstStyle/>
              <a:p>
                <a:r>
                  <a:rPr lang="en-GB">
                    <a:noFill/>
                  </a:rPr>
                  <a:t> </a:t>
                </a:r>
              </a:p>
            </p:txBody>
          </p:sp>
        </mc:Fallback>
      </mc:AlternateContent>
      <p:pic>
        <p:nvPicPr>
          <p:cNvPr id="7"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49" t="14982" r="3205" b="6620"/>
          <a:stretch/>
        </p:blipFill>
        <p:spPr bwMode="auto">
          <a:xfrm>
            <a:off x="6553200" y="4648200"/>
            <a:ext cx="2438400" cy="1665069"/>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405" t="14584" r="3571" b="6399"/>
          <a:stretch/>
        </p:blipFill>
        <p:spPr bwMode="auto">
          <a:xfrm>
            <a:off x="6553200" y="2590800"/>
            <a:ext cx="2438400" cy="167502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685800" y="2514600"/>
            <a:ext cx="705642" cy="338554"/>
          </a:xfrm>
          <a:prstGeom prst="rect">
            <a:avLst/>
          </a:prstGeom>
          <a:noFill/>
        </p:spPr>
        <p:txBody>
          <a:bodyPr wrap="none" rtlCol="0">
            <a:spAutoFit/>
          </a:bodyPr>
          <a:lstStyle/>
          <a:p>
            <a:r>
              <a:rPr lang="en-GB" sz="1600" b="1" dirty="0" smtClean="0">
                <a:solidFill>
                  <a:srgbClr val="FF0000"/>
                </a:solidFill>
                <a:latin typeface="Comic Sans MS" panose="030F0702030302020204" pitchFamily="66" charset="0"/>
              </a:rPr>
              <a:t>p &lt; q</a:t>
            </a:r>
            <a:endParaRPr lang="en-GB" sz="1600" b="1" dirty="0">
              <a:solidFill>
                <a:srgbClr val="FF0000"/>
              </a:solidFill>
              <a:latin typeface="Comic Sans MS" panose="030F0702030302020204" pitchFamily="66" charset="0"/>
            </a:endParaRPr>
          </a:p>
        </p:txBody>
      </p:sp>
      <p:sp>
        <p:nvSpPr>
          <p:cNvPr id="9" name="TextBox 8"/>
          <p:cNvSpPr txBox="1"/>
          <p:nvPr/>
        </p:nvSpPr>
        <p:spPr>
          <a:xfrm>
            <a:off x="152400" y="2895600"/>
            <a:ext cx="1676400" cy="1277273"/>
          </a:xfrm>
          <a:prstGeom prst="rect">
            <a:avLst/>
          </a:prstGeom>
          <a:noFill/>
        </p:spPr>
        <p:txBody>
          <a:bodyPr wrap="square" rtlCol="0">
            <a:spAutoFit/>
          </a:bodyPr>
          <a:lstStyle/>
          <a:p>
            <a:pPr algn="ctr"/>
            <a:r>
              <a:rPr lang="en-GB" sz="1100" dirty="0" smtClean="0">
                <a:solidFill>
                  <a:srgbClr val="FF0000"/>
                </a:solidFill>
                <a:latin typeface="Comic Sans MS" panose="030F0702030302020204" pitchFamily="66" charset="0"/>
              </a:rPr>
              <a:t>As we would get some negative values for the distance, r (caused by cos being negative),  so the graph is not defined for all values of </a:t>
            </a:r>
            <a:r>
              <a:rPr lang="el-GR" sz="1100" dirty="0" smtClean="0">
                <a:solidFill>
                  <a:srgbClr val="FF0000"/>
                </a:solidFill>
                <a:latin typeface="Comic Sans MS" panose="030F0702030302020204" pitchFamily="66" charset="0"/>
              </a:rPr>
              <a:t>θ</a:t>
            </a:r>
            <a:endParaRPr lang="en-GB" sz="1100" dirty="0">
              <a:solidFill>
                <a:srgbClr val="FF0000"/>
              </a:solidFill>
              <a:latin typeface="Comic Sans MS" panose="030F0702030302020204" pitchFamily="66" charset="0"/>
            </a:endParaRPr>
          </a:p>
        </p:txBody>
      </p:sp>
      <p:sp>
        <p:nvSpPr>
          <p:cNvPr id="11" name="TextBox 10"/>
          <p:cNvSpPr txBox="1"/>
          <p:nvPr/>
        </p:nvSpPr>
        <p:spPr>
          <a:xfrm>
            <a:off x="685800" y="4343400"/>
            <a:ext cx="705642" cy="338554"/>
          </a:xfrm>
          <a:prstGeom prst="rect">
            <a:avLst/>
          </a:prstGeom>
          <a:noFill/>
        </p:spPr>
        <p:txBody>
          <a:bodyPr wrap="none" rtlCol="0">
            <a:spAutoFit/>
          </a:bodyPr>
          <a:lstStyle/>
          <a:p>
            <a:r>
              <a:rPr lang="en-GB" sz="1600" b="1" dirty="0" smtClean="0">
                <a:solidFill>
                  <a:srgbClr val="FF0000"/>
                </a:solidFill>
                <a:latin typeface="Comic Sans MS" panose="030F0702030302020204" pitchFamily="66" charset="0"/>
              </a:rPr>
              <a:t>p = q</a:t>
            </a:r>
            <a:endParaRPr lang="en-GB" sz="1600" b="1" dirty="0">
              <a:solidFill>
                <a:srgbClr val="FF0000"/>
              </a:solidFill>
              <a:latin typeface="Comic Sans MS" panose="030F0702030302020204" pitchFamily="66" charset="0"/>
            </a:endParaRPr>
          </a:p>
        </p:txBody>
      </p:sp>
      <p:sp>
        <p:nvSpPr>
          <p:cNvPr id="12" name="TextBox 11"/>
          <p:cNvSpPr txBox="1"/>
          <p:nvPr/>
        </p:nvSpPr>
        <p:spPr>
          <a:xfrm>
            <a:off x="152400" y="4724400"/>
            <a:ext cx="1676400" cy="1785104"/>
          </a:xfrm>
          <a:prstGeom prst="rect">
            <a:avLst/>
          </a:prstGeom>
          <a:noFill/>
        </p:spPr>
        <p:txBody>
          <a:bodyPr wrap="square" rtlCol="0">
            <a:spAutoFit/>
          </a:bodyPr>
          <a:lstStyle/>
          <a:p>
            <a:pPr algn="ctr"/>
            <a:r>
              <a:rPr lang="en-GB" sz="1100" dirty="0" smtClean="0">
                <a:solidFill>
                  <a:srgbClr val="FF0000"/>
                </a:solidFill>
                <a:latin typeface="Comic Sans MS" panose="030F0702030302020204" pitchFamily="66" charset="0"/>
              </a:rPr>
              <a:t>When p = q, we will get a value of 0 for the distance at one point (when </a:t>
            </a:r>
            <a:r>
              <a:rPr lang="el-GR" sz="1100" dirty="0" smtClean="0">
                <a:solidFill>
                  <a:srgbClr val="FF0000"/>
                </a:solidFill>
                <a:latin typeface="Comic Sans MS" panose="030F0702030302020204" pitchFamily="66" charset="0"/>
              </a:rPr>
              <a:t>θ</a:t>
            </a:r>
            <a:r>
              <a:rPr lang="en-GB" sz="1100" dirty="0" smtClean="0">
                <a:solidFill>
                  <a:srgbClr val="FF0000"/>
                </a:solidFill>
                <a:latin typeface="Comic Sans MS" panose="030F0702030302020204" pitchFamily="66" charset="0"/>
              </a:rPr>
              <a:t> = </a:t>
            </a:r>
            <a:r>
              <a:rPr lang="el-GR" sz="1100" dirty="0" smtClean="0">
                <a:solidFill>
                  <a:srgbClr val="FF0000"/>
                </a:solidFill>
                <a:latin typeface="Comic Sans MS" panose="030F0702030302020204" pitchFamily="66" charset="0"/>
              </a:rPr>
              <a:t>π</a:t>
            </a:r>
            <a:r>
              <a:rPr lang="en-GB" sz="1100" dirty="0" smtClean="0">
                <a:solidFill>
                  <a:srgbClr val="FF0000"/>
                </a:solidFill>
                <a:latin typeface="Comic Sans MS" panose="030F0702030302020204" pitchFamily="66" charset="0"/>
              </a:rPr>
              <a:t>, as cos will be -1. Therefore we do p – q which cancel out as they’re equal)</a:t>
            </a:r>
          </a:p>
          <a:p>
            <a:pPr algn="ctr"/>
            <a:endParaRPr lang="en-GB" sz="1100" dirty="0">
              <a:solidFill>
                <a:srgbClr val="FF0000"/>
              </a:solidFill>
              <a:latin typeface="Comic Sans MS" panose="030F0702030302020204" pitchFamily="66" charset="0"/>
            </a:endParaRPr>
          </a:p>
          <a:p>
            <a:pPr algn="ctr"/>
            <a:r>
              <a:rPr lang="en-GB" sz="1100" dirty="0" smtClean="0">
                <a:solidFill>
                  <a:srgbClr val="FF0000"/>
                </a:solidFill>
                <a:latin typeface="Comic Sans MS" panose="030F0702030302020204" pitchFamily="66" charset="0"/>
                <a:sym typeface="Wingdings" panose="05000000000000000000" pitchFamily="2" charset="2"/>
              </a:rPr>
              <a:t> This gives us the ‘cardioid’ shape</a:t>
            </a:r>
            <a:endParaRPr lang="en-GB" sz="1100" dirty="0">
              <a:solidFill>
                <a:srgbClr val="FF0000"/>
              </a:solidFill>
              <a:latin typeface="Comic Sans MS" panose="030F0702030302020204" pitchFamily="66" charset="0"/>
            </a:endParaRPr>
          </a:p>
        </p:txBody>
      </p:sp>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23" t="14892" r="3542" b="6699"/>
          <a:stretch/>
        </p:blipFill>
        <p:spPr bwMode="auto">
          <a:xfrm>
            <a:off x="1981200" y="4648200"/>
            <a:ext cx="2438400" cy="1672811"/>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TextBox 13"/>
          <p:cNvSpPr txBox="1"/>
          <p:nvPr/>
        </p:nvSpPr>
        <p:spPr>
          <a:xfrm>
            <a:off x="4876800" y="2514600"/>
            <a:ext cx="1242648" cy="338554"/>
          </a:xfrm>
          <a:prstGeom prst="rect">
            <a:avLst/>
          </a:prstGeom>
          <a:noFill/>
        </p:spPr>
        <p:txBody>
          <a:bodyPr wrap="none" rtlCol="0">
            <a:spAutoFit/>
          </a:bodyPr>
          <a:lstStyle/>
          <a:p>
            <a:r>
              <a:rPr lang="en-GB" sz="1600" b="1" dirty="0" smtClean="0">
                <a:solidFill>
                  <a:srgbClr val="FF0000"/>
                </a:solidFill>
                <a:latin typeface="Comic Sans MS" panose="030F0702030302020204" pitchFamily="66" charset="0"/>
              </a:rPr>
              <a:t>q ≤ p &lt; 2q</a:t>
            </a:r>
            <a:endParaRPr lang="en-GB" sz="1600" b="1" dirty="0">
              <a:solidFill>
                <a:srgbClr val="FF0000"/>
              </a:solidFill>
              <a:latin typeface="Comic Sans MS" panose="030F0702030302020204" pitchFamily="66" charset="0"/>
            </a:endParaRPr>
          </a:p>
        </p:txBody>
      </p:sp>
      <p:sp>
        <p:nvSpPr>
          <p:cNvPr id="15" name="TextBox 14"/>
          <p:cNvSpPr txBox="1"/>
          <p:nvPr/>
        </p:nvSpPr>
        <p:spPr>
          <a:xfrm>
            <a:off x="4648200" y="2895600"/>
            <a:ext cx="1676400" cy="1277273"/>
          </a:xfrm>
          <a:prstGeom prst="rect">
            <a:avLst/>
          </a:prstGeom>
          <a:noFill/>
        </p:spPr>
        <p:txBody>
          <a:bodyPr wrap="square" rtlCol="0">
            <a:spAutoFit/>
          </a:bodyPr>
          <a:lstStyle/>
          <a:p>
            <a:pPr algn="ctr"/>
            <a:r>
              <a:rPr lang="en-GB" sz="1100" dirty="0" smtClean="0">
                <a:solidFill>
                  <a:srgbClr val="FF0000"/>
                </a:solidFill>
                <a:latin typeface="Comic Sans MS" panose="030F0702030302020204" pitchFamily="66" charset="0"/>
              </a:rPr>
              <a:t>If p is greater than q, but less than 2q, we get an egg-shape, but with a ‘dimple’ in it</a:t>
            </a:r>
          </a:p>
          <a:p>
            <a:pPr algn="ctr"/>
            <a:endParaRPr lang="en-GB" sz="1100" dirty="0">
              <a:solidFill>
                <a:srgbClr val="FF0000"/>
              </a:solidFill>
              <a:latin typeface="Comic Sans MS" panose="030F0702030302020204" pitchFamily="66" charset="0"/>
            </a:endParaRPr>
          </a:p>
          <a:p>
            <a:pPr algn="ctr"/>
            <a:r>
              <a:rPr lang="en-GB" sz="1100" dirty="0" smtClean="0">
                <a:solidFill>
                  <a:srgbClr val="FF0000"/>
                </a:solidFill>
                <a:latin typeface="Comic Sans MS" panose="030F0702030302020204" pitchFamily="66" charset="0"/>
              </a:rPr>
              <a:t>(we will </a:t>
            </a:r>
            <a:r>
              <a:rPr lang="en-GB" sz="1100" u="sng" dirty="0" smtClean="0">
                <a:solidFill>
                  <a:srgbClr val="FF0000"/>
                </a:solidFill>
                <a:latin typeface="Comic Sans MS" panose="030F0702030302020204" pitchFamily="66" charset="0"/>
              </a:rPr>
              <a:t>prove</a:t>
            </a:r>
            <a:r>
              <a:rPr lang="en-GB" sz="1100" dirty="0" smtClean="0">
                <a:solidFill>
                  <a:srgbClr val="FF0000"/>
                </a:solidFill>
                <a:latin typeface="Comic Sans MS" panose="030F0702030302020204" pitchFamily="66" charset="0"/>
              </a:rPr>
              <a:t> this in section 7E)</a:t>
            </a:r>
            <a:endParaRPr lang="en-GB" sz="1100" dirty="0">
              <a:solidFill>
                <a:srgbClr val="FF0000"/>
              </a:solidFill>
              <a:latin typeface="Comic Sans MS" panose="030F0702030302020204" pitchFamily="66" charset="0"/>
            </a:endParaRPr>
          </a:p>
        </p:txBody>
      </p:sp>
      <p:sp>
        <p:nvSpPr>
          <p:cNvPr id="16" name="TextBox 15"/>
          <p:cNvSpPr txBox="1"/>
          <p:nvPr/>
        </p:nvSpPr>
        <p:spPr>
          <a:xfrm>
            <a:off x="5105400" y="4343400"/>
            <a:ext cx="830677" cy="338554"/>
          </a:xfrm>
          <a:prstGeom prst="rect">
            <a:avLst/>
          </a:prstGeom>
          <a:noFill/>
        </p:spPr>
        <p:txBody>
          <a:bodyPr wrap="none" rtlCol="0">
            <a:spAutoFit/>
          </a:bodyPr>
          <a:lstStyle/>
          <a:p>
            <a:r>
              <a:rPr lang="en-GB" sz="1600" b="1" dirty="0" smtClean="0">
                <a:solidFill>
                  <a:srgbClr val="FF0000"/>
                </a:solidFill>
                <a:latin typeface="Comic Sans MS" panose="030F0702030302020204" pitchFamily="66" charset="0"/>
              </a:rPr>
              <a:t>p ≥ 2q</a:t>
            </a:r>
            <a:endParaRPr lang="en-GB" sz="1600" b="1" dirty="0">
              <a:solidFill>
                <a:srgbClr val="FF0000"/>
              </a:solidFill>
              <a:latin typeface="Comic Sans MS" panose="030F0702030302020204" pitchFamily="66" charset="0"/>
            </a:endParaRPr>
          </a:p>
        </p:txBody>
      </p:sp>
      <p:sp>
        <p:nvSpPr>
          <p:cNvPr id="17" name="TextBox 16"/>
          <p:cNvSpPr txBox="1"/>
          <p:nvPr/>
        </p:nvSpPr>
        <p:spPr>
          <a:xfrm>
            <a:off x="4648200" y="4724400"/>
            <a:ext cx="1676400" cy="1615827"/>
          </a:xfrm>
          <a:prstGeom prst="rect">
            <a:avLst/>
          </a:prstGeom>
          <a:noFill/>
        </p:spPr>
        <p:txBody>
          <a:bodyPr wrap="square" rtlCol="0">
            <a:spAutoFit/>
          </a:bodyPr>
          <a:lstStyle/>
          <a:p>
            <a:pPr algn="ctr"/>
            <a:r>
              <a:rPr lang="en-GB" sz="1100" dirty="0" smtClean="0">
                <a:solidFill>
                  <a:srgbClr val="FF0000"/>
                </a:solidFill>
                <a:latin typeface="Comic Sans MS" panose="030F0702030302020204" pitchFamily="66" charset="0"/>
              </a:rPr>
              <a:t>If p is equal to or greater than 2q, we get the ‘egg’ shape, but as a smooth curve, without a dimple</a:t>
            </a:r>
          </a:p>
          <a:p>
            <a:pPr algn="ctr"/>
            <a:endParaRPr lang="en-GB" sz="1100" dirty="0">
              <a:solidFill>
                <a:srgbClr val="FF0000"/>
              </a:solidFill>
              <a:latin typeface="Comic Sans MS" panose="030F0702030302020204" pitchFamily="66" charset="0"/>
            </a:endParaRPr>
          </a:p>
          <a:p>
            <a:pPr algn="ctr"/>
            <a:r>
              <a:rPr lang="en-GB" sz="1100" dirty="0" smtClean="0">
                <a:solidFill>
                  <a:srgbClr val="FF0000"/>
                </a:solidFill>
                <a:latin typeface="Comic Sans MS" panose="030F0702030302020204" pitchFamily="66" charset="0"/>
                <a:sym typeface="Wingdings" panose="05000000000000000000" pitchFamily="2" charset="2"/>
              </a:rPr>
              <a:t> The greater p is, the ‘wider’ the egg gets stretched!</a:t>
            </a:r>
            <a:endParaRPr lang="en-GB" sz="1100" dirty="0">
              <a:solidFill>
                <a:srgbClr val="FF0000"/>
              </a:solidFill>
              <a:latin typeface="Comic Sans MS" panose="030F0702030302020204" pitchFamily="66" charset="0"/>
            </a:endParaRPr>
          </a:p>
        </p:txBody>
      </p:sp>
      <p:sp>
        <p:nvSpPr>
          <p:cNvPr id="10" name="Rectangle 9"/>
          <p:cNvSpPr/>
          <p:nvPr/>
        </p:nvSpPr>
        <p:spPr>
          <a:xfrm>
            <a:off x="3581400" y="2171700"/>
            <a:ext cx="1676400" cy="28575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981200" y="2590800"/>
            <a:ext cx="2438400"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1981200" y="2971800"/>
            <a:ext cx="2438400" cy="830997"/>
          </a:xfrm>
          <a:prstGeom prst="rect">
            <a:avLst/>
          </a:prstGeom>
          <a:noFill/>
        </p:spPr>
        <p:txBody>
          <a:bodyPr wrap="square" rtlCol="0">
            <a:spAutoFit/>
          </a:bodyPr>
          <a:lstStyle/>
          <a:p>
            <a:pPr algn="ctr"/>
            <a:r>
              <a:rPr lang="en-US" sz="1600" dirty="0" smtClean="0">
                <a:latin typeface="Comic Sans MS" panose="030F0702030302020204" pitchFamily="66" charset="0"/>
              </a:rPr>
              <a:t>We will not plot this graph as some values cannot be calculated</a:t>
            </a:r>
            <a:endParaRPr lang="en-GB" sz="1600" dirty="0">
              <a:latin typeface="Comic Sans MS" panose="030F0702030302020204" pitchFamily="66" charset="0"/>
            </a:endParaRPr>
          </a:p>
        </p:txBody>
      </p:sp>
      <p:sp>
        <p:nvSpPr>
          <p:cNvPr id="19" name="TextBox 18"/>
          <p:cNvSpPr txBox="1"/>
          <p:nvPr/>
        </p:nvSpPr>
        <p:spPr>
          <a:xfrm>
            <a:off x="843149" y="6550223"/>
            <a:ext cx="7563289" cy="307777"/>
          </a:xfrm>
          <a:prstGeom prst="rect">
            <a:avLst/>
          </a:prstGeom>
          <a:solidFill>
            <a:schemeClr val="bg1"/>
          </a:solidFill>
          <a:ln w="25400">
            <a:solidFill>
              <a:schemeClr val="tx1"/>
            </a:solidFill>
          </a:ln>
        </p:spPr>
        <p:txBody>
          <a:bodyPr wrap="none" rtlCol="0">
            <a:spAutoFit/>
          </a:bodyPr>
          <a:lstStyle/>
          <a:p>
            <a:pPr algn="ctr"/>
            <a:r>
              <a:rPr lang="en-US" sz="1400" dirty="0" smtClean="0">
                <a:solidFill>
                  <a:srgbClr val="0000FF"/>
                </a:solidFill>
                <a:latin typeface="Comic Sans MS" panose="030F0702030302020204" pitchFamily="66" charset="0"/>
              </a:rPr>
              <a:t>Note that ‘r = a(p + </a:t>
            </a:r>
            <a:r>
              <a:rPr lang="en-US" sz="1400" dirty="0" err="1" smtClean="0">
                <a:solidFill>
                  <a:srgbClr val="0000FF"/>
                </a:solidFill>
                <a:latin typeface="Comic Sans MS" panose="030F0702030302020204" pitchFamily="66" charset="0"/>
              </a:rPr>
              <a:t>q</a:t>
            </a:r>
            <a:r>
              <a:rPr lang="en-US" sz="1400" b="1" dirty="0" err="1" smtClean="0">
                <a:solidFill>
                  <a:srgbClr val="0000FF"/>
                </a:solidFill>
                <a:latin typeface="Comic Sans MS" panose="030F0702030302020204" pitchFamily="66" charset="0"/>
              </a:rPr>
              <a:t>sin</a:t>
            </a:r>
            <a:r>
              <a:rPr lang="el-GR" sz="1400" dirty="0" smtClean="0">
                <a:solidFill>
                  <a:srgbClr val="0000FF"/>
                </a:solidFill>
                <a:latin typeface="Comic Sans MS" panose="030F0702030302020204" pitchFamily="66" charset="0"/>
              </a:rPr>
              <a:t>θ</a:t>
            </a:r>
            <a:r>
              <a:rPr lang="en-US" sz="1400" dirty="0" smtClean="0">
                <a:solidFill>
                  <a:srgbClr val="0000FF"/>
                </a:solidFill>
                <a:latin typeface="Comic Sans MS" panose="030F0702030302020204" pitchFamily="66" charset="0"/>
              </a:rPr>
              <a:t>)’ has the same pattern, but rotated 90 degrees anticlockwise!</a:t>
            </a:r>
            <a:endParaRPr lang="en-GB" sz="1400"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414597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linds(horizontal)">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blinds(horizontal)">
                                      <p:cBhvr>
                                        <p:cTn id="40" dur="500"/>
                                        <p:tgtEl>
                                          <p:spTgt spid="1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Effect transition="in" filter="blinds(horizontal)">
                                      <p:cBhvr>
                                        <p:cTn id="45" dur="500"/>
                                        <p:tgtEl>
                                          <p:spTgt spid="12">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linds(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4">
                                            <p:txEl>
                                              <p:pRg st="0" end="0"/>
                                            </p:txEl>
                                          </p:spTgt>
                                        </p:tgtEl>
                                        <p:attrNameLst>
                                          <p:attrName>style.visibility</p:attrName>
                                        </p:attrNameLst>
                                      </p:cBhvr>
                                      <p:to>
                                        <p:strVal val="visible"/>
                                      </p:to>
                                    </p:set>
                                    <p:animEffect transition="in" filter="blinds(horizontal)">
                                      <p:cBhvr>
                                        <p:cTn id="55" dur="500"/>
                                        <p:tgtEl>
                                          <p:spTgt spid="1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15">
                                            <p:txEl>
                                              <p:pRg st="0" end="0"/>
                                            </p:txEl>
                                          </p:spTgt>
                                        </p:tgtEl>
                                        <p:attrNameLst>
                                          <p:attrName>style.visibility</p:attrName>
                                        </p:attrNameLst>
                                      </p:cBhvr>
                                      <p:to>
                                        <p:strVal val="visible"/>
                                      </p:to>
                                    </p:set>
                                    <p:animEffect transition="in" filter="blinds(horizontal)">
                                      <p:cBhvr>
                                        <p:cTn id="60" dur="500"/>
                                        <p:tgtEl>
                                          <p:spTgt spid="15">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15">
                                            <p:txEl>
                                              <p:pRg st="2" end="2"/>
                                            </p:txEl>
                                          </p:spTgt>
                                        </p:tgtEl>
                                        <p:attrNameLst>
                                          <p:attrName>style.visibility</p:attrName>
                                        </p:attrNameLst>
                                      </p:cBhvr>
                                      <p:to>
                                        <p:strVal val="visible"/>
                                      </p:to>
                                    </p:set>
                                    <p:animEffect transition="in" filter="blinds(horizontal)">
                                      <p:cBhvr>
                                        <p:cTn id="65" dur="500"/>
                                        <p:tgtEl>
                                          <p:spTgt spid="15">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blinds(horizontal)">
                                      <p:cBhvr>
                                        <p:cTn id="70" dur="500"/>
                                        <p:tgtEl>
                                          <p:spTgt spid="8"/>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blinds(horizontal)">
                                      <p:cBhvr>
                                        <p:cTn id="75" dur="5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17">
                                            <p:txEl>
                                              <p:pRg st="0" end="0"/>
                                            </p:txEl>
                                          </p:spTgt>
                                        </p:tgtEl>
                                        <p:attrNameLst>
                                          <p:attrName>style.visibility</p:attrName>
                                        </p:attrNameLst>
                                      </p:cBhvr>
                                      <p:to>
                                        <p:strVal val="visible"/>
                                      </p:to>
                                    </p:set>
                                    <p:animEffect transition="in" filter="blinds(horizontal)">
                                      <p:cBhvr>
                                        <p:cTn id="80" dur="500"/>
                                        <p:tgtEl>
                                          <p:spTgt spid="17">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17">
                                            <p:txEl>
                                              <p:pRg st="2" end="2"/>
                                            </p:txEl>
                                          </p:spTgt>
                                        </p:tgtEl>
                                        <p:attrNameLst>
                                          <p:attrName>style.visibility</p:attrName>
                                        </p:attrNameLst>
                                      </p:cBhvr>
                                      <p:to>
                                        <p:strVal val="visible"/>
                                      </p:to>
                                    </p:set>
                                    <p:animEffect transition="in" filter="blinds(horizontal)">
                                      <p:cBhvr>
                                        <p:cTn id="85" dur="500"/>
                                        <p:tgtEl>
                                          <p:spTgt spid="17">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blinds(horizontal)">
                                      <p:cBhvr>
                                        <p:cTn id="90" dur="500"/>
                                        <p:tgtEl>
                                          <p:spTgt spid="7"/>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blinds(horizontal)">
                                      <p:cBhvr>
                                        <p:cTn id="9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1" grpId="0"/>
      <p:bldP spid="16" grpId="0"/>
      <p:bldP spid="10" grpId="0" animBg="1"/>
      <p:bldP spid="18" grpId="0" animBg="1"/>
      <p:bldP spid="20" grpId="0"/>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88" t="14312" r="1256" b="13688"/>
          <a:stretch/>
        </p:blipFill>
        <p:spPr bwMode="auto">
          <a:xfrm>
            <a:off x="152400" y="4648200"/>
            <a:ext cx="2590800" cy="1583267"/>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67" t="14041" r="1338" b="13624"/>
          <a:stretch/>
        </p:blipFill>
        <p:spPr bwMode="auto">
          <a:xfrm>
            <a:off x="3200400" y="4648200"/>
            <a:ext cx="2743200" cy="16002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3" name="Picture 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751" t="14763" r="943" b="13975"/>
          <a:stretch/>
        </p:blipFill>
        <p:spPr bwMode="auto">
          <a:xfrm>
            <a:off x="6400800" y="4648200"/>
            <a:ext cx="2603665" cy="1573967"/>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599" y="1600200"/>
            <a:ext cx="8524876" cy="4257675"/>
          </a:xfrm>
        </p:spPr>
        <p:txBody>
          <a:bodyPr>
            <a:normAutofit/>
          </a:bodyPr>
          <a:lstStyle/>
          <a:p>
            <a:pPr marL="0" indent="0" algn="ctr">
              <a:buNone/>
            </a:pPr>
            <a:r>
              <a:rPr lang="en-GB" sz="1400" b="1" dirty="0" smtClean="0">
                <a:latin typeface="Comic Sans MS" panose="030F0702030302020204" pitchFamily="66" charset="0"/>
              </a:rPr>
              <a:t>You can sketch curves based on their Polar equations</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GB" sz="1400" dirty="0" smtClean="0">
                <a:latin typeface="Comic Sans MS" panose="030F0702030302020204" pitchFamily="66" charset="0"/>
              </a:rPr>
              <a:t>You don’t </a:t>
            </a:r>
            <a:r>
              <a:rPr lang="en-GB" sz="1400" dirty="0">
                <a:latin typeface="Comic Sans MS" panose="030F0702030302020204" pitchFamily="66" charset="0"/>
              </a:rPr>
              <a:t>n</a:t>
            </a:r>
            <a:r>
              <a:rPr lang="en-GB" sz="1400" dirty="0" smtClean="0">
                <a:latin typeface="Comic Sans MS" panose="030F0702030302020204" pitchFamily="66" charset="0"/>
              </a:rPr>
              <a:t>eed to memorise these shapes (as you can work them out if needed), but they are useful to be aware of (in addition to those you have seen so far…)</a:t>
            </a:r>
            <a:endParaRPr lang="en-US"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p:txBody>
      </p:sp>
      <p:pic>
        <p:nvPicPr>
          <p:cNvPr id="5" name="Picture 8" descr="http://tutorial.math.lamar.edu/Classes/CalcII/PolarArea_files/image00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76200"/>
            <a:ext cx="1219200" cy="1158240"/>
          </a:xfrm>
          <a:prstGeom prst="rect">
            <a:avLst/>
          </a:prstGeom>
          <a:noFill/>
          <a:extLst>
            <a:ext uri="{909E8E84-426E-40DD-AFC4-6F175D3DCCD1}">
              <a14:hiddenFill xmlns:a14="http://schemas.microsoft.com/office/drawing/2010/main">
                <a:solidFill>
                  <a:srgbClr val="FFFFFF"/>
                </a:solidFill>
              </a14:hiddenFill>
            </a:ext>
          </a:extLst>
        </p:spPr>
      </p:pic>
      <p:sp>
        <p:nvSpPr>
          <p:cNvPr id="116" name="TextBox 115"/>
          <p:cNvSpPr txBox="1"/>
          <p:nvPr/>
        </p:nvSpPr>
        <p:spPr>
          <a:xfrm>
            <a:off x="8736516" y="6550223"/>
            <a:ext cx="407484" cy="307777"/>
          </a:xfrm>
          <a:prstGeom prst="rect">
            <a:avLst/>
          </a:prstGeom>
          <a:noFill/>
        </p:spPr>
        <p:txBody>
          <a:bodyPr wrap="none" rtlCol="0">
            <a:spAutoFit/>
          </a:bodyPr>
          <a:lstStyle/>
          <a:p>
            <a:pPr algn="ctr"/>
            <a:r>
              <a:rPr lang="en-GB" sz="1400" dirty="0" smtClean="0">
                <a:latin typeface="Comic Sans MS" panose="030F0702030302020204" pitchFamily="66" charset="0"/>
              </a:rPr>
              <a:t>7C</a:t>
            </a:r>
            <a:endParaRPr lang="en-GB" sz="1400" dirty="0">
              <a:latin typeface="Comic Sans MS" panose="030F0702030302020204" pitchFamily="66" charset="0"/>
            </a:endParaRPr>
          </a:p>
        </p:txBody>
      </p:sp>
      <p:pic>
        <p:nvPicPr>
          <p:cNvPr id="102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516" t="14506" r="2540" b="13817"/>
          <a:stretch/>
        </p:blipFill>
        <p:spPr bwMode="auto">
          <a:xfrm>
            <a:off x="152400" y="2667000"/>
            <a:ext cx="2593732" cy="16002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412" t="14451" r="1441" b="13498"/>
          <a:stretch/>
        </p:blipFill>
        <p:spPr bwMode="auto">
          <a:xfrm>
            <a:off x="6400800" y="2667000"/>
            <a:ext cx="2613660" cy="16002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669" t="15079" r="1419" b="13881"/>
          <a:stretch/>
        </p:blipFill>
        <p:spPr bwMode="auto">
          <a:xfrm>
            <a:off x="3200400" y="2667000"/>
            <a:ext cx="2743200" cy="16002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1600200" y="2667000"/>
                <a:ext cx="11721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𝒄𝒐𝒔</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600200" y="2667000"/>
                <a:ext cx="1172116" cy="369332"/>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48200" y="2667000"/>
                <a:ext cx="13099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𝒄𝒐𝒔</m:t>
                      </m:r>
                      <m:r>
                        <a:rPr lang="en-US" b="1" i="1" smtClean="0">
                          <a:solidFill>
                            <a:srgbClr val="FF0000"/>
                          </a:solidFill>
                          <a:latin typeface="Cambria Math"/>
                        </a:rPr>
                        <m:t>𝟐</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648200" y="2667000"/>
                <a:ext cx="1309974" cy="369332"/>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696200" y="2667000"/>
                <a:ext cx="13099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𝒄𝒐𝒔</m:t>
                      </m:r>
                      <m:r>
                        <a:rPr lang="en-US" b="1" i="1" smtClean="0">
                          <a:solidFill>
                            <a:srgbClr val="FF0000"/>
                          </a:solidFill>
                          <a:latin typeface="Cambria Math"/>
                        </a:rPr>
                        <m:t>𝟑</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7696200" y="2667000"/>
                <a:ext cx="1309974" cy="369332"/>
              </a:xfrm>
              <a:prstGeom prst="rect">
                <a:avLst/>
              </a:prstGeom>
              <a:blipFill rotWithShape="1">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676400" y="5867400"/>
                <a:ext cx="11560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𝒔𝒊𝒏</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676400" y="5867400"/>
                <a:ext cx="1156086" cy="369332"/>
              </a:xfrm>
              <a:prstGeom prst="rect">
                <a:avLst/>
              </a:prstGeom>
              <a:blipFill rotWithShape="1">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724400" y="5867400"/>
                <a:ext cx="12939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𝒔𝒊𝒏</m:t>
                      </m:r>
                      <m:r>
                        <a:rPr lang="en-US" b="1" i="1" smtClean="0">
                          <a:solidFill>
                            <a:srgbClr val="FF0000"/>
                          </a:solidFill>
                          <a:latin typeface="Cambria Math"/>
                        </a:rPr>
                        <m:t>𝟐</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724400" y="5867400"/>
                <a:ext cx="1293944" cy="369332"/>
              </a:xfrm>
              <a:prstGeom prst="rect">
                <a:avLst/>
              </a:prstGeom>
              <a:blipFill rotWithShape="1">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832243" y="5867400"/>
                <a:ext cx="12939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𝒔𝒊𝒏</m:t>
                      </m:r>
                      <m:r>
                        <a:rPr lang="en-US" b="1" i="1" smtClean="0">
                          <a:solidFill>
                            <a:srgbClr val="FF0000"/>
                          </a:solidFill>
                          <a:latin typeface="Cambria Math"/>
                        </a:rPr>
                        <m:t>𝟑</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832243" y="5867400"/>
                <a:ext cx="1293944" cy="369332"/>
              </a:xfrm>
              <a:prstGeom prst="rect">
                <a:avLst/>
              </a:prstGeom>
              <a:blipFill rotWithShape="1">
                <a:blip r:embed="rId1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06541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3" presetClass="entr" presetSubtype="1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blinds(horizontal)">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par>
                                <p:cTn id="24" presetID="3" presetClass="entr" presetSubtype="10"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blinds(horizontal)">
                                      <p:cBhvr>
                                        <p:cTn id="26" dur="500"/>
                                        <p:tgtEl>
                                          <p:spTgt spid="102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par>
                                <p:cTn id="32" presetID="3" presetClass="entr" presetSubtype="10" fill="hold" nodeType="withEffect">
                                  <p:stCondLst>
                                    <p:cond delay="0"/>
                                  </p:stCondLst>
                                  <p:childTnLst>
                                    <p:set>
                                      <p:cBhvr>
                                        <p:cTn id="33" dur="1" fill="hold">
                                          <p:stCondLst>
                                            <p:cond delay="0"/>
                                          </p:stCondLst>
                                        </p:cTn>
                                        <p:tgtEl>
                                          <p:spTgt spid="1031"/>
                                        </p:tgtEl>
                                        <p:attrNameLst>
                                          <p:attrName>style.visibility</p:attrName>
                                        </p:attrNameLst>
                                      </p:cBhvr>
                                      <p:to>
                                        <p:strVal val="visible"/>
                                      </p:to>
                                    </p:set>
                                    <p:animEffect transition="in" filter="blinds(horizontal)">
                                      <p:cBhvr>
                                        <p:cTn id="34" dur="500"/>
                                        <p:tgtEl>
                                          <p:spTgt spid="103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linds(horizontal)">
                                      <p:cBhvr>
                                        <p:cTn id="39" dur="500"/>
                                        <p:tgtEl>
                                          <p:spTgt spid="15"/>
                                        </p:tgtEl>
                                      </p:cBhvr>
                                    </p:animEffect>
                                  </p:childTnLst>
                                </p:cTn>
                              </p:par>
                              <p:par>
                                <p:cTn id="40" presetID="3" presetClass="entr" presetSubtype="10" fill="hold" nodeType="withEffect">
                                  <p:stCondLst>
                                    <p:cond delay="0"/>
                                  </p:stCondLst>
                                  <p:childTnLst>
                                    <p:set>
                                      <p:cBhvr>
                                        <p:cTn id="41" dur="1" fill="hold">
                                          <p:stCondLst>
                                            <p:cond delay="0"/>
                                          </p:stCondLst>
                                        </p:cTn>
                                        <p:tgtEl>
                                          <p:spTgt spid="1032"/>
                                        </p:tgtEl>
                                        <p:attrNameLst>
                                          <p:attrName>style.visibility</p:attrName>
                                        </p:attrNameLst>
                                      </p:cBhvr>
                                      <p:to>
                                        <p:strVal val="visible"/>
                                      </p:to>
                                    </p:set>
                                    <p:animEffect transition="in" filter="blinds(horizontal)">
                                      <p:cBhvr>
                                        <p:cTn id="42" dur="500"/>
                                        <p:tgtEl>
                                          <p:spTgt spid="103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par>
                                <p:cTn id="48" presetID="3" presetClass="entr" presetSubtype="10" fill="hold" nodeType="withEffect">
                                  <p:stCondLst>
                                    <p:cond delay="0"/>
                                  </p:stCondLst>
                                  <p:childTnLst>
                                    <p:set>
                                      <p:cBhvr>
                                        <p:cTn id="49" dur="1" fill="hold">
                                          <p:stCondLst>
                                            <p:cond delay="0"/>
                                          </p:stCondLst>
                                        </p:cTn>
                                        <p:tgtEl>
                                          <p:spTgt spid="1033"/>
                                        </p:tgtEl>
                                        <p:attrNameLst>
                                          <p:attrName>style.visibility</p:attrName>
                                        </p:attrNameLst>
                                      </p:cBhvr>
                                      <p:to>
                                        <p:strVal val="visible"/>
                                      </p:to>
                                    </p:set>
                                    <p:animEffect transition="in" filter="blinds(horizontal)">
                                      <p:cBhvr>
                                        <p:cTn id="50"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4" grpId="0"/>
      <p:bldP spid="15" grpId="0"/>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600200"/>
            <a:ext cx="8524876" cy="4257675"/>
          </a:xfrm>
        </p:spPr>
        <p:txBody>
          <a:bodyPr>
            <a:normAutofit/>
          </a:bodyPr>
          <a:lstStyle/>
          <a:p>
            <a:pPr marL="0" indent="0" algn="ctr">
              <a:buNone/>
            </a:pPr>
            <a:r>
              <a:rPr lang="en-GB" sz="1400" b="1" dirty="0" smtClean="0">
                <a:latin typeface="Comic Sans MS" panose="030F0702030302020204" pitchFamily="66" charset="0"/>
              </a:rPr>
              <a:t>You can sketch curves based on their Polar equations</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GB" sz="1400" dirty="0">
                <a:latin typeface="Comic Sans MS" panose="030F0702030302020204" pitchFamily="66" charset="0"/>
              </a:rPr>
              <a:t>You don’t need to memorise these shapes (as you can work them out if needed), but they are useful to be aware of (in addition to those you have seen so far</a:t>
            </a:r>
            <a:r>
              <a:rPr lang="en-GB" sz="1400" dirty="0" smtClean="0">
                <a:latin typeface="Comic Sans MS" panose="030F0702030302020204" pitchFamily="66" charset="0"/>
              </a:rPr>
              <a:t>…)</a:t>
            </a: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70" t="14367" r="1363" b="13879"/>
          <a:stretch/>
        </p:blipFill>
        <p:spPr bwMode="auto">
          <a:xfrm>
            <a:off x="228600" y="2743200"/>
            <a:ext cx="2738373" cy="16764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17" t="14570" r="1563" b="14026"/>
          <a:stretch/>
        </p:blipFill>
        <p:spPr bwMode="auto">
          <a:xfrm>
            <a:off x="3200400" y="2743200"/>
            <a:ext cx="2747434" cy="16764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48" t="14445" r="1536" b="13374"/>
          <a:stretch/>
        </p:blipFill>
        <p:spPr bwMode="auto">
          <a:xfrm>
            <a:off x="6172200" y="2743200"/>
            <a:ext cx="2743200" cy="1692068"/>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pic>
        <p:nvPicPr>
          <p:cNvPr id="5" name="Picture 8" descr="http://tutorial.math.lamar.edu/Classes/CalcII/PolarArea_files/image00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76200"/>
            <a:ext cx="1219200" cy="1158240"/>
          </a:xfrm>
          <a:prstGeom prst="rect">
            <a:avLst/>
          </a:prstGeom>
          <a:noFill/>
          <a:extLst>
            <a:ext uri="{909E8E84-426E-40DD-AFC4-6F175D3DCCD1}">
              <a14:hiddenFill xmlns:a14="http://schemas.microsoft.com/office/drawing/2010/main">
                <a:solidFill>
                  <a:srgbClr val="FFFFFF"/>
                </a:solidFill>
              </a14:hiddenFill>
            </a:ext>
          </a:extLst>
        </p:spPr>
      </p:pic>
      <p:sp>
        <p:nvSpPr>
          <p:cNvPr id="116" name="TextBox 115"/>
          <p:cNvSpPr txBox="1"/>
          <p:nvPr/>
        </p:nvSpPr>
        <p:spPr>
          <a:xfrm>
            <a:off x="8736516" y="6550223"/>
            <a:ext cx="407484" cy="307777"/>
          </a:xfrm>
          <a:prstGeom prst="rect">
            <a:avLst/>
          </a:prstGeom>
          <a:noFill/>
        </p:spPr>
        <p:txBody>
          <a:bodyPr wrap="none" rtlCol="0">
            <a:spAutoFit/>
          </a:bodyPr>
          <a:lstStyle/>
          <a:p>
            <a:pPr algn="ctr"/>
            <a:r>
              <a:rPr lang="en-GB" sz="1400" dirty="0" smtClean="0">
                <a:latin typeface="Comic Sans MS" panose="030F0702030302020204" pitchFamily="66" charset="0"/>
              </a:rPr>
              <a:t>7C</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752600" y="3352800"/>
                <a:ext cx="11945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𝒕𝒂𝒏</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752600" y="3352800"/>
                <a:ext cx="1194558" cy="369332"/>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724400" y="3352800"/>
                <a:ext cx="13324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𝒕𝒂𝒏</m:t>
                      </m:r>
                      <m:r>
                        <a:rPr lang="en-US" b="1" i="1" smtClean="0">
                          <a:solidFill>
                            <a:srgbClr val="FF0000"/>
                          </a:solidFill>
                          <a:latin typeface="Cambria Math"/>
                        </a:rPr>
                        <m:t>𝟐</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724400" y="3352800"/>
                <a:ext cx="1332416" cy="369332"/>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696200" y="3352800"/>
                <a:ext cx="13324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𝒕𝒂𝒏</m:t>
                      </m:r>
                      <m:r>
                        <a:rPr lang="en-US" b="1" i="1" smtClean="0">
                          <a:solidFill>
                            <a:srgbClr val="FF0000"/>
                          </a:solidFill>
                          <a:latin typeface="Cambria Math"/>
                        </a:rPr>
                        <m:t>𝟑</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7696200" y="3352800"/>
                <a:ext cx="1332416" cy="369332"/>
              </a:xfrm>
              <a:prstGeom prst="rect">
                <a:avLst/>
              </a:prstGeom>
              <a:blipFill rotWithShape="1">
                <a:blip r:embed="rId8"/>
                <a:stretch>
                  <a:fillRect/>
                </a:stretch>
              </a:blipFill>
            </p:spPr>
            <p:txBody>
              <a:bodyPr/>
              <a:lstStyle/>
              <a:p>
                <a:r>
                  <a:rPr lang="en-GB">
                    <a:noFill/>
                  </a:rPr>
                  <a:t> </a:t>
                </a:r>
              </a:p>
            </p:txBody>
          </p:sp>
        </mc:Fallback>
      </mc:AlternateContent>
      <p:pic>
        <p:nvPicPr>
          <p:cNvPr id="2053" name="Picture 5"/>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654" t="14461" r="1359" b="13911"/>
          <a:stretch/>
        </p:blipFill>
        <p:spPr bwMode="auto">
          <a:xfrm>
            <a:off x="6172200" y="4648200"/>
            <a:ext cx="2749576" cy="16764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4" name="Picture 6"/>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5057" t="14435" r="2076" b="13356"/>
          <a:stretch/>
        </p:blipFill>
        <p:spPr bwMode="auto">
          <a:xfrm>
            <a:off x="3200401" y="4648200"/>
            <a:ext cx="2743200" cy="16764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5" name="Picture 7"/>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4892" t="14921" r="1814" b="14095"/>
          <a:stretch/>
        </p:blipFill>
        <p:spPr bwMode="auto">
          <a:xfrm>
            <a:off x="228600" y="4648200"/>
            <a:ext cx="2743200" cy="16764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26" name="TextBox 25"/>
              <p:cNvSpPr txBox="1"/>
              <p:nvPr/>
            </p:nvSpPr>
            <p:spPr>
              <a:xfrm>
                <a:off x="2133600" y="4648200"/>
                <a:ext cx="8066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133600" y="4648200"/>
                <a:ext cx="806631" cy="369332"/>
              </a:xfrm>
              <a:prstGeom prst="rect">
                <a:avLst/>
              </a:prstGeom>
              <a:blipFill rotWithShape="1">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953000" y="4648200"/>
                <a:ext cx="9444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𝟐</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4953000" y="4648200"/>
                <a:ext cx="944489" cy="369332"/>
              </a:xfrm>
              <a:prstGeom prst="rect">
                <a:avLst/>
              </a:prstGeom>
              <a:blipFill rotWithShape="1">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7924800" y="4648200"/>
                <a:ext cx="9444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𝟑</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7924800" y="4648200"/>
                <a:ext cx="944489" cy="369332"/>
              </a:xfrm>
              <a:prstGeom prst="rect">
                <a:avLst/>
              </a:prstGeom>
              <a:blipFill rotWithShape="1">
                <a:blip r:embed="rId1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29337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linds(horizontal)">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par>
                                <p:cTn id="16" presetID="3" presetClass="entr" presetSubtype="10" fill="hold" nodeType="with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blinds(horizontal)">
                                      <p:cBhvr>
                                        <p:cTn id="18" dur="500"/>
                                        <p:tgtEl>
                                          <p:spTgt spid="205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horizontal)">
                                      <p:cBhvr>
                                        <p:cTn id="23" dur="500"/>
                                        <p:tgtEl>
                                          <p:spTgt spid="22"/>
                                        </p:tgtEl>
                                      </p:cBhvr>
                                    </p:animEffect>
                                  </p:childTnLst>
                                </p:cTn>
                              </p:par>
                              <p:par>
                                <p:cTn id="24" presetID="3" presetClass="entr" presetSubtype="10" fill="hold" nodeType="with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blinds(horizontal)">
                                      <p:cBhvr>
                                        <p:cTn id="26" dur="500"/>
                                        <p:tgtEl>
                                          <p:spTgt spid="205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linds(horizontal)">
                                      <p:cBhvr>
                                        <p:cTn id="31" dur="500"/>
                                        <p:tgtEl>
                                          <p:spTgt spid="26"/>
                                        </p:tgtEl>
                                      </p:cBhvr>
                                    </p:animEffect>
                                  </p:childTnLst>
                                </p:cTn>
                              </p:par>
                              <p:par>
                                <p:cTn id="32" presetID="3" presetClass="entr" presetSubtype="10" fill="hold" nodeType="withEffect">
                                  <p:stCondLst>
                                    <p:cond delay="0"/>
                                  </p:stCondLst>
                                  <p:childTnLst>
                                    <p:set>
                                      <p:cBhvr>
                                        <p:cTn id="33" dur="1" fill="hold">
                                          <p:stCondLst>
                                            <p:cond delay="0"/>
                                          </p:stCondLst>
                                        </p:cTn>
                                        <p:tgtEl>
                                          <p:spTgt spid="2055"/>
                                        </p:tgtEl>
                                        <p:attrNameLst>
                                          <p:attrName>style.visibility</p:attrName>
                                        </p:attrNameLst>
                                      </p:cBhvr>
                                      <p:to>
                                        <p:strVal val="visible"/>
                                      </p:to>
                                    </p:set>
                                    <p:animEffect transition="in" filter="blinds(horizontal)">
                                      <p:cBhvr>
                                        <p:cTn id="34" dur="500"/>
                                        <p:tgtEl>
                                          <p:spTgt spid="205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linds(horizontal)">
                                      <p:cBhvr>
                                        <p:cTn id="39" dur="500"/>
                                        <p:tgtEl>
                                          <p:spTgt spid="27"/>
                                        </p:tgtEl>
                                      </p:cBhvr>
                                    </p:animEffect>
                                  </p:childTnLst>
                                </p:cTn>
                              </p:par>
                              <p:par>
                                <p:cTn id="40" presetID="3" presetClass="entr" presetSubtype="10" fill="hold" nodeType="withEffect">
                                  <p:stCondLst>
                                    <p:cond delay="0"/>
                                  </p:stCondLst>
                                  <p:childTnLst>
                                    <p:set>
                                      <p:cBhvr>
                                        <p:cTn id="41" dur="1" fill="hold">
                                          <p:stCondLst>
                                            <p:cond delay="0"/>
                                          </p:stCondLst>
                                        </p:cTn>
                                        <p:tgtEl>
                                          <p:spTgt spid="2054"/>
                                        </p:tgtEl>
                                        <p:attrNameLst>
                                          <p:attrName>style.visibility</p:attrName>
                                        </p:attrNameLst>
                                      </p:cBhvr>
                                      <p:to>
                                        <p:strVal val="visible"/>
                                      </p:to>
                                    </p:set>
                                    <p:animEffect transition="in" filter="blinds(horizontal)">
                                      <p:cBhvr>
                                        <p:cTn id="42" dur="500"/>
                                        <p:tgtEl>
                                          <p:spTgt spid="205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linds(horizontal)">
                                      <p:cBhvr>
                                        <p:cTn id="47" dur="500"/>
                                        <p:tgtEl>
                                          <p:spTgt spid="28"/>
                                        </p:tgtEl>
                                      </p:cBhvr>
                                    </p:animEffect>
                                  </p:childTnLst>
                                </p:cTn>
                              </p:par>
                              <p:par>
                                <p:cTn id="48" presetID="3" presetClass="entr" presetSubtype="10" fill="hold" nodeType="withEffect">
                                  <p:stCondLst>
                                    <p:cond delay="0"/>
                                  </p:stCondLst>
                                  <p:childTnLst>
                                    <p:set>
                                      <p:cBhvr>
                                        <p:cTn id="49" dur="1" fill="hold">
                                          <p:stCondLst>
                                            <p:cond delay="0"/>
                                          </p:stCondLst>
                                        </p:cTn>
                                        <p:tgtEl>
                                          <p:spTgt spid="2053"/>
                                        </p:tgtEl>
                                        <p:attrNameLst>
                                          <p:attrName>style.visibility</p:attrName>
                                        </p:attrNameLst>
                                      </p:cBhvr>
                                      <p:to>
                                        <p:strVal val="visible"/>
                                      </p:to>
                                    </p:set>
                                    <p:animEffect transition="in" filter="blinds(horizontal)">
                                      <p:cBhvr>
                                        <p:cTn id="50"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2" grpId="0"/>
      <p:bldP spid="26" grpId="0"/>
      <p:bldP spid="27" grpId="0"/>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600200"/>
            <a:ext cx="8524876" cy="4257675"/>
          </a:xfrm>
        </p:spPr>
        <p:txBody>
          <a:bodyPr>
            <a:normAutofit/>
          </a:bodyPr>
          <a:lstStyle/>
          <a:p>
            <a:pPr marL="0" indent="0" algn="ctr">
              <a:buNone/>
            </a:pPr>
            <a:r>
              <a:rPr lang="en-GB" sz="1400" b="1" dirty="0" smtClean="0">
                <a:latin typeface="Comic Sans MS" panose="030F0702030302020204" pitchFamily="66" charset="0"/>
              </a:rPr>
              <a:t>You can sketch curves based on their Polar equations</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GB" sz="1400" dirty="0" smtClean="0">
                <a:latin typeface="Comic Sans MS" panose="030F0702030302020204" pitchFamily="66" charset="0"/>
              </a:rPr>
              <a:t>You don’t </a:t>
            </a:r>
            <a:r>
              <a:rPr lang="en-GB" sz="1400" dirty="0">
                <a:latin typeface="Comic Sans MS" panose="030F0702030302020204" pitchFamily="66" charset="0"/>
              </a:rPr>
              <a:t>n</a:t>
            </a:r>
            <a:r>
              <a:rPr lang="en-GB" sz="1400" dirty="0" smtClean="0">
                <a:latin typeface="Comic Sans MS" panose="030F0702030302020204" pitchFamily="66" charset="0"/>
              </a:rPr>
              <a:t>eed to memorise these shapes, but they are useful to be aware of (in addition to those you have seen so far…)</a:t>
            </a:r>
            <a:endParaRPr lang="en-US"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p:txBody>
      </p:sp>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pic>
        <p:nvPicPr>
          <p:cNvPr id="5" name="Picture 8" descr="http://tutorial.math.lamar.edu/Classes/CalcII/PolarArea_files/image00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1219200" cy="1158240"/>
          </a:xfrm>
          <a:prstGeom prst="rect">
            <a:avLst/>
          </a:prstGeom>
          <a:noFill/>
          <a:extLst>
            <a:ext uri="{909E8E84-426E-40DD-AFC4-6F175D3DCCD1}">
              <a14:hiddenFill xmlns:a14="http://schemas.microsoft.com/office/drawing/2010/main">
                <a:solidFill>
                  <a:srgbClr val="FFFFFF"/>
                </a:solidFill>
              </a14:hiddenFill>
            </a:ext>
          </a:extLst>
        </p:spPr>
      </p:pic>
      <p:sp>
        <p:nvSpPr>
          <p:cNvPr id="116" name="TextBox 115"/>
          <p:cNvSpPr txBox="1"/>
          <p:nvPr/>
        </p:nvSpPr>
        <p:spPr>
          <a:xfrm>
            <a:off x="8736516" y="6550223"/>
            <a:ext cx="407484" cy="307777"/>
          </a:xfrm>
          <a:prstGeom prst="rect">
            <a:avLst/>
          </a:prstGeom>
          <a:noFill/>
        </p:spPr>
        <p:txBody>
          <a:bodyPr wrap="none" rtlCol="0">
            <a:spAutoFit/>
          </a:bodyPr>
          <a:lstStyle/>
          <a:p>
            <a:pPr algn="ctr"/>
            <a:r>
              <a:rPr lang="en-GB" sz="1400" dirty="0" smtClean="0">
                <a:latin typeface="Comic Sans MS" panose="030F0702030302020204" pitchFamily="66" charset="0"/>
              </a:rPr>
              <a:t>7C</a:t>
            </a:r>
            <a:endParaRPr lang="en-GB" sz="1400" dirty="0">
              <a:latin typeface="Comic Sans MS" panose="030F0702030302020204" pitchFamily="66" charset="0"/>
            </a:endParaRP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36" t="14236" r="1477" b="13536"/>
          <a:stretch/>
        </p:blipFill>
        <p:spPr bwMode="auto">
          <a:xfrm>
            <a:off x="6172200" y="2667000"/>
            <a:ext cx="2743200" cy="1686508"/>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65" t="14400" r="1481" b="13420"/>
          <a:stretch/>
        </p:blipFill>
        <p:spPr bwMode="auto">
          <a:xfrm>
            <a:off x="3200400" y="2667000"/>
            <a:ext cx="2730500" cy="16764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699" t="15003" r="1887" b="13588"/>
          <a:stretch/>
        </p:blipFill>
        <p:spPr bwMode="auto">
          <a:xfrm>
            <a:off x="228600" y="2667000"/>
            <a:ext cx="2741215" cy="16764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23" name="TextBox 22"/>
              <p:cNvSpPr txBox="1"/>
              <p:nvPr/>
            </p:nvSpPr>
            <p:spPr>
              <a:xfrm>
                <a:off x="1828800" y="2667000"/>
                <a:ext cx="11721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𝒄𝒐𝒔</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828800" y="2667000"/>
                <a:ext cx="1172116" cy="369332"/>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648200" y="2667000"/>
                <a:ext cx="13099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𝟐</m:t>
                      </m:r>
                      <m:r>
                        <a:rPr lang="en-US" b="1" i="1" smtClean="0">
                          <a:solidFill>
                            <a:srgbClr val="FF0000"/>
                          </a:solidFill>
                          <a:latin typeface="Cambria Math"/>
                        </a:rPr>
                        <m:t>𝒄𝒐𝒔</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648200" y="2667000"/>
                <a:ext cx="1309974" cy="369332"/>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7696200" y="2667000"/>
                <a:ext cx="13099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𝟒</m:t>
                      </m:r>
                      <m:r>
                        <a:rPr lang="en-US" b="1" i="1" smtClean="0">
                          <a:solidFill>
                            <a:srgbClr val="FF0000"/>
                          </a:solidFill>
                          <a:latin typeface="Cambria Math"/>
                        </a:rPr>
                        <m:t>𝒄𝒐𝒔</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7696200" y="2667000"/>
                <a:ext cx="1309974" cy="369332"/>
              </a:xfrm>
              <a:prstGeom prst="rect">
                <a:avLst/>
              </a:prstGeom>
              <a:blipFill rotWithShape="1">
                <a:blip r:embed="rId8"/>
                <a:stretch>
                  <a:fillRect/>
                </a:stretch>
              </a:blipFill>
            </p:spPr>
            <p:txBody>
              <a:bodyPr/>
              <a:lstStyle/>
              <a:p>
                <a:r>
                  <a:rPr lang="en-GB">
                    <a:noFill/>
                  </a:rPr>
                  <a:t> </a:t>
                </a:r>
              </a:p>
            </p:txBody>
          </p:sp>
        </mc:Fallback>
      </mc:AlternateContent>
      <p:pic>
        <p:nvPicPr>
          <p:cNvPr id="3077" name="Picture 5"/>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471" t="14664" r="1511" b="13801"/>
          <a:stretch/>
        </p:blipFill>
        <p:spPr bwMode="auto">
          <a:xfrm>
            <a:off x="6172200" y="4572000"/>
            <a:ext cx="2754085" cy="16764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8" name="Picture 6"/>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982" t="14610" r="1256" b="13535"/>
          <a:stretch/>
        </p:blipFill>
        <p:spPr bwMode="auto">
          <a:xfrm>
            <a:off x="3200400" y="4571999"/>
            <a:ext cx="2734395" cy="1676401"/>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9" name="Picture 7"/>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4415" t="14511" r="1359" b="13262"/>
          <a:stretch/>
        </p:blipFill>
        <p:spPr bwMode="auto">
          <a:xfrm>
            <a:off x="228600" y="4572000"/>
            <a:ext cx="2743200" cy="1682217"/>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29" name="TextBox 28"/>
              <p:cNvSpPr txBox="1"/>
              <p:nvPr/>
            </p:nvSpPr>
            <p:spPr>
              <a:xfrm>
                <a:off x="1828800" y="5867400"/>
                <a:ext cx="11560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𝒔𝒊𝒏</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828800" y="5867400"/>
                <a:ext cx="1156086" cy="369332"/>
              </a:xfrm>
              <a:prstGeom prst="rect">
                <a:avLst/>
              </a:prstGeom>
              <a:blipFill rotWithShape="1">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648200" y="5867400"/>
                <a:ext cx="12939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𝟐</m:t>
                      </m:r>
                      <m:r>
                        <a:rPr lang="en-US" b="1" i="1" smtClean="0">
                          <a:solidFill>
                            <a:srgbClr val="FF0000"/>
                          </a:solidFill>
                          <a:latin typeface="Cambria Math"/>
                        </a:rPr>
                        <m:t>𝒔𝒊𝒏</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648200" y="5867400"/>
                <a:ext cx="1293944" cy="369332"/>
              </a:xfrm>
              <a:prstGeom prst="rect">
                <a:avLst/>
              </a:prstGeom>
              <a:blipFill rotWithShape="1">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7696200" y="5867400"/>
                <a:ext cx="12939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𝟒</m:t>
                      </m:r>
                      <m:r>
                        <a:rPr lang="en-US" b="1" i="1" smtClean="0">
                          <a:solidFill>
                            <a:srgbClr val="FF0000"/>
                          </a:solidFill>
                          <a:latin typeface="Cambria Math"/>
                        </a:rPr>
                        <m:t>𝒔𝒊𝒏</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7696200" y="5867400"/>
                <a:ext cx="1293944" cy="369332"/>
              </a:xfrm>
              <a:prstGeom prst="rect">
                <a:avLst/>
              </a:prstGeom>
              <a:blipFill rotWithShape="1">
                <a:blip r:embed="rId1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47683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blinds(horizontal)">
                                      <p:cBhvr>
                                        <p:cTn id="10" dur="500"/>
                                        <p:tgtEl>
                                          <p:spTgt spid="307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par>
                                <p:cTn id="16" presetID="3" presetClass="entr" presetSubtype="10" fill="hold" nodeType="with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blinds(horizontal)">
                                      <p:cBhvr>
                                        <p:cTn id="18" dur="500"/>
                                        <p:tgtEl>
                                          <p:spTgt spid="307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linds(horizontal)">
                                      <p:cBhvr>
                                        <p:cTn id="23" dur="500"/>
                                        <p:tgtEl>
                                          <p:spTgt spid="25"/>
                                        </p:tgtEl>
                                      </p:cBhvr>
                                    </p:animEffect>
                                  </p:childTnLst>
                                </p:cTn>
                              </p:par>
                              <p:par>
                                <p:cTn id="24" presetID="3" presetClass="entr" presetSubtype="10" fill="hold" nodeType="with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blinds(horizontal)">
                                      <p:cBhvr>
                                        <p:cTn id="26" dur="500"/>
                                        <p:tgtEl>
                                          <p:spTgt spid="307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linds(horizontal)">
                                      <p:cBhvr>
                                        <p:cTn id="31" dur="500"/>
                                        <p:tgtEl>
                                          <p:spTgt spid="29"/>
                                        </p:tgtEl>
                                      </p:cBhvr>
                                    </p:animEffect>
                                  </p:childTnLst>
                                </p:cTn>
                              </p:par>
                              <p:par>
                                <p:cTn id="32" presetID="3" presetClass="entr" presetSubtype="10" fill="hold" nodeType="withEffect">
                                  <p:stCondLst>
                                    <p:cond delay="0"/>
                                  </p:stCondLst>
                                  <p:childTnLst>
                                    <p:set>
                                      <p:cBhvr>
                                        <p:cTn id="33" dur="1" fill="hold">
                                          <p:stCondLst>
                                            <p:cond delay="0"/>
                                          </p:stCondLst>
                                        </p:cTn>
                                        <p:tgtEl>
                                          <p:spTgt spid="3079"/>
                                        </p:tgtEl>
                                        <p:attrNameLst>
                                          <p:attrName>style.visibility</p:attrName>
                                        </p:attrNameLst>
                                      </p:cBhvr>
                                      <p:to>
                                        <p:strVal val="visible"/>
                                      </p:to>
                                    </p:set>
                                    <p:animEffect transition="in" filter="blinds(horizontal)">
                                      <p:cBhvr>
                                        <p:cTn id="34" dur="500"/>
                                        <p:tgtEl>
                                          <p:spTgt spid="307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linds(horizontal)">
                                      <p:cBhvr>
                                        <p:cTn id="39" dur="500"/>
                                        <p:tgtEl>
                                          <p:spTgt spid="30"/>
                                        </p:tgtEl>
                                      </p:cBhvr>
                                    </p:animEffect>
                                  </p:childTnLst>
                                </p:cTn>
                              </p:par>
                              <p:par>
                                <p:cTn id="40" presetID="3" presetClass="entr" presetSubtype="10" fill="hold" nodeType="withEffect">
                                  <p:stCondLst>
                                    <p:cond delay="0"/>
                                  </p:stCondLst>
                                  <p:childTnLst>
                                    <p:set>
                                      <p:cBhvr>
                                        <p:cTn id="41" dur="1" fill="hold">
                                          <p:stCondLst>
                                            <p:cond delay="0"/>
                                          </p:stCondLst>
                                        </p:cTn>
                                        <p:tgtEl>
                                          <p:spTgt spid="3078"/>
                                        </p:tgtEl>
                                        <p:attrNameLst>
                                          <p:attrName>style.visibility</p:attrName>
                                        </p:attrNameLst>
                                      </p:cBhvr>
                                      <p:to>
                                        <p:strVal val="visible"/>
                                      </p:to>
                                    </p:set>
                                    <p:animEffect transition="in" filter="blinds(horizontal)">
                                      <p:cBhvr>
                                        <p:cTn id="42" dur="500"/>
                                        <p:tgtEl>
                                          <p:spTgt spid="30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linds(horizontal)">
                                      <p:cBhvr>
                                        <p:cTn id="47" dur="500"/>
                                        <p:tgtEl>
                                          <p:spTgt spid="31"/>
                                        </p:tgtEl>
                                      </p:cBhvr>
                                    </p:animEffect>
                                  </p:childTnLst>
                                </p:cTn>
                              </p:par>
                              <p:par>
                                <p:cTn id="48" presetID="3" presetClass="entr" presetSubtype="10" fill="hold" nodeType="withEffect">
                                  <p:stCondLst>
                                    <p:cond delay="0"/>
                                  </p:stCondLst>
                                  <p:childTnLst>
                                    <p:set>
                                      <p:cBhvr>
                                        <p:cTn id="49" dur="1" fill="hold">
                                          <p:stCondLst>
                                            <p:cond delay="0"/>
                                          </p:stCondLst>
                                        </p:cTn>
                                        <p:tgtEl>
                                          <p:spTgt spid="3077"/>
                                        </p:tgtEl>
                                        <p:attrNameLst>
                                          <p:attrName>style.visibility</p:attrName>
                                        </p:attrNameLst>
                                      </p:cBhvr>
                                      <p:to>
                                        <p:strVal val="visible"/>
                                      </p:to>
                                    </p:set>
                                    <p:animEffect transition="in" filter="blinds(horizontal)">
                                      <p:cBhvr>
                                        <p:cTn id="50"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9" grpId="0"/>
      <p:bldP spid="30" grpId="0"/>
      <p:bldP spid="3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6586" y="2743200"/>
            <a:ext cx="5543889" cy="1754326"/>
          </a:xfrm>
          <a:prstGeom prst="rect">
            <a:avLst/>
          </a:prstGeom>
          <a:noFill/>
        </p:spPr>
        <p:txBody>
          <a:bodyPr wrap="none" lIns="91440" tIns="45720" rIns="91440" bIns="45720">
            <a:spAutoFit/>
          </a:bodyPr>
          <a:lstStyle/>
          <a:p>
            <a:pPr algn="ctr"/>
            <a:r>
              <a:rPr lang="en-US" sz="5400" b="1" dirty="0" smtClean="0">
                <a:ln w="38100" cmpd="sng">
                  <a:solidFill>
                    <a:schemeClr val="tx1"/>
                  </a:solidFill>
                  <a:prstDash val="solid"/>
                </a:ln>
                <a:gradFill flip="none" rotWithShape="1">
                  <a:gsLst>
                    <a:gs pos="0">
                      <a:srgbClr val="FFFFFF">
                        <a:tint val="40000"/>
                        <a:satMod val="250000"/>
                      </a:srgbClr>
                    </a:gs>
                    <a:gs pos="9000">
                      <a:schemeClr val="tx2">
                        <a:lumMod val="60000"/>
                        <a:lumOff val="40000"/>
                      </a:schemeClr>
                    </a:gs>
                    <a:gs pos="50000">
                      <a:schemeClr val="bg1"/>
                    </a:gs>
                    <a:gs pos="79000">
                      <a:schemeClr val="tx2">
                        <a:lumMod val="60000"/>
                        <a:lumOff val="40000"/>
                      </a:schemeClr>
                    </a:gs>
                    <a:gs pos="100000">
                      <a:srgbClr val="FFFFFF">
                        <a:tint val="40000"/>
                        <a:satMod val="250000"/>
                      </a:srgbClr>
                    </a:gs>
                  </a:gsLst>
                  <a:path path="circle">
                    <a:fillToRect l="50000" t="50000" r="50000" b="50000"/>
                  </a:path>
                  <a:tileRect/>
                </a:gradFill>
                <a:latin typeface="Arial Black" panose="020B0A04020102020204" pitchFamily="34" charset="0"/>
              </a:rPr>
              <a:t>Teachings for </a:t>
            </a:r>
          </a:p>
          <a:p>
            <a:pPr algn="ctr"/>
            <a:r>
              <a:rPr lang="en-US" sz="5400" b="1" dirty="0" smtClean="0">
                <a:ln w="38100" cmpd="sng">
                  <a:solidFill>
                    <a:schemeClr val="tx1"/>
                  </a:solidFill>
                  <a:prstDash val="solid"/>
                </a:ln>
                <a:gradFill flip="none" rotWithShape="1">
                  <a:gsLst>
                    <a:gs pos="0">
                      <a:srgbClr val="FFFFFF">
                        <a:tint val="40000"/>
                        <a:satMod val="250000"/>
                      </a:srgbClr>
                    </a:gs>
                    <a:gs pos="9000">
                      <a:schemeClr val="tx2">
                        <a:lumMod val="60000"/>
                        <a:lumOff val="40000"/>
                      </a:schemeClr>
                    </a:gs>
                    <a:gs pos="50000">
                      <a:schemeClr val="bg1"/>
                    </a:gs>
                    <a:gs pos="79000">
                      <a:schemeClr val="tx2">
                        <a:lumMod val="60000"/>
                        <a:lumOff val="40000"/>
                      </a:schemeClr>
                    </a:gs>
                    <a:gs pos="100000">
                      <a:srgbClr val="FFFFFF">
                        <a:tint val="40000"/>
                        <a:satMod val="250000"/>
                      </a:srgbClr>
                    </a:gs>
                  </a:gsLst>
                  <a:path path="circle">
                    <a:fillToRect l="50000" t="50000" r="50000" b="50000"/>
                  </a:path>
                  <a:tileRect/>
                </a:gradFill>
                <a:latin typeface="Arial Black" panose="020B0A04020102020204" pitchFamily="34" charset="0"/>
              </a:rPr>
              <a:t>Exercise 7D</a:t>
            </a:r>
            <a:endParaRPr lang="en-US" sz="5400" b="1" cap="none" spc="0" dirty="0">
              <a:ln w="38100" cmpd="sng">
                <a:solidFill>
                  <a:schemeClr val="tx1"/>
                </a:solidFill>
                <a:prstDash val="solid"/>
              </a:ln>
              <a:gradFill flip="none" rotWithShape="1">
                <a:gsLst>
                  <a:gs pos="0">
                    <a:srgbClr val="FFFFFF">
                      <a:tint val="40000"/>
                      <a:satMod val="250000"/>
                    </a:srgbClr>
                  </a:gs>
                  <a:gs pos="9000">
                    <a:schemeClr val="tx2">
                      <a:lumMod val="60000"/>
                      <a:lumOff val="40000"/>
                    </a:schemeClr>
                  </a:gs>
                  <a:gs pos="50000">
                    <a:schemeClr val="bg1"/>
                  </a:gs>
                  <a:gs pos="79000">
                    <a:schemeClr val="tx2">
                      <a:lumMod val="60000"/>
                      <a:lumOff val="40000"/>
                    </a:schemeClr>
                  </a:gs>
                  <a:gs pos="100000">
                    <a:srgbClr val="FFFFFF">
                      <a:tint val="40000"/>
                      <a:satMod val="250000"/>
                    </a:srgbClr>
                  </a:gs>
                </a:gsLst>
                <a:path path="circle">
                  <a:fillToRect l="50000" t="50000" r="50000" b="50000"/>
                </a:path>
                <a:tileRect/>
              </a:gradFill>
              <a:effectLst/>
              <a:latin typeface="Arial Black" panose="020B0A04020102020204" pitchFamily="34" charset="0"/>
            </a:endParaRPr>
          </a:p>
        </p:txBody>
      </p:sp>
    </p:spTree>
    <p:extLst>
      <p:ext uri="{BB962C8B-B14F-4D97-AF65-F5344CB8AC3E}">
        <p14:creationId xmlns:p14="http://schemas.microsoft.com/office/powerpoint/2010/main" val="21618129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124200" cy="4800600"/>
          </a:xfrm>
        </p:spPr>
        <p:txBody>
          <a:bodyPr>
            <a:normAutofit/>
          </a:bodyPr>
          <a:lstStyle/>
          <a:p>
            <a:pPr marL="0" indent="0" algn="ctr">
              <a:buNone/>
            </a:pPr>
            <a:r>
              <a:rPr lang="en-GB" sz="1400" b="1" dirty="0" smtClean="0">
                <a:latin typeface="Comic Sans MS" panose="030F0702030302020204" pitchFamily="66" charset="0"/>
              </a:rPr>
              <a:t>You can use Integration to find areas of sectors of curves, given their Polar equations</a:t>
            </a:r>
            <a:endParaRPr lang="en-GB" sz="1400" dirty="0" smtClean="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smtClean="0">
                <a:latin typeface="Comic Sans MS" panose="030F0702030302020204" pitchFamily="66" charset="0"/>
              </a:rPr>
              <a:t>The process is similar to that of regular Integration for finding an area.</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To find the area enclosed by the curve, and the half lines </a:t>
            </a:r>
            <a:r>
              <a:rPr lang="el-GR" sz="1400" dirty="0" smtClean="0">
                <a:latin typeface="Comic Sans MS" panose="030F0702030302020204" pitchFamily="66" charset="0"/>
              </a:rPr>
              <a:t>θ</a:t>
            </a:r>
            <a:r>
              <a:rPr lang="en-US" sz="1400" dirty="0" smtClean="0">
                <a:latin typeface="Comic Sans MS" panose="030F0702030302020204" pitchFamily="66" charset="0"/>
              </a:rPr>
              <a:t> = </a:t>
            </a:r>
            <a:r>
              <a:rPr lang="el-GR" sz="1400" dirty="0" smtClean="0">
                <a:latin typeface="Comic Sans MS" panose="030F0702030302020204" pitchFamily="66" charset="0"/>
              </a:rPr>
              <a:t>α</a:t>
            </a:r>
            <a:r>
              <a:rPr lang="en-US" sz="1400" dirty="0" smtClean="0">
                <a:latin typeface="Comic Sans MS" panose="030F0702030302020204" pitchFamily="66" charset="0"/>
              </a:rPr>
              <a:t> and </a:t>
            </a:r>
            <a:r>
              <a:rPr lang="el-GR" sz="1400" dirty="0" smtClean="0">
                <a:latin typeface="Comic Sans MS" panose="030F0702030302020204" pitchFamily="66" charset="0"/>
              </a:rPr>
              <a:t>θ</a:t>
            </a:r>
            <a:r>
              <a:rPr lang="en-US" sz="1400" dirty="0" smtClean="0">
                <a:latin typeface="Comic Sans MS" panose="030F0702030302020204" pitchFamily="66" charset="0"/>
              </a:rPr>
              <a:t> = </a:t>
            </a:r>
            <a:r>
              <a:rPr lang="el-GR" sz="1400" dirty="0" smtClean="0">
                <a:latin typeface="Comic Sans MS" panose="030F0702030302020204" pitchFamily="66" charset="0"/>
              </a:rPr>
              <a:t>β</a:t>
            </a:r>
            <a:r>
              <a:rPr lang="en-US" sz="1400" dirty="0" smtClean="0">
                <a:latin typeface="Comic Sans MS" panose="030F0702030302020204" pitchFamily="66" charset="0"/>
              </a:rPr>
              <a:t>, you can use the formula below:</a:t>
            </a: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a:p>
            <a:pPr marL="0" indent="0" algn="ctr">
              <a:buNone/>
            </a:pPr>
            <a:r>
              <a:rPr lang="en-US" sz="1400" dirty="0" smtClean="0">
                <a:latin typeface="Comic Sans MS" panose="030F0702030302020204" pitchFamily="66" charset="0"/>
              </a:rPr>
              <a:t>(you might notice the </a:t>
            </a:r>
            <a:r>
              <a:rPr lang="en-US" sz="1400" baseline="30000" dirty="0" smtClean="0">
                <a:latin typeface="Comic Sans MS" panose="030F0702030302020204" pitchFamily="66" charset="0"/>
              </a:rPr>
              <a:t>1</a:t>
            </a:r>
            <a:r>
              <a:rPr lang="en-US" sz="1400" dirty="0" smtClean="0">
                <a:latin typeface="Comic Sans MS" panose="030F0702030302020204" pitchFamily="66" charset="0"/>
              </a:rPr>
              <a:t>/</a:t>
            </a:r>
            <a:r>
              <a:rPr lang="en-US" sz="1400" baseline="-25000" dirty="0" smtClean="0">
                <a:latin typeface="Comic Sans MS" panose="030F0702030302020204" pitchFamily="66" charset="0"/>
              </a:rPr>
              <a:t>2</a:t>
            </a:r>
            <a:r>
              <a:rPr lang="en-US" sz="1400" dirty="0" smtClean="0">
                <a:latin typeface="Comic Sans MS" panose="030F0702030302020204" pitchFamily="66" charset="0"/>
              </a:rPr>
              <a:t>r</a:t>
            </a:r>
            <a:r>
              <a:rPr lang="en-US" sz="1400" baseline="30000" dirty="0" smtClean="0">
                <a:latin typeface="Comic Sans MS" panose="030F0702030302020204" pitchFamily="66" charset="0"/>
              </a:rPr>
              <a:t>2</a:t>
            </a:r>
            <a:r>
              <a:rPr lang="el-GR" sz="1400" dirty="0" smtClean="0">
                <a:latin typeface="Comic Sans MS" panose="030F0702030302020204" pitchFamily="66" charset="0"/>
              </a:rPr>
              <a:t>θ</a:t>
            </a:r>
            <a:r>
              <a:rPr lang="en-US" sz="1400" dirty="0" smtClean="0">
                <a:latin typeface="Comic Sans MS" panose="030F0702030302020204" pitchFamily="66" charset="0"/>
              </a:rPr>
              <a:t> being familiar as the formula for the area of a sector from C2!)</a:t>
            </a:r>
            <a:endParaRPr lang="en-GB" sz="1400" dirty="0">
              <a:latin typeface="Comic Sans MS" panose="030F0702030302020204" pitchFamily="66" charset="0"/>
            </a:endParaRPr>
          </a:p>
        </p:txBody>
      </p:sp>
      <p:sp>
        <p:nvSpPr>
          <p:cNvPr id="4" name="TextBox 3"/>
          <p:cNvSpPr txBox="1"/>
          <p:nvPr/>
        </p:nvSpPr>
        <p:spPr>
          <a:xfrm>
            <a:off x="8713589" y="6550223"/>
            <a:ext cx="423514" cy="307777"/>
          </a:xfrm>
          <a:prstGeom prst="rect">
            <a:avLst/>
          </a:prstGeom>
          <a:noFill/>
        </p:spPr>
        <p:txBody>
          <a:bodyPr wrap="none" rtlCol="0">
            <a:spAutoFit/>
          </a:bodyPr>
          <a:lstStyle/>
          <a:p>
            <a:pPr algn="ctr"/>
            <a:r>
              <a:rPr lang="en-GB" sz="1400" dirty="0" smtClean="0">
                <a:latin typeface="Comic Sans MS" panose="030F0702030302020204" pitchFamily="66" charset="0"/>
              </a:rPr>
              <a:t>7D</a:t>
            </a:r>
            <a:endParaRPr lang="en-GB" sz="1400" dirty="0">
              <a:latin typeface="Comic Sans MS" panose="030F0702030302020204" pitchFamily="66" charset="0"/>
            </a:endParaRPr>
          </a:p>
        </p:txBody>
      </p:sp>
      <p:pic>
        <p:nvPicPr>
          <p:cNvPr id="5" name="Picture 2" descr="http://hyperphysics.phy-astr.gsu.edu/hbase/math/immath/sphcoorde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76200"/>
            <a:ext cx="1623848" cy="11792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838200" y="4495800"/>
                <a:ext cx="1856534" cy="6580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838200" y="4495800"/>
                <a:ext cx="1856534" cy="658001"/>
              </a:xfrm>
              <a:prstGeom prst="rect">
                <a:avLst/>
              </a:prstGeom>
              <a:blipFill rotWithShape="1">
                <a:blip r:embed="rId3"/>
                <a:stretch>
                  <a:fillRect/>
                </a:stretch>
              </a:blipFill>
            </p:spPr>
            <p:txBody>
              <a:bodyPr/>
              <a:lstStyle/>
              <a:p>
                <a:r>
                  <a:rPr lang="en-GB">
                    <a:noFill/>
                  </a:rPr>
                  <a:t> </a:t>
                </a:r>
              </a:p>
            </p:txBody>
          </p:sp>
        </mc:Fallback>
      </mc:AlternateContent>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23" t="14892" r="3542" b="6699"/>
          <a:stretch/>
        </p:blipFill>
        <p:spPr bwMode="auto">
          <a:xfrm>
            <a:off x="3886200" y="1676400"/>
            <a:ext cx="4916112" cy="3372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8458917" y="3374573"/>
            <a:ext cx="604653" cy="276999"/>
          </a:xfrm>
          <a:prstGeom prst="rect">
            <a:avLst/>
          </a:prstGeom>
          <a:noFill/>
        </p:spPr>
        <p:txBody>
          <a:bodyPr wrap="none" rtlCol="0">
            <a:spAutoFit/>
          </a:bodyPr>
          <a:lstStyle/>
          <a:p>
            <a:r>
              <a:rPr lang="en-US" sz="1200" b="1" dirty="0" smtClean="0">
                <a:latin typeface="Comic Sans MS" panose="030F0702030302020204" pitchFamily="66" charset="0"/>
              </a:rPr>
              <a:t>0, 2</a:t>
            </a:r>
            <a:r>
              <a:rPr lang="el-GR" sz="1200" b="1" dirty="0" smtClean="0">
                <a:latin typeface="Comic Sans MS" panose="030F0702030302020204" pitchFamily="66" charset="0"/>
              </a:rPr>
              <a:t>π</a:t>
            </a:r>
            <a:endParaRPr lang="en-GB" sz="1200" b="1" dirty="0">
              <a:latin typeface="Comic Sans MS" panose="030F0702030302020204" pitchFamily="66" charset="0"/>
            </a:endParaRPr>
          </a:p>
        </p:txBody>
      </p:sp>
      <p:sp>
        <p:nvSpPr>
          <p:cNvPr id="12" name="TextBox 11"/>
          <p:cNvSpPr txBox="1"/>
          <p:nvPr/>
        </p:nvSpPr>
        <p:spPr>
          <a:xfrm>
            <a:off x="6176875" y="1199409"/>
            <a:ext cx="321624" cy="461665"/>
          </a:xfrm>
          <a:prstGeom prst="rect">
            <a:avLst/>
          </a:prstGeom>
          <a:noFill/>
        </p:spPr>
        <p:txBody>
          <a:bodyPr wrap="square" rtlCol="0">
            <a:spAutoFit/>
          </a:bodyPr>
          <a:lstStyle/>
          <a:p>
            <a:pPr algn="ctr"/>
            <a:r>
              <a:rPr lang="el-GR" sz="1200" b="1" u="sng" dirty="0" smtClean="0">
                <a:latin typeface="Comic Sans MS" panose="030F0702030302020204" pitchFamily="66" charset="0"/>
              </a:rPr>
              <a:t>π</a:t>
            </a:r>
            <a:r>
              <a:rPr lang="en-US" sz="1200" b="1" dirty="0" smtClean="0">
                <a:latin typeface="Comic Sans MS" panose="030F0702030302020204" pitchFamily="66" charset="0"/>
              </a:rPr>
              <a:t> 2</a:t>
            </a:r>
            <a:endParaRPr lang="en-GB" sz="1200" b="1" dirty="0">
              <a:latin typeface="Comic Sans MS" panose="030F0702030302020204" pitchFamily="66" charset="0"/>
            </a:endParaRPr>
          </a:p>
        </p:txBody>
      </p:sp>
      <p:sp>
        <p:nvSpPr>
          <p:cNvPr id="13" name="TextBox 12"/>
          <p:cNvSpPr txBox="1"/>
          <p:nvPr/>
        </p:nvSpPr>
        <p:spPr>
          <a:xfrm>
            <a:off x="3645453" y="3184567"/>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14" name="TextBox 13"/>
          <p:cNvSpPr txBox="1"/>
          <p:nvPr/>
        </p:nvSpPr>
        <p:spPr>
          <a:xfrm>
            <a:off x="6139269" y="5009408"/>
            <a:ext cx="442357" cy="461665"/>
          </a:xfrm>
          <a:prstGeom prst="rect">
            <a:avLst/>
          </a:prstGeom>
          <a:noFill/>
        </p:spPr>
        <p:txBody>
          <a:bodyPr wrap="square" rtlCol="0">
            <a:spAutoFit/>
          </a:bodyPr>
          <a:lstStyle/>
          <a:p>
            <a:pPr algn="ctr"/>
            <a:r>
              <a:rPr lang="en-US" sz="1200" b="1" u="sng" dirty="0" smtClean="0">
                <a:latin typeface="Comic Sans MS" panose="030F0702030302020204" pitchFamily="66" charset="0"/>
              </a:rPr>
              <a:t>3</a:t>
            </a:r>
            <a:r>
              <a:rPr lang="el-GR" sz="1200" b="1" u="sng" dirty="0" smtClean="0">
                <a:latin typeface="Comic Sans MS" panose="030F0702030302020204" pitchFamily="66" charset="0"/>
              </a:rPr>
              <a:t>π</a:t>
            </a:r>
            <a:r>
              <a:rPr lang="en-US" sz="1200" b="1" dirty="0" smtClean="0">
                <a:latin typeface="Comic Sans MS" panose="030F0702030302020204" pitchFamily="66" charset="0"/>
              </a:rPr>
              <a:t> 2</a:t>
            </a:r>
            <a:endParaRPr lang="en-GB" sz="1200"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1" name="TextBox 30"/>
              <p:cNvSpPr txBox="1"/>
              <p:nvPr/>
            </p:nvSpPr>
            <p:spPr>
              <a:xfrm>
                <a:off x="7234770" y="4385954"/>
                <a:ext cx="143180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1" i="1" smtClean="0">
                          <a:solidFill>
                            <a:srgbClr val="FF0000"/>
                          </a:solidFill>
                          <a:latin typeface="Cambria Math"/>
                          <a:ea typeface="Cambria Math"/>
                        </a:rPr>
                        <m:t>𝒓</m:t>
                      </m:r>
                      <m:r>
                        <a:rPr lang="en-US" sz="1600" b="1" i="1" smtClean="0">
                          <a:solidFill>
                            <a:srgbClr val="FF0000"/>
                          </a:solidFill>
                          <a:latin typeface="Cambria Math"/>
                        </a:rPr>
                        <m:t>=</m:t>
                      </m:r>
                      <m:r>
                        <a:rPr lang="en-US" sz="1600" b="1" i="1" smtClean="0">
                          <a:solidFill>
                            <a:srgbClr val="FF0000"/>
                          </a:solidFill>
                          <a:latin typeface="Cambria Math"/>
                        </a:rPr>
                        <m:t>𝟏</m:t>
                      </m:r>
                      <m:r>
                        <a:rPr lang="en-US" sz="1600" b="1" i="1" smtClean="0">
                          <a:solidFill>
                            <a:srgbClr val="FF0000"/>
                          </a:solidFill>
                          <a:latin typeface="Cambria Math"/>
                        </a:rPr>
                        <m:t>+</m:t>
                      </m:r>
                      <m:r>
                        <a:rPr lang="en-US" sz="1600" b="1" i="1" smtClean="0">
                          <a:solidFill>
                            <a:srgbClr val="FF0000"/>
                          </a:solidFill>
                          <a:latin typeface="Cambria Math"/>
                        </a:rPr>
                        <m:t>𝒄𝒐𝒔</m:t>
                      </m:r>
                      <m:r>
                        <a:rPr lang="en-US" sz="1600" b="1" i="1" smtClean="0">
                          <a:solidFill>
                            <a:srgbClr val="FF0000"/>
                          </a:solidFill>
                          <a:latin typeface="Cambria Math"/>
                          <a:ea typeface="Cambria Math"/>
                        </a:rPr>
                        <m:t>𝜽</m:t>
                      </m:r>
                    </m:oMath>
                  </m:oMathPara>
                </a14:m>
                <a:endParaRPr lang="en-GB" sz="1600" b="1" dirty="0">
                  <a:solidFill>
                    <a:srgbClr val="FF000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7234770" y="4385954"/>
                <a:ext cx="1431802" cy="338554"/>
              </a:xfrm>
              <a:prstGeom prst="rect">
                <a:avLst/>
              </a:prstGeom>
              <a:blipFill rotWithShape="1">
                <a:blip r:embed="rId5"/>
                <a:stretch>
                  <a:fillRect/>
                </a:stretch>
              </a:blipFill>
            </p:spPr>
            <p:txBody>
              <a:bodyPr/>
              <a:lstStyle/>
              <a:p>
                <a:r>
                  <a:rPr lang="en-GB">
                    <a:noFill/>
                  </a:rPr>
                  <a:t> </a:t>
                </a:r>
              </a:p>
            </p:txBody>
          </p:sp>
        </mc:Fallback>
      </mc:AlternateContent>
      <p:sp>
        <p:nvSpPr>
          <p:cNvPr id="37" name="TextBox 36"/>
          <p:cNvSpPr txBox="1"/>
          <p:nvPr/>
        </p:nvSpPr>
        <p:spPr>
          <a:xfrm>
            <a:off x="8610600" y="2057400"/>
            <a:ext cx="321624" cy="461665"/>
          </a:xfrm>
          <a:prstGeom prst="rect">
            <a:avLst/>
          </a:prstGeom>
          <a:noFill/>
        </p:spPr>
        <p:txBody>
          <a:bodyPr wrap="square" rtlCol="0">
            <a:spAutoFit/>
          </a:bodyPr>
          <a:lstStyle/>
          <a:p>
            <a:pPr algn="ctr"/>
            <a:r>
              <a:rPr lang="el-GR" sz="1200" b="1" u="sng" dirty="0" smtClean="0">
                <a:solidFill>
                  <a:srgbClr val="0000FF"/>
                </a:solidFill>
                <a:latin typeface="Comic Sans MS" panose="030F0702030302020204" pitchFamily="66" charset="0"/>
              </a:rPr>
              <a:t>π</a:t>
            </a:r>
            <a:r>
              <a:rPr lang="en-US" sz="1200" b="1" dirty="0" smtClean="0">
                <a:solidFill>
                  <a:srgbClr val="0000FF"/>
                </a:solidFill>
                <a:latin typeface="Comic Sans MS" panose="030F0702030302020204" pitchFamily="66" charset="0"/>
              </a:rPr>
              <a:t> 6</a:t>
            </a:r>
            <a:endParaRPr lang="en-GB" sz="1200" b="1" dirty="0">
              <a:solidFill>
                <a:srgbClr val="0000FF"/>
              </a:solidFill>
              <a:latin typeface="Comic Sans MS" panose="030F0702030302020204" pitchFamily="66" charset="0"/>
            </a:endParaRPr>
          </a:p>
        </p:txBody>
      </p:sp>
      <p:sp>
        <p:nvSpPr>
          <p:cNvPr id="38" name="TextBox 37"/>
          <p:cNvSpPr txBox="1"/>
          <p:nvPr/>
        </p:nvSpPr>
        <p:spPr>
          <a:xfrm>
            <a:off x="7391400" y="1371600"/>
            <a:ext cx="321624" cy="461665"/>
          </a:xfrm>
          <a:prstGeom prst="rect">
            <a:avLst/>
          </a:prstGeom>
          <a:noFill/>
        </p:spPr>
        <p:txBody>
          <a:bodyPr wrap="square" rtlCol="0">
            <a:spAutoFit/>
          </a:bodyPr>
          <a:lstStyle/>
          <a:p>
            <a:pPr algn="ctr"/>
            <a:r>
              <a:rPr lang="el-GR" sz="1200" b="1" u="sng" dirty="0" smtClean="0">
                <a:solidFill>
                  <a:srgbClr val="0000FF"/>
                </a:solidFill>
                <a:latin typeface="Comic Sans MS" panose="030F0702030302020204" pitchFamily="66" charset="0"/>
              </a:rPr>
              <a:t>π</a:t>
            </a:r>
            <a:r>
              <a:rPr lang="en-US" sz="1200" b="1" dirty="0" smtClean="0">
                <a:solidFill>
                  <a:srgbClr val="0000FF"/>
                </a:solidFill>
                <a:latin typeface="Comic Sans MS" panose="030F0702030302020204" pitchFamily="66" charset="0"/>
              </a:rPr>
              <a:t> 3</a:t>
            </a:r>
            <a:endParaRPr lang="en-GB" sz="1200" b="1" dirty="0">
              <a:solidFill>
                <a:srgbClr val="0000FF"/>
              </a:solidFill>
              <a:latin typeface="Comic Sans MS" panose="030F0702030302020204" pitchFamily="66" charset="0"/>
            </a:endParaRPr>
          </a:p>
        </p:txBody>
      </p:sp>
      <p:sp>
        <p:nvSpPr>
          <p:cNvPr id="43" name="Freeform 42"/>
          <p:cNvSpPr/>
          <p:nvPr/>
        </p:nvSpPr>
        <p:spPr>
          <a:xfrm>
            <a:off x="6360009" y="2331889"/>
            <a:ext cx="1335908" cy="992583"/>
          </a:xfrm>
          <a:custGeom>
            <a:avLst/>
            <a:gdLst>
              <a:gd name="connsiteX0" fmla="*/ 0 w 1335908"/>
              <a:gd name="connsiteY0" fmla="*/ 989184 h 989184"/>
              <a:gd name="connsiteX1" fmla="*/ 717243 w 1335908"/>
              <a:gd name="connsiteY1" fmla="*/ 0 h 989184"/>
              <a:gd name="connsiteX2" fmla="*/ 792027 w 1335908"/>
              <a:gd name="connsiteY2" fmla="*/ 20396 h 989184"/>
              <a:gd name="connsiteX3" fmla="*/ 863411 w 1335908"/>
              <a:gd name="connsiteY3" fmla="*/ 40791 h 989184"/>
              <a:gd name="connsiteX4" fmla="*/ 927997 w 1335908"/>
              <a:gd name="connsiteY4" fmla="*/ 64586 h 989184"/>
              <a:gd name="connsiteX5" fmla="*/ 992583 w 1335908"/>
              <a:gd name="connsiteY5" fmla="*/ 98579 h 989184"/>
              <a:gd name="connsiteX6" fmla="*/ 1060568 w 1335908"/>
              <a:gd name="connsiteY6" fmla="*/ 129172 h 989184"/>
              <a:gd name="connsiteX7" fmla="*/ 1111557 w 1335908"/>
              <a:gd name="connsiteY7" fmla="*/ 163165 h 989184"/>
              <a:gd name="connsiteX8" fmla="*/ 1176143 w 1335908"/>
              <a:gd name="connsiteY8" fmla="*/ 214153 h 989184"/>
              <a:gd name="connsiteX9" fmla="*/ 1240729 w 1335908"/>
              <a:gd name="connsiteY9" fmla="*/ 268541 h 989184"/>
              <a:gd name="connsiteX10" fmla="*/ 1295117 w 1335908"/>
              <a:gd name="connsiteY10" fmla="*/ 322930 h 989184"/>
              <a:gd name="connsiteX11" fmla="*/ 1335908 w 1335908"/>
              <a:gd name="connsiteY11" fmla="*/ 370519 h 989184"/>
              <a:gd name="connsiteX12" fmla="*/ 0 w 1335908"/>
              <a:gd name="connsiteY12" fmla="*/ 989184 h 989184"/>
              <a:gd name="connsiteX0" fmla="*/ 0 w 1335908"/>
              <a:gd name="connsiteY0" fmla="*/ 989184 h 989184"/>
              <a:gd name="connsiteX1" fmla="*/ 717243 w 1335908"/>
              <a:gd name="connsiteY1" fmla="*/ 0 h 989184"/>
              <a:gd name="connsiteX2" fmla="*/ 792027 w 1335908"/>
              <a:gd name="connsiteY2" fmla="*/ 20396 h 989184"/>
              <a:gd name="connsiteX3" fmla="*/ 863411 w 1335908"/>
              <a:gd name="connsiteY3" fmla="*/ 40791 h 989184"/>
              <a:gd name="connsiteX4" fmla="*/ 927997 w 1335908"/>
              <a:gd name="connsiteY4" fmla="*/ 64586 h 989184"/>
              <a:gd name="connsiteX5" fmla="*/ 995982 w 1335908"/>
              <a:gd name="connsiteY5" fmla="*/ 95180 h 989184"/>
              <a:gd name="connsiteX6" fmla="*/ 1060568 w 1335908"/>
              <a:gd name="connsiteY6" fmla="*/ 129172 h 989184"/>
              <a:gd name="connsiteX7" fmla="*/ 1111557 w 1335908"/>
              <a:gd name="connsiteY7" fmla="*/ 163165 h 989184"/>
              <a:gd name="connsiteX8" fmla="*/ 1176143 w 1335908"/>
              <a:gd name="connsiteY8" fmla="*/ 214153 h 989184"/>
              <a:gd name="connsiteX9" fmla="*/ 1240729 w 1335908"/>
              <a:gd name="connsiteY9" fmla="*/ 268541 h 989184"/>
              <a:gd name="connsiteX10" fmla="*/ 1295117 w 1335908"/>
              <a:gd name="connsiteY10" fmla="*/ 322930 h 989184"/>
              <a:gd name="connsiteX11" fmla="*/ 1335908 w 1335908"/>
              <a:gd name="connsiteY11" fmla="*/ 370519 h 989184"/>
              <a:gd name="connsiteX12" fmla="*/ 0 w 1335908"/>
              <a:gd name="connsiteY12" fmla="*/ 989184 h 989184"/>
              <a:gd name="connsiteX0" fmla="*/ 0 w 1335908"/>
              <a:gd name="connsiteY0" fmla="*/ 989184 h 989184"/>
              <a:gd name="connsiteX1" fmla="*/ 717243 w 1335908"/>
              <a:gd name="connsiteY1" fmla="*/ 0 h 989184"/>
              <a:gd name="connsiteX2" fmla="*/ 792027 w 1335908"/>
              <a:gd name="connsiteY2" fmla="*/ 20396 h 989184"/>
              <a:gd name="connsiteX3" fmla="*/ 863411 w 1335908"/>
              <a:gd name="connsiteY3" fmla="*/ 40791 h 989184"/>
              <a:gd name="connsiteX4" fmla="*/ 927997 w 1335908"/>
              <a:gd name="connsiteY4" fmla="*/ 64586 h 989184"/>
              <a:gd name="connsiteX5" fmla="*/ 995982 w 1335908"/>
              <a:gd name="connsiteY5" fmla="*/ 95180 h 989184"/>
              <a:gd name="connsiteX6" fmla="*/ 1060568 w 1335908"/>
              <a:gd name="connsiteY6" fmla="*/ 129172 h 989184"/>
              <a:gd name="connsiteX7" fmla="*/ 1111557 w 1335908"/>
              <a:gd name="connsiteY7" fmla="*/ 163165 h 989184"/>
              <a:gd name="connsiteX8" fmla="*/ 1186341 w 1335908"/>
              <a:gd name="connsiteY8" fmla="*/ 207355 h 989184"/>
              <a:gd name="connsiteX9" fmla="*/ 1240729 w 1335908"/>
              <a:gd name="connsiteY9" fmla="*/ 268541 h 989184"/>
              <a:gd name="connsiteX10" fmla="*/ 1295117 w 1335908"/>
              <a:gd name="connsiteY10" fmla="*/ 322930 h 989184"/>
              <a:gd name="connsiteX11" fmla="*/ 1335908 w 1335908"/>
              <a:gd name="connsiteY11" fmla="*/ 370519 h 989184"/>
              <a:gd name="connsiteX12" fmla="*/ 0 w 1335908"/>
              <a:gd name="connsiteY12" fmla="*/ 989184 h 989184"/>
              <a:gd name="connsiteX0" fmla="*/ 0 w 1335908"/>
              <a:gd name="connsiteY0" fmla="*/ 989184 h 989184"/>
              <a:gd name="connsiteX1" fmla="*/ 717243 w 1335908"/>
              <a:gd name="connsiteY1" fmla="*/ 0 h 989184"/>
              <a:gd name="connsiteX2" fmla="*/ 792027 w 1335908"/>
              <a:gd name="connsiteY2" fmla="*/ 20396 h 989184"/>
              <a:gd name="connsiteX3" fmla="*/ 863411 w 1335908"/>
              <a:gd name="connsiteY3" fmla="*/ 40791 h 989184"/>
              <a:gd name="connsiteX4" fmla="*/ 927997 w 1335908"/>
              <a:gd name="connsiteY4" fmla="*/ 64586 h 989184"/>
              <a:gd name="connsiteX5" fmla="*/ 995982 w 1335908"/>
              <a:gd name="connsiteY5" fmla="*/ 95180 h 989184"/>
              <a:gd name="connsiteX6" fmla="*/ 1060568 w 1335908"/>
              <a:gd name="connsiteY6" fmla="*/ 129172 h 989184"/>
              <a:gd name="connsiteX7" fmla="*/ 1111557 w 1335908"/>
              <a:gd name="connsiteY7" fmla="*/ 163165 h 989184"/>
              <a:gd name="connsiteX8" fmla="*/ 1186341 w 1335908"/>
              <a:gd name="connsiteY8" fmla="*/ 207355 h 989184"/>
              <a:gd name="connsiteX9" fmla="*/ 1254326 w 1335908"/>
              <a:gd name="connsiteY9" fmla="*/ 275339 h 989184"/>
              <a:gd name="connsiteX10" fmla="*/ 1295117 w 1335908"/>
              <a:gd name="connsiteY10" fmla="*/ 322930 h 989184"/>
              <a:gd name="connsiteX11" fmla="*/ 1335908 w 1335908"/>
              <a:gd name="connsiteY11" fmla="*/ 370519 h 989184"/>
              <a:gd name="connsiteX12" fmla="*/ 0 w 1335908"/>
              <a:gd name="connsiteY12" fmla="*/ 989184 h 989184"/>
              <a:gd name="connsiteX0" fmla="*/ 0 w 1335908"/>
              <a:gd name="connsiteY0" fmla="*/ 989184 h 989184"/>
              <a:gd name="connsiteX1" fmla="*/ 717243 w 1335908"/>
              <a:gd name="connsiteY1" fmla="*/ 0 h 989184"/>
              <a:gd name="connsiteX2" fmla="*/ 792027 w 1335908"/>
              <a:gd name="connsiteY2" fmla="*/ 20396 h 989184"/>
              <a:gd name="connsiteX3" fmla="*/ 863411 w 1335908"/>
              <a:gd name="connsiteY3" fmla="*/ 40791 h 989184"/>
              <a:gd name="connsiteX4" fmla="*/ 927997 w 1335908"/>
              <a:gd name="connsiteY4" fmla="*/ 64586 h 989184"/>
              <a:gd name="connsiteX5" fmla="*/ 995982 w 1335908"/>
              <a:gd name="connsiteY5" fmla="*/ 95180 h 989184"/>
              <a:gd name="connsiteX6" fmla="*/ 1060568 w 1335908"/>
              <a:gd name="connsiteY6" fmla="*/ 129172 h 989184"/>
              <a:gd name="connsiteX7" fmla="*/ 1111557 w 1335908"/>
              <a:gd name="connsiteY7" fmla="*/ 159766 h 989184"/>
              <a:gd name="connsiteX8" fmla="*/ 1186341 w 1335908"/>
              <a:gd name="connsiteY8" fmla="*/ 207355 h 989184"/>
              <a:gd name="connsiteX9" fmla="*/ 1254326 w 1335908"/>
              <a:gd name="connsiteY9" fmla="*/ 275339 h 989184"/>
              <a:gd name="connsiteX10" fmla="*/ 1295117 w 1335908"/>
              <a:gd name="connsiteY10" fmla="*/ 322930 h 989184"/>
              <a:gd name="connsiteX11" fmla="*/ 1335908 w 1335908"/>
              <a:gd name="connsiteY11" fmla="*/ 370519 h 989184"/>
              <a:gd name="connsiteX12" fmla="*/ 0 w 1335908"/>
              <a:gd name="connsiteY12" fmla="*/ 989184 h 989184"/>
              <a:gd name="connsiteX0" fmla="*/ 0 w 1335908"/>
              <a:gd name="connsiteY0" fmla="*/ 992583 h 992583"/>
              <a:gd name="connsiteX1" fmla="*/ 710444 w 1335908"/>
              <a:gd name="connsiteY1" fmla="*/ 0 h 992583"/>
              <a:gd name="connsiteX2" fmla="*/ 792027 w 1335908"/>
              <a:gd name="connsiteY2" fmla="*/ 23795 h 992583"/>
              <a:gd name="connsiteX3" fmla="*/ 863411 w 1335908"/>
              <a:gd name="connsiteY3" fmla="*/ 44190 h 992583"/>
              <a:gd name="connsiteX4" fmla="*/ 927997 w 1335908"/>
              <a:gd name="connsiteY4" fmla="*/ 67985 h 992583"/>
              <a:gd name="connsiteX5" fmla="*/ 995982 w 1335908"/>
              <a:gd name="connsiteY5" fmla="*/ 98579 h 992583"/>
              <a:gd name="connsiteX6" fmla="*/ 1060568 w 1335908"/>
              <a:gd name="connsiteY6" fmla="*/ 132571 h 992583"/>
              <a:gd name="connsiteX7" fmla="*/ 1111557 w 1335908"/>
              <a:gd name="connsiteY7" fmla="*/ 163165 h 992583"/>
              <a:gd name="connsiteX8" fmla="*/ 1186341 w 1335908"/>
              <a:gd name="connsiteY8" fmla="*/ 210754 h 992583"/>
              <a:gd name="connsiteX9" fmla="*/ 1254326 w 1335908"/>
              <a:gd name="connsiteY9" fmla="*/ 278738 h 992583"/>
              <a:gd name="connsiteX10" fmla="*/ 1295117 w 1335908"/>
              <a:gd name="connsiteY10" fmla="*/ 326329 h 992583"/>
              <a:gd name="connsiteX11" fmla="*/ 1335908 w 1335908"/>
              <a:gd name="connsiteY11" fmla="*/ 373918 h 992583"/>
              <a:gd name="connsiteX12" fmla="*/ 0 w 1335908"/>
              <a:gd name="connsiteY12" fmla="*/ 992583 h 992583"/>
              <a:gd name="connsiteX0" fmla="*/ 0 w 1335908"/>
              <a:gd name="connsiteY0" fmla="*/ 992583 h 992583"/>
              <a:gd name="connsiteX1" fmla="*/ 710444 w 1335908"/>
              <a:gd name="connsiteY1" fmla="*/ 0 h 992583"/>
              <a:gd name="connsiteX2" fmla="*/ 792027 w 1335908"/>
              <a:gd name="connsiteY2" fmla="*/ 23795 h 992583"/>
              <a:gd name="connsiteX3" fmla="*/ 863411 w 1335908"/>
              <a:gd name="connsiteY3" fmla="*/ 44190 h 992583"/>
              <a:gd name="connsiteX4" fmla="*/ 927997 w 1335908"/>
              <a:gd name="connsiteY4" fmla="*/ 67985 h 992583"/>
              <a:gd name="connsiteX5" fmla="*/ 995982 w 1335908"/>
              <a:gd name="connsiteY5" fmla="*/ 98579 h 992583"/>
              <a:gd name="connsiteX6" fmla="*/ 1060568 w 1335908"/>
              <a:gd name="connsiteY6" fmla="*/ 132571 h 992583"/>
              <a:gd name="connsiteX7" fmla="*/ 1111557 w 1335908"/>
              <a:gd name="connsiteY7" fmla="*/ 163165 h 992583"/>
              <a:gd name="connsiteX8" fmla="*/ 1186341 w 1335908"/>
              <a:gd name="connsiteY8" fmla="*/ 210754 h 992583"/>
              <a:gd name="connsiteX9" fmla="*/ 1254326 w 1335908"/>
              <a:gd name="connsiteY9" fmla="*/ 278738 h 992583"/>
              <a:gd name="connsiteX10" fmla="*/ 1301916 w 1335908"/>
              <a:gd name="connsiteY10" fmla="*/ 326329 h 992583"/>
              <a:gd name="connsiteX11" fmla="*/ 1335908 w 1335908"/>
              <a:gd name="connsiteY11" fmla="*/ 373918 h 992583"/>
              <a:gd name="connsiteX12" fmla="*/ 0 w 1335908"/>
              <a:gd name="connsiteY12" fmla="*/ 992583 h 992583"/>
              <a:gd name="connsiteX0" fmla="*/ 0 w 1335908"/>
              <a:gd name="connsiteY0" fmla="*/ 992583 h 992583"/>
              <a:gd name="connsiteX1" fmla="*/ 710444 w 1335908"/>
              <a:gd name="connsiteY1" fmla="*/ 0 h 992583"/>
              <a:gd name="connsiteX2" fmla="*/ 792027 w 1335908"/>
              <a:gd name="connsiteY2" fmla="*/ 23795 h 992583"/>
              <a:gd name="connsiteX3" fmla="*/ 863411 w 1335908"/>
              <a:gd name="connsiteY3" fmla="*/ 44190 h 992583"/>
              <a:gd name="connsiteX4" fmla="*/ 927997 w 1335908"/>
              <a:gd name="connsiteY4" fmla="*/ 67985 h 992583"/>
              <a:gd name="connsiteX5" fmla="*/ 995982 w 1335908"/>
              <a:gd name="connsiteY5" fmla="*/ 98579 h 992583"/>
              <a:gd name="connsiteX6" fmla="*/ 1060568 w 1335908"/>
              <a:gd name="connsiteY6" fmla="*/ 132571 h 992583"/>
              <a:gd name="connsiteX7" fmla="*/ 1111557 w 1335908"/>
              <a:gd name="connsiteY7" fmla="*/ 163165 h 992583"/>
              <a:gd name="connsiteX8" fmla="*/ 1186341 w 1335908"/>
              <a:gd name="connsiteY8" fmla="*/ 210754 h 992583"/>
              <a:gd name="connsiteX9" fmla="*/ 1244129 w 1335908"/>
              <a:gd name="connsiteY9" fmla="*/ 265141 h 992583"/>
              <a:gd name="connsiteX10" fmla="*/ 1301916 w 1335908"/>
              <a:gd name="connsiteY10" fmla="*/ 326329 h 992583"/>
              <a:gd name="connsiteX11" fmla="*/ 1335908 w 1335908"/>
              <a:gd name="connsiteY11" fmla="*/ 373918 h 992583"/>
              <a:gd name="connsiteX12" fmla="*/ 0 w 1335908"/>
              <a:gd name="connsiteY12" fmla="*/ 992583 h 99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5908" h="992583">
                <a:moveTo>
                  <a:pt x="0" y="992583"/>
                </a:moveTo>
                <a:lnTo>
                  <a:pt x="710444" y="0"/>
                </a:lnTo>
                <a:lnTo>
                  <a:pt x="792027" y="23795"/>
                </a:lnTo>
                <a:lnTo>
                  <a:pt x="863411" y="44190"/>
                </a:lnTo>
                <a:lnTo>
                  <a:pt x="927997" y="67985"/>
                </a:lnTo>
                <a:lnTo>
                  <a:pt x="995982" y="98579"/>
                </a:lnTo>
                <a:lnTo>
                  <a:pt x="1060568" y="132571"/>
                </a:lnTo>
                <a:lnTo>
                  <a:pt x="1111557" y="163165"/>
                </a:lnTo>
                <a:lnTo>
                  <a:pt x="1186341" y="210754"/>
                </a:lnTo>
                <a:lnTo>
                  <a:pt x="1244129" y="265141"/>
                </a:lnTo>
                <a:lnTo>
                  <a:pt x="1301916" y="326329"/>
                </a:lnTo>
                <a:lnTo>
                  <a:pt x="1335908" y="373918"/>
                </a:lnTo>
                <a:lnTo>
                  <a:pt x="0" y="992583"/>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Connector 32"/>
          <p:cNvCxnSpPr/>
          <p:nvPr/>
        </p:nvCxnSpPr>
        <p:spPr>
          <a:xfrm flipV="1">
            <a:off x="6324600" y="2286000"/>
            <a:ext cx="2286000" cy="10668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6324600" y="1752600"/>
            <a:ext cx="1143000" cy="16002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784619" y="5486400"/>
            <a:ext cx="5328703" cy="276999"/>
          </a:xfrm>
          <a:prstGeom prst="rect">
            <a:avLst/>
          </a:prstGeom>
          <a:noFill/>
        </p:spPr>
        <p:txBody>
          <a:bodyPr wrap="none" rtlCol="0">
            <a:spAutoFit/>
          </a:bodyPr>
          <a:lstStyle/>
          <a:p>
            <a:r>
              <a:rPr lang="en-US" sz="1200" dirty="0" smtClean="0">
                <a:solidFill>
                  <a:srgbClr val="FF0000"/>
                </a:solidFill>
                <a:latin typeface="Comic Sans MS" panose="030F0702030302020204" pitchFamily="66" charset="0"/>
              </a:rPr>
              <a:t>So for the example above, we would calculate the shaded area by doing:</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5" name="TextBox 44"/>
              <p:cNvSpPr txBox="1"/>
              <p:nvPr/>
            </p:nvSpPr>
            <p:spPr>
              <a:xfrm>
                <a:off x="5257800" y="5715000"/>
                <a:ext cx="2186945" cy="7870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m:t>
                      </m:r>
                      <m:f>
                        <m:fPr>
                          <m:ctrlPr>
                            <a:rPr lang="en-US" sz="1600" b="0" i="1" smtClean="0">
                              <a:latin typeface="Cambria Math"/>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a:rPr>
                          </m:ctrlPr>
                        </m:naryPr>
                        <m:sub>
                          <m:f>
                            <m:fPr>
                              <m:ctrlPr>
                                <a:rPr lang="en-US" sz="1600" b="0" i="1" smtClean="0">
                                  <a:latin typeface="Cambria Math"/>
                                </a:rPr>
                              </m:ctrlPr>
                            </m:fPr>
                            <m:num>
                              <m:r>
                                <a:rPr lang="en-US" sz="1600" b="0" i="1" smtClean="0">
                                  <a:latin typeface="Cambria Math"/>
                                  <a:ea typeface="Cambria Math"/>
                                </a:rPr>
                                <m:t>𝜋</m:t>
                              </m:r>
                            </m:num>
                            <m:den>
                              <m:r>
                                <a:rPr lang="en-US" sz="1600" b="0" i="1" smtClean="0">
                                  <a:latin typeface="Cambria Math"/>
                                </a:rPr>
                                <m:t>6</m:t>
                              </m:r>
                            </m:den>
                          </m:f>
                        </m:sub>
                        <m:sup>
                          <m:f>
                            <m:fPr>
                              <m:ctrlPr>
                                <a:rPr lang="en-US" sz="1600" b="0" i="1" smtClean="0">
                                  <a:latin typeface="Cambria Math"/>
                                </a:rPr>
                              </m:ctrlPr>
                            </m:fPr>
                            <m:num>
                              <m:r>
                                <a:rPr lang="en-US" sz="1600" b="0" i="1" smtClean="0">
                                  <a:latin typeface="Cambria Math"/>
                                  <a:ea typeface="Cambria Math"/>
                                </a:rPr>
                                <m:t>𝜋</m:t>
                              </m:r>
                            </m:num>
                            <m:den>
                              <m:r>
                                <a:rPr lang="en-US" sz="1600" b="0" i="1" smtClean="0">
                                  <a:latin typeface="Cambria Math"/>
                                </a:rPr>
                                <m:t>3</m:t>
                              </m:r>
                            </m:den>
                          </m:f>
                        </m:sup>
                        <m:e>
                          <m:sSup>
                            <m:sSupPr>
                              <m:ctrlPr>
                                <a:rPr lang="en-US" sz="1600" b="0" i="1" smtClean="0">
                                  <a:latin typeface="Cambria Math"/>
                                </a:rPr>
                              </m:ctrlPr>
                            </m:sSupPr>
                            <m:e>
                              <m:d>
                                <m:dPr>
                                  <m:ctrlPr>
                                    <a:rPr lang="en-US" sz="1600" b="0" i="1" smtClean="0">
                                      <a:latin typeface="Cambria Math"/>
                                    </a:rPr>
                                  </m:ctrlPr>
                                </m:dPr>
                                <m:e>
                                  <m:r>
                                    <a:rPr lang="en-US" sz="1600" b="0" i="1" smtClean="0">
                                      <a:latin typeface="Cambria Math"/>
                                    </a:rPr>
                                    <m:t>1+</m:t>
                                  </m:r>
                                  <m:r>
                                    <a:rPr lang="en-US" sz="1600" b="0" i="1" smtClean="0">
                                      <a:latin typeface="Cambria Math"/>
                                    </a:rPr>
                                    <m:t>𝑐𝑜𝑠</m:t>
                                  </m:r>
                                  <m:r>
                                    <a:rPr lang="en-US" sz="1600" b="0" i="1" smtClean="0">
                                      <a:latin typeface="Cambria Math"/>
                                      <a:ea typeface="Cambria Math"/>
                                    </a:rPr>
                                    <m:t>𝜃</m:t>
                                  </m:r>
                                </m:e>
                              </m:d>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5257800" y="5715000"/>
                <a:ext cx="2186945" cy="787075"/>
              </a:xfrm>
              <a:prstGeom prst="rect">
                <a:avLst/>
              </a:prstGeom>
              <a:blipFill rotWithShape="1">
                <a:blip r:embed="rId6"/>
                <a:stretch>
                  <a:fillRect/>
                </a:stretch>
              </a:blipFill>
            </p:spPr>
            <p:txBody>
              <a:bodyPr/>
              <a:lstStyle/>
              <a:p>
                <a:r>
                  <a:rPr lang="en-GB">
                    <a:noFill/>
                  </a:rPr>
                  <a:t> </a:t>
                </a:r>
              </a:p>
            </p:txBody>
          </p:sp>
        </mc:Fallback>
      </mc:AlternateContent>
      <p:sp>
        <p:nvSpPr>
          <p:cNvPr id="47" name="Rectangle 46"/>
          <p:cNvSpPr/>
          <p:nvPr/>
        </p:nvSpPr>
        <p:spPr>
          <a:xfrm>
            <a:off x="1886197" y="4956958"/>
            <a:ext cx="180110" cy="196933"/>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1931719" y="4551217"/>
            <a:ext cx="180110" cy="196933"/>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2036618" y="4702629"/>
            <a:ext cx="290946" cy="24938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5870368" y="5757553"/>
            <a:ext cx="174172" cy="298864"/>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5797137" y="6159334"/>
            <a:ext cx="174172" cy="298864"/>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6008914" y="5955474"/>
            <a:ext cx="1045029" cy="298864"/>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225387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blinds(horizontal)">
                                      <p:cBhvr>
                                        <p:cTn id="17" dur="500"/>
                                        <p:tgtEl>
                                          <p:spTgt spid="3">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par>
                                <p:cTn id="23" presetID="3" presetClass="entr" presetSubtype="1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linds(horizont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linds(horizontal)">
                                      <p:cBhvr>
                                        <p:cTn id="42" dur="500"/>
                                        <p:tgtEl>
                                          <p:spTgt spid="3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blinds(horizontal)">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blinds(horizontal)">
                                      <p:cBhvr>
                                        <p:cTn id="50" dur="500"/>
                                        <p:tgtEl>
                                          <p:spTgt spid="34"/>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blinds(horizontal)">
                                      <p:cBhvr>
                                        <p:cTn id="53" dur="5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blinds(horizontal)">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blinds(horizontal)">
                                      <p:cBhvr>
                                        <p:cTn id="63" dur="500"/>
                                        <p:tgtEl>
                                          <p:spTgt spid="44"/>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blinds(horizontal)">
                                      <p:cBhvr>
                                        <p:cTn id="68" dur="500"/>
                                        <p:tgtEl>
                                          <p:spTgt spid="45"/>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blinds(horizontal)">
                                      <p:cBhvr>
                                        <p:cTn id="73" dur="500"/>
                                        <p:tgtEl>
                                          <p:spTgt spid="47"/>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blinds(horizontal)">
                                      <p:cBhvr>
                                        <p:cTn id="78" dur="500"/>
                                        <p:tgtEl>
                                          <p:spTgt spid="51"/>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xit" presetSubtype="10" fill="hold" grpId="1" nodeType="clickEffect">
                                  <p:stCondLst>
                                    <p:cond delay="0"/>
                                  </p:stCondLst>
                                  <p:childTnLst>
                                    <p:animEffect transition="out" filter="blinds(horizontal)">
                                      <p:cBhvr>
                                        <p:cTn id="82" dur="500"/>
                                        <p:tgtEl>
                                          <p:spTgt spid="47"/>
                                        </p:tgtEl>
                                      </p:cBhvr>
                                    </p:animEffect>
                                    <p:set>
                                      <p:cBhvr>
                                        <p:cTn id="83" dur="1" fill="hold">
                                          <p:stCondLst>
                                            <p:cond delay="499"/>
                                          </p:stCondLst>
                                        </p:cTn>
                                        <p:tgtEl>
                                          <p:spTgt spid="47"/>
                                        </p:tgtEl>
                                        <p:attrNameLst>
                                          <p:attrName>style.visibility</p:attrName>
                                        </p:attrNameLst>
                                      </p:cBhvr>
                                      <p:to>
                                        <p:strVal val="hidden"/>
                                      </p:to>
                                    </p:set>
                                  </p:childTnLst>
                                </p:cTn>
                              </p:par>
                              <p:par>
                                <p:cTn id="84" presetID="3" presetClass="exit" presetSubtype="10" fill="hold" grpId="1" nodeType="withEffect">
                                  <p:stCondLst>
                                    <p:cond delay="0"/>
                                  </p:stCondLst>
                                  <p:childTnLst>
                                    <p:animEffect transition="out" filter="blinds(horizontal)">
                                      <p:cBhvr>
                                        <p:cTn id="85" dur="500"/>
                                        <p:tgtEl>
                                          <p:spTgt spid="51"/>
                                        </p:tgtEl>
                                      </p:cBhvr>
                                    </p:animEffect>
                                    <p:set>
                                      <p:cBhvr>
                                        <p:cTn id="86" dur="1" fill="hold">
                                          <p:stCondLst>
                                            <p:cond delay="499"/>
                                          </p:stCondLst>
                                        </p:cTn>
                                        <p:tgtEl>
                                          <p:spTgt spid="51"/>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blinds(horizontal)">
                                      <p:cBhvr>
                                        <p:cTn id="91" dur="500"/>
                                        <p:tgtEl>
                                          <p:spTgt spid="48"/>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blinds(horizontal)">
                                      <p:cBhvr>
                                        <p:cTn id="96" dur="500"/>
                                        <p:tgtEl>
                                          <p:spTgt spid="50"/>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xit" presetSubtype="10" fill="hold" grpId="1" nodeType="clickEffect">
                                  <p:stCondLst>
                                    <p:cond delay="0"/>
                                  </p:stCondLst>
                                  <p:childTnLst>
                                    <p:animEffect transition="out" filter="blinds(horizontal)">
                                      <p:cBhvr>
                                        <p:cTn id="100" dur="500"/>
                                        <p:tgtEl>
                                          <p:spTgt spid="48"/>
                                        </p:tgtEl>
                                      </p:cBhvr>
                                    </p:animEffect>
                                    <p:set>
                                      <p:cBhvr>
                                        <p:cTn id="101" dur="1" fill="hold">
                                          <p:stCondLst>
                                            <p:cond delay="499"/>
                                          </p:stCondLst>
                                        </p:cTn>
                                        <p:tgtEl>
                                          <p:spTgt spid="48"/>
                                        </p:tgtEl>
                                        <p:attrNameLst>
                                          <p:attrName>style.visibility</p:attrName>
                                        </p:attrNameLst>
                                      </p:cBhvr>
                                      <p:to>
                                        <p:strVal val="hidden"/>
                                      </p:to>
                                    </p:set>
                                  </p:childTnLst>
                                </p:cTn>
                              </p:par>
                              <p:par>
                                <p:cTn id="102" presetID="3" presetClass="exit" presetSubtype="10" fill="hold" grpId="1" nodeType="withEffect">
                                  <p:stCondLst>
                                    <p:cond delay="0"/>
                                  </p:stCondLst>
                                  <p:childTnLst>
                                    <p:animEffect transition="out" filter="blinds(horizontal)">
                                      <p:cBhvr>
                                        <p:cTn id="103" dur="500"/>
                                        <p:tgtEl>
                                          <p:spTgt spid="50"/>
                                        </p:tgtEl>
                                      </p:cBhvr>
                                    </p:animEffect>
                                    <p:set>
                                      <p:cBhvr>
                                        <p:cTn id="104" dur="1" fill="hold">
                                          <p:stCondLst>
                                            <p:cond delay="499"/>
                                          </p:stCondLst>
                                        </p:cTn>
                                        <p:tgtEl>
                                          <p:spTgt spid="50"/>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49"/>
                                        </p:tgtEl>
                                        <p:attrNameLst>
                                          <p:attrName>style.visibility</p:attrName>
                                        </p:attrNameLst>
                                      </p:cBhvr>
                                      <p:to>
                                        <p:strVal val="visible"/>
                                      </p:to>
                                    </p:set>
                                    <p:animEffect transition="in" filter="blinds(horizontal)">
                                      <p:cBhvr>
                                        <p:cTn id="109" dur="500"/>
                                        <p:tgtEl>
                                          <p:spTgt spid="49"/>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52"/>
                                        </p:tgtEl>
                                        <p:attrNameLst>
                                          <p:attrName>style.visibility</p:attrName>
                                        </p:attrNameLst>
                                      </p:cBhvr>
                                      <p:to>
                                        <p:strVal val="visible"/>
                                      </p:to>
                                    </p:set>
                                    <p:animEffect transition="in" filter="blinds(horizontal)">
                                      <p:cBhvr>
                                        <p:cTn id="114" dur="500"/>
                                        <p:tgtEl>
                                          <p:spTgt spid="52"/>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xit" presetSubtype="10" fill="hold" grpId="1" nodeType="clickEffect">
                                  <p:stCondLst>
                                    <p:cond delay="0"/>
                                  </p:stCondLst>
                                  <p:childTnLst>
                                    <p:animEffect transition="out" filter="blinds(horizontal)">
                                      <p:cBhvr>
                                        <p:cTn id="118" dur="500"/>
                                        <p:tgtEl>
                                          <p:spTgt spid="49"/>
                                        </p:tgtEl>
                                      </p:cBhvr>
                                    </p:animEffect>
                                    <p:set>
                                      <p:cBhvr>
                                        <p:cTn id="119" dur="1" fill="hold">
                                          <p:stCondLst>
                                            <p:cond delay="499"/>
                                          </p:stCondLst>
                                        </p:cTn>
                                        <p:tgtEl>
                                          <p:spTgt spid="49"/>
                                        </p:tgtEl>
                                        <p:attrNameLst>
                                          <p:attrName>style.visibility</p:attrName>
                                        </p:attrNameLst>
                                      </p:cBhvr>
                                      <p:to>
                                        <p:strVal val="hidden"/>
                                      </p:to>
                                    </p:set>
                                  </p:childTnLst>
                                </p:cTn>
                              </p:par>
                              <p:par>
                                <p:cTn id="120" presetID="3" presetClass="exit" presetSubtype="10" fill="hold" grpId="1" nodeType="withEffect">
                                  <p:stCondLst>
                                    <p:cond delay="0"/>
                                  </p:stCondLst>
                                  <p:childTnLst>
                                    <p:animEffect transition="out" filter="blinds(horizontal)">
                                      <p:cBhvr>
                                        <p:cTn id="121" dur="500"/>
                                        <p:tgtEl>
                                          <p:spTgt spid="52"/>
                                        </p:tgtEl>
                                      </p:cBhvr>
                                    </p:animEffect>
                                    <p:set>
                                      <p:cBhvr>
                                        <p:cTn id="122" dur="1" fill="hold">
                                          <p:stCondLst>
                                            <p:cond delay="499"/>
                                          </p:stCondLst>
                                        </p:cTn>
                                        <p:tgtEl>
                                          <p:spTgt spid="52"/>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blinds(horizontal)">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P spid="14" grpId="0"/>
      <p:bldP spid="31" grpId="0"/>
      <p:bldP spid="37" grpId="0"/>
      <p:bldP spid="38" grpId="0"/>
      <p:bldP spid="43" grpId="0" animBg="1"/>
      <p:bldP spid="44" grpId="0"/>
      <p:bldP spid="45" grpId="0"/>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124200" cy="4800600"/>
          </a:xfrm>
        </p:spPr>
        <p:txBody>
          <a:bodyPr>
            <a:normAutofit/>
          </a:bodyPr>
          <a:lstStyle/>
          <a:p>
            <a:pPr marL="0" indent="0" algn="ctr">
              <a:buNone/>
            </a:pPr>
            <a:r>
              <a:rPr lang="en-GB" sz="1400" b="1" dirty="0" smtClean="0">
                <a:latin typeface="Comic Sans MS" panose="030F0702030302020204" pitchFamily="66" charset="0"/>
              </a:rPr>
              <a:t>You can use Integration to find areas of sectors of curves, given their Polar equations</a:t>
            </a:r>
            <a:endParaRPr lang="en-GB" sz="1400" dirty="0" smtClean="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smtClean="0">
                <a:latin typeface="Comic Sans MS" panose="030F0702030302020204" pitchFamily="66" charset="0"/>
              </a:rPr>
              <a:t>Find the area enclosed by the cardioid with equation:</a:t>
            </a:r>
          </a:p>
          <a:p>
            <a:pPr marL="0" indent="0" algn="ctr">
              <a:buNone/>
            </a:pPr>
            <a:endParaRPr lang="en-US" sz="1400" dirty="0" smtClean="0">
              <a:latin typeface="Comic Sans MS" panose="030F0702030302020204" pitchFamily="66" charset="0"/>
            </a:endParaRPr>
          </a:p>
          <a:p>
            <a:pPr marL="0" indent="0" algn="ctr">
              <a:buNone/>
            </a:pPr>
            <a:r>
              <a:rPr lang="en-US" sz="1400" dirty="0" smtClean="0">
                <a:latin typeface="Comic Sans MS" panose="030F0702030302020204" pitchFamily="66" charset="0"/>
              </a:rPr>
              <a:t>r = a(1 + cos</a:t>
            </a:r>
            <a:r>
              <a:rPr lang="el-GR" sz="1400" dirty="0" smtClean="0">
                <a:latin typeface="Comic Sans MS" panose="030F0702030302020204" pitchFamily="66" charset="0"/>
              </a:rPr>
              <a:t>θ</a:t>
            </a:r>
            <a:r>
              <a:rPr lang="en-US" sz="1400" dirty="0" smtClean="0">
                <a:latin typeface="Comic Sans MS" panose="030F0702030302020204" pitchFamily="66" charset="0"/>
              </a:rPr>
              <a:t>)</a:t>
            </a:r>
          </a:p>
          <a:p>
            <a:pPr marL="0" indent="0" algn="ctr">
              <a:buNone/>
            </a:pPr>
            <a:endParaRPr lang="en-US" sz="1400" dirty="0">
              <a:latin typeface="Comic Sans MS" panose="030F0702030302020204" pitchFamily="66" charset="0"/>
            </a:endParaRPr>
          </a:p>
          <a:p>
            <a:pPr algn="ctr">
              <a:buFont typeface="Wingdings"/>
              <a:buChar char="à"/>
            </a:pPr>
            <a:r>
              <a:rPr lang="en-US" sz="1400" dirty="0" smtClean="0">
                <a:latin typeface="Comic Sans MS" panose="030F0702030302020204" pitchFamily="66" charset="0"/>
                <a:sym typeface="Wingdings" panose="05000000000000000000" pitchFamily="2" charset="2"/>
              </a:rPr>
              <a:t>Sketch the graph (you won’t always be asked to do this, but you should do as it helps </a:t>
            </a:r>
            <a:r>
              <a:rPr lang="en-US" sz="1400" dirty="0" err="1" smtClean="0">
                <a:latin typeface="Comic Sans MS" panose="030F0702030302020204" pitchFamily="66" charset="0"/>
                <a:sym typeface="Wingdings" panose="05000000000000000000" pitchFamily="2" charset="2"/>
              </a:rPr>
              <a:t>visualise</a:t>
            </a:r>
            <a:r>
              <a:rPr lang="en-US" sz="1400" dirty="0" smtClean="0">
                <a:latin typeface="Comic Sans MS" panose="030F0702030302020204" pitchFamily="66" charset="0"/>
                <a:sym typeface="Wingdings" panose="05000000000000000000" pitchFamily="2" charset="2"/>
              </a:rPr>
              <a:t> the question…)</a:t>
            </a:r>
          </a:p>
          <a:p>
            <a:pPr algn="ctr">
              <a:buFont typeface="Wingdings"/>
              <a:buChar char="à"/>
            </a:pPr>
            <a:endParaRPr lang="en-GB" sz="1400" dirty="0">
              <a:latin typeface="Comic Sans MS" panose="030F0702030302020204" pitchFamily="66" charset="0"/>
            </a:endParaRPr>
          </a:p>
        </p:txBody>
      </p:sp>
      <p:sp>
        <p:nvSpPr>
          <p:cNvPr id="4" name="TextBox 3"/>
          <p:cNvSpPr txBox="1"/>
          <p:nvPr/>
        </p:nvSpPr>
        <p:spPr>
          <a:xfrm>
            <a:off x="8713589" y="6550223"/>
            <a:ext cx="423514" cy="307777"/>
          </a:xfrm>
          <a:prstGeom prst="rect">
            <a:avLst/>
          </a:prstGeom>
          <a:noFill/>
        </p:spPr>
        <p:txBody>
          <a:bodyPr wrap="none" rtlCol="0">
            <a:spAutoFit/>
          </a:bodyPr>
          <a:lstStyle/>
          <a:p>
            <a:pPr algn="ctr"/>
            <a:r>
              <a:rPr lang="en-GB" sz="1400" dirty="0" smtClean="0">
                <a:latin typeface="Comic Sans MS" panose="030F0702030302020204" pitchFamily="66" charset="0"/>
              </a:rPr>
              <a:t>7D</a:t>
            </a:r>
            <a:endParaRPr lang="en-GB" sz="1400" dirty="0">
              <a:latin typeface="Comic Sans MS" panose="030F0702030302020204" pitchFamily="66" charset="0"/>
            </a:endParaRPr>
          </a:p>
        </p:txBody>
      </p:sp>
      <p:pic>
        <p:nvPicPr>
          <p:cNvPr id="5" name="Picture 2" descr="http://hyperphysics.phy-astr.gsu.edu/hbase/math/immath/sphcoorde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76200"/>
            <a:ext cx="1623848" cy="11792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23" t="14892" r="3542" b="6699"/>
          <a:stretch/>
        </p:blipFill>
        <p:spPr bwMode="auto">
          <a:xfrm>
            <a:off x="5715000" y="1510145"/>
            <a:ext cx="3026410" cy="2076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409961" y="2602676"/>
            <a:ext cx="567784" cy="261610"/>
          </a:xfrm>
          <a:prstGeom prst="rect">
            <a:avLst/>
          </a:prstGeom>
          <a:noFill/>
        </p:spPr>
        <p:txBody>
          <a:bodyPr wrap="none" rtlCol="0">
            <a:spAutoFit/>
          </a:bodyPr>
          <a:lstStyle/>
          <a:p>
            <a:r>
              <a:rPr lang="en-US" sz="1100" b="1" dirty="0" smtClean="0">
                <a:latin typeface="Comic Sans MS" panose="030F0702030302020204" pitchFamily="66" charset="0"/>
              </a:rPr>
              <a:t>0, 2</a:t>
            </a:r>
            <a:r>
              <a:rPr lang="el-GR" sz="1100" b="1" dirty="0" smtClean="0">
                <a:latin typeface="Comic Sans MS" panose="030F0702030302020204" pitchFamily="66" charset="0"/>
              </a:rPr>
              <a:t>π</a:t>
            </a:r>
            <a:endParaRPr lang="en-GB" sz="1100" b="1" dirty="0">
              <a:latin typeface="Comic Sans MS" panose="030F0702030302020204" pitchFamily="66" charset="0"/>
            </a:endParaRPr>
          </a:p>
        </p:txBody>
      </p:sp>
      <p:sp>
        <p:nvSpPr>
          <p:cNvPr id="9" name="TextBox 8"/>
          <p:cNvSpPr txBox="1"/>
          <p:nvPr/>
        </p:nvSpPr>
        <p:spPr>
          <a:xfrm>
            <a:off x="7031899" y="1128157"/>
            <a:ext cx="321624" cy="430887"/>
          </a:xfrm>
          <a:prstGeom prst="rect">
            <a:avLst/>
          </a:prstGeom>
          <a:noFill/>
        </p:spPr>
        <p:txBody>
          <a:bodyPr wrap="square" rtlCol="0">
            <a:spAutoFit/>
          </a:bodyPr>
          <a:lstStyle/>
          <a:p>
            <a:pPr algn="ctr"/>
            <a:r>
              <a:rPr lang="el-GR" sz="1100" b="1" u="sng" dirty="0" smtClean="0">
                <a:latin typeface="Comic Sans MS" panose="030F0702030302020204" pitchFamily="66" charset="0"/>
              </a:rPr>
              <a:t>π</a:t>
            </a:r>
            <a:r>
              <a:rPr lang="en-US" sz="1100" b="1" dirty="0" smtClean="0">
                <a:latin typeface="Comic Sans MS" panose="030F0702030302020204" pitchFamily="66" charset="0"/>
              </a:rPr>
              <a:t> 2</a:t>
            </a:r>
            <a:endParaRPr lang="en-GB" sz="1100" b="1" dirty="0">
              <a:latin typeface="Comic Sans MS" panose="030F0702030302020204" pitchFamily="66" charset="0"/>
            </a:endParaRPr>
          </a:p>
        </p:txBody>
      </p:sp>
      <p:sp>
        <p:nvSpPr>
          <p:cNvPr id="10" name="TextBox 9"/>
          <p:cNvSpPr txBox="1"/>
          <p:nvPr/>
        </p:nvSpPr>
        <p:spPr>
          <a:xfrm>
            <a:off x="5509879" y="2567050"/>
            <a:ext cx="228601" cy="261610"/>
          </a:xfrm>
          <a:prstGeom prst="rect">
            <a:avLst/>
          </a:prstGeom>
          <a:noFill/>
        </p:spPr>
        <p:txBody>
          <a:bodyPr wrap="square" rtlCol="0">
            <a:spAutoFit/>
          </a:bodyPr>
          <a:lstStyle/>
          <a:p>
            <a:r>
              <a:rPr lang="el-GR" sz="1100" b="1" dirty="0">
                <a:latin typeface="Comic Sans MS" panose="030F0702030302020204" pitchFamily="66" charset="0"/>
              </a:rPr>
              <a:t>π</a:t>
            </a:r>
            <a:endParaRPr lang="en-GB" sz="1100" b="1" dirty="0">
              <a:latin typeface="Comic Sans MS" panose="030F0702030302020204" pitchFamily="66" charset="0"/>
            </a:endParaRPr>
          </a:p>
        </p:txBody>
      </p:sp>
      <p:sp>
        <p:nvSpPr>
          <p:cNvPr id="11" name="TextBox 10"/>
          <p:cNvSpPr txBox="1"/>
          <p:nvPr/>
        </p:nvSpPr>
        <p:spPr>
          <a:xfrm>
            <a:off x="7006168" y="3536867"/>
            <a:ext cx="442357" cy="430887"/>
          </a:xfrm>
          <a:prstGeom prst="rect">
            <a:avLst/>
          </a:prstGeom>
          <a:noFill/>
        </p:spPr>
        <p:txBody>
          <a:bodyPr wrap="square" rtlCol="0">
            <a:spAutoFit/>
          </a:bodyPr>
          <a:lstStyle/>
          <a:p>
            <a:pPr algn="ctr"/>
            <a:r>
              <a:rPr lang="en-US" sz="1100" b="1" u="sng" dirty="0" smtClean="0">
                <a:latin typeface="Comic Sans MS" panose="030F0702030302020204" pitchFamily="66" charset="0"/>
              </a:rPr>
              <a:t>3</a:t>
            </a:r>
            <a:r>
              <a:rPr lang="el-GR" sz="1100" b="1" u="sng" dirty="0" smtClean="0">
                <a:latin typeface="Comic Sans MS" panose="030F0702030302020204" pitchFamily="66" charset="0"/>
              </a:rPr>
              <a:t>π</a:t>
            </a:r>
            <a:r>
              <a:rPr lang="en-US" sz="1100" b="1" dirty="0" smtClean="0">
                <a:latin typeface="Comic Sans MS" panose="030F0702030302020204" pitchFamily="66" charset="0"/>
              </a:rPr>
              <a:t> 2</a:t>
            </a:r>
            <a:endParaRPr lang="en-GB" sz="1100" b="1" dirty="0">
              <a:latin typeface="Comic Sans MS" panose="030F0702030302020204" pitchFamily="66" charset="0"/>
            </a:endParaRPr>
          </a:p>
        </p:txBody>
      </p:sp>
      <p:sp>
        <p:nvSpPr>
          <p:cNvPr id="6" name="TextBox 5"/>
          <p:cNvSpPr txBox="1"/>
          <p:nvPr/>
        </p:nvSpPr>
        <p:spPr>
          <a:xfrm>
            <a:off x="3408219" y="1805049"/>
            <a:ext cx="2125683" cy="138499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We are going to find the area enclosed by the curve</a:t>
            </a:r>
          </a:p>
          <a:p>
            <a:pPr algn="ctr"/>
            <a:endParaRPr lang="en-US" sz="1200" dirty="0" smtClean="0">
              <a:solidFill>
                <a:srgbClr val="FF0000"/>
              </a:solidFill>
              <a:latin typeface="Comic Sans MS" panose="030F0702030302020204" pitchFamily="66" charset="0"/>
            </a:endParaRPr>
          </a:p>
          <a:p>
            <a:pPr algn="ctr"/>
            <a:r>
              <a:rPr lang="en-US" sz="1200" dirty="0" smtClean="0">
                <a:solidFill>
                  <a:srgbClr val="FF0000"/>
                </a:solidFill>
                <a:latin typeface="Comic Sans MS" panose="030F0702030302020204" pitchFamily="66" charset="0"/>
                <a:sym typeface="Wingdings" panose="05000000000000000000" pitchFamily="2" charset="2"/>
              </a:rPr>
              <a:t> As the curve has reflective symmetry, we can find the area above the x-axis, then double it…</a:t>
            </a:r>
            <a:endParaRPr lang="en-GB" sz="1200" dirty="0">
              <a:solidFill>
                <a:srgbClr val="FF0000"/>
              </a:solidFill>
              <a:latin typeface="Comic Sans MS" panose="030F0702030302020204" pitchFamily="66" charset="0"/>
            </a:endParaRPr>
          </a:p>
        </p:txBody>
      </p:sp>
      <p:sp>
        <p:nvSpPr>
          <p:cNvPr id="13" name="TextBox 12"/>
          <p:cNvSpPr txBox="1"/>
          <p:nvPr/>
        </p:nvSpPr>
        <p:spPr>
          <a:xfrm>
            <a:off x="5309260" y="2425535"/>
            <a:ext cx="321624" cy="276999"/>
          </a:xfrm>
          <a:prstGeom prst="rect">
            <a:avLst/>
          </a:prstGeom>
          <a:noFill/>
        </p:spPr>
        <p:txBody>
          <a:bodyPr wrap="square" rtlCol="0">
            <a:spAutoFit/>
          </a:bodyPr>
          <a:lstStyle/>
          <a:p>
            <a:pPr algn="ctr"/>
            <a:r>
              <a:rPr lang="el-GR" sz="1200" b="1" dirty="0" smtClean="0">
                <a:solidFill>
                  <a:srgbClr val="0000FF"/>
                </a:solidFill>
                <a:latin typeface="Comic Sans MS" panose="030F0702030302020204" pitchFamily="66" charset="0"/>
              </a:rPr>
              <a:t>π</a:t>
            </a:r>
            <a:r>
              <a:rPr lang="en-US" sz="1200" b="1" dirty="0" smtClean="0">
                <a:solidFill>
                  <a:srgbClr val="0000FF"/>
                </a:solidFill>
                <a:latin typeface="Comic Sans MS" panose="030F0702030302020204" pitchFamily="66" charset="0"/>
              </a:rPr>
              <a:t> </a:t>
            </a:r>
            <a:endParaRPr lang="en-GB" sz="1200" b="1" dirty="0">
              <a:solidFill>
                <a:srgbClr val="0000FF"/>
              </a:solidFill>
              <a:latin typeface="Comic Sans MS" panose="030F0702030302020204" pitchFamily="66" charset="0"/>
            </a:endParaRPr>
          </a:p>
        </p:txBody>
      </p:sp>
      <p:sp>
        <p:nvSpPr>
          <p:cNvPr id="14" name="TextBox 13"/>
          <p:cNvSpPr txBox="1"/>
          <p:nvPr/>
        </p:nvSpPr>
        <p:spPr>
          <a:xfrm>
            <a:off x="8822376" y="2404753"/>
            <a:ext cx="321624" cy="276999"/>
          </a:xfrm>
          <a:prstGeom prst="rect">
            <a:avLst/>
          </a:prstGeom>
          <a:noFill/>
        </p:spPr>
        <p:txBody>
          <a:bodyPr wrap="square" rtlCol="0">
            <a:spAutoFit/>
          </a:bodyPr>
          <a:lstStyle/>
          <a:p>
            <a:pPr algn="ctr"/>
            <a:r>
              <a:rPr lang="en-US" sz="1200" b="1" dirty="0" smtClean="0">
                <a:solidFill>
                  <a:srgbClr val="0000FF"/>
                </a:solidFill>
                <a:latin typeface="Comic Sans MS" panose="030F0702030302020204" pitchFamily="66" charset="0"/>
              </a:rPr>
              <a:t>0</a:t>
            </a:r>
            <a:endParaRPr lang="en-GB" sz="1200" b="1" dirty="0">
              <a:solidFill>
                <a:srgbClr val="0000FF"/>
              </a:solidFill>
              <a:latin typeface="Comic Sans MS" panose="030F0702030302020204" pitchFamily="66" charset="0"/>
            </a:endParaRPr>
          </a:p>
        </p:txBody>
      </p:sp>
      <p:sp>
        <p:nvSpPr>
          <p:cNvPr id="20" name="TextBox 19"/>
          <p:cNvSpPr txBox="1"/>
          <p:nvPr/>
        </p:nvSpPr>
        <p:spPr>
          <a:xfrm>
            <a:off x="5257800" y="4114800"/>
            <a:ext cx="1911101" cy="307777"/>
          </a:xfrm>
          <a:prstGeom prst="rect">
            <a:avLst/>
          </a:prstGeom>
          <a:noFill/>
        </p:spPr>
        <p:txBody>
          <a:bodyPr wrap="none" rtlCol="0">
            <a:spAutoFit/>
          </a:bodyPr>
          <a:lstStyle/>
          <a:p>
            <a:r>
              <a:rPr lang="en-US" sz="1400" dirty="0" smtClean="0">
                <a:solidFill>
                  <a:srgbClr val="FF0000"/>
                </a:solidFill>
                <a:latin typeface="Comic Sans MS" panose="030F0702030302020204" pitchFamily="66" charset="0"/>
              </a:rPr>
              <a:t>So for this question:</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1" name="TextBox 20"/>
              <p:cNvSpPr txBox="1"/>
              <p:nvPr/>
            </p:nvSpPr>
            <p:spPr>
              <a:xfrm>
                <a:off x="6248400" y="4495800"/>
                <a:ext cx="67140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ea typeface="Cambria Math"/>
                        </a:rPr>
                        <m:t>𝛼</m:t>
                      </m:r>
                      <m:r>
                        <a:rPr lang="en-US" sz="1400" b="0" i="1" smtClean="0">
                          <a:latin typeface="Cambria Math"/>
                          <a:ea typeface="Cambria Math"/>
                        </a:rPr>
                        <m:t>=0</m:t>
                      </m:r>
                    </m:oMath>
                  </m:oMathPara>
                </a14:m>
                <a:endParaRPr lang="en-GB" sz="1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6248400" y="4495800"/>
                <a:ext cx="671401" cy="307777"/>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934200" y="4495800"/>
                <a:ext cx="68326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𝛽</m:t>
                      </m:r>
                      <m:r>
                        <a:rPr lang="en-US" sz="1400" b="0" i="1" smtClean="0">
                          <a:latin typeface="Cambria Math"/>
                          <a:ea typeface="Cambria Math"/>
                        </a:rPr>
                        <m:t>=</m:t>
                      </m:r>
                      <m:r>
                        <a:rPr lang="en-US" sz="1400" b="0" i="1" smtClean="0">
                          <a:latin typeface="Cambria Math"/>
                          <a:ea typeface="Cambria Math"/>
                        </a:rPr>
                        <m:t>𝜋</m:t>
                      </m:r>
                    </m:oMath>
                  </m:oMathPara>
                </a14:m>
                <a:endParaRPr lang="en-GB" sz="1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6934200" y="4495800"/>
                <a:ext cx="683264" cy="307777"/>
              </a:xfrm>
              <a:prstGeom prst="rect">
                <a:avLst/>
              </a:prstGeom>
              <a:blipFill rotWithShape="1">
                <a:blip r:embed="rId6"/>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648200" y="4495800"/>
                <a:ext cx="148226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𝑟</m:t>
                      </m:r>
                      <m:r>
                        <a:rPr lang="en-US" sz="1400" b="0" i="1" smtClean="0">
                          <a:latin typeface="Cambria Math"/>
                          <a:ea typeface="Cambria Math"/>
                        </a:rPr>
                        <m:t>=</m:t>
                      </m:r>
                      <m:r>
                        <a:rPr lang="en-US" sz="1400" b="0" i="1" smtClean="0">
                          <a:latin typeface="Cambria Math"/>
                          <a:ea typeface="Cambria Math"/>
                        </a:rPr>
                        <m:t>𝑎</m:t>
                      </m:r>
                      <m:r>
                        <a:rPr lang="en-US" sz="1400" b="0" i="1" smtClean="0">
                          <a:latin typeface="Cambria Math"/>
                          <a:ea typeface="Cambria Math"/>
                        </a:rPr>
                        <m:t>(1+</m:t>
                      </m:r>
                      <m:r>
                        <a:rPr lang="en-US" sz="1400" b="0" i="1" smtClean="0">
                          <a:latin typeface="Cambria Math"/>
                          <a:ea typeface="Cambria Math"/>
                        </a:rPr>
                        <m:t>𝑐𝑜𝑠</m:t>
                      </m:r>
                      <m:r>
                        <a:rPr lang="en-US" sz="1400" b="0" i="1" smtClean="0">
                          <a:latin typeface="Cambria Math"/>
                          <a:ea typeface="Cambria Math"/>
                        </a:rPr>
                        <m:t>𝜃</m:t>
                      </m:r>
                      <m:r>
                        <a:rPr lang="en-US" sz="1400" b="0" i="1" smtClean="0">
                          <a:latin typeface="Cambria Math"/>
                          <a:ea typeface="Cambria Math"/>
                        </a:rPr>
                        <m:t>)</m:t>
                      </m:r>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648200" y="4495800"/>
                <a:ext cx="1482265" cy="307777"/>
              </a:xfrm>
              <a:prstGeom prst="rect">
                <a:avLst/>
              </a:prstGeom>
              <a:blipFill rotWithShape="1">
                <a:blip r:embed="rId7"/>
                <a:stretch>
                  <a:fillRect b="-6000"/>
                </a:stretch>
              </a:blipFill>
            </p:spPr>
            <p:txBody>
              <a:bodyPr/>
              <a:lstStyle/>
              <a:p>
                <a:r>
                  <a:rPr lang="en-GB">
                    <a:noFill/>
                  </a:rPr>
                  <a:t> </a:t>
                </a:r>
              </a:p>
            </p:txBody>
          </p:sp>
        </mc:Fallback>
      </mc:AlternateContent>
      <p:sp>
        <p:nvSpPr>
          <p:cNvPr id="25" name="TextBox 24"/>
          <p:cNvSpPr txBox="1"/>
          <p:nvPr/>
        </p:nvSpPr>
        <p:spPr>
          <a:xfrm>
            <a:off x="4038600" y="4953000"/>
            <a:ext cx="4267200" cy="523220"/>
          </a:xfrm>
          <a:prstGeom prst="rect">
            <a:avLst/>
          </a:prstGeom>
          <a:noFill/>
        </p:spPr>
        <p:txBody>
          <a:bodyPr wrap="square" rtlCol="0">
            <a:spAutoFit/>
          </a:bodyPr>
          <a:lstStyle/>
          <a:p>
            <a:pPr algn="ctr"/>
            <a:r>
              <a:rPr lang="en-US" sz="1400" dirty="0" smtClean="0">
                <a:solidFill>
                  <a:srgbClr val="FF0000"/>
                </a:solidFill>
                <a:latin typeface="Comic Sans MS" panose="030F0702030302020204" pitchFamily="66" charset="0"/>
              </a:rPr>
              <a:t>We will now substitute these into the formula for the area, given earlier:</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6" name="TextBox 25"/>
              <p:cNvSpPr txBox="1"/>
              <p:nvPr/>
            </p:nvSpPr>
            <p:spPr>
              <a:xfrm>
                <a:off x="5257800" y="5562600"/>
                <a:ext cx="1856534" cy="658001"/>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257800" y="5562600"/>
                <a:ext cx="1856534" cy="658001"/>
              </a:xfrm>
              <a:prstGeom prst="rect">
                <a:avLst/>
              </a:prstGeom>
              <a:blipFill rotWithShape="1">
                <a:blip r:embed="rId8"/>
                <a:stretch>
                  <a:fillRect/>
                </a:stretch>
              </a:blipFill>
              <a:ln w="25400">
                <a:noFill/>
              </a:ln>
            </p:spPr>
            <p:txBody>
              <a:bodyPr/>
              <a:lstStyle/>
              <a:p>
                <a:r>
                  <a:rPr lang="en-GB">
                    <a:noFill/>
                  </a:rPr>
                  <a:t> </a:t>
                </a:r>
              </a:p>
            </p:txBody>
          </p:sp>
        </mc:Fallback>
      </mc:AlternateContent>
      <p:sp>
        <p:nvSpPr>
          <p:cNvPr id="22" name="Freeform 21"/>
          <p:cNvSpPr/>
          <p:nvPr/>
        </p:nvSpPr>
        <p:spPr>
          <a:xfrm>
            <a:off x="7111245" y="1910381"/>
            <a:ext cx="1094560" cy="645860"/>
          </a:xfrm>
          <a:custGeom>
            <a:avLst/>
            <a:gdLst>
              <a:gd name="connsiteX0" fmla="*/ 108776 w 1094560"/>
              <a:gd name="connsiteY0" fmla="*/ 625464 h 632262"/>
              <a:gd name="connsiteX1" fmla="*/ 57787 w 1094560"/>
              <a:gd name="connsiteY1" fmla="*/ 588072 h 632262"/>
              <a:gd name="connsiteX2" fmla="*/ 10197 w 1094560"/>
              <a:gd name="connsiteY2" fmla="*/ 509889 h 632262"/>
              <a:gd name="connsiteX3" fmla="*/ 0 w 1094560"/>
              <a:gd name="connsiteY3" fmla="*/ 421508 h 632262"/>
              <a:gd name="connsiteX4" fmla="*/ 13597 w 1094560"/>
              <a:gd name="connsiteY4" fmla="*/ 319531 h 632262"/>
              <a:gd name="connsiteX5" fmla="*/ 81582 w 1094560"/>
              <a:gd name="connsiteY5" fmla="*/ 180161 h 632262"/>
              <a:gd name="connsiteX6" fmla="*/ 210754 w 1094560"/>
              <a:gd name="connsiteY6" fmla="*/ 71385 h 632262"/>
              <a:gd name="connsiteX7" fmla="*/ 319530 w 1094560"/>
              <a:gd name="connsiteY7" fmla="*/ 23795 h 632262"/>
              <a:gd name="connsiteX8" fmla="*/ 445302 w 1094560"/>
              <a:gd name="connsiteY8" fmla="*/ 0 h 632262"/>
              <a:gd name="connsiteX9" fmla="*/ 557478 w 1094560"/>
              <a:gd name="connsiteY9" fmla="*/ 3400 h 632262"/>
              <a:gd name="connsiteX10" fmla="*/ 673052 w 1094560"/>
              <a:gd name="connsiteY10" fmla="*/ 30594 h 632262"/>
              <a:gd name="connsiteX11" fmla="*/ 775030 w 1094560"/>
              <a:gd name="connsiteY11" fmla="*/ 78183 h 632262"/>
              <a:gd name="connsiteX12" fmla="*/ 894004 w 1094560"/>
              <a:gd name="connsiteY12" fmla="*/ 166564 h 632262"/>
              <a:gd name="connsiteX13" fmla="*/ 989183 w 1094560"/>
              <a:gd name="connsiteY13" fmla="*/ 282139 h 632262"/>
              <a:gd name="connsiteX14" fmla="*/ 1067366 w 1094560"/>
              <a:gd name="connsiteY14" fmla="*/ 445303 h 632262"/>
              <a:gd name="connsiteX15" fmla="*/ 1087762 w 1094560"/>
              <a:gd name="connsiteY15" fmla="*/ 560878 h 632262"/>
              <a:gd name="connsiteX16" fmla="*/ 1094560 w 1094560"/>
              <a:gd name="connsiteY16" fmla="*/ 632262 h 632262"/>
              <a:gd name="connsiteX17" fmla="*/ 108776 w 1094560"/>
              <a:gd name="connsiteY17" fmla="*/ 625464 h 632262"/>
              <a:gd name="connsiteX0" fmla="*/ 108776 w 1094560"/>
              <a:gd name="connsiteY0" fmla="*/ 625464 h 632262"/>
              <a:gd name="connsiteX1" fmla="*/ 57787 w 1094560"/>
              <a:gd name="connsiteY1" fmla="*/ 588072 h 632262"/>
              <a:gd name="connsiteX2" fmla="*/ 10197 w 1094560"/>
              <a:gd name="connsiteY2" fmla="*/ 509889 h 632262"/>
              <a:gd name="connsiteX3" fmla="*/ 0 w 1094560"/>
              <a:gd name="connsiteY3" fmla="*/ 421508 h 632262"/>
              <a:gd name="connsiteX4" fmla="*/ 13597 w 1094560"/>
              <a:gd name="connsiteY4" fmla="*/ 319531 h 632262"/>
              <a:gd name="connsiteX5" fmla="*/ 81582 w 1094560"/>
              <a:gd name="connsiteY5" fmla="*/ 180161 h 632262"/>
              <a:gd name="connsiteX6" fmla="*/ 210754 w 1094560"/>
              <a:gd name="connsiteY6" fmla="*/ 71385 h 632262"/>
              <a:gd name="connsiteX7" fmla="*/ 319530 w 1094560"/>
              <a:gd name="connsiteY7" fmla="*/ 23795 h 632262"/>
              <a:gd name="connsiteX8" fmla="*/ 445302 w 1094560"/>
              <a:gd name="connsiteY8" fmla="*/ 0 h 632262"/>
              <a:gd name="connsiteX9" fmla="*/ 557478 w 1094560"/>
              <a:gd name="connsiteY9" fmla="*/ 3400 h 632262"/>
              <a:gd name="connsiteX10" fmla="*/ 673052 w 1094560"/>
              <a:gd name="connsiteY10" fmla="*/ 30594 h 632262"/>
              <a:gd name="connsiteX11" fmla="*/ 775030 w 1094560"/>
              <a:gd name="connsiteY11" fmla="*/ 78183 h 632262"/>
              <a:gd name="connsiteX12" fmla="*/ 894004 w 1094560"/>
              <a:gd name="connsiteY12" fmla="*/ 166564 h 632262"/>
              <a:gd name="connsiteX13" fmla="*/ 989183 w 1094560"/>
              <a:gd name="connsiteY13" fmla="*/ 282139 h 632262"/>
              <a:gd name="connsiteX14" fmla="*/ 1029974 w 1094560"/>
              <a:gd name="connsiteY14" fmla="*/ 346725 h 632262"/>
              <a:gd name="connsiteX15" fmla="*/ 1067366 w 1094560"/>
              <a:gd name="connsiteY15" fmla="*/ 445303 h 632262"/>
              <a:gd name="connsiteX16" fmla="*/ 1087762 w 1094560"/>
              <a:gd name="connsiteY16" fmla="*/ 560878 h 632262"/>
              <a:gd name="connsiteX17" fmla="*/ 1094560 w 1094560"/>
              <a:gd name="connsiteY17" fmla="*/ 632262 h 632262"/>
              <a:gd name="connsiteX18" fmla="*/ 108776 w 1094560"/>
              <a:gd name="connsiteY18" fmla="*/ 625464 h 632262"/>
              <a:gd name="connsiteX0" fmla="*/ 108776 w 1094560"/>
              <a:gd name="connsiteY0" fmla="*/ 625464 h 632262"/>
              <a:gd name="connsiteX1" fmla="*/ 57787 w 1094560"/>
              <a:gd name="connsiteY1" fmla="*/ 588072 h 632262"/>
              <a:gd name="connsiteX2" fmla="*/ 10197 w 1094560"/>
              <a:gd name="connsiteY2" fmla="*/ 509889 h 632262"/>
              <a:gd name="connsiteX3" fmla="*/ 0 w 1094560"/>
              <a:gd name="connsiteY3" fmla="*/ 421508 h 632262"/>
              <a:gd name="connsiteX4" fmla="*/ 13597 w 1094560"/>
              <a:gd name="connsiteY4" fmla="*/ 319531 h 632262"/>
              <a:gd name="connsiteX5" fmla="*/ 81582 w 1094560"/>
              <a:gd name="connsiteY5" fmla="*/ 180161 h 632262"/>
              <a:gd name="connsiteX6" fmla="*/ 210754 w 1094560"/>
              <a:gd name="connsiteY6" fmla="*/ 71385 h 632262"/>
              <a:gd name="connsiteX7" fmla="*/ 319530 w 1094560"/>
              <a:gd name="connsiteY7" fmla="*/ 23795 h 632262"/>
              <a:gd name="connsiteX8" fmla="*/ 445302 w 1094560"/>
              <a:gd name="connsiteY8" fmla="*/ 0 h 632262"/>
              <a:gd name="connsiteX9" fmla="*/ 557478 w 1094560"/>
              <a:gd name="connsiteY9" fmla="*/ 3400 h 632262"/>
              <a:gd name="connsiteX10" fmla="*/ 673052 w 1094560"/>
              <a:gd name="connsiteY10" fmla="*/ 30594 h 632262"/>
              <a:gd name="connsiteX11" fmla="*/ 775030 w 1094560"/>
              <a:gd name="connsiteY11" fmla="*/ 78183 h 632262"/>
              <a:gd name="connsiteX12" fmla="*/ 894004 w 1094560"/>
              <a:gd name="connsiteY12" fmla="*/ 166564 h 632262"/>
              <a:gd name="connsiteX13" fmla="*/ 938194 w 1094560"/>
              <a:gd name="connsiteY13" fmla="*/ 214154 h 632262"/>
              <a:gd name="connsiteX14" fmla="*/ 989183 w 1094560"/>
              <a:gd name="connsiteY14" fmla="*/ 282139 h 632262"/>
              <a:gd name="connsiteX15" fmla="*/ 1029974 w 1094560"/>
              <a:gd name="connsiteY15" fmla="*/ 346725 h 632262"/>
              <a:gd name="connsiteX16" fmla="*/ 1067366 w 1094560"/>
              <a:gd name="connsiteY16" fmla="*/ 445303 h 632262"/>
              <a:gd name="connsiteX17" fmla="*/ 1087762 w 1094560"/>
              <a:gd name="connsiteY17" fmla="*/ 560878 h 632262"/>
              <a:gd name="connsiteX18" fmla="*/ 1094560 w 1094560"/>
              <a:gd name="connsiteY18" fmla="*/ 632262 h 632262"/>
              <a:gd name="connsiteX19" fmla="*/ 108776 w 1094560"/>
              <a:gd name="connsiteY19" fmla="*/ 625464 h 632262"/>
              <a:gd name="connsiteX0" fmla="*/ 108776 w 1094560"/>
              <a:gd name="connsiteY0" fmla="*/ 625464 h 632262"/>
              <a:gd name="connsiteX1" fmla="*/ 57787 w 1094560"/>
              <a:gd name="connsiteY1" fmla="*/ 588072 h 632262"/>
              <a:gd name="connsiteX2" fmla="*/ 10197 w 1094560"/>
              <a:gd name="connsiteY2" fmla="*/ 509889 h 632262"/>
              <a:gd name="connsiteX3" fmla="*/ 0 w 1094560"/>
              <a:gd name="connsiteY3" fmla="*/ 421508 h 632262"/>
              <a:gd name="connsiteX4" fmla="*/ 13597 w 1094560"/>
              <a:gd name="connsiteY4" fmla="*/ 319531 h 632262"/>
              <a:gd name="connsiteX5" fmla="*/ 81582 w 1094560"/>
              <a:gd name="connsiteY5" fmla="*/ 180161 h 632262"/>
              <a:gd name="connsiteX6" fmla="*/ 210754 w 1094560"/>
              <a:gd name="connsiteY6" fmla="*/ 71385 h 632262"/>
              <a:gd name="connsiteX7" fmla="*/ 319530 w 1094560"/>
              <a:gd name="connsiteY7" fmla="*/ 23795 h 632262"/>
              <a:gd name="connsiteX8" fmla="*/ 445302 w 1094560"/>
              <a:gd name="connsiteY8" fmla="*/ 0 h 632262"/>
              <a:gd name="connsiteX9" fmla="*/ 557478 w 1094560"/>
              <a:gd name="connsiteY9" fmla="*/ 3400 h 632262"/>
              <a:gd name="connsiteX10" fmla="*/ 673052 w 1094560"/>
              <a:gd name="connsiteY10" fmla="*/ 30594 h 632262"/>
              <a:gd name="connsiteX11" fmla="*/ 775030 w 1094560"/>
              <a:gd name="connsiteY11" fmla="*/ 78183 h 632262"/>
              <a:gd name="connsiteX12" fmla="*/ 843015 w 1094560"/>
              <a:gd name="connsiteY12" fmla="*/ 115575 h 632262"/>
              <a:gd name="connsiteX13" fmla="*/ 894004 w 1094560"/>
              <a:gd name="connsiteY13" fmla="*/ 166564 h 632262"/>
              <a:gd name="connsiteX14" fmla="*/ 938194 w 1094560"/>
              <a:gd name="connsiteY14" fmla="*/ 214154 h 632262"/>
              <a:gd name="connsiteX15" fmla="*/ 989183 w 1094560"/>
              <a:gd name="connsiteY15" fmla="*/ 282139 h 632262"/>
              <a:gd name="connsiteX16" fmla="*/ 1029974 w 1094560"/>
              <a:gd name="connsiteY16" fmla="*/ 346725 h 632262"/>
              <a:gd name="connsiteX17" fmla="*/ 1067366 w 1094560"/>
              <a:gd name="connsiteY17" fmla="*/ 445303 h 632262"/>
              <a:gd name="connsiteX18" fmla="*/ 1087762 w 1094560"/>
              <a:gd name="connsiteY18" fmla="*/ 560878 h 632262"/>
              <a:gd name="connsiteX19" fmla="*/ 1094560 w 1094560"/>
              <a:gd name="connsiteY19" fmla="*/ 632262 h 632262"/>
              <a:gd name="connsiteX20" fmla="*/ 108776 w 1094560"/>
              <a:gd name="connsiteY20" fmla="*/ 625464 h 632262"/>
              <a:gd name="connsiteX0" fmla="*/ 108776 w 1094560"/>
              <a:gd name="connsiteY0" fmla="*/ 625464 h 632262"/>
              <a:gd name="connsiteX1" fmla="*/ 57787 w 1094560"/>
              <a:gd name="connsiteY1" fmla="*/ 588072 h 632262"/>
              <a:gd name="connsiteX2" fmla="*/ 10197 w 1094560"/>
              <a:gd name="connsiteY2" fmla="*/ 509889 h 632262"/>
              <a:gd name="connsiteX3" fmla="*/ 0 w 1094560"/>
              <a:gd name="connsiteY3" fmla="*/ 421508 h 632262"/>
              <a:gd name="connsiteX4" fmla="*/ 13597 w 1094560"/>
              <a:gd name="connsiteY4" fmla="*/ 319531 h 632262"/>
              <a:gd name="connsiteX5" fmla="*/ 81582 w 1094560"/>
              <a:gd name="connsiteY5" fmla="*/ 180161 h 632262"/>
              <a:gd name="connsiteX6" fmla="*/ 142768 w 1094560"/>
              <a:gd name="connsiteY6" fmla="*/ 115575 h 632262"/>
              <a:gd name="connsiteX7" fmla="*/ 210754 w 1094560"/>
              <a:gd name="connsiteY7" fmla="*/ 71385 h 632262"/>
              <a:gd name="connsiteX8" fmla="*/ 319530 w 1094560"/>
              <a:gd name="connsiteY8" fmla="*/ 23795 h 632262"/>
              <a:gd name="connsiteX9" fmla="*/ 445302 w 1094560"/>
              <a:gd name="connsiteY9" fmla="*/ 0 h 632262"/>
              <a:gd name="connsiteX10" fmla="*/ 557478 w 1094560"/>
              <a:gd name="connsiteY10" fmla="*/ 3400 h 632262"/>
              <a:gd name="connsiteX11" fmla="*/ 673052 w 1094560"/>
              <a:gd name="connsiteY11" fmla="*/ 30594 h 632262"/>
              <a:gd name="connsiteX12" fmla="*/ 775030 w 1094560"/>
              <a:gd name="connsiteY12" fmla="*/ 78183 h 632262"/>
              <a:gd name="connsiteX13" fmla="*/ 843015 w 1094560"/>
              <a:gd name="connsiteY13" fmla="*/ 115575 h 632262"/>
              <a:gd name="connsiteX14" fmla="*/ 894004 w 1094560"/>
              <a:gd name="connsiteY14" fmla="*/ 166564 h 632262"/>
              <a:gd name="connsiteX15" fmla="*/ 938194 w 1094560"/>
              <a:gd name="connsiteY15" fmla="*/ 214154 h 632262"/>
              <a:gd name="connsiteX16" fmla="*/ 989183 w 1094560"/>
              <a:gd name="connsiteY16" fmla="*/ 282139 h 632262"/>
              <a:gd name="connsiteX17" fmla="*/ 1029974 w 1094560"/>
              <a:gd name="connsiteY17" fmla="*/ 346725 h 632262"/>
              <a:gd name="connsiteX18" fmla="*/ 1067366 w 1094560"/>
              <a:gd name="connsiteY18" fmla="*/ 445303 h 632262"/>
              <a:gd name="connsiteX19" fmla="*/ 1087762 w 1094560"/>
              <a:gd name="connsiteY19" fmla="*/ 560878 h 632262"/>
              <a:gd name="connsiteX20" fmla="*/ 1094560 w 1094560"/>
              <a:gd name="connsiteY20" fmla="*/ 632262 h 632262"/>
              <a:gd name="connsiteX21" fmla="*/ 108776 w 1094560"/>
              <a:gd name="connsiteY21" fmla="*/ 625464 h 632262"/>
              <a:gd name="connsiteX0" fmla="*/ 108776 w 1094560"/>
              <a:gd name="connsiteY0" fmla="*/ 625464 h 632262"/>
              <a:gd name="connsiteX1" fmla="*/ 57787 w 1094560"/>
              <a:gd name="connsiteY1" fmla="*/ 588072 h 632262"/>
              <a:gd name="connsiteX2" fmla="*/ 10197 w 1094560"/>
              <a:gd name="connsiteY2" fmla="*/ 509889 h 632262"/>
              <a:gd name="connsiteX3" fmla="*/ 0 w 1094560"/>
              <a:gd name="connsiteY3" fmla="*/ 421508 h 632262"/>
              <a:gd name="connsiteX4" fmla="*/ 13597 w 1094560"/>
              <a:gd name="connsiteY4" fmla="*/ 319531 h 632262"/>
              <a:gd name="connsiteX5" fmla="*/ 40791 w 1094560"/>
              <a:gd name="connsiteY5" fmla="*/ 248146 h 632262"/>
              <a:gd name="connsiteX6" fmla="*/ 81582 w 1094560"/>
              <a:gd name="connsiteY6" fmla="*/ 180161 h 632262"/>
              <a:gd name="connsiteX7" fmla="*/ 142768 w 1094560"/>
              <a:gd name="connsiteY7" fmla="*/ 115575 h 632262"/>
              <a:gd name="connsiteX8" fmla="*/ 210754 w 1094560"/>
              <a:gd name="connsiteY8" fmla="*/ 71385 h 632262"/>
              <a:gd name="connsiteX9" fmla="*/ 319530 w 1094560"/>
              <a:gd name="connsiteY9" fmla="*/ 23795 h 632262"/>
              <a:gd name="connsiteX10" fmla="*/ 445302 w 1094560"/>
              <a:gd name="connsiteY10" fmla="*/ 0 h 632262"/>
              <a:gd name="connsiteX11" fmla="*/ 557478 w 1094560"/>
              <a:gd name="connsiteY11" fmla="*/ 3400 h 632262"/>
              <a:gd name="connsiteX12" fmla="*/ 673052 w 1094560"/>
              <a:gd name="connsiteY12" fmla="*/ 30594 h 632262"/>
              <a:gd name="connsiteX13" fmla="*/ 775030 w 1094560"/>
              <a:gd name="connsiteY13" fmla="*/ 78183 h 632262"/>
              <a:gd name="connsiteX14" fmla="*/ 843015 w 1094560"/>
              <a:gd name="connsiteY14" fmla="*/ 115575 h 632262"/>
              <a:gd name="connsiteX15" fmla="*/ 894004 w 1094560"/>
              <a:gd name="connsiteY15" fmla="*/ 166564 h 632262"/>
              <a:gd name="connsiteX16" fmla="*/ 938194 w 1094560"/>
              <a:gd name="connsiteY16" fmla="*/ 214154 h 632262"/>
              <a:gd name="connsiteX17" fmla="*/ 989183 w 1094560"/>
              <a:gd name="connsiteY17" fmla="*/ 282139 h 632262"/>
              <a:gd name="connsiteX18" fmla="*/ 1029974 w 1094560"/>
              <a:gd name="connsiteY18" fmla="*/ 346725 h 632262"/>
              <a:gd name="connsiteX19" fmla="*/ 1067366 w 1094560"/>
              <a:gd name="connsiteY19" fmla="*/ 445303 h 632262"/>
              <a:gd name="connsiteX20" fmla="*/ 1087762 w 1094560"/>
              <a:gd name="connsiteY20" fmla="*/ 560878 h 632262"/>
              <a:gd name="connsiteX21" fmla="*/ 1094560 w 1094560"/>
              <a:gd name="connsiteY21" fmla="*/ 632262 h 632262"/>
              <a:gd name="connsiteX22" fmla="*/ 108776 w 1094560"/>
              <a:gd name="connsiteY22" fmla="*/ 625464 h 632262"/>
              <a:gd name="connsiteX0" fmla="*/ 108776 w 1094560"/>
              <a:gd name="connsiteY0" fmla="*/ 625464 h 632262"/>
              <a:gd name="connsiteX1" fmla="*/ 57787 w 1094560"/>
              <a:gd name="connsiteY1" fmla="*/ 588072 h 632262"/>
              <a:gd name="connsiteX2" fmla="*/ 10197 w 1094560"/>
              <a:gd name="connsiteY2" fmla="*/ 509889 h 632262"/>
              <a:gd name="connsiteX3" fmla="*/ 0 w 1094560"/>
              <a:gd name="connsiteY3" fmla="*/ 421508 h 632262"/>
              <a:gd name="connsiteX4" fmla="*/ 0 w 1094560"/>
              <a:gd name="connsiteY4" fmla="*/ 373919 h 632262"/>
              <a:gd name="connsiteX5" fmla="*/ 13597 w 1094560"/>
              <a:gd name="connsiteY5" fmla="*/ 319531 h 632262"/>
              <a:gd name="connsiteX6" fmla="*/ 40791 w 1094560"/>
              <a:gd name="connsiteY6" fmla="*/ 248146 h 632262"/>
              <a:gd name="connsiteX7" fmla="*/ 81582 w 1094560"/>
              <a:gd name="connsiteY7" fmla="*/ 180161 h 632262"/>
              <a:gd name="connsiteX8" fmla="*/ 142768 w 1094560"/>
              <a:gd name="connsiteY8" fmla="*/ 115575 h 632262"/>
              <a:gd name="connsiteX9" fmla="*/ 210754 w 1094560"/>
              <a:gd name="connsiteY9" fmla="*/ 71385 h 632262"/>
              <a:gd name="connsiteX10" fmla="*/ 319530 w 1094560"/>
              <a:gd name="connsiteY10" fmla="*/ 23795 h 632262"/>
              <a:gd name="connsiteX11" fmla="*/ 445302 w 1094560"/>
              <a:gd name="connsiteY11" fmla="*/ 0 h 632262"/>
              <a:gd name="connsiteX12" fmla="*/ 557478 w 1094560"/>
              <a:gd name="connsiteY12" fmla="*/ 3400 h 632262"/>
              <a:gd name="connsiteX13" fmla="*/ 673052 w 1094560"/>
              <a:gd name="connsiteY13" fmla="*/ 30594 h 632262"/>
              <a:gd name="connsiteX14" fmla="*/ 775030 w 1094560"/>
              <a:gd name="connsiteY14" fmla="*/ 78183 h 632262"/>
              <a:gd name="connsiteX15" fmla="*/ 843015 w 1094560"/>
              <a:gd name="connsiteY15" fmla="*/ 115575 h 632262"/>
              <a:gd name="connsiteX16" fmla="*/ 894004 w 1094560"/>
              <a:gd name="connsiteY16" fmla="*/ 166564 h 632262"/>
              <a:gd name="connsiteX17" fmla="*/ 938194 w 1094560"/>
              <a:gd name="connsiteY17" fmla="*/ 214154 h 632262"/>
              <a:gd name="connsiteX18" fmla="*/ 989183 w 1094560"/>
              <a:gd name="connsiteY18" fmla="*/ 282139 h 632262"/>
              <a:gd name="connsiteX19" fmla="*/ 1029974 w 1094560"/>
              <a:gd name="connsiteY19" fmla="*/ 346725 h 632262"/>
              <a:gd name="connsiteX20" fmla="*/ 1067366 w 1094560"/>
              <a:gd name="connsiteY20" fmla="*/ 445303 h 632262"/>
              <a:gd name="connsiteX21" fmla="*/ 1087762 w 1094560"/>
              <a:gd name="connsiteY21" fmla="*/ 560878 h 632262"/>
              <a:gd name="connsiteX22" fmla="*/ 1094560 w 1094560"/>
              <a:gd name="connsiteY22" fmla="*/ 632262 h 632262"/>
              <a:gd name="connsiteX23" fmla="*/ 108776 w 1094560"/>
              <a:gd name="connsiteY23" fmla="*/ 625464 h 632262"/>
              <a:gd name="connsiteX0" fmla="*/ 108776 w 1094560"/>
              <a:gd name="connsiteY0" fmla="*/ 625464 h 632262"/>
              <a:gd name="connsiteX1" fmla="*/ 44190 w 1094560"/>
              <a:gd name="connsiteY1" fmla="*/ 571076 h 632262"/>
              <a:gd name="connsiteX2" fmla="*/ 10197 w 1094560"/>
              <a:gd name="connsiteY2" fmla="*/ 509889 h 632262"/>
              <a:gd name="connsiteX3" fmla="*/ 0 w 1094560"/>
              <a:gd name="connsiteY3" fmla="*/ 421508 h 632262"/>
              <a:gd name="connsiteX4" fmla="*/ 0 w 1094560"/>
              <a:gd name="connsiteY4" fmla="*/ 373919 h 632262"/>
              <a:gd name="connsiteX5" fmla="*/ 13597 w 1094560"/>
              <a:gd name="connsiteY5" fmla="*/ 319531 h 632262"/>
              <a:gd name="connsiteX6" fmla="*/ 40791 w 1094560"/>
              <a:gd name="connsiteY6" fmla="*/ 248146 h 632262"/>
              <a:gd name="connsiteX7" fmla="*/ 81582 w 1094560"/>
              <a:gd name="connsiteY7" fmla="*/ 180161 h 632262"/>
              <a:gd name="connsiteX8" fmla="*/ 142768 w 1094560"/>
              <a:gd name="connsiteY8" fmla="*/ 115575 h 632262"/>
              <a:gd name="connsiteX9" fmla="*/ 210754 w 1094560"/>
              <a:gd name="connsiteY9" fmla="*/ 71385 h 632262"/>
              <a:gd name="connsiteX10" fmla="*/ 319530 w 1094560"/>
              <a:gd name="connsiteY10" fmla="*/ 23795 h 632262"/>
              <a:gd name="connsiteX11" fmla="*/ 445302 w 1094560"/>
              <a:gd name="connsiteY11" fmla="*/ 0 h 632262"/>
              <a:gd name="connsiteX12" fmla="*/ 557478 w 1094560"/>
              <a:gd name="connsiteY12" fmla="*/ 3400 h 632262"/>
              <a:gd name="connsiteX13" fmla="*/ 673052 w 1094560"/>
              <a:gd name="connsiteY13" fmla="*/ 30594 h 632262"/>
              <a:gd name="connsiteX14" fmla="*/ 775030 w 1094560"/>
              <a:gd name="connsiteY14" fmla="*/ 78183 h 632262"/>
              <a:gd name="connsiteX15" fmla="*/ 843015 w 1094560"/>
              <a:gd name="connsiteY15" fmla="*/ 115575 h 632262"/>
              <a:gd name="connsiteX16" fmla="*/ 894004 w 1094560"/>
              <a:gd name="connsiteY16" fmla="*/ 166564 h 632262"/>
              <a:gd name="connsiteX17" fmla="*/ 938194 w 1094560"/>
              <a:gd name="connsiteY17" fmla="*/ 214154 h 632262"/>
              <a:gd name="connsiteX18" fmla="*/ 989183 w 1094560"/>
              <a:gd name="connsiteY18" fmla="*/ 282139 h 632262"/>
              <a:gd name="connsiteX19" fmla="*/ 1029974 w 1094560"/>
              <a:gd name="connsiteY19" fmla="*/ 346725 h 632262"/>
              <a:gd name="connsiteX20" fmla="*/ 1067366 w 1094560"/>
              <a:gd name="connsiteY20" fmla="*/ 445303 h 632262"/>
              <a:gd name="connsiteX21" fmla="*/ 1087762 w 1094560"/>
              <a:gd name="connsiteY21" fmla="*/ 560878 h 632262"/>
              <a:gd name="connsiteX22" fmla="*/ 1094560 w 1094560"/>
              <a:gd name="connsiteY22" fmla="*/ 632262 h 632262"/>
              <a:gd name="connsiteX23" fmla="*/ 108776 w 1094560"/>
              <a:gd name="connsiteY23" fmla="*/ 625464 h 632262"/>
              <a:gd name="connsiteX0" fmla="*/ 108776 w 1094560"/>
              <a:gd name="connsiteY0" fmla="*/ 625464 h 632262"/>
              <a:gd name="connsiteX1" fmla="*/ 44190 w 1094560"/>
              <a:gd name="connsiteY1" fmla="*/ 571076 h 632262"/>
              <a:gd name="connsiteX2" fmla="*/ 10197 w 1094560"/>
              <a:gd name="connsiteY2" fmla="*/ 509889 h 632262"/>
              <a:gd name="connsiteX3" fmla="*/ 0 w 1094560"/>
              <a:gd name="connsiteY3" fmla="*/ 421508 h 632262"/>
              <a:gd name="connsiteX4" fmla="*/ 0 w 1094560"/>
              <a:gd name="connsiteY4" fmla="*/ 373919 h 632262"/>
              <a:gd name="connsiteX5" fmla="*/ 13597 w 1094560"/>
              <a:gd name="connsiteY5" fmla="*/ 319531 h 632262"/>
              <a:gd name="connsiteX6" fmla="*/ 40791 w 1094560"/>
              <a:gd name="connsiteY6" fmla="*/ 248146 h 632262"/>
              <a:gd name="connsiteX7" fmla="*/ 81582 w 1094560"/>
              <a:gd name="connsiteY7" fmla="*/ 180161 h 632262"/>
              <a:gd name="connsiteX8" fmla="*/ 142768 w 1094560"/>
              <a:gd name="connsiteY8" fmla="*/ 115575 h 632262"/>
              <a:gd name="connsiteX9" fmla="*/ 210754 w 1094560"/>
              <a:gd name="connsiteY9" fmla="*/ 71385 h 632262"/>
              <a:gd name="connsiteX10" fmla="*/ 319530 w 1094560"/>
              <a:gd name="connsiteY10" fmla="*/ 23795 h 632262"/>
              <a:gd name="connsiteX11" fmla="*/ 445302 w 1094560"/>
              <a:gd name="connsiteY11" fmla="*/ 0 h 632262"/>
              <a:gd name="connsiteX12" fmla="*/ 557478 w 1094560"/>
              <a:gd name="connsiteY12" fmla="*/ 3400 h 632262"/>
              <a:gd name="connsiteX13" fmla="*/ 673052 w 1094560"/>
              <a:gd name="connsiteY13" fmla="*/ 30594 h 632262"/>
              <a:gd name="connsiteX14" fmla="*/ 775030 w 1094560"/>
              <a:gd name="connsiteY14" fmla="*/ 78183 h 632262"/>
              <a:gd name="connsiteX15" fmla="*/ 843015 w 1094560"/>
              <a:gd name="connsiteY15" fmla="*/ 115575 h 632262"/>
              <a:gd name="connsiteX16" fmla="*/ 894004 w 1094560"/>
              <a:gd name="connsiteY16" fmla="*/ 166564 h 632262"/>
              <a:gd name="connsiteX17" fmla="*/ 938194 w 1094560"/>
              <a:gd name="connsiteY17" fmla="*/ 214154 h 632262"/>
              <a:gd name="connsiteX18" fmla="*/ 989183 w 1094560"/>
              <a:gd name="connsiteY18" fmla="*/ 282139 h 632262"/>
              <a:gd name="connsiteX19" fmla="*/ 1029974 w 1094560"/>
              <a:gd name="connsiteY19" fmla="*/ 346725 h 632262"/>
              <a:gd name="connsiteX20" fmla="*/ 1067366 w 1094560"/>
              <a:gd name="connsiteY20" fmla="*/ 445303 h 632262"/>
              <a:gd name="connsiteX21" fmla="*/ 1087762 w 1094560"/>
              <a:gd name="connsiteY21" fmla="*/ 560878 h 632262"/>
              <a:gd name="connsiteX22" fmla="*/ 1094560 w 1094560"/>
              <a:gd name="connsiteY22" fmla="*/ 632262 h 632262"/>
              <a:gd name="connsiteX23" fmla="*/ 108776 w 1094560"/>
              <a:gd name="connsiteY23" fmla="*/ 625464 h 632262"/>
              <a:gd name="connsiteX0" fmla="*/ 108776 w 1094560"/>
              <a:gd name="connsiteY0" fmla="*/ 635662 h 635662"/>
              <a:gd name="connsiteX1" fmla="*/ 44190 w 1094560"/>
              <a:gd name="connsiteY1" fmla="*/ 571076 h 635662"/>
              <a:gd name="connsiteX2" fmla="*/ 10197 w 1094560"/>
              <a:gd name="connsiteY2" fmla="*/ 509889 h 635662"/>
              <a:gd name="connsiteX3" fmla="*/ 0 w 1094560"/>
              <a:gd name="connsiteY3" fmla="*/ 421508 h 635662"/>
              <a:gd name="connsiteX4" fmla="*/ 0 w 1094560"/>
              <a:gd name="connsiteY4" fmla="*/ 373919 h 635662"/>
              <a:gd name="connsiteX5" fmla="*/ 13597 w 1094560"/>
              <a:gd name="connsiteY5" fmla="*/ 319531 h 635662"/>
              <a:gd name="connsiteX6" fmla="*/ 40791 w 1094560"/>
              <a:gd name="connsiteY6" fmla="*/ 248146 h 635662"/>
              <a:gd name="connsiteX7" fmla="*/ 81582 w 1094560"/>
              <a:gd name="connsiteY7" fmla="*/ 180161 h 635662"/>
              <a:gd name="connsiteX8" fmla="*/ 142768 w 1094560"/>
              <a:gd name="connsiteY8" fmla="*/ 115575 h 635662"/>
              <a:gd name="connsiteX9" fmla="*/ 210754 w 1094560"/>
              <a:gd name="connsiteY9" fmla="*/ 71385 h 635662"/>
              <a:gd name="connsiteX10" fmla="*/ 319530 w 1094560"/>
              <a:gd name="connsiteY10" fmla="*/ 23795 h 635662"/>
              <a:gd name="connsiteX11" fmla="*/ 445302 w 1094560"/>
              <a:gd name="connsiteY11" fmla="*/ 0 h 635662"/>
              <a:gd name="connsiteX12" fmla="*/ 557478 w 1094560"/>
              <a:gd name="connsiteY12" fmla="*/ 3400 h 635662"/>
              <a:gd name="connsiteX13" fmla="*/ 673052 w 1094560"/>
              <a:gd name="connsiteY13" fmla="*/ 30594 h 635662"/>
              <a:gd name="connsiteX14" fmla="*/ 775030 w 1094560"/>
              <a:gd name="connsiteY14" fmla="*/ 78183 h 635662"/>
              <a:gd name="connsiteX15" fmla="*/ 843015 w 1094560"/>
              <a:gd name="connsiteY15" fmla="*/ 115575 h 635662"/>
              <a:gd name="connsiteX16" fmla="*/ 894004 w 1094560"/>
              <a:gd name="connsiteY16" fmla="*/ 166564 h 635662"/>
              <a:gd name="connsiteX17" fmla="*/ 938194 w 1094560"/>
              <a:gd name="connsiteY17" fmla="*/ 214154 h 635662"/>
              <a:gd name="connsiteX18" fmla="*/ 989183 w 1094560"/>
              <a:gd name="connsiteY18" fmla="*/ 282139 h 635662"/>
              <a:gd name="connsiteX19" fmla="*/ 1029974 w 1094560"/>
              <a:gd name="connsiteY19" fmla="*/ 346725 h 635662"/>
              <a:gd name="connsiteX20" fmla="*/ 1067366 w 1094560"/>
              <a:gd name="connsiteY20" fmla="*/ 445303 h 635662"/>
              <a:gd name="connsiteX21" fmla="*/ 1087762 w 1094560"/>
              <a:gd name="connsiteY21" fmla="*/ 560878 h 635662"/>
              <a:gd name="connsiteX22" fmla="*/ 1094560 w 1094560"/>
              <a:gd name="connsiteY22" fmla="*/ 632262 h 635662"/>
              <a:gd name="connsiteX23" fmla="*/ 108776 w 1094560"/>
              <a:gd name="connsiteY23" fmla="*/ 635662 h 635662"/>
              <a:gd name="connsiteX0" fmla="*/ 108776 w 1094560"/>
              <a:gd name="connsiteY0" fmla="*/ 635662 h 642460"/>
              <a:gd name="connsiteX1" fmla="*/ 44190 w 1094560"/>
              <a:gd name="connsiteY1" fmla="*/ 571076 h 642460"/>
              <a:gd name="connsiteX2" fmla="*/ 10197 w 1094560"/>
              <a:gd name="connsiteY2" fmla="*/ 509889 h 642460"/>
              <a:gd name="connsiteX3" fmla="*/ 0 w 1094560"/>
              <a:gd name="connsiteY3" fmla="*/ 421508 h 642460"/>
              <a:gd name="connsiteX4" fmla="*/ 0 w 1094560"/>
              <a:gd name="connsiteY4" fmla="*/ 373919 h 642460"/>
              <a:gd name="connsiteX5" fmla="*/ 13597 w 1094560"/>
              <a:gd name="connsiteY5" fmla="*/ 319531 h 642460"/>
              <a:gd name="connsiteX6" fmla="*/ 40791 w 1094560"/>
              <a:gd name="connsiteY6" fmla="*/ 248146 h 642460"/>
              <a:gd name="connsiteX7" fmla="*/ 81582 w 1094560"/>
              <a:gd name="connsiteY7" fmla="*/ 180161 h 642460"/>
              <a:gd name="connsiteX8" fmla="*/ 142768 w 1094560"/>
              <a:gd name="connsiteY8" fmla="*/ 115575 h 642460"/>
              <a:gd name="connsiteX9" fmla="*/ 210754 w 1094560"/>
              <a:gd name="connsiteY9" fmla="*/ 71385 h 642460"/>
              <a:gd name="connsiteX10" fmla="*/ 319530 w 1094560"/>
              <a:gd name="connsiteY10" fmla="*/ 23795 h 642460"/>
              <a:gd name="connsiteX11" fmla="*/ 445302 w 1094560"/>
              <a:gd name="connsiteY11" fmla="*/ 0 h 642460"/>
              <a:gd name="connsiteX12" fmla="*/ 557478 w 1094560"/>
              <a:gd name="connsiteY12" fmla="*/ 3400 h 642460"/>
              <a:gd name="connsiteX13" fmla="*/ 673052 w 1094560"/>
              <a:gd name="connsiteY13" fmla="*/ 30594 h 642460"/>
              <a:gd name="connsiteX14" fmla="*/ 775030 w 1094560"/>
              <a:gd name="connsiteY14" fmla="*/ 78183 h 642460"/>
              <a:gd name="connsiteX15" fmla="*/ 843015 w 1094560"/>
              <a:gd name="connsiteY15" fmla="*/ 115575 h 642460"/>
              <a:gd name="connsiteX16" fmla="*/ 894004 w 1094560"/>
              <a:gd name="connsiteY16" fmla="*/ 166564 h 642460"/>
              <a:gd name="connsiteX17" fmla="*/ 938194 w 1094560"/>
              <a:gd name="connsiteY17" fmla="*/ 214154 h 642460"/>
              <a:gd name="connsiteX18" fmla="*/ 989183 w 1094560"/>
              <a:gd name="connsiteY18" fmla="*/ 282139 h 642460"/>
              <a:gd name="connsiteX19" fmla="*/ 1029974 w 1094560"/>
              <a:gd name="connsiteY19" fmla="*/ 346725 h 642460"/>
              <a:gd name="connsiteX20" fmla="*/ 1067366 w 1094560"/>
              <a:gd name="connsiteY20" fmla="*/ 445303 h 642460"/>
              <a:gd name="connsiteX21" fmla="*/ 1087762 w 1094560"/>
              <a:gd name="connsiteY21" fmla="*/ 560878 h 642460"/>
              <a:gd name="connsiteX22" fmla="*/ 1094560 w 1094560"/>
              <a:gd name="connsiteY22" fmla="*/ 642460 h 642460"/>
              <a:gd name="connsiteX23" fmla="*/ 108776 w 1094560"/>
              <a:gd name="connsiteY23" fmla="*/ 635662 h 642460"/>
              <a:gd name="connsiteX0" fmla="*/ 108776 w 1094560"/>
              <a:gd name="connsiteY0" fmla="*/ 645860 h 652658"/>
              <a:gd name="connsiteX1" fmla="*/ 44190 w 1094560"/>
              <a:gd name="connsiteY1" fmla="*/ 581274 h 652658"/>
              <a:gd name="connsiteX2" fmla="*/ 10197 w 1094560"/>
              <a:gd name="connsiteY2" fmla="*/ 520087 h 652658"/>
              <a:gd name="connsiteX3" fmla="*/ 0 w 1094560"/>
              <a:gd name="connsiteY3" fmla="*/ 431706 h 652658"/>
              <a:gd name="connsiteX4" fmla="*/ 0 w 1094560"/>
              <a:gd name="connsiteY4" fmla="*/ 384117 h 652658"/>
              <a:gd name="connsiteX5" fmla="*/ 13597 w 1094560"/>
              <a:gd name="connsiteY5" fmla="*/ 329729 h 652658"/>
              <a:gd name="connsiteX6" fmla="*/ 40791 w 1094560"/>
              <a:gd name="connsiteY6" fmla="*/ 258344 h 652658"/>
              <a:gd name="connsiteX7" fmla="*/ 81582 w 1094560"/>
              <a:gd name="connsiteY7" fmla="*/ 190359 h 652658"/>
              <a:gd name="connsiteX8" fmla="*/ 142768 w 1094560"/>
              <a:gd name="connsiteY8" fmla="*/ 125773 h 652658"/>
              <a:gd name="connsiteX9" fmla="*/ 210754 w 1094560"/>
              <a:gd name="connsiteY9" fmla="*/ 81583 h 652658"/>
              <a:gd name="connsiteX10" fmla="*/ 319530 w 1094560"/>
              <a:gd name="connsiteY10" fmla="*/ 33993 h 652658"/>
              <a:gd name="connsiteX11" fmla="*/ 441903 w 1094560"/>
              <a:gd name="connsiteY11" fmla="*/ 0 h 652658"/>
              <a:gd name="connsiteX12" fmla="*/ 557478 w 1094560"/>
              <a:gd name="connsiteY12" fmla="*/ 13598 h 652658"/>
              <a:gd name="connsiteX13" fmla="*/ 673052 w 1094560"/>
              <a:gd name="connsiteY13" fmla="*/ 40792 h 652658"/>
              <a:gd name="connsiteX14" fmla="*/ 775030 w 1094560"/>
              <a:gd name="connsiteY14" fmla="*/ 88381 h 652658"/>
              <a:gd name="connsiteX15" fmla="*/ 843015 w 1094560"/>
              <a:gd name="connsiteY15" fmla="*/ 125773 h 652658"/>
              <a:gd name="connsiteX16" fmla="*/ 894004 w 1094560"/>
              <a:gd name="connsiteY16" fmla="*/ 176762 h 652658"/>
              <a:gd name="connsiteX17" fmla="*/ 938194 w 1094560"/>
              <a:gd name="connsiteY17" fmla="*/ 224352 h 652658"/>
              <a:gd name="connsiteX18" fmla="*/ 989183 w 1094560"/>
              <a:gd name="connsiteY18" fmla="*/ 292337 h 652658"/>
              <a:gd name="connsiteX19" fmla="*/ 1029974 w 1094560"/>
              <a:gd name="connsiteY19" fmla="*/ 356923 h 652658"/>
              <a:gd name="connsiteX20" fmla="*/ 1067366 w 1094560"/>
              <a:gd name="connsiteY20" fmla="*/ 455501 h 652658"/>
              <a:gd name="connsiteX21" fmla="*/ 1087762 w 1094560"/>
              <a:gd name="connsiteY21" fmla="*/ 571076 h 652658"/>
              <a:gd name="connsiteX22" fmla="*/ 1094560 w 1094560"/>
              <a:gd name="connsiteY22" fmla="*/ 652658 h 652658"/>
              <a:gd name="connsiteX23" fmla="*/ 108776 w 1094560"/>
              <a:gd name="connsiteY23" fmla="*/ 645860 h 652658"/>
              <a:gd name="connsiteX0" fmla="*/ 108776 w 1094560"/>
              <a:gd name="connsiteY0" fmla="*/ 645860 h 652658"/>
              <a:gd name="connsiteX1" fmla="*/ 44190 w 1094560"/>
              <a:gd name="connsiteY1" fmla="*/ 581274 h 652658"/>
              <a:gd name="connsiteX2" fmla="*/ 10197 w 1094560"/>
              <a:gd name="connsiteY2" fmla="*/ 520087 h 652658"/>
              <a:gd name="connsiteX3" fmla="*/ 0 w 1094560"/>
              <a:gd name="connsiteY3" fmla="*/ 431706 h 652658"/>
              <a:gd name="connsiteX4" fmla="*/ 0 w 1094560"/>
              <a:gd name="connsiteY4" fmla="*/ 384117 h 652658"/>
              <a:gd name="connsiteX5" fmla="*/ 13597 w 1094560"/>
              <a:gd name="connsiteY5" fmla="*/ 329729 h 652658"/>
              <a:gd name="connsiteX6" fmla="*/ 40791 w 1094560"/>
              <a:gd name="connsiteY6" fmla="*/ 258344 h 652658"/>
              <a:gd name="connsiteX7" fmla="*/ 81582 w 1094560"/>
              <a:gd name="connsiteY7" fmla="*/ 190359 h 652658"/>
              <a:gd name="connsiteX8" fmla="*/ 142768 w 1094560"/>
              <a:gd name="connsiteY8" fmla="*/ 125773 h 652658"/>
              <a:gd name="connsiteX9" fmla="*/ 210754 w 1094560"/>
              <a:gd name="connsiteY9" fmla="*/ 81583 h 652658"/>
              <a:gd name="connsiteX10" fmla="*/ 319530 w 1094560"/>
              <a:gd name="connsiteY10" fmla="*/ 33993 h 652658"/>
              <a:gd name="connsiteX11" fmla="*/ 441903 w 1094560"/>
              <a:gd name="connsiteY11" fmla="*/ 0 h 652658"/>
              <a:gd name="connsiteX12" fmla="*/ 591470 w 1094560"/>
              <a:gd name="connsiteY12" fmla="*/ 13598 h 652658"/>
              <a:gd name="connsiteX13" fmla="*/ 673052 w 1094560"/>
              <a:gd name="connsiteY13" fmla="*/ 40792 h 652658"/>
              <a:gd name="connsiteX14" fmla="*/ 775030 w 1094560"/>
              <a:gd name="connsiteY14" fmla="*/ 88381 h 652658"/>
              <a:gd name="connsiteX15" fmla="*/ 843015 w 1094560"/>
              <a:gd name="connsiteY15" fmla="*/ 125773 h 652658"/>
              <a:gd name="connsiteX16" fmla="*/ 894004 w 1094560"/>
              <a:gd name="connsiteY16" fmla="*/ 176762 h 652658"/>
              <a:gd name="connsiteX17" fmla="*/ 938194 w 1094560"/>
              <a:gd name="connsiteY17" fmla="*/ 224352 h 652658"/>
              <a:gd name="connsiteX18" fmla="*/ 989183 w 1094560"/>
              <a:gd name="connsiteY18" fmla="*/ 292337 h 652658"/>
              <a:gd name="connsiteX19" fmla="*/ 1029974 w 1094560"/>
              <a:gd name="connsiteY19" fmla="*/ 356923 h 652658"/>
              <a:gd name="connsiteX20" fmla="*/ 1067366 w 1094560"/>
              <a:gd name="connsiteY20" fmla="*/ 455501 h 652658"/>
              <a:gd name="connsiteX21" fmla="*/ 1087762 w 1094560"/>
              <a:gd name="connsiteY21" fmla="*/ 571076 h 652658"/>
              <a:gd name="connsiteX22" fmla="*/ 1094560 w 1094560"/>
              <a:gd name="connsiteY22" fmla="*/ 652658 h 652658"/>
              <a:gd name="connsiteX23" fmla="*/ 108776 w 1094560"/>
              <a:gd name="connsiteY23" fmla="*/ 645860 h 652658"/>
              <a:gd name="connsiteX0" fmla="*/ 108776 w 1094560"/>
              <a:gd name="connsiteY0" fmla="*/ 645860 h 652658"/>
              <a:gd name="connsiteX1" fmla="*/ 44190 w 1094560"/>
              <a:gd name="connsiteY1" fmla="*/ 581274 h 652658"/>
              <a:gd name="connsiteX2" fmla="*/ 10197 w 1094560"/>
              <a:gd name="connsiteY2" fmla="*/ 520087 h 652658"/>
              <a:gd name="connsiteX3" fmla="*/ 0 w 1094560"/>
              <a:gd name="connsiteY3" fmla="*/ 431706 h 652658"/>
              <a:gd name="connsiteX4" fmla="*/ 0 w 1094560"/>
              <a:gd name="connsiteY4" fmla="*/ 384117 h 652658"/>
              <a:gd name="connsiteX5" fmla="*/ 13597 w 1094560"/>
              <a:gd name="connsiteY5" fmla="*/ 329729 h 652658"/>
              <a:gd name="connsiteX6" fmla="*/ 40791 w 1094560"/>
              <a:gd name="connsiteY6" fmla="*/ 258344 h 652658"/>
              <a:gd name="connsiteX7" fmla="*/ 81582 w 1094560"/>
              <a:gd name="connsiteY7" fmla="*/ 190359 h 652658"/>
              <a:gd name="connsiteX8" fmla="*/ 142768 w 1094560"/>
              <a:gd name="connsiteY8" fmla="*/ 125773 h 652658"/>
              <a:gd name="connsiteX9" fmla="*/ 210754 w 1094560"/>
              <a:gd name="connsiteY9" fmla="*/ 81583 h 652658"/>
              <a:gd name="connsiteX10" fmla="*/ 319530 w 1094560"/>
              <a:gd name="connsiteY10" fmla="*/ 33993 h 652658"/>
              <a:gd name="connsiteX11" fmla="*/ 441903 w 1094560"/>
              <a:gd name="connsiteY11" fmla="*/ 0 h 652658"/>
              <a:gd name="connsiteX12" fmla="*/ 591470 w 1094560"/>
              <a:gd name="connsiteY12" fmla="*/ 13598 h 652658"/>
              <a:gd name="connsiteX13" fmla="*/ 690048 w 1094560"/>
              <a:gd name="connsiteY13" fmla="*/ 37393 h 652658"/>
              <a:gd name="connsiteX14" fmla="*/ 775030 w 1094560"/>
              <a:gd name="connsiteY14" fmla="*/ 88381 h 652658"/>
              <a:gd name="connsiteX15" fmla="*/ 843015 w 1094560"/>
              <a:gd name="connsiteY15" fmla="*/ 125773 h 652658"/>
              <a:gd name="connsiteX16" fmla="*/ 894004 w 1094560"/>
              <a:gd name="connsiteY16" fmla="*/ 176762 h 652658"/>
              <a:gd name="connsiteX17" fmla="*/ 938194 w 1094560"/>
              <a:gd name="connsiteY17" fmla="*/ 224352 h 652658"/>
              <a:gd name="connsiteX18" fmla="*/ 989183 w 1094560"/>
              <a:gd name="connsiteY18" fmla="*/ 292337 h 652658"/>
              <a:gd name="connsiteX19" fmla="*/ 1029974 w 1094560"/>
              <a:gd name="connsiteY19" fmla="*/ 356923 h 652658"/>
              <a:gd name="connsiteX20" fmla="*/ 1067366 w 1094560"/>
              <a:gd name="connsiteY20" fmla="*/ 455501 h 652658"/>
              <a:gd name="connsiteX21" fmla="*/ 1087762 w 1094560"/>
              <a:gd name="connsiteY21" fmla="*/ 571076 h 652658"/>
              <a:gd name="connsiteX22" fmla="*/ 1094560 w 1094560"/>
              <a:gd name="connsiteY22" fmla="*/ 652658 h 652658"/>
              <a:gd name="connsiteX23" fmla="*/ 108776 w 1094560"/>
              <a:gd name="connsiteY23" fmla="*/ 645860 h 652658"/>
              <a:gd name="connsiteX0" fmla="*/ 108776 w 1094560"/>
              <a:gd name="connsiteY0" fmla="*/ 645860 h 652658"/>
              <a:gd name="connsiteX1" fmla="*/ 44190 w 1094560"/>
              <a:gd name="connsiteY1" fmla="*/ 581274 h 652658"/>
              <a:gd name="connsiteX2" fmla="*/ 10197 w 1094560"/>
              <a:gd name="connsiteY2" fmla="*/ 520087 h 652658"/>
              <a:gd name="connsiteX3" fmla="*/ 0 w 1094560"/>
              <a:gd name="connsiteY3" fmla="*/ 431706 h 652658"/>
              <a:gd name="connsiteX4" fmla="*/ 0 w 1094560"/>
              <a:gd name="connsiteY4" fmla="*/ 384117 h 652658"/>
              <a:gd name="connsiteX5" fmla="*/ 13597 w 1094560"/>
              <a:gd name="connsiteY5" fmla="*/ 329729 h 652658"/>
              <a:gd name="connsiteX6" fmla="*/ 40791 w 1094560"/>
              <a:gd name="connsiteY6" fmla="*/ 258344 h 652658"/>
              <a:gd name="connsiteX7" fmla="*/ 81582 w 1094560"/>
              <a:gd name="connsiteY7" fmla="*/ 190359 h 652658"/>
              <a:gd name="connsiteX8" fmla="*/ 142768 w 1094560"/>
              <a:gd name="connsiteY8" fmla="*/ 125773 h 652658"/>
              <a:gd name="connsiteX9" fmla="*/ 210754 w 1094560"/>
              <a:gd name="connsiteY9" fmla="*/ 81583 h 652658"/>
              <a:gd name="connsiteX10" fmla="*/ 319530 w 1094560"/>
              <a:gd name="connsiteY10" fmla="*/ 33993 h 652658"/>
              <a:gd name="connsiteX11" fmla="*/ 441903 w 1094560"/>
              <a:gd name="connsiteY11" fmla="*/ 0 h 652658"/>
              <a:gd name="connsiteX12" fmla="*/ 591470 w 1094560"/>
              <a:gd name="connsiteY12" fmla="*/ 13598 h 652658"/>
              <a:gd name="connsiteX13" fmla="*/ 690048 w 1094560"/>
              <a:gd name="connsiteY13" fmla="*/ 37393 h 652658"/>
              <a:gd name="connsiteX14" fmla="*/ 781828 w 1094560"/>
              <a:gd name="connsiteY14" fmla="*/ 81582 h 652658"/>
              <a:gd name="connsiteX15" fmla="*/ 843015 w 1094560"/>
              <a:gd name="connsiteY15" fmla="*/ 125773 h 652658"/>
              <a:gd name="connsiteX16" fmla="*/ 894004 w 1094560"/>
              <a:gd name="connsiteY16" fmla="*/ 176762 h 652658"/>
              <a:gd name="connsiteX17" fmla="*/ 938194 w 1094560"/>
              <a:gd name="connsiteY17" fmla="*/ 224352 h 652658"/>
              <a:gd name="connsiteX18" fmla="*/ 989183 w 1094560"/>
              <a:gd name="connsiteY18" fmla="*/ 292337 h 652658"/>
              <a:gd name="connsiteX19" fmla="*/ 1029974 w 1094560"/>
              <a:gd name="connsiteY19" fmla="*/ 356923 h 652658"/>
              <a:gd name="connsiteX20" fmla="*/ 1067366 w 1094560"/>
              <a:gd name="connsiteY20" fmla="*/ 455501 h 652658"/>
              <a:gd name="connsiteX21" fmla="*/ 1087762 w 1094560"/>
              <a:gd name="connsiteY21" fmla="*/ 571076 h 652658"/>
              <a:gd name="connsiteX22" fmla="*/ 1094560 w 1094560"/>
              <a:gd name="connsiteY22" fmla="*/ 652658 h 652658"/>
              <a:gd name="connsiteX23" fmla="*/ 108776 w 1094560"/>
              <a:gd name="connsiteY23" fmla="*/ 645860 h 652658"/>
              <a:gd name="connsiteX0" fmla="*/ 108776 w 1094560"/>
              <a:gd name="connsiteY0" fmla="*/ 639062 h 645860"/>
              <a:gd name="connsiteX1" fmla="*/ 44190 w 1094560"/>
              <a:gd name="connsiteY1" fmla="*/ 574476 h 645860"/>
              <a:gd name="connsiteX2" fmla="*/ 10197 w 1094560"/>
              <a:gd name="connsiteY2" fmla="*/ 513289 h 645860"/>
              <a:gd name="connsiteX3" fmla="*/ 0 w 1094560"/>
              <a:gd name="connsiteY3" fmla="*/ 424908 h 645860"/>
              <a:gd name="connsiteX4" fmla="*/ 0 w 1094560"/>
              <a:gd name="connsiteY4" fmla="*/ 377319 h 645860"/>
              <a:gd name="connsiteX5" fmla="*/ 13597 w 1094560"/>
              <a:gd name="connsiteY5" fmla="*/ 322931 h 645860"/>
              <a:gd name="connsiteX6" fmla="*/ 40791 w 1094560"/>
              <a:gd name="connsiteY6" fmla="*/ 251546 h 645860"/>
              <a:gd name="connsiteX7" fmla="*/ 81582 w 1094560"/>
              <a:gd name="connsiteY7" fmla="*/ 183561 h 645860"/>
              <a:gd name="connsiteX8" fmla="*/ 142768 w 1094560"/>
              <a:gd name="connsiteY8" fmla="*/ 118975 h 645860"/>
              <a:gd name="connsiteX9" fmla="*/ 210754 w 1094560"/>
              <a:gd name="connsiteY9" fmla="*/ 74785 h 645860"/>
              <a:gd name="connsiteX10" fmla="*/ 319530 w 1094560"/>
              <a:gd name="connsiteY10" fmla="*/ 27195 h 645860"/>
              <a:gd name="connsiteX11" fmla="*/ 445302 w 1094560"/>
              <a:gd name="connsiteY11" fmla="*/ 0 h 645860"/>
              <a:gd name="connsiteX12" fmla="*/ 591470 w 1094560"/>
              <a:gd name="connsiteY12" fmla="*/ 6800 h 645860"/>
              <a:gd name="connsiteX13" fmla="*/ 690048 w 1094560"/>
              <a:gd name="connsiteY13" fmla="*/ 30595 h 645860"/>
              <a:gd name="connsiteX14" fmla="*/ 781828 w 1094560"/>
              <a:gd name="connsiteY14" fmla="*/ 74784 h 645860"/>
              <a:gd name="connsiteX15" fmla="*/ 843015 w 1094560"/>
              <a:gd name="connsiteY15" fmla="*/ 118975 h 645860"/>
              <a:gd name="connsiteX16" fmla="*/ 894004 w 1094560"/>
              <a:gd name="connsiteY16" fmla="*/ 169964 h 645860"/>
              <a:gd name="connsiteX17" fmla="*/ 938194 w 1094560"/>
              <a:gd name="connsiteY17" fmla="*/ 217554 h 645860"/>
              <a:gd name="connsiteX18" fmla="*/ 989183 w 1094560"/>
              <a:gd name="connsiteY18" fmla="*/ 285539 h 645860"/>
              <a:gd name="connsiteX19" fmla="*/ 1029974 w 1094560"/>
              <a:gd name="connsiteY19" fmla="*/ 350125 h 645860"/>
              <a:gd name="connsiteX20" fmla="*/ 1067366 w 1094560"/>
              <a:gd name="connsiteY20" fmla="*/ 448703 h 645860"/>
              <a:gd name="connsiteX21" fmla="*/ 1087762 w 1094560"/>
              <a:gd name="connsiteY21" fmla="*/ 564278 h 645860"/>
              <a:gd name="connsiteX22" fmla="*/ 1094560 w 1094560"/>
              <a:gd name="connsiteY22" fmla="*/ 645860 h 645860"/>
              <a:gd name="connsiteX23" fmla="*/ 108776 w 1094560"/>
              <a:gd name="connsiteY23" fmla="*/ 639062 h 64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94560" h="645860">
                <a:moveTo>
                  <a:pt x="108776" y="639062"/>
                </a:moveTo>
                <a:cubicBezTo>
                  <a:pt x="87247" y="620933"/>
                  <a:pt x="72518" y="606202"/>
                  <a:pt x="44190" y="574476"/>
                </a:cubicBezTo>
                <a:lnTo>
                  <a:pt x="10197" y="513289"/>
                </a:lnTo>
                <a:lnTo>
                  <a:pt x="0" y="424908"/>
                </a:lnTo>
                <a:lnTo>
                  <a:pt x="0" y="377319"/>
                </a:lnTo>
                <a:lnTo>
                  <a:pt x="13597" y="322931"/>
                </a:lnTo>
                <a:cubicBezTo>
                  <a:pt x="23795" y="299136"/>
                  <a:pt x="30593" y="275341"/>
                  <a:pt x="40791" y="251546"/>
                </a:cubicBezTo>
                <a:lnTo>
                  <a:pt x="81582" y="183561"/>
                </a:lnTo>
                <a:cubicBezTo>
                  <a:pt x="106510" y="160899"/>
                  <a:pt x="117840" y="141637"/>
                  <a:pt x="142768" y="118975"/>
                </a:cubicBezTo>
                <a:lnTo>
                  <a:pt x="210754" y="74785"/>
                </a:lnTo>
                <a:lnTo>
                  <a:pt x="319530" y="27195"/>
                </a:lnTo>
                <a:lnTo>
                  <a:pt x="445302" y="0"/>
                </a:lnTo>
                <a:lnTo>
                  <a:pt x="591470" y="6800"/>
                </a:lnTo>
                <a:lnTo>
                  <a:pt x="690048" y="30595"/>
                </a:lnTo>
                <a:lnTo>
                  <a:pt x="781828" y="74784"/>
                </a:lnTo>
                <a:cubicBezTo>
                  <a:pt x="802224" y="88381"/>
                  <a:pt x="822619" y="105378"/>
                  <a:pt x="843015" y="118975"/>
                </a:cubicBezTo>
                <a:lnTo>
                  <a:pt x="894004" y="169964"/>
                </a:lnTo>
                <a:cubicBezTo>
                  <a:pt x="908734" y="188093"/>
                  <a:pt x="923464" y="199425"/>
                  <a:pt x="938194" y="217554"/>
                </a:cubicBezTo>
                <a:lnTo>
                  <a:pt x="989183" y="285539"/>
                </a:lnTo>
                <a:cubicBezTo>
                  <a:pt x="999381" y="307068"/>
                  <a:pt x="1019776" y="328596"/>
                  <a:pt x="1029974" y="350125"/>
                </a:cubicBezTo>
                <a:lnTo>
                  <a:pt x="1067366" y="448703"/>
                </a:lnTo>
                <a:lnTo>
                  <a:pt x="1087762" y="564278"/>
                </a:lnTo>
                <a:lnTo>
                  <a:pt x="1094560" y="645860"/>
                </a:lnTo>
                <a:lnTo>
                  <a:pt x="108776" y="639062"/>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a:off x="5593278" y="2553195"/>
            <a:ext cx="3265714"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62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blinds(horizontal)">
                                      <p:cBhvr>
                                        <p:cTn id="39" dur="5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blinds(horizontal)">
                                      <p:cBhvr>
                                        <p:cTn id="44" dur="500"/>
                                        <p:tgtEl>
                                          <p:spTgt spid="6">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linds(horizontal)">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5"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linds(vertical)">
                                      <p:cBhvr>
                                        <p:cTn id="54" dur="500"/>
                                        <p:tgtEl>
                                          <p:spTgt spid="15"/>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blinds(horizontal)">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blinds(horizontal)">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blinds(horizontal)">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blinds(horizontal)">
                                      <p:cBhvr>
                                        <p:cTn id="75" dur="5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blinds(horizontal)">
                                      <p:cBhvr>
                                        <p:cTn id="80" dur="500"/>
                                        <p:tgtEl>
                                          <p:spTgt spid="23"/>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blinds(horizontal)">
                                      <p:cBhvr>
                                        <p:cTn id="85" dur="500"/>
                                        <p:tgtEl>
                                          <p:spTgt spid="25"/>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blinds(horizontal)">
                                      <p:cBhvr>
                                        <p:cTn id="9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p:bldP spid="14" grpId="0"/>
      <p:bldP spid="20" grpId="0"/>
      <p:bldP spid="21" grpId="0"/>
      <p:bldP spid="23" grpId="0"/>
      <p:bldP spid="24" grpId="0"/>
      <p:bldP spid="25" grpId="0"/>
      <p:bldP spid="26" grpId="0"/>
      <p:bldP spid="2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124200" cy="4800600"/>
          </a:xfrm>
        </p:spPr>
        <p:txBody>
          <a:bodyPr>
            <a:normAutofit/>
          </a:bodyPr>
          <a:lstStyle/>
          <a:p>
            <a:pPr marL="0" indent="0" algn="ctr">
              <a:buNone/>
            </a:pPr>
            <a:r>
              <a:rPr lang="en-GB" sz="1400" b="1" dirty="0" smtClean="0">
                <a:latin typeface="Comic Sans MS" panose="030F0702030302020204" pitchFamily="66" charset="0"/>
              </a:rPr>
              <a:t>You can use Integration to find areas of sectors of curves, given their Polar equations</a:t>
            </a:r>
            <a:endParaRPr lang="en-GB" sz="1400" dirty="0" smtClean="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smtClean="0">
                <a:latin typeface="Comic Sans MS" panose="030F0702030302020204" pitchFamily="66" charset="0"/>
              </a:rPr>
              <a:t>Find the area enclosed by the cardioid with equation:</a:t>
            </a:r>
          </a:p>
          <a:p>
            <a:pPr marL="0" indent="0" algn="ctr">
              <a:buNone/>
            </a:pPr>
            <a:endParaRPr lang="en-US" sz="1400" dirty="0" smtClean="0">
              <a:latin typeface="Comic Sans MS" panose="030F0702030302020204" pitchFamily="66" charset="0"/>
            </a:endParaRPr>
          </a:p>
          <a:p>
            <a:pPr marL="0" indent="0" algn="ctr">
              <a:buNone/>
            </a:pPr>
            <a:r>
              <a:rPr lang="en-US" sz="1400" dirty="0" smtClean="0">
                <a:latin typeface="Comic Sans MS" panose="030F0702030302020204" pitchFamily="66" charset="0"/>
              </a:rPr>
              <a:t>r = a(1 + cos</a:t>
            </a:r>
            <a:r>
              <a:rPr lang="el-GR" sz="1400" dirty="0" smtClean="0">
                <a:latin typeface="Comic Sans MS" panose="030F0702030302020204" pitchFamily="66" charset="0"/>
              </a:rPr>
              <a:t>θ</a:t>
            </a:r>
            <a:r>
              <a:rPr lang="en-US" sz="1400" dirty="0" smtClean="0">
                <a:latin typeface="Comic Sans MS" panose="030F0702030302020204" pitchFamily="66" charset="0"/>
              </a:rPr>
              <a:t>)</a:t>
            </a:r>
          </a:p>
          <a:p>
            <a:pPr marL="0" indent="0" algn="ctr">
              <a:buNone/>
            </a:pPr>
            <a:endParaRPr lang="en-US" sz="1400" dirty="0">
              <a:latin typeface="Comic Sans MS" panose="030F0702030302020204" pitchFamily="66" charset="0"/>
            </a:endParaRPr>
          </a:p>
          <a:p>
            <a:pPr algn="ctr">
              <a:buFont typeface="Wingdings"/>
              <a:buChar char="à"/>
            </a:pPr>
            <a:r>
              <a:rPr lang="en-US" sz="1400" dirty="0" smtClean="0">
                <a:latin typeface="Comic Sans MS" panose="030F0702030302020204" pitchFamily="66" charset="0"/>
                <a:sym typeface="Wingdings" panose="05000000000000000000" pitchFamily="2" charset="2"/>
              </a:rPr>
              <a:t>Sketch the graph (you won’t always be asked to do this, but you should do as it helps </a:t>
            </a:r>
            <a:r>
              <a:rPr lang="en-US" sz="1400" dirty="0" err="1" smtClean="0">
                <a:latin typeface="Comic Sans MS" panose="030F0702030302020204" pitchFamily="66" charset="0"/>
                <a:sym typeface="Wingdings" panose="05000000000000000000" pitchFamily="2" charset="2"/>
              </a:rPr>
              <a:t>visualise</a:t>
            </a:r>
            <a:r>
              <a:rPr lang="en-US" sz="1400" dirty="0" smtClean="0">
                <a:latin typeface="Comic Sans MS" panose="030F0702030302020204" pitchFamily="66" charset="0"/>
                <a:sym typeface="Wingdings" panose="05000000000000000000" pitchFamily="2" charset="2"/>
              </a:rPr>
              <a:t> the question…)</a:t>
            </a:r>
          </a:p>
          <a:p>
            <a:pPr algn="ctr">
              <a:buFont typeface="Wingdings"/>
              <a:buChar char="à"/>
            </a:pPr>
            <a:endParaRPr lang="en-GB" sz="1400" dirty="0">
              <a:latin typeface="Comic Sans MS" panose="030F0702030302020204" pitchFamily="66" charset="0"/>
            </a:endParaRPr>
          </a:p>
        </p:txBody>
      </p:sp>
      <p:sp>
        <p:nvSpPr>
          <p:cNvPr id="4" name="TextBox 3"/>
          <p:cNvSpPr txBox="1"/>
          <p:nvPr/>
        </p:nvSpPr>
        <p:spPr>
          <a:xfrm>
            <a:off x="8713589" y="6550223"/>
            <a:ext cx="423514" cy="307777"/>
          </a:xfrm>
          <a:prstGeom prst="rect">
            <a:avLst/>
          </a:prstGeom>
          <a:noFill/>
        </p:spPr>
        <p:txBody>
          <a:bodyPr wrap="none" rtlCol="0">
            <a:spAutoFit/>
          </a:bodyPr>
          <a:lstStyle/>
          <a:p>
            <a:pPr algn="ctr"/>
            <a:r>
              <a:rPr lang="en-GB" sz="1400" dirty="0" smtClean="0">
                <a:latin typeface="Comic Sans MS" panose="030F0702030302020204" pitchFamily="66" charset="0"/>
              </a:rPr>
              <a:t>7D</a:t>
            </a:r>
            <a:endParaRPr lang="en-GB" sz="1400" dirty="0">
              <a:latin typeface="Comic Sans MS" panose="030F0702030302020204" pitchFamily="66" charset="0"/>
            </a:endParaRPr>
          </a:p>
        </p:txBody>
      </p:sp>
      <p:pic>
        <p:nvPicPr>
          <p:cNvPr id="5" name="Picture 2" descr="http://hyperphysics.phy-astr.gsu.edu/hbase/math/immath/sphcoorde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76200"/>
            <a:ext cx="1623848" cy="11792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143000" y="5257800"/>
                <a:ext cx="67140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ea typeface="Cambria Math"/>
                        </a:rPr>
                        <m:t>𝛼</m:t>
                      </m:r>
                      <m:r>
                        <a:rPr lang="en-US" sz="1400" b="0" i="1" smtClean="0">
                          <a:latin typeface="Cambria Math"/>
                          <a:ea typeface="Cambria Math"/>
                        </a:rPr>
                        <m:t>=0</m:t>
                      </m:r>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143000" y="5257800"/>
                <a:ext cx="671401" cy="307777"/>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828800" y="5257800"/>
                <a:ext cx="68326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𝛽</m:t>
                      </m:r>
                      <m:r>
                        <a:rPr lang="en-US" sz="1400" b="0" i="1" smtClean="0">
                          <a:latin typeface="Cambria Math"/>
                          <a:ea typeface="Cambria Math"/>
                        </a:rPr>
                        <m:t>=</m:t>
                      </m:r>
                      <m:r>
                        <a:rPr lang="en-US" sz="1400" b="0" i="1" smtClean="0">
                          <a:latin typeface="Cambria Math"/>
                          <a:ea typeface="Cambria Math"/>
                        </a:rPr>
                        <m:t>𝜋</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828800" y="5257800"/>
                <a:ext cx="683264" cy="307777"/>
              </a:xfrm>
              <a:prstGeom prst="rect">
                <a:avLst/>
              </a:prstGeom>
              <a:blipFill rotWithShape="1">
                <a:blip r:embed="rId5"/>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143000" y="4876800"/>
                <a:ext cx="148226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𝑟</m:t>
                      </m:r>
                      <m:r>
                        <a:rPr lang="en-US" sz="1400" b="0" i="1" smtClean="0">
                          <a:latin typeface="Cambria Math"/>
                          <a:ea typeface="Cambria Math"/>
                        </a:rPr>
                        <m:t>=</m:t>
                      </m:r>
                      <m:r>
                        <a:rPr lang="en-US" sz="1400" b="0" i="1" smtClean="0">
                          <a:latin typeface="Cambria Math"/>
                          <a:ea typeface="Cambria Math"/>
                        </a:rPr>
                        <m:t>𝑎</m:t>
                      </m:r>
                      <m:r>
                        <a:rPr lang="en-US" sz="1400" b="0" i="1" smtClean="0">
                          <a:latin typeface="Cambria Math"/>
                          <a:ea typeface="Cambria Math"/>
                        </a:rPr>
                        <m:t>(1+</m:t>
                      </m:r>
                      <m:r>
                        <a:rPr lang="en-US" sz="1400" b="0" i="1" smtClean="0">
                          <a:latin typeface="Cambria Math"/>
                          <a:ea typeface="Cambria Math"/>
                        </a:rPr>
                        <m:t>𝑐𝑜𝑠</m:t>
                      </m:r>
                      <m:r>
                        <a:rPr lang="en-US" sz="1400" b="0" i="1" smtClean="0">
                          <a:latin typeface="Cambria Math"/>
                          <a:ea typeface="Cambria Math"/>
                        </a:rPr>
                        <m:t>𝜃</m:t>
                      </m:r>
                      <m:r>
                        <a:rPr lang="en-US" sz="1400" b="0" i="1" smtClean="0">
                          <a:latin typeface="Cambria Math"/>
                          <a:ea typeface="Cambria Math"/>
                        </a:rPr>
                        <m:t>)</m:t>
                      </m:r>
                    </m:oMath>
                  </m:oMathPara>
                </a14:m>
                <a:endParaRPr lang="en-GB"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1143000" y="4876800"/>
                <a:ext cx="1482265" cy="307777"/>
              </a:xfrm>
              <a:prstGeom prst="rect">
                <a:avLst/>
              </a:prstGeom>
              <a:blipFill rotWithShape="1">
                <a:blip r:embed="rId6"/>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3733800" y="1447800"/>
                <a:ext cx="1019703" cy="5872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a:rPr>
                          </m:ctrlPr>
                        </m:fPr>
                        <m:num>
                          <m:r>
                            <a:rPr lang="en-US" sz="1400" b="0" i="1" smtClean="0">
                              <a:latin typeface="Cambria Math"/>
                            </a:rPr>
                            <m:t>1</m:t>
                          </m:r>
                        </m:num>
                        <m:den>
                          <m:r>
                            <a:rPr lang="en-US" sz="1400" b="0" i="1" smtClean="0">
                              <a:latin typeface="Cambria Math"/>
                            </a:rPr>
                            <m:t>2</m:t>
                          </m:r>
                        </m:den>
                      </m:f>
                      <m:nary>
                        <m:naryPr>
                          <m:ctrlPr>
                            <a:rPr lang="en-US" sz="1400" b="0" i="1" smtClean="0">
                              <a:latin typeface="Cambria Math"/>
                            </a:rPr>
                          </m:ctrlPr>
                        </m:naryPr>
                        <m:sub>
                          <m:r>
                            <m:rPr>
                              <m:brk m:alnAt="23"/>
                            </m:rPr>
                            <a:rPr lang="en-US" sz="1400" b="0" i="1" smtClean="0">
                              <a:latin typeface="Cambria Math"/>
                              <a:ea typeface="Cambria Math"/>
                            </a:rPr>
                            <m:t>𝛼</m:t>
                          </m:r>
                        </m:sub>
                        <m:sup>
                          <m:r>
                            <a:rPr lang="en-US" sz="1400" b="0" i="1" smtClean="0">
                              <a:latin typeface="Cambria Math"/>
                              <a:ea typeface="Cambria Math"/>
                            </a:rPr>
                            <m:t>𝛽</m:t>
                          </m:r>
                        </m:sup>
                        <m:e>
                          <m:sSup>
                            <m:sSupPr>
                              <m:ctrlPr>
                                <a:rPr lang="en-US" sz="1400" b="0" i="1" smtClean="0">
                                  <a:latin typeface="Cambria Math"/>
                                </a:rPr>
                              </m:ctrlPr>
                            </m:sSupPr>
                            <m:e>
                              <m:r>
                                <a:rPr lang="en-US" sz="1400" b="0" i="1" smtClean="0">
                                  <a:latin typeface="Cambria Math"/>
                                </a:rPr>
                                <m:t>𝑟</m:t>
                              </m:r>
                            </m:e>
                            <m:sup>
                              <m:r>
                                <a:rPr lang="en-US" sz="1400" b="0" i="1" smtClean="0">
                                  <a:latin typeface="Cambria Math"/>
                                </a:rPr>
                                <m:t>2</m:t>
                              </m:r>
                            </m:sup>
                          </m:sSup>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3733800" y="1447800"/>
                <a:ext cx="1019703" cy="587277"/>
              </a:xfrm>
              <a:prstGeom prst="rect">
                <a:avLst/>
              </a:prstGeom>
              <a:blipFill rotWithShape="1">
                <a:blip r:embed="rId7"/>
                <a:stretch>
                  <a:fillRect/>
                </a:stretch>
              </a:blipFill>
              <a:ln w="25400">
                <a:noFill/>
              </a:ln>
            </p:spPr>
            <p:txBody>
              <a:bodyPr/>
              <a:lstStyle/>
              <a:p>
                <a:r>
                  <a:rPr lang="en-GB">
                    <a:noFill/>
                  </a:rPr>
                  <a:t> </a:t>
                </a:r>
              </a:p>
            </p:txBody>
          </p:sp>
        </mc:Fallback>
      </mc:AlternateContent>
      <p:sp>
        <p:nvSpPr>
          <p:cNvPr id="6" name="Arc 5"/>
          <p:cNvSpPr/>
          <p:nvPr/>
        </p:nvSpPr>
        <p:spPr>
          <a:xfrm>
            <a:off x="4572000" y="1752600"/>
            <a:ext cx="457200" cy="6096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p:cNvSpPr txBox="1"/>
              <p:nvPr/>
            </p:nvSpPr>
            <p:spPr>
              <a:xfrm>
                <a:off x="3886200" y="2057400"/>
                <a:ext cx="890372" cy="5872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en-US" sz="1400" b="0" i="1" smtClean="0">
                              <a:latin typeface="Cambria Math"/>
                            </a:rPr>
                          </m:ctrlPr>
                        </m:naryPr>
                        <m:sub>
                          <m:r>
                            <m:rPr>
                              <m:brk m:alnAt="23"/>
                            </m:rPr>
                            <a:rPr lang="en-US" sz="1400" b="0" i="1" smtClean="0">
                              <a:latin typeface="Cambria Math"/>
                              <a:ea typeface="Cambria Math"/>
                            </a:rPr>
                            <m:t>𝛼</m:t>
                          </m:r>
                        </m:sub>
                        <m:sup>
                          <m:r>
                            <a:rPr lang="en-US" sz="1400" b="0" i="1" smtClean="0">
                              <a:latin typeface="Cambria Math"/>
                              <a:ea typeface="Cambria Math"/>
                            </a:rPr>
                            <m:t>𝛽</m:t>
                          </m:r>
                        </m:sup>
                        <m:e>
                          <m:sSup>
                            <m:sSupPr>
                              <m:ctrlPr>
                                <a:rPr lang="en-US" sz="1400" b="0" i="1" smtClean="0">
                                  <a:latin typeface="Cambria Math"/>
                                </a:rPr>
                              </m:ctrlPr>
                            </m:sSupPr>
                            <m:e>
                              <m:r>
                                <a:rPr lang="en-US" sz="1400" b="0" i="1" smtClean="0">
                                  <a:latin typeface="Cambria Math"/>
                                </a:rPr>
                                <m:t>𝑟</m:t>
                              </m:r>
                            </m:e>
                            <m:sup>
                              <m:r>
                                <a:rPr lang="en-US" sz="1400" b="0" i="1" smtClean="0">
                                  <a:latin typeface="Cambria Math"/>
                                </a:rPr>
                                <m:t>2</m:t>
                              </m:r>
                            </m:sup>
                          </m:sSup>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886200" y="2057400"/>
                <a:ext cx="890372" cy="587277"/>
              </a:xfrm>
              <a:prstGeom prst="rect">
                <a:avLst/>
              </a:prstGeom>
              <a:blipFill rotWithShape="1">
                <a:blip r:embed="rId8"/>
                <a:stretch>
                  <a:fillRect/>
                </a:stretch>
              </a:blipFill>
              <a:ln w="25400">
                <a:noFill/>
              </a:ln>
            </p:spPr>
            <p:txBody>
              <a:bodyPr/>
              <a:lstStyle/>
              <a:p>
                <a:r>
                  <a:rPr lang="en-GB">
                    <a:noFill/>
                  </a:rPr>
                  <a:t> </a:t>
                </a:r>
              </a:p>
            </p:txBody>
          </p:sp>
        </mc:Fallback>
      </mc:AlternateContent>
      <p:sp>
        <p:nvSpPr>
          <p:cNvPr id="7" name="TextBox 6"/>
          <p:cNvSpPr txBox="1"/>
          <p:nvPr/>
        </p:nvSpPr>
        <p:spPr>
          <a:xfrm>
            <a:off x="5029199" y="1800101"/>
            <a:ext cx="3948545"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As we will be doubling our answer at the end, we can just remove the ‘</a:t>
            </a:r>
            <a:r>
              <a:rPr lang="en-US" sz="1200" baseline="30000" dirty="0" smtClean="0">
                <a:solidFill>
                  <a:srgbClr val="FF0000"/>
                </a:solidFill>
                <a:latin typeface="Comic Sans MS" panose="030F0702030302020204" pitchFamily="66" charset="0"/>
              </a:rPr>
              <a:t>1</a:t>
            </a:r>
            <a:r>
              <a:rPr lang="en-US" sz="1200" dirty="0" smtClean="0">
                <a:solidFill>
                  <a:srgbClr val="FF0000"/>
                </a:solidFill>
                <a:latin typeface="Comic Sans MS" panose="030F0702030302020204" pitchFamily="66" charset="0"/>
              </a:rPr>
              <a:t>/</a:t>
            </a:r>
            <a:r>
              <a:rPr lang="en-US" sz="1200" baseline="-25000" dirty="0" smtClean="0">
                <a:solidFill>
                  <a:srgbClr val="FF0000"/>
                </a:solidFill>
                <a:latin typeface="Comic Sans MS" panose="030F0702030302020204" pitchFamily="66" charset="0"/>
              </a:rPr>
              <a:t>2</a:t>
            </a:r>
            <a:r>
              <a:rPr lang="en-US" sz="1200" dirty="0" smtClean="0">
                <a:solidFill>
                  <a:srgbClr val="FF0000"/>
                </a:solidFill>
                <a:latin typeface="Comic Sans MS" panose="030F0702030302020204" pitchFamily="66" charset="0"/>
              </a:rPr>
              <a:t>’ now to save us doing it later!</a:t>
            </a:r>
            <a:endParaRPr lang="en-GB" sz="1200" dirty="0">
              <a:solidFill>
                <a:srgbClr val="FF0000"/>
              </a:solidFill>
              <a:latin typeface="Comic Sans MS" panose="030F0702030302020204" pitchFamily="66" charset="0"/>
            </a:endParaRPr>
          </a:p>
        </p:txBody>
      </p:sp>
      <p:sp>
        <p:nvSpPr>
          <p:cNvPr id="14" name="Arc 13"/>
          <p:cNvSpPr/>
          <p:nvPr/>
        </p:nvSpPr>
        <p:spPr>
          <a:xfrm>
            <a:off x="5562600" y="2438400"/>
            <a:ext cx="457200" cy="6096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 name="TextBox 14"/>
              <p:cNvSpPr txBox="1"/>
              <p:nvPr/>
            </p:nvSpPr>
            <p:spPr>
              <a:xfrm>
                <a:off x="3886200" y="2743200"/>
                <a:ext cx="1889300" cy="557845"/>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en-US" sz="1400" b="0" i="1" smtClean="0">
                              <a:latin typeface="Cambria Math"/>
                            </a:rPr>
                          </m:ctrlPr>
                        </m:naryPr>
                        <m:sub>
                          <m:r>
                            <m:rPr>
                              <m:brk m:alnAt="23"/>
                            </m:rPr>
                            <a:rPr lang="en-US" sz="1400" b="0" i="1" smtClean="0">
                              <a:latin typeface="Cambria Math"/>
                              <a:ea typeface="Cambria Math"/>
                            </a:rPr>
                            <m:t>0</m:t>
                          </m:r>
                        </m:sub>
                        <m:sup>
                          <m:r>
                            <a:rPr lang="en-US" sz="1400" b="0" i="1" smtClean="0">
                              <a:latin typeface="Cambria Math"/>
                              <a:ea typeface="Cambria Math"/>
                            </a:rPr>
                            <m:t>𝜋</m:t>
                          </m:r>
                        </m:sup>
                        <m:e>
                          <m:sSup>
                            <m:sSupPr>
                              <m:ctrlPr>
                                <a:rPr lang="en-US" sz="1400" b="0" i="1" smtClean="0">
                                  <a:latin typeface="Cambria Math"/>
                                </a:rPr>
                              </m:ctrlPr>
                            </m:sSupPr>
                            <m:e>
                              <m:d>
                                <m:dPr>
                                  <m:ctrlPr>
                                    <a:rPr lang="en-US" sz="1400" b="0" i="1" smtClean="0">
                                      <a:latin typeface="Cambria Math"/>
                                    </a:rPr>
                                  </m:ctrlPr>
                                </m:dPr>
                                <m:e>
                                  <m:r>
                                    <a:rPr lang="en-US" sz="1400" b="0" i="1" smtClean="0">
                                      <a:latin typeface="Cambria Math"/>
                                    </a:rPr>
                                    <m:t>𝑎</m:t>
                                  </m:r>
                                  <m:d>
                                    <m:dPr>
                                      <m:ctrlPr>
                                        <a:rPr lang="en-US" sz="1400" b="0" i="1" smtClean="0">
                                          <a:latin typeface="Cambria Math"/>
                                        </a:rPr>
                                      </m:ctrlPr>
                                    </m:dPr>
                                    <m:e>
                                      <m:r>
                                        <a:rPr lang="en-US" sz="1400" b="0" i="1" smtClean="0">
                                          <a:latin typeface="Cambria Math"/>
                                        </a:rPr>
                                        <m:t>1+</m:t>
                                      </m:r>
                                      <m:r>
                                        <a:rPr lang="en-US" sz="1400" b="0" i="1" smtClean="0">
                                          <a:latin typeface="Cambria Math"/>
                                        </a:rPr>
                                        <m:t>𝑐𝑜𝑠</m:t>
                                      </m:r>
                                      <m:r>
                                        <a:rPr lang="en-US" sz="1400" b="0" i="1" smtClean="0">
                                          <a:latin typeface="Cambria Math"/>
                                          <a:ea typeface="Cambria Math"/>
                                        </a:rPr>
                                        <m:t>𝜃</m:t>
                                      </m:r>
                                    </m:e>
                                  </m:d>
                                </m:e>
                              </m:d>
                            </m:e>
                            <m:sup>
                              <m:r>
                                <a:rPr lang="en-US" sz="1400" b="0" i="1" smtClean="0">
                                  <a:latin typeface="Cambria Math"/>
                                </a:rPr>
                                <m:t>2</m:t>
                              </m:r>
                            </m:sup>
                          </m:sSup>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886200" y="2743200"/>
                <a:ext cx="1889300" cy="557845"/>
              </a:xfrm>
              <a:prstGeom prst="rect">
                <a:avLst/>
              </a:prstGeom>
              <a:blipFill rotWithShape="1">
                <a:blip r:embed="rId9"/>
                <a:stretch>
                  <a:fillRect l="-33981" t="-151087" b="-221739"/>
                </a:stretch>
              </a:blipFill>
              <a:ln w="25400">
                <a:noFill/>
              </a:ln>
            </p:spPr>
            <p:txBody>
              <a:bodyPr/>
              <a:lstStyle/>
              <a:p>
                <a:r>
                  <a:rPr lang="en-GB">
                    <a:noFill/>
                  </a:rPr>
                  <a:t> </a:t>
                </a:r>
              </a:p>
            </p:txBody>
          </p:sp>
        </mc:Fallback>
      </mc:AlternateContent>
      <p:sp>
        <p:nvSpPr>
          <p:cNvPr id="16" name="TextBox 15"/>
          <p:cNvSpPr txBox="1"/>
          <p:nvPr/>
        </p:nvSpPr>
        <p:spPr>
          <a:xfrm>
            <a:off x="6019800" y="2590800"/>
            <a:ext cx="11430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values</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7" name="TextBox 16"/>
              <p:cNvSpPr txBox="1"/>
              <p:nvPr/>
            </p:nvSpPr>
            <p:spPr>
              <a:xfrm>
                <a:off x="3886200" y="3429000"/>
                <a:ext cx="1828800" cy="557845"/>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nary>
                        <m:naryPr>
                          <m:ctrlPr>
                            <a:rPr lang="en-US" sz="1400" b="0" i="1" smtClean="0">
                              <a:latin typeface="Cambria Math"/>
                            </a:rPr>
                          </m:ctrlPr>
                        </m:naryPr>
                        <m:sub>
                          <m:r>
                            <m:rPr>
                              <m:brk m:alnAt="23"/>
                            </m:rPr>
                            <a:rPr lang="en-US" sz="1400" b="0" i="1" smtClean="0">
                              <a:latin typeface="Cambria Math"/>
                              <a:ea typeface="Cambria Math"/>
                            </a:rPr>
                            <m:t>0</m:t>
                          </m:r>
                        </m:sub>
                        <m:sup>
                          <m:r>
                            <a:rPr lang="en-US" sz="1400" b="0" i="1" smtClean="0">
                              <a:latin typeface="Cambria Math"/>
                              <a:ea typeface="Cambria Math"/>
                            </a:rPr>
                            <m:t>𝜋</m:t>
                          </m:r>
                        </m:sup>
                        <m:e>
                          <m:sSup>
                            <m:sSupPr>
                              <m:ctrlPr>
                                <a:rPr lang="en-US" sz="1400" b="0" i="1" smtClean="0">
                                  <a:latin typeface="Cambria Math"/>
                                </a:rPr>
                              </m:ctrlPr>
                            </m:sSupPr>
                            <m:e>
                              <m:r>
                                <a:rPr lang="en-US" sz="1400" b="0" i="1" smtClean="0">
                                  <a:latin typeface="Cambria Math"/>
                                </a:rPr>
                                <m:t>𝑎</m:t>
                              </m:r>
                            </m:e>
                            <m:sup>
                              <m:r>
                                <a:rPr lang="en-US" sz="1400" b="0" i="1" smtClean="0">
                                  <a:latin typeface="Cambria Math"/>
                                </a:rPr>
                                <m:t>2</m:t>
                              </m:r>
                            </m:sup>
                          </m:sSup>
                          <m:sSup>
                            <m:sSupPr>
                              <m:ctrlPr>
                                <a:rPr lang="en-US" sz="1400" b="0" i="1" smtClean="0">
                                  <a:latin typeface="Cambria Math"/>
                                </a:rPr>
                              </m:ctrlPr>
                            </m:sSupPr>
                            <m:e>
                              <m:d>
                                <m:dPr>
                                  <m:ctrlPr>
                                    <a:rPr lang="en-US" sz="1400" b="0" i="1" smtClean="0">
                                      <a:latin typeface="Cambria Math"/>
                                    </a:rPr>
                                  </m:ctrlPr>
                                </m:dPr>
                                <m:e>
                                  <m:r>
                                    <a:rPr lang="en-US" sz="1400" b="0" i="1" smtClean="0">
                                      <a:latin typeface="Cambria Math"/>
                                    </a:rPr>
                                    <m:t>1+</m:t>
                                  </m:r>
                                  <m:r>
                                    <a:rPr lang="en-US" sz="1400" b="0" i="1" smtClean="0">
                                      <a:latin typeface="Cambria Math"/>
                                    </a:rPr>
                                    <m:t>𝑐𝑜𝑠</m:t>
                                  </m:r>
                                  <m:r>
                                    <a:rPr lang="en-US" sz="1400" b="0" i="1" smtClean="0">
                                      <a:latin typeface="Cambria Math"/>
                                      <a:ea typeface="Cambria Math"/>
                                    </a:rPr>
                                    <m:t>𝜃</m:t>
                                  </m:r>
                                </m:e>
                              </m:d>
                            </m:e>
                            <m:sup>
                              <m:r>
                                <a:rPr lang="en-US" sz="1400" b="0" i="1" smtClean="0">
                                  <a:latin typeface="Cambria Math"/>
                                </a:rPr>
                                <m:t>2</m:t>
                              </m:r>
                            </m:sup>
                          </m:sSup>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886200" y="3429000"/>
                <a:ext cx="1828800" cy="557845"/>
              </a:xfrm>
              <a:prstGeom prst="rect">
                <a:avLst/>
              </a:prstGeom>
              <a:blipFill rotWithShape="1">
                <a:blip r:embed="rId10"/>
                <a:stretch>
                  <a:fillRect l="-34667" t="-152747" b="-224176"/>
                </a:stretch>
              </a:blipFill>
              <a:ln w="25400">
                <a:noFill/>
              </a:ln>
            </p:spPr>
            <p:txBody>
              <a:bodyPr/>
              <a:lstStyle/>
              <a:p>
                <a:r>
                  <a:rPr lang="en-GB">
                    <a:noFill/>
                  </a:rPr>
                  <a:t> </a:t>
                </a:r>
              </a:p>
            </p:txBody>
          </p:sp>
        </mc:Fallback>
      </mc:AlternateContent>
      <p:sp>
        <p:nvSpPr>
          <p:cNvPr id="18" name="Arc 17"/>
          <p:cNvSpPr/>
          <p:nvPr/>
        </p:nvSpPr>
        <p:spPr>
          <a:xfrm>
            <a:off x="5562600" y="3124200"/>
            <a:ext cx="457200" cy="6096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p:cNvSpPr txBox="1"/>
          <p:nvPr/>
        </p:nvSpPr>
        <p:spPr>
          <a:xfrm>
            <a:off x="6019800" y="3276600"/>
            <a:ext cx="11430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Square it all</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0" name="TextBox 19"/>
              <p:cNvSpPr txBox="1"/>
              <p:nvPr/>
            </p:nvSpPr>
            <p:spPr>
              <a:xfrm>
                <a:off x="3657600" y="4114800"/>
                <a:ext cx="1828800" cy="557845"/>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a:rPr>
                          </m:ctrlPr>
                        </m:sSupPr>
                        <m:e>
                          <m:r>
                            <a:rPr lang="en-US" sz="1400" b="0" i="1" smtClean="0">
                              <a:latin typeface="Cambria Math"/>
                            </a:rPr>
                            <m:t>𝑎</m:t>
                          </m:r>
                        </m:e>
                        <m:sup>
                          <m:r>
                            <a:rPr lang="en-US" sz="1400" b="0" i="1" smtClean="0">
                              <a:latin typeface="Cambria Math"/>
                            </a:rPr>
                            <m:t>2</m:t>
                          </m:r>
                        </m:sup>
                      </m:sSup>
                      <m:nary>
                        <m:naryPr>
                          <m:ctrlPr>
                            <a:rPr lang="en-US" sz="1400" b="0" i="1" smtClean="0">
                              <a:latin typeface="Cambria Math"/>
                            </a:rPr>
                          </m:ctrlPr>
                        </m:naryPr>
                        <m:sub>
                          <m:r>
                            <a:rPr lang="en-US" sz="1400" b="0" i="1" smtClean="0">
                              <a:latin typeface="Cambria Math"/>
                            </a:rPr>
                            <m:t>0</m:t>
                          </m:r>
                        </m:sub>
                        <m:sup>
                          <m:r>
                            <a:rPr lang="en-US" sz="1400" b="0" i="1" smtClean="0">
                              <a:latin typeface="Cambria Math"/>
                              <a:ea typeface="Cambria Math"/>
                            </a:rPr>
                            <m:t>𝜋</m:t>
                          </m:r>
                        </m:sup>
                        <m:e>
                          <m:sSup>
                            <m:sSupPr>
                              <m:ctrlPr>
                                <a:rPr lang="en-US" sz="1400" b="0" i="1" smtClean="0">
                                  <a:latin typeface="Cambria Math"/>
                                </a:rPr>
                              </m:ctrlPr>
                            </m:sSupPr>
                            <m:e>
                              <m:d>
                                <m:dPr>
                                  <m:ctrlPr>
                                    <a:rPr lang="en-US" sz="1400" b="0" i="1" smtClean="0">
                                      <a:latin typeface="Cambria Math"/>
                                    </a:rPr>
                                  </m:ctrlPr>
                                </m:dPr>
                                <m:e>
                                  <m:r>
                                    <a:rPr lang="en-US" sz="1400" b="0" i="1" smtClean="0">
                                      <a:latin typeface="Cambria Math"/>
                                    </a:rPr>
                                    <m:t>1+</m:t>
                                  </m:r>
                                  <m:r>
                                    <a:rPr lang="en-US" sz="1400" b="0" i="1" smtClean="0">
                                      <a:latin typeface="Cambria Math"/>
                                    </a:rPr>
                                    <m:t>𝑐𝑜𝑠</m:t>
                                  </m:r>
                                  <m:r>
                                    <a:rPr lang="en-US" sz="1400" b="0" i="1" smtClean="0">
                                      <a:latin typeface="Cambria Math"/>
                                      <a:ea typeface="Cambria Math"/>
                                    </a:rPr>
                                    <m:t>𝜃</m:t>
                                  </m:r>
                                </m:e>
                              </m:d>
                            </m:e>
                            <m:sup>
                              <m:r>
                                <a:rPr lang="en-US" sz="1400" b="0" i="1" smtClean="0">
                                  <a:latin typeface="Cambria Math"/>
                                </a:rPr>
                                <m:t>2</m:t>
                              </m:r>
                            </m:sup>
                          </m:sSup>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657600" y="4114800"/>
                <a:ext cx="1828800" cy="557845"/>
              </a:xfrm>
              <a:prstGeom prst="rect">
                <a:avLst/>
              </a:prstGeom>
              <a:blipFill rotWithShape="1">
                <a:blip r:embed="rId11"/>
                <a:stretch>
                  <a:fillRect l="-23333" t="-151087" b="-221739"/>
                </a:stretch>
              </a:blipFill>
              <a:ln w="25400">
                <a:noFill/>
              </a:ln>
            </p:spPr>
            <p:txBody>
              <a:bodyPr/>
              <a:lstStyle/>
              <a:p>
                <a:r>
                  <a:rPr lang="en-GB">
                    <a:noFill/>
                  </a:rPr>
                  <a:t> </a:t>
                </a:r>
              </a:p>
            </p:txBody>
          </p:sp>
        </mc:Fallback>
      </mc:AlternateContent>
      <p:sp>
        <p:nvSpPr>
          <p:cNvPr id="21" name="Arc 20"/>
          <p:cNvSpPr/>
          <p:nvPr/>
        </p:nvSpPr>
        <p:spPr>
          <a:xfrm>
            <a:off x="5410200" y="3733800"/>
            <a:ext cx="457200" cy="6096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TextBox 21"/>
          <p:cNvSpPr txBox="1"/>
          <p:nvPr/>
        </p:nvSpPr>
        <p:spPr>
          <a:xfrm>
            <a:off x="5867400" y="3810000"/>
            <a:ext cx="26670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You can put the ‘a</a:t>
            </a:r>
            <a:r>
              <a:rPr lang="en-US" sz="1200" baseline="30000" dirty="0" smtClean="0">
                <a:solidFill>
                  <a:srgbClr val="FF0000"/>
                </a:solidFill>
                <a:latin typeface="Comic Sans MS" panose="030F0702030302020204" pitchFamily="66" charset="0"/>
              </a:rPr>
              <a:t>2</a:t>
            </a:r>
            <a:r>
              <a:rPr lang="en-US" sz="1200" dirty="0" smtClean="0">
                <a:solidFill>
                  <a:srgbClr val="FF0000"/>
                </a:solidFill>
                <a:latin typeface="Comic Sans MS" panose="030F0702030302020204" pitchFamily="66" charset="0"/>
              </a:rPr>
              <a:t>’ term outside the integral, since it is a constant</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3" name="TextBox 22"/>
              <p:cNvSpPr txBox="1"/>
              <p:nvPr/>
            </p:nvSpPr>
            <p:spPr>
              <a:xfrm>
                <a:off x="3686299" y="4800600"/>
                <a:ext cx="2209800" cy="557845"/>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a:rPr>
                          </m:ctrlPr>
                        </m:sSupPr>
                        <m:e>
                          <m:r>
                            <a:rPr lang="en-US" sz="1400" b="0" i="1" smtClean="0">
                              <a:latin typeface="Cambria Math"/>
                            </a:rPr>
                            <m:t>𝑎</m:t>
                          </m:r>
                        </m:e>
                        <m:sup>
                          <m:r>
                            <a:rPr lang="en-US" sz="1400" b="0" i="1" smtClean="0">
                              <a:latin typeface="Cambria Math"/>
                            </a:rPr>
                            <m:t>2</m:t>
                          </m:r>
                        </m:sup>
                      </m:sSup>
                      <m:nary>
                        <m:naryPr>
                          <m:ctrlPr>
                            <a:rPr lang="en-US" sz="1400" b="0" i="1" smtClean="0">
                              <a:latin typeface="Cambria Math"/>
                            </a:rPr>
                          </m:ctrlPr>
                        </m:naryPr>
                        <m:sub>
                          <m:r>
                            <a:rPr lang="en-US" sz="1400" b="0" i="1" smtClean="0">
                              <a:latin typeface="Cambria Math"/>
                            </a:rPr>
                            <m:t>0</m:t>
                          </m:r>
                        </m:sub>
                        <m:sup>
                          <m:r>
                            <a:rPr lang="en-US" sz="1400" b="0" i="1" smtClean="0">
                              <a:latin typeface="Cambria Math"/>
                              <a:ea typeface="Cambria Math"/>
                            </a:rPr>
                            <m:t>𝜋</m:t>
                          </m:r>
                        </m:sup>
                        <m:e>
                          <m:r>
                            <a:rPr lang="en-US" sz="1400" b="0" i="1" smtClean="0">
                              <a:latin typeface="Cambria Math"/>
                              <a:ea typeface="Cambria Math"/>
                            </a:rPr>
                            <m:t>1+2</m:t>
                          </m:r>
                          <m:r>
                            <a:rPr lang="en-US" sz="1400" b="0" i="1" smtClean="0">
                              <a:latin typeface="Cambria Math"/>
                              <a:ea typeface="Cambria Math"/>
                            </a:rPr>
                            <m:t>𝑐𝑜𝑠</m:t>
                          </m:r>
                          <m:r>
                            <a:rPr lang="en-US" sz="1400" b="0" i="1" smtClean="0">
                              <a:latin typeface="Cambria Math"/>
                              <a:ea typeface="Cambria Math"/>
                            </a:rPr>
                            <m:t>𝜃</m:t>
                          </m:r>
                          <m:r>
                            <a:rPr lang="en-US" sz="1400" b="0" i="1" smtClean="0">
                              <a:latin typeface="Cambria Math"/>
                              <a:ea typeface="Cambria Math"/>
                            </a:rPr>
                            <m:t>+</m:t>
                          </m:r>
                          <m:sSup>
                            <m:sSupPr>
                              <m:ctrlPr>
                                <a:rPr lang="en-US" sz="1400" b="0" i="1" smtClean="0">
                                  <a:latin typeface="Cambria Math"/>
                                  <a:ea typeface="Cambria Math"/>
                                </a:rPr>
                              </m:ctrlPr>
                            </m:sSupPr>
                            <m:e>
                              <m:r>
                                <a:rPr lang="en-US" sz="1400" b="0" i="1" smtClean="0">
                                  <a:latin typeface="Cambria Math"/>
                                  <a:ea typeface="Cambria Math"/>
                                </a:rPr>
                                <m:t>𝑐𝑜𝑠</m:t>
                              </m:r>
                            </m:e>
                            <m:sup>
                              <m:r>
                                <a:rPr lang="en-US" sz="1400" b="0" i="1" smtClean="0">
                                  <a:latin typeface="Cambria Math"/>
                                  <a:ea typeface="Cambria Math"/>
                                </a:rPr>
                                <m:t>2</m:t>
                              </m:r>
                            </m:sup>
                          </m:sSup>
                          <m:r>
                            <a:rPr lang="en-US" sz="1400" b="0" i="1" smtClean="0">
                              <a:latin typeface="Cambria Math"/>
                              <a:ea typeface="Cambria Math"/>
                            </a:rPr>
                            <m:t>𝜃</m:t>
                          </m:r>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3686299" y="4800600"/>
                <a:ext cx="2209800" cy="557845"/>
              </a:xfrm>
              <a:prstGeom prst="rect">
                <a:avLst/>
              </a:prstGeom>
              <a:blipFill rotWithShape="1">
                <a:blip r:embed="rId12"/>
                <a:stretch>
                  <a:fillRect l="-20718" t="-152747" r="-5249" b="-224176"/>
                </a:stretch>
              </a:blipFill>
              <a:ln w="25400">
                <a:noFill/>
              </a:ln>
            </p:spPr>
            <p:txBody>
              <a:bodyPr/>
              <a:lstStyle/>
              <a:p>
                <a:r>
                  <a:rPr lang="en-GB">
                    <a:noFill/>
                  </a:rPr>
                  <a:t> </a:t>
                </a:r>
              </a:p>
            </p:txBody>
          </p:sp>
        </mc:Fallback>
      </mc:AlternateContent>
      <p:sp>
        <p:nvSpPr>
          <p:cNvPr id="24" name="Arc 23"/>
          <p:cNvSpPr/>
          <p:nvPr/>
        </p:nvSpPr>
        <p:spPr>
          <a:xfrm>
            <a:off x="5867400" y="4419600"/>
            <a:ext cx="457200" cy="6096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TextBox 24"/>
          <p:cNvSpPr txBox="1"/>
          <p:nvPr/>
        </p:nvSpPr>
        <p:spPr>
          <a:xfrm>
            <a:off x="6324600" y="4495800"/>
            <a:ext cx="11430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Multiply the bracket out</a:t>
            </a:r>
            <a:endParaRPr lang="en-GB" sz="1200" dirty="0">
              <a:solidFill>
                <a:srgbClr val="FF0000"/>
              </a:solidFill>
              <a:latin typeface="Comic Sans MS" panose="030F0702030302020204" pitchFamily="66" charset="0"/>
            </a:endParaRPr>
          </a:p>
        </p:txBody>
      </p:sp>
      <p:sp>
        <p:nvSpPr>
          <p:cNvPr id="26" name="TextBox 25"/>
          <p:cNvSpPr txBox="1"/>
          <p:nvPr/>
        </p:nvSpPr>
        <p:spPr>
          <a:xfrm>
            <a:off x="3505200" y="5486400"/>
            <a:ext cx="5181600" cy="646331"/>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We will need to rewrite the cos</a:t>
            </a:r>
            <a:r>
              <a:rPr lang="en-US" sz="1200" baseline="30000" dirty="0" smtClean="0">
                <a:solidFill>
                  <a:srgbClr val="FF0000"/>
                </a:solidFill>
                <a:latin typeface="Comic Sans MS" panose="030F0702030302020204" pitchFamily="66" charset="0"/>
              </a:rPr>
              <a:t>2</a:t>
            </a:r>
            <a:r>
              <a:rPr lang="en-US" sz="1200" dirty="0" smtClean="0">
                <a:solidFill>
                  <a:srgbClr val="FF0000"/>
                </a:solidFill>
                <a:latin typeface="Comic Sans MS" panose="030F0702030302020204" pitchFamily="66" charset="0"/>
              </a:rPr>
              <a:t> term so we can integrate it (using ‘standard patterns’ from C4 will not work here as we would get additional terms other than cos…)</a:t>
            </a:r>
            <a:endParaRPr lang="en-GB" sz="1200" dirty="0">
              <a:solidFill>
                <a:srgbClr val="FF0000"/>
              </a:solidFill>
              <a:latin typeface="Comic Sans MS" panose="030F0702030302020204" pitchFamily="66" charset="0"/>
            </a:endParaRPr>
          </a:p>
        </p:txBody>
      </p:sp>
      <p:sp>
        <p:nvSpPr>
          <p:cNvPr id="8" name="Rectangle 7"/>
          <p:cNvSpPr/>
          <p:nvPr/>
        </p:nvSpPr>
        <p:spPr>
          <a:xfrm>
            <a:off x="1143000" y="4876800"/>
            <a:ext cx="1447800" cy="3048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1219200" y="5257800"/>
            <a:ext cx="533400" cy="3048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1905000" y="5257800"/>
            <a:ext cx="533400" cy="3048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4114800" y="2778826"/>
            <a:ext cx="124691" cy="142504"/>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4038600" y="3124200"/>
            <a:ext cx="152400" cy="1524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4310744" y="2883725"/>
            <a:ext cx="995548" cy="26323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4124695" y="2078181"/>
            <a:ext cx="150421" cy="19000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4048496" y="2457202"/>
            <a:ext cx="131618" cy="179119"/>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4201887" y="2276104"/>
            <a:ext cx="156357" cy="18208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5163788" y="4959927"/>
            <a:ext cx="571994" cy="24146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461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53"/>
                                        </p:tgtEl>
                                        <p:attrNameLst>
                                          <p:attrName>fillcolor</p:attrName>
                                        </p:attrNameLst>
                                      </p:cBhvr>
                                      <p:to>
                                        <a:srgbClr val="66CCFF"/>
                                      </p:to>
                                    </p:animClr>
                                    <p:set>
                                      <p:cBhvr>
                                        <p:cTn id="7" dur="500" fill="hold"/>
                                        <p:tgtEl>
                                          <p:spTgt spid="53"/>
                                        </p:tgtEl>
                                        <p:attrNameLst>
                                          <p:attrName>fill.type</p:attrName>
                                        </p:attrNameLst>
                                      </p:cBhvr>
                                      <p:to>
                                        <p:strVal val="solid"/>
                                      </p:to>
                                    </p:set>
                                    <p:set>
                                      <p:cBhvr>
                                        <p:cTn id="8" dur="500" fill="hold"/>
                                        <p:tgtEl>
                                          <p:spTgt spid="53"/>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linds(horizont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mph" presetSubtype="2" fill="hold" nodeType="clickEffect">
                                  <p:stCondLst>
                                    <p:cond delay="0"/>
                                  </p:stCondLst>
                                  <p:childTnLst>
                                    <p:animClr clrSpc="rgb" dir="cw">
                                      <p:cBhvr>
                                        <p:cTn id="17" dur="500" fill="hold"/>
                                        <p:tgtEl>
                                          <p:spTgt spid="53"/>
                                        </p:tgtEl>
                                        <p:attrNameLst>
                                          <p:attrName>fillcolor</p:attrName>
                                        </p:attrNameLst>
                                      </p:cBhvr>
                                      <p:to>
                                        <a:schemeClr val="bg1"/>
                                      </p:to>
                                    </p:animClr>
                                    <p:set>
                                      <p:cBhvr>
                                        <p:cTn id="18" dur="500" fill="hold"/>
                                        <p:tgtEl>
                                          <p:spTgt spid="53"/>
                                        </p:tgtEl>
                                        <p:attrNameLst>
                                          <p:attrName>fill.type</p:attrName>
                                        </p:attrNameLst>
                                      </p:cBhvr>
                                      <p:to>
                                        <p:strVal val="solid"/>
                                      </p:to>
                                    </p:set>
                                    <p:set>
                                      <p:cBhvr>
                                        <p:cTn id="19" dur="500" fill="hold"/>
                                        <p:tgtEl>
                                          <p:spTgt spid="53"/>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horizont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linds(horizontal)">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blinds(horizontal)">
                                      <p:cBhvr>
                                        <p:cTn id="54" dur="500"/>
                                        <p:tgtEl>
                                          <p:spTgt spid="38"/>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blinds(horizontal)">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blinds(horizontal)">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xit" presetSubtype="10" fill="hold" grpId="1" nodeType="clickEffect">
                                  <p:stCondLst>
                                    <p:cond delay="0"/>
                                  </p:stCondLst>
                                  <p:childTnLst>
                                    <p:animEffect transition="out" filter="blinds(horizontal)">
                                      <p:cBhvr>
                                        <p:cTn id="68" dur="500"/>
                                        <p:tgtEl>
                                          <p:spTgt spid="38"/>
                                        </p:tgtEl>
                                      </p:cBhvr>
                                    </p:animEffect>
                                    <p:set>
                                      <p:cBhvr>
                                        <p:cTn id="69" dur="1" fill="hold">
                                          <p:stCondLst>
                                            <p:cond delay="499"/>
                                          </p:stCondLst>
                                        </p:cTn>
                                        <p:tgtEl>
                                          <p:spTgt spid="38"/>
                                        </p:tgtEl>
                                        <p:attrNameLst>
                                          <p:attrName>style.visibility</p:attrName>
                                        </p:attrNameLst>
                                      </p:cBhvr>
                                      <p:to>
                                        <p:strVal val="hidden"/>
                                      </p:to>
                                    </p:set>
                                  </p:childTnLst>
                                </p:cTn>
                              </p:par>
                              <p:par>
                                <p:cTn id="70" presetID="3" presetClass="exit" presetSubtype="10" fill="hold" grpId="1" nodeType="withEffect">
                                  <p:stCondLst>
                                    <p:cond delay="0"/>
                                  </p:stCondLst>
                                  <p:childTnLst>
                                    <p:animEffect transition="out" filter="blinds(horizontal)">
                                      <p:cBhvr>
                                        <p:cTn id="71" dur="500"/>
                                        <p:tgtEl>
                                          <p:spTgt spid="35"/>
                                        </p:tgtEl>
                                      </p:cBhvr>
                                    </p:animEffect>
                                    <p:set>
                                      <p:cBhvr>
                                        <p:cTn id="72" dur="1" fill="hold">
                                          <p:stCondLst>
                                            <p:cond delay="499"/>
                                          </p:stCondLst>
                                        </p:cTn>
                                        <p:tgtEl>
                                          <p:spTgt spid="35"/>
                                        </p:tgtEl>
                                        <p:attrNameLst>
                                          <p:attrName>style.visibility</p:attrName>
                                        </p:attrNameLst>
                                      </p:cBhvr>
                                      <p:to>
                                        <p:strVal val="hidden"/>
                                      </p:to>
                                    </p:set>
                                  </p:childTnLst>
                                </p:cTn>
                              </p:par>
                              <p:par>
                                <p:cTn id="73" presetID="3" presetClass="exit" presetSubtype="10" fill="hold" grpId="1" nodeType="withEffect">
                                  <p:stCondLst>
                                    <p:cond delay="0"/>
                                  </p:stCondLst>
                                  <p:childTnLst>
                                    <p:animEffect transition="out" filter="blinds(horizontal)">
                                      <p:cBhvr>
                                        <p:cTn id="74" dur="500"/>
                                        <p:tgtEl>
                                          <p:spTgt spid="8"/>
                                        </p:tgtEl>
                                      </p:cBhvr>
                                    </p:animEffect>
                                    <p:set>
                                      <p:cBhvr>
                                        <p:cTn id="75" dur="1" fill="hold">
                                          <p:stCondLst>
                                            <p:cond delay="499"/>
                                          </p:stCondLst>
                                        </p:cTn>
                                        <p:tgtEl>
                                          <p:spTgt spid="8"/>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blinds(horizontal)">
                                      <p:cBhvr>
                                        <p:cTn id="80" dur="500"/>
                                        <p:tgtEl>
                                          <p:spTgt spid="36"/>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blinds(horizontal)">
                                      <p:cBhvr>
                                        <p:cTn id="85" dur="500"/>
                                        <p:tgtEl>
                                          <p:spTgt spid="33"/>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blinds(horizontal)">
                                      <p:cBhvr>
                                        <p:cTn id="90" dur="500"/>
                                        <p:tgtEl>
                                          <p:spTgt spid="32"/>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xit" presetSubtype="10" fill="hold" grpId="1" nodeType="clickEffect">
                                  <p:stCondLst>
                                    <p:cond delay="0"/>
                                  </p:stCondLst>
                                  <p:childTnLst>
                                    <p:animEffect transition="out" filter="blinds(horizontal)">
                                      <p:cBhvr>
                                        <p:cTn id="94" dur="500"/>
                                        <p:tgtEl>
                                          <p:spTgt spid="36"/>
                                        </p:tgtEl>
                                      </p:cBhvr>
                                    </p:animEffect>
                                    <p:set>
                                      <p:cBhvr>
                                        <p:cTn id="95" dur="1" fill="hold">
                                          <p:stCondLst>
                                            <p:cond delay="499"/>
                                          </p:stCondLst>
                                        </p:cTn>
                                        <p:tgtEl>
                                          <p:spTgt spid="36"/>
                                        </p:tgtEl>
                                        <p:attrNameLst>
                                          <p:attrName>style.visibility</p:attrName>
                                        </p:attrNameLst>
                                      </p:cBhvr>
                                      <p:to>
                                        <p:strVal val="hidden"/>
                                      </p:to>
                                    </p:set>
                                  </p:childTnLst>
                                </p:cTn>
                              </p:par>
                              <p:par>
                                <p:cTn id="96" presetID="3" presetClass="exit" presetSubtype="10" fill="hold" grpId="1" nodeType="withEffect">
                                  <p:stCondLst>
                                    <p:cond delay="0"/>
                                  </p:stCondLst>
                                  <p:childTnLst>
                                    <p:animEffect transition="out" filter="blinds(horizontal)">
                                      <p:cBhvr>
                                        <p:cTn id="97" dur="500"/>
                                        <p:tgtEl>
                                          <p:spTgt spid="33"/>
                                        </p:tgtEl>
                                      </p:cBhvr>
                                    </p:animEffect>
                                    <p:set>
                                      <p:cBhvr>
                                        <p:cTn id="98" dur="1" fill="hold">
                                          <p:stCondLst>
                                            <p:cond delay="499"/>
                                          </p:stCondLst>
                                        </p:cTn>
                                        <p:tgtEl>
                                          <p:spTgt spid="33"/>
                                        </p:tgtEl>
                                        <p:attrNameLst>
                                          <p:attrName>style.visibility</p:attrName>
                                        </p:attrNameLst>
                                      </p:cBhvr>
                                      <p:to>
                                        <p:strVal val="hidden"/>
                                      </p:to>
                                    </p:set>
                                  </p:childTnLst>
                                </p:cTn>
                              </p:par>
                              <p:par>
                                <p:cTn id="99" presetID="3" presetClass="exit" presetSubtype="10" fill="hold" grpId="1" nodeType="withEffect">
                                  <p:stCondLst>
                                    <p:cond delay="0"/>
                                  </p:stCondLst>
                                  <p:childTnLst>
                                    <p:animEffect transition="out" filter="blinds(horizontal)">
                                      <p:cBhvr>
                                        <p:cTn id="100" dur="500"/>
                                        <p:tgtEl>
                                          <p:spTgt spid="32"/>
                                        </p:tgtEl>
                                      </p:cBhvr>
                                    </p:animEffect>
                                    <p:set>
                                      <p:cBhvr>
                                        <p:cTn id="101" dur="1" fill="hold">
                                          <p:stCondLst>
                                            <p:cond delay="499"/>
                                          </p:stCondLst>
                                        </p:cTn>
                                        <p:tgtEl>
                                          <p:spTgt spid="32"/>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blinds(horizontal)">
                                      <p:cBhvr>
                                        <p:cTn id="106" dur="500"/>
                                        <p:tgtEl>
                                          <p:spTgt spid="37"/>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blinds(horizontal)">
                                      <p:cBhvr>
                                        <p:cTn id="111" dur="500"/>
                                        <p:tgtEl>
                                          <p:spTgt spid="34"/>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31"/>
                                        </p:tgtEl>
                                        <p:attrNameLst>
                                          <p:attrName>style.visibility</p:attrName>
                                        </p:attrNameLst>
                                      </p:cBhvr>
                                      <p:to>
                                        <p:strVal val="visible"/>
                                      </p:to>
                                    </p:set>
                                    <p:animEffect transition="in" filter="blinds(horizontal)">
                                      <p:cBhvr>
                                        <p:cTn id="116" dur="500"/>
                                        <p:tgtEl>
                                          <p:spTgt spid="31"/>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xit" presetSubtype="10" fill="hold" grpId="1" nodeType="clickEffect">
                                  <p:stCondLst>
                                    <p:cond delay="0"/>
                                  </p:stCondLst>
                                  <p:childTnLst>
                                    <p:animEffect transition="out" filter="blinds(horizontal)">
                                      <p:cBhvr>
                                        <p:cTn id="120" dur="500"/>
                                        <p:tgtEl>
                                          <p:spTgt spid="37"/>
                                        </p:tgtEl>
                                      </p:cBhvr>
                                    </p:animEffect>
                                    <p:set>
                                      <p:cBhvr>
                                        <p:cTn id="121" dur="1" fill="hold">
                                          <p:stCondLst>
                                            <p:cond delay="499"/>
                                          </p:stCondLst>
                                        </p:cTn>
                                        <p:tgtEl>
                                          <p:spTgt spid="37"/>
                                        </p:tgtEl>
                                        <p:attrNameLst>
                                          <p:attrName>style.visibility</p:attrName>
                                        </p:attrNameLst>
                                      </p:cBhvr>
                                      <p:to>
                                        <p:strVal val="hidden"/>
                                      </p:to>
                                    </p:set>
                                  </p:childTnLst>
                                </p:cTn>
                              </p:par>
                              <p:par>
                                <p:cTn id="122" presetID="3" presetClass="exit" presetSubtype="10" fill="hold" grpId="1" nodeType="withEffect">
                                  <p:stCondLst>
                                    <p:cond delay="0"/>
                                  </p:stCondLst>
                                  <p:childTnLst>
                                    <p:animEffect transition="out" filter="blinds(horizontal)">
                                      <p:cBhvr>
                                        <p:cTn id="123" dur="500"/>
                                        <p:tgtEl>
                                          <p:spTgt spid="34"/>
                                        </p:tgtEl>
                                      </p:cBhvr>
                                    </p:animEffect>
                                    <p:set>
                                      <p:cBhvr>
                                        <p:cTn id="124" dur="1" fill="hold">
                                          <p:stCondLst>
                                            <p:cond delay="499"/>
                                          </p:stCondLst>
                                        </p:cTn>
                                        <p:tgtEl>
                                          <p:spTgt spid="34"/>
                                        </p:tgtEl>
                                        <p:attrNameLst>
                                          <p:attrName>style.visibility</p:attrName>
                                        </p:attrNameLst>
                                      </p:cBhvr>
                                      <p:to>
                                        <p:strVal val="hidden"/>
                                      </p:to>
                                    </p:set>
                                  </p:childTnLst>
                                </p:cTn>
                              </p:par>
                              <p:par>
                                <p:cTn id="125" presetID="3" presetClass="exit" presetSubtype="10" fill="hold" grpId="1" nodeType="withEffect">
                                  <p:stCondLst>
                                    <p:cond delay="0"/>
                                  </p:stCondLst>
                                  <p:childTnLst>
                                    <p:animEffect transition="out" filter="blinds(horizontal)">
                                      <p:cBhvr>
                                        <p:cTn id="126" dur="500"/>
                                        <p:tgtEl>
                                          <p:spTgt spid="31"/>
                                        </p:tgtEl>
                                      </p:cBhvr>
                                    </p:animEffect>
                                    <p:set>
                                      <p:cBhvr>
                                        <p:cTn id="127" dur="1" fill="hold">
                                          <p:stCondLst>
                                            <p:cond delay="499"/>
                                          </p:stCondLst>
                                        </p:cTn>
                                        <p:tgtEl>
                                          <p:spTgt spid="31"/>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18"/>
                                        </p:tgtEl>
                                        <p:attrNameLst>
                                          <p:attrName>style.visibility</p:attrName>
                                        </p:attrNameLst>
                                      </p:cBhvr>
                                      <p:to>
                                        <p:strVal val="visible"/>
                                      </p:to>
                                    </p:set>
                                    <p:animEffect transition="in" filter="blinds(horizontal)">
                                      <p:cBhvr>
                                        <p:cTn id="132" dur="500"/>
                                        <p:tgtEl>
                                          <p:spTgt spid="18"/>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19"/>
                                        </p:tgtEl>
                                        <p:attrNameLst>
                                          <p:attrName>style.visibility</p:attrName>
                                        </p:attrNameLst>
                                      </p:cBhvr>
                                      <p:to>
                                        <p:strVal val="visible"/>
                                      </p:to>
                                    </p:set>
                                    <p:animEffect transition="in" filter="blinds(horizontal)">
                                      <p:cBhvr>
                                        <p:cTn id="137" dur="500"/>
                                        <p:tgtEl>
                                          <p:spTgt spid="19"/>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blinds(horizontal)">
                                      <p:cBhvr>
                                        <p:cTn id="142" dur="500"/>
                                        <p:tgtEl>
                                          <p:spTgt spid="17"/>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21"/>
                                        </p:tgtEl>
                                        <p:attrNameLst>
                                          <p:attrName>style.visibility</p:attrName>
                                        </p:attrNameLst>
                                      </p:cBhvr>
                                      <p:to>
                                        <p:strVal val="visible"/>
                                      </p:to>
                                    </p:set>
                                    <p:animEffect transition="in" filter="blinds(horizontal)">
                                      <p:cBhvr>
                                        <p:cTn id="147" dur="500"/>
                                        <p:tgtEl>
                                          <p:spTgt spid="21"/>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22"/>
                                        </p:tgtEl>
                                        <p:attrNameLst>
                                          <p:attrName>style.visibility</p:attrName>
                                        </p:attrNameLst>
                                      </p:cBhvr>
                                      <p:to>
                                        <p:strVal val="visible"/>
                                      </p:to>
                                    </p:set>
                                    <p:animEffect transition="in" filter="blinds(horizontal)">
                                      <p:cBhvr>
                                        <p:cTn id="152" dur="500"/>
                                        <p:tgtEl>
                                          <p:spTgt spid="22"/>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20"/>
                                        </p:tgtEl>
                                        <p:attrNameLst>
                                          <p:attrName>style.visibility</p:attrName>
                                        </p:attrNameLst>
                                      </p:cBhvr>
                                      <p:to>
                                        <p:strVal val="visible"/>
                                      </p:to>
                                    </p:set>
                                    <p:animEffect transition="in" filter="blinds(horizontal)">
                                      <p:cBhvr>
                                        <p:cTn id="157" dur="500"/>
                                        <p:tgtEl>
                                          <p:spTgt spid="20"/>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24"/>
                                        </p:tgtEl>
                                        <p:attrNameLst>
                                          <p:attrName>style.visibility</p:attrName>
                                        </p:attrNameLst>
                                      </p:cBhvr>
                                      <p:to>
                                        <p:strVal val="visible"/>
                                      </p:to>
                                    </p:set>
                                    <p:animEffect transition="in" filter="blinds(horizontal)">
                                      <p:cBhvr>
                                        <p:cTn id="162" dur="500"/>
                                        <p:tgtEl>
                                          <p:spTgt spid="24"/>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grpId="0" nodeType="clickEffect">
                                  <p:stCondLst>
                                    <p:cond delay="0"/>
                                  </p:stCondLst>
                                  <p:childTnLst>
                                    <p:set>
                                      <p:cBhvr>
                                        <p:cTn id="166" dur="1" fill="hold">
                                          <p:stCondLst>
                                            <p:cond delay="0"/>
                                          </p:stCondLst>
                                        </p:cTn>
                                        <p:tgtEl>
                                          <p:spTgt spid="25"/>
                                        </p:tgtEl>
                                        <p:attrNameLst>
                                          <p:attrName>style.visibility</p:attrName>
                                        </p:attrNameLst>
                                      </p:cBhvr>
                                      <p:to>
                                        <p:strVal val="visible"/>
                                      </p:to>
                                    </p:set>
                                    <p:animEffect transition="in" filter="blinds(horizontal)">
                                      <p:cBhvr>
                                        <p:cTn id="167" dur="500"/>
                                        <p:tgtEl>
                                          <p:spTgt spid="25"/>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23"/>
                                        </p:tgtEl>
                                        <p:attrNameLst>
                                          <p:attrName>style.visibility</p:attrName>
                                        </p:attrNameLst>
                                      </p:cBhvr>
                                      <p:to>
                                        <p:strVal val="visible"/>
                                      </p:to>
                                    </p:set>
                                    <p:animEffect transition="in" filter="blinds(horizontal)">
                                      <p:cBhvr>
                                        <p:cTn id="172" dur="500"/>
                                        <p:tgtEl>
                                          <p:spTgt spid="23"/>
                                        </p:tgtEl>
                                      </p:cBhvr>
                                    </p:animEffect>
                                  </p:childTnLst>
                                </p:cTn>
                              </p:par>
                            </p:childTnLst>
                          </p:cTn>
                        </p:par>
                      </p:childTnLst>
                    </p:cTn>
                  </p:par>
                  <p:par>
                    <p:cTn id="173" fill="hold">
                      <p:stCondLst>
                        <p:cond delay="indefinite"/>
                      </p:stCondLst>
                      <p:childTnLst>
                        <p:par>
                          <p:cTn id="174" fill="hold">
                            <p:stCondLst>
                              <p:cond delay="0"/>
                            </p:stCondLst>
                            <p:childTnLst>
                              <p:par>
                                <p:cTn id="175" presetID="3" presetClass="entr" presetSubtype="10" fill="hold" grpId="0" nodeType="clickEffect">
                                  <p:stCondLst>
                                    <p:cond delay="0"/>
                                  </p:stCondLst>
                                  <p:childTnLst>
                                    <p:set>
                                      <p:cBhvr>
                                        <p:cTn id="176" dur="1" fill="hold">
                                          <p:stCondLst>
                                            <p:cond delay="0"/>
                                          </p:stCondLst>
                                        </p:cTn>
                                        <p:tgtEl>
                                          <p:spTgt spid="26"/>
                                        </p:tgtEl>
                                        <p:attrNameLst>
                                          <p:attrName>style.visibility</p:attrName>
                                        </p:attrNameLst>
                                      </p:cBhvr>
                                      <p:to>
                                        <p:strVal val="visible"/>
                                      </p:to>
                                    </p:set>
                                    <p:animEffect transition="in" filter="blinds(horizontal)">
                                      <p:cBhvr>
                                        <p:cTn id="177" dur="500"/>
                                        <p:tgtEl>
                                          <p:spTgt spid="26"/>
                                        </p:tgtEl>
                                      </p:cBhvr>
                                    </p:animEffect>
                                  </p:childTnLst>
                                </p:cTn>
                              </p:par>
                            </p:childTnLst>
                          </p:cTn>
                        </p:par>
                      </p:childTnLst>
                    </p:cTn>
                  </p:par>
                  <p:par>
                    <p:cTn id="178" fill="hold">
                      <p:stCondLst>
                        <p:cond delay="indefinite"/>
                      </p:stCondLst>
                      <p:childTnLst>
                        <p:par>
                          <p:cTn id="179" fill="hold">
                            <p:stCondLst>
                              <p:cond delay="0"/>
                            </p:stCondLst>
                            <p:childTnLst>
                              <p:par>
                                <p:cTn id="180" presetID="3" presetClass="entr" presetSubtype="10" fill="hold" grpId="0" nodeType="clickEffect">
                                  <p:stCondLst>
                                    <p:cond delay="0"/>
                                  </p:stCondLst>
                                  <p:childTnLst>
                                    <p:set>
                                      <p:cBhvr>
                                        <p:cTn id="181" dur="1" fill="hold">
                                          <p:stCondLst>
                                            <p:cond delay="0"/>
                                          </p:stCondLst>
                                        </p:cTn>
                                        <p:tgtEl>
                                          <p:spTgt spid="39"/>
                                        </p:tgtEl>
                                        <p:attrNameLst>
                                          <p:attrName>style.visibility</p:attrName>
                                        </p:attrNameLst>
                                      </p:cBhvr>
                                      <p:to>
                                        <p:strVal val="visible"/>
                                      </p:to>
                                    </p:set>
                                    <p:animEffect transition="in" filter="blinds(horizontal)">
                                      <p:cBhvr>
                                        <p:cTn id="182" dur="500"/>
                                        <p:tgtEl>
                                          <p:spTgt spid="39"/>
                                        </p:tgtEl>
                                      </p:cBhvr>
                                    </p:animEffect>
                                  </p:childTnLst>
                                </p:cTn>
                              </p:par>
                            </p:childTnLst>
                          </p:cTn>
                        </p:par>
                      </p:childTnLst>
                    </p:cTn>
                  </p:par>
                  <p:par>
                    <p:cTn id="183" fill="hold">
                      <p:stCondLst>
                        <p:cond delay="indefinite"/>
                      </p:stCondLst>
                      <p:childTnLst>
                        <p:par>
                          <p:cTn id="184" fill="hold">
                            <p:stCondLst>
                              <p:cond delay="0"/>
                            </p:stCondLst>
                            <p:childTnLst>
                              <p:par>
                                <p:cTn id="185" presetID="3" presetClass="exit" presetSubtype="10" fill="hold" grpId="1" nodeType="clickEffect">
                                  <p:stCondLst>
                                    <p:cond delay="0"/>
                                  </p:stCondLst>
                                  <p:childTnLst>
                                    <p:animEffect transition="out" filter="blinds(horizontal)">
                                      <p:cBhvr>
                                        <p:cTn id="186" dur="500"/>
                                        <p:tgtEl>
                                          <p:spTgt spid="39"/>
                                        </p:tgtEl>
                                      </p:cBhvr>
                                    </p:animEffect>
                                    <p:set>
                                      <p:cBhvr>
                                        <p:cTn id="187"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6" grpId="0" animBg="1"/>
      <p:bldP spid="12" grpId="0"/>
      <p:bldP spid="7" grpId="0"/>
      <p:bldP spid="14" grpId="0" animBg="1"/>
      <p:bldP spid="15" grpId="0"/>
      <p:bldP spid="16" grpId="0"/>
      <p:bldP spid="17" grpId="0"/>
      <p:bldP spid="18" grpId="0" animBg="1"/>
      <p:bldP spid="19" grpId="0"/>
      <p:bldP spid="20" grpId="0"/>
      <p:bldP spid="21" grpId="0" animBg="1"/>
      <p:bldP spid="22" grpId="0"/>
      <p:bldP spid="23" grpId="0"/>
      <p:bldP spid="24" grpId="0" animBg="1"/>
      <p:bldP spid="25" grpId="0"/>
      <p:bldP spid="26" grpId="0"/>
      <p:bldP spid="8" grpId="0" animBg="1"/>
      <p:bldP spid="8"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124200" cy="4800600"/>
          </a:xfrm>
        </p:spPr>
        <p:txBody>
          <a:bodyPr>
            <a:normAutofit/>
          </a:bodyPr>
          <a:lstStyle/>
          <a:p>
            <a:pPr marL="0" indent="0" algn="ctr">
              <a:buNone/>
            </a:pPr>
            <a:r>
              <a:rPr lang="en-GB" sz="1400" b="1" dirty="0" smtClean="0">
                <a:latin typeface="Comic Sans MS" panose="030F0702030302020204" pitchFamily="66" charset="0"/>
              </a:rPr>
              <a:t>You can use Integration to find areas of sectors of curves, given their Polar equations</a:t>
            </a:r>
            <a:endParaRPr lang="en-GB" sz="1400" dirty="0" smtClean="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smtClean="0">
                <a:latin typeface="Comic Sans MS" panose="030F0702030302020204" pitchFamily="66" charset="0"/>
              </a:rPr>
              <a:t>Find the area enclosed by the cardioid with equation:</a:t>
            </a:r>
          </a:p>
          <a:p>
            <a:pPr marL="0" indent="0" algn="ctr">
              <a:buNone/>
            </a:pPr>
            <a:endParaRPr lang="en-US" sz="1400" dirty="0" smtClean="0">
              <a:latin typeface="Comic Sans MS" panose="030F0702030302020204" pitchFamily="66" charset="0"/>
            </a:endParaRPr>
          </a:p>
          <a:p>
            <a:pPr marL="0" indent="0" algn="ctr">
              <a:buNone/>
            </a:pPr>
            <a:r>
              <a:rPr lang="en-US" sz="1400" dirty="0" smtClean="0">
                <a:latin typeface="Comic Sans MS" panose="030F0702030302020204" pitchFamily="66" charset="0"/>
              </a:rPr>
              <a:t>r = a(1 + cos</a:t>
            </a:r>
            <a:r>
              <a:rPr lang="el-GR" sz="1400" dirty="0" smtClean="0">
                <a:latin typeface="Comic Sans MS" panose="030F0702030302020204" pitchFamily="66" charset="0"/>
              </a:rPr>
              <a:t>θ</a:t>
            </a:r>
            <a:r>
              <a:rPr lang="en-US" sz="1400" dirty="0" smtClean="0">
                <a:latin typeface="Comic Sans MS" panose="030F0702030302020204" pitchFamily="66" charset="0"/>
              </a:rPr>
              <a:t>)</a:t>
            </a:r>
          </a:p>
          <a:p>
            <a:pPr marL="0" indent="0" algn="ctr">
              <a:buNone/>
            </a:pPr>
            <a:endParaRPr lang="en-US" sz="1400" dirty="0">
              <a:latin typeface="Comic Sans MS" panose="030F0702030302020204" pitchFamily="66" charset="0"/>
            </a:endParaRPr>
          </a:p>
          <a:p>
            <a:pPr algn="ctr">
              <a:buFont typeface="Wingdings"/>
              <a:buChar char="à"/>
            </a:pPr>
            <a:r>
              <a:rPr lang="en-US" sz="1400" dirty="0" smtClean="0">
                <a:latin typeface="Comic Sans MS" panose="030F0702030302020204" pitchFamily="66" charset="0"/>
                <a:sym typeface="Wingdings" panose="05000000000000000000" pitchFamily="2" charset="2"/>
              </a:rPr>
              <a:t>Sketch the graph (you won’t always be asked to do this, but you should do as it helps </a:t>
            </a:r>
            <a:r>
              <a:rPr lang="en-US" sz="1400" dirty="0" err="1" smtClean="0">
                <a:latin typeface="Comic Sans MS" panose="030F0702030302020204" pitchFamily="66" charset="0"/>
                <a:sym typeface="Wingdings" panose="05000000000000000000" pitchFamily="2" charset="2"/>
              </a:rPr>
              <a:t>visualise</a:t>
            </a:r>
            <a:r>
              <a:rPr lang="en-US" sz="1400" dirty="0" smtClean="0">
                <a:latin typeface="Comic Sans MS" panose="030F0702030302020204" pitchFamily="66" charset="0"/>
                <a:sym typeface="Wingdings" panose="05000000000000000000" pitchFamily="2" charset="2"/>
              </a:rPr>
              <a:t> the question…)</a:t>
            </a:r>
          </a:p>
          <a:p>
            <a:pPr algn="ctr">
              <a:buFont typeface="Wingdings"/>
              <a:buChar char="à"/>
            </a:pPr>
            <a:endParaRPr lang="en-GB" sz="1400" dirty="0">
              <a:latin typeface="Comic Sans MS" panose="030F0702030302020204" pitchFamily="66" charset="0"/>
            </a:endParaRPr>
          </a:p>
        </p:txBody>
      </p:sp>
      <p:sp>
        <p:nvSpPr>
          <p:cNvPr id="4" name="TextBox 3"/>
          <p:cNvSpPr txBox="1"/>
          <p:nvPr/>
        </p:nvSpPr>
        <p:spPr>
          <a:xfrm>
            <a:off x="8713589" y="6550223"/>
            <a:ext cx="423514" cy="307777"/>
          </a:xfrm>
          <a:prstGeom prst="rect">
            <a:avLst/>
          </a:prstGeom>
          <a:noFill/>
        </p:spPr>
        <p:txBody>
          <a:bodyPr wrap="none" rtlCol="0">
            <a:spAutoFit/>
          </a:bodyPr>
          <a:lstStyle/>
          <a:p>
            <a:pPr algn="ctr"/>
            <a:r>
              <a:rPr lang="en-GB" sz="1400" dirty="0" smtClean="0">
                <a:latin typeface="Comic Sans MS" panose="030F0702030302020204" pitchFamily="66" charset="0"/>
              </a:rPr>
              <a:t>7D</a:t>
            </a:r>
            <a:endParaRPr lang="en-GB" sz="1400" dirty="0">
              <a:latin typeface="Comic Sans MS" panose="030F0702030302020204" pitchFamily="66" charset="0"/>
            </a:endParaRPr>
          </a:p>
        </p:txBody>
      </p:sp>
      <p:pic>
        <p:nvPicPr>
          <p:cNvPr id="5" name="Picture 2" descr="http://hyperphysics.phy-astr.gsu.edu/hbase/math/immath/sphcoorde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76200"/>
            <a:ext cx="1623848" cy="11792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143000" y="5257800"/>
                <a:ext cx="67140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ea typeface="Cambria Math"/>
                        </a:rPr>
                        <m:t>𝛼</m:t>
                      </m:r>
                      <m:r>
                        <a:rPr lang="en-US" sz="1400" b="0" i="1" smtClean="0">
                          <a:latin typeface="Cambria Math"/>
                          <a:ea typeface="Cambria Math"/>
                        </a:rPr>
                        <m:t>=0</m:t>
                      </m:r>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143000" y="5257800"/>
                <a:ext cx="671401" cy="307777"/>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828800" y="5257800"/>
                <a:ext cx="68326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𝛽</m:t>
                      </m:r>
                      <m:r>
                        <a:rPr lang="en-US" sz="1400" b="0" i="1" smtClean="0">
                          <a:latin typeface="Cambria Math"/>
                          <a:ea typeface="Cambria Math"/>
                        </a:rPr>
                        <m:t>=</m:t>
                      </m:r>
                      <m:r>
                        <a:rPr lang="en-US" sz="1400" b="0" i="1" smtClean="0">
                          <a:latin typeface="Cambria Math"/>
                          <a:ea typeface="Cambria Math"/>
                        </a:rPr>
                        <m:t>𝜋</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828800" y="5257800"/>
                <a:ext cx="683264" cy="307777"/>
              </a:xfrm>
              <a:prstGeom prst="rect">
                <a:avLst/>
              </a:prstGeom>
              <a:blipFill rotWithShape="1">
                <a:blip r:embed="rId5"/>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143000" y="4876800"/>
                <a:ext cx="148226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𝑟</m:t>
                      </m:r>
                      <m:r>
                        <a:rPr lang="en-US" sz="1400" b="0" i="1" smtClean="0">
                          <a:latin typeface="Cambria Math"/>
                          <a:ea typeface="Cambria Math"/>
                        </a:rPr>
                        <m:t>=</m:t>
                      </m:r>
                      <m:r>
                        <a:rPr lang="en-US" sz="1400" b="0" i="1" smtClean="0">
                          <a:latin typeface="Cambria Math"/>
                          <a:ea typeface="Cambria Math"/>
                        </a:rPr>
                        <m:t>𝑎</m:t>
                      </m:r>
                      <m:r>
                        <a:rPr lang="en-US" sz="1400" b="0" i="1" smtClean="0">
                          <a:latin typeface="Cambria Math"/>
                          <a:ea typeface="Cambria Math"/>
                        </a:rPr>
                        <m:t>(1+</m:t>
                      </m:r>
                      <m:r>
                        <a:rPr lang="en-US" sz="1400" b="0" i="1" smtClean="0">
                          <a:latin typeface="Cambria Math"/>
                          <a:ea typeface="Cambria Math"/>
                        </a:rPr>
                        <m:t>𝑐𝑜𝑠</m:t>
                      </m:r>
                      <m:r>
                        <a:rPr lang="en-US" sz="1400" b="0" i="1" smtClean="0">
                          <a:latin typeface="Cambria Math"/>
                          <a:ea typeface="Cambria Math"/>
                        </a:rPr>
                        <m:t>𝜃</m:t>
                      </m:r>
                      <m:r>
                        <a:rPr lang="en-US" sz="1400" b="0" i="1" smtClean="0">
                          <a:latin typeface="Cambria Math"/>
                          <a:ea typeface="Cambria Math"/>
                        </a:rPr>
                        <m:t>)</m:t>
                      </m:r>
                    </m:oMath>
                  </m:oMathPara>
                </a14:m>
                <a:endParaRPr lang="en-GB"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1143000" y="4876800"/>
                <a:ext cx="1482265" cy="307777"/>
              </a:xfrm>
              <a:prstGeom prst="rect">
                <a:avLst/>
              </a:prstGeom>
              <a:blipFill rotWithShape="1">
                <a:blip r:embed="rId6"/>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657600" y="1371600"/>
                <a:ext cx="2209800" cy="557845"/>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a:rPr>
                          </m:ctrlPr>
                        </m:sSupPr>
                        <m:e>
                          <m:r>
                            <a:rPr lang="en-US" sz="1400" b="0" i="1" smtClean="0">
                              <a:latin typeface="Cambria Math"/>
                            </a:rPr>
                            <m:t>𝑎</m:t>
                          </m:r>
                        </m:e>
                        <m:sup>
                          <m:r>
                            <a:rPr lang="en-US" sz="1400" b="0" i="1" smtClean="0">
                              <a:latin typeface="Cambria Math"/>
                            </a:rPr>
                            <m:t>2</m:t>
                          </m:r>
                        </m:sup>
                      </m:sSup>
                      <m:nary>
                        <m:naryPr>
                          <m:ctrlPr>
                            <a:rPr lang="en-US" sz="1400" b="0" i="1" smtClean="0">
                              <a:latin typeface="Cambria Math"/>
                            </a:rPr>
                          </m:ctrlPr>
                        </m:naryPr>
                        <m:sub>
                          <m:r>
                            <a:rPr lang="en-US" sz="1400" b="0" i="1" smtClean="0">
                              <a:latin typeface="Cambria Math"/>
                            </a:rPr>
                            <m:t>0</m:t>
                          </m:r>
                        </m:sub>
                        <m:sup>
                          <m:r>
                            <a:rPr lang="en-US" sz="1400" b="0" i="1" smtClean="0">
                              <a:latin typeface="Cambria Math"/>
                              <a:ea typeface="Cambria Math"/>
                            </a:rPr>
                            <m:t>𝜋</m:t>
                          </m:r>
                        </m:sup>
                        <m:e>
                          <m:r>
                            <a:rPr lang="en-US" sz="1400" b="0" i="1" smtClean="0">
                              <a:latin typeface="Cambria Math"/>
                              <a:ea typeface="Cambria Math"/>
                            </a:rPr>
                            <m:t>1+2</m:t>
                          </m:r>
                          <m:r>
                            <a:rPr lang="en-US" sz="1400" b="0" i="1" smtClean="0">
                              <a:latin typeface="Cambria Math"/>
                              <a:ea typeface="Cambria Math"/>
                            </a:rPr>
                            <m:t>𝑐𝑜𝑠</m:t>
                          </m:r>
                          <m:r>
                            <a:rPr lang="en-US" sz="1400" b="0" i="1" smtClean="0">
                              <a:latin typeface="Cambria Math"/>
                              <a:ea typeface="Cambria Math"/>
                            </a:rPr>
                            <m:t>𝜃</m:t>
                          </m:r>
                          <m:r>
                            <a:rPr lang="en-US" sz="1400" b="0" i="1" smtClean="0">
                              <a:latin typeface="Cambria Math"/>
                              <a:ea typeface="Cambria Math"/>
                            </a:rPr>
                            <m:t>+</m:t>
                          </m:r>
                          <m:sSup>
                            <m:sSupPr>
                              <m:ctrlPr>
                                <a:rPr lang="en-US" sz="1400" b="0" i="1" smtClean="0">
                                  <a:latin typeface="Cambria Math"/>
                                  <a:ea typeface="Cambria Math"/>
                                </a:rPr>
                              </m:ctrlPr>
                            </m:sSupPr>
                            <m:e>
                              <m:r>
                                <a:rPr lang="en-US" sz="1400" b="0" i="1" smtClean="0">
                                  <a:latin typeface="Cambria Math"/>
                                  <a:ea typeface="Cambria Math"/>
                                </a:rPr>
                                <m:t>𝑐𝑜𝑠</m:t>
                              </m:r>
                            </m:e>
                            <m:sup>
                              <m:r>
                                <a:rPr lang="en-US" sz="1400" b="0" i="1" smtClean="0">
                                  <a:latin typeface="Cambria Math"/>
                                  <a:ea typeface="Cambria Math"/>
                                </a:rPr>
                                <m:t>2</m:t>
                              </m:r>
                            </m:sup>
                          </m:sSup>
                          <m:r>
                            <a:rPr lang="en-US" sz="1400" b="0" i="1" smtClean="0">
                              <a:latin typeface="Cambria Math"/>
                              <a:ea typeface="Cambria Math"/>
                            </a:rPr>
                            <m:t>𝜃</m:t>
                          </m:r>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3657600" y="1371600"/>
                <a:ext cx="2209800" cy="557845"/>
              </a:xfrm>
              <a:prstGeom prst="rect">
                <a:avLst/>
              </a:prstGeom>
              <a:blipFill rotWithShape="1">
                <a:blip r:embed="rId7"/>
                <a:stretch>
                  <a:fillRect l="-20386" t="-151087" r="-4959" b="-2217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905000" y="0"/>
                <a:ext cx="2056845"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𝑐𝑜𝑠</m:t>
                      </m:r>
                      <m:r>
                        <a:rPr lang="en-US" sz="1600" b="0" i="1" smtClean="0">
                          <a:latin typeface="Cambria Math"/>
                        </a:rPr>
                        <m:t>2</m:t>
                      </m:r>
                      <m:r>
                        <a:rPr lang="en-US" sz="1600" b="0" i="1" smtClean="0">
                          <a:latin typeface="Cambria Math"/>
                          <a:ea typeface="Cambria Math"/>
                        </a:rPr>
                        <m:t>𝜃</m:t>
                      </m:r>
                      <m:r>
                        <a:rPr lang="en-US" sz="1600" b="0" i="1" smtClean="0">
                          <a:latin typeface="Cambria Math"/>
                        </a:rPr>
                        <m:t>=2</m:t>
                      </m:r>
                      <m:sSup>
                        <m:sSupPr>
                          <m:ctrlPr>
                            <a:rPr lang="en-US" sz="1600" b="0" i="1" smtClean="0">
                              <a:latin typeface="Cambria Math"/>
                            </a:rPr>
                          </m:ctrlPr>
                        </m:sSupPr>
                        <m:e>
                          <m:r>
                            <a:rPr lang="en-US" sz="1600" b="0" i="1" smtClean="0">
                              <a:latin typeface="Cambria Math"/>
                            </a:rPr>
                            <m:t>𝑐𝑜𝑠</m:t>
                          </m:r>
                        </m:e>
                        <m:sup>
                          <m:r>
                            <a:rPr lang="en-US" sz="1600" b="0" i="1" smtClean="0">
                              <a:latin typeface="Cambria Math"/>
                            </a:rPr>
                            <m:t>2</m:t>
                          </m:r>
                        </m:sup>
                      </m:sSup>
                      <m:r>
                        <a:rPr lang="en-US" sz="1600" b="0" i="1" smtClean="0">
                          <a:latin typeface="Cambria Math"/>
                          <a:ea typeface="Cambria Math"/>
                        </a:rPr>
                        <m:t>𝜃</m:t>
                      </m:r>
                      <m:r>
                        <a:rPr lang="en-US" sz="1600" b="0" i="1" smtClean="0">
                          <a:latin typeface="Cambria Math"/>
                          <a:ea typeface="Cambria Math"/>
                        </a:rPr>
                        <m:t>−1</m:t>
                      </m:r>
                    </m:oMath>
                  </m:oMathPara>
                </a14:m>
                <a:endParaRPr lang="en-GB"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905000" y="0"/>
                <a:ext cx="2056845" cy="338554"/>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191000" y="4648200"/>
                <a:ext cx="1825307"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𝑐𝑜𝑠</m:t>
                      </m:r>
                      <m:r>
                        <a:rPr lang="en-US" sz="1400" b="0" i="1" smtClean="0">
                          <a:latin typeface="Cambria Math"/>
                        </a:rPr>
                        <m:t>2</m:t>
                      </m:r>
                      <m:r>
                        <a:rPr lang="en-US" sz="1400" b="0" i="1" smtClean="0">
                          <a:latin typeface="Cambria Math"/>
                          <a:ea typeface="Cambria Math"/>
                        </a:rPr>
                        <m:t>𝜃</m:t>
                      </m:r>
                      <m:r>
                        <a:rPr lang="en-US" sz="1400" b="0" i="1" smtClean="0">
                          <a:latin typeface="Cambria Math"/>
                        </a:rPr>
                        <m:t>=2</m:t>
                      </m:r>
                      <m:sSup>
                        <m:sSupPr>
                          <m:ctrlPr>
                            <a:rPr lang="en-US" sz="1400" b="0" i="1" smtClean="0">
                              <a:latin typeface="Cambria Math"/>
                            </a:rPr>
                          </m:ctrlPr>
                        </m:sSupPr>
                        <m:e>
                          <m:r>
                            <a:rPr lang="en-US" sz="1400" b="0" i="1" smtClean="0">
                              <a:latin typeface="Cambria Math"/>
                            </a:rPr>
                            <m:t>𝑐𝑜𝑠</m:t>
                          </m:r>
                        </m:e>
                        <m:sup>
                          <m:r>
                            <a:rPr lang="en-US" sz="1400" b="0" i="1" smtClean="0">
                              <a:latin typeface="Cambria Math"/>
                            </a:rPr>
                            <m:t>2</m:t>
                          </m:r>
                        </m:sup>
                      </m:sSup>
                      <m:r>
                        <a:rPr lang="en-US" sz="1400" b="0" i="1" smtClean="0">
                          <a:latin typeface="Cambria Math"/>
                          <a:ea typeface="Cambria Math"/>
                        </a:rPr>
                        <m:t>𝜃</m:t>
                      </m:r>
                      <m:r>
                        <a:rPr lang="en-US" sz="1400" b="0" i="1" smtClean="0">
                          <a:latin typeface="Cambria Math"/>
                          <a:ea typeface="Cambria Math"/>
                        </a:rPr>
                        <m:t>−1</m:t>
                      </m:r>
                    </m:oMath>
                  </m:oMathPara>
                </a14:m>
                <a:endParaRPr lang="en-GB"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191000" y="4648200"/>
                <a:ext cx="1825307" cy="307777"/>
              </a:xfrm>
              <a:prstGeom prst="rect">
                <a:avLst/>
              </a:prstGeom>
              <a:blipFill rotWithShape="1">
                <a:blip r:embed="rId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886200" y="5105400"/>
                <a:ext cx="1825307"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𝑐𝑜𝑠</m:t>
                      </m:r>
                      <m:r>
                        <a:rPr lang="en-US" sz="1400" b="0" i="1" smtClean="0">
                          <a:latin typeface="Cambria Math"/>
                        </a:rPr>
                        <m:t>2</m:t>
                      </m:r>
                      <m:r>
                        <a:rPr lang="en-US" sz="1400" b="0" i="1" smtClean="0">
                          <a:latin typeface="Cambria Math"/>
                          <a:ea typeface="Cambria Math"/>
                        </a:rPr>
                        <m:t>𝜃</m:t>
                      </m:r>
                      <m:r>
                        <a:rPr lang="en-US" sz="1400" b="0" i="1" smtClean="0">
                          <a:latin typeface="Cambria Math"/>
                          <a:ea typeface="Cambria Math"/>
                        </a:rPr>
                        <m:t>+1=2</m:t>
                      </m:r>
                      <m:sSup>
                        <m:sSupPr>
                          <m:ctrlPr>
                            <a:rPr lang="en-US" sz="1400" b="0" i="1" smtClean="0">
                              <a:latin typeface="Cambria Math"/>
                            </a:rPr>
                          </m:ctrlPr>
                        </m:sSupPr>
                        <m:e>
                          <m:r>
                            <a:rPr lang="en-US" sz="1400" b="0" i="1" smtClean="0">
                              <a:latin typeface="Cambria Math"/>
                            </a:rPr>
                            <m:t>𝑐𝑜𝑠</m:t>
                          </m:r>
                        </m:e>
                        <m:sup>
                          <m:r>
                            <a:rPr lang="en-US" sz="1400" b="0" i="1" smtClean="0">
                              <a:latin typeface="Cambria Math"/>
                            </a:rPr>
                            <m:t>2</m:t>
                          </m:r>
                        </m:sup>
                      </m:sSup>
                      <m:r>
                        <a:rPr lang="en-US" sz="1400" b="0" i="1" smtClean="0">
                          <a:latin typeface="Cambria Math"/>
                          <a:ea typeface="Cambria Math"/>
                        </a:rPr>
                        <m:t>𝜃</m:t>
                      </m:r>
                    </m:oMath>
                  </m:oMathPara>
                </a14:m>
                <a:endParaRPr lang="en-GB"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886200" y="5105400"/>
                <a:ext cx="1825307" cy="307777"/>
              </a:xfrm>
              <a:prstGeom prst="rect">
                <a:avLst/>
              </a:prstGeom>
              <a:blipFill rotWithShape="1">
                <a:blip r:embed="rId10"/>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733800" y="5486400"/>
                <a:ext cx="1905000" cy="51424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a:rPr>
                          </m:ctrlPr>
                        </m:fPr>
                        <m:num>
                          <m:r>
                            <a:rPr lang="en-US" sz="1400" b="0" i="1" smtClean="0">
                              <a:latin typeface="Cambria Math"/>
                            </a:rPr>
                            <m:t>1</m:t>
                          </m:r>
                        </m:num>
                        <m:den>
                          <m:r>
                            <a:rPr lang="en-US" sz="1400" b="0" i="1" smtClean="0">
                              <a:latin typeface="Cambria Math"/>
                            </a:rPr>
                            <m:t>2</m:t>
                          </m:r>
                        </m:den>
                      </m:f>
                      <m:r>
                        <a:rPr lang="en-US" sz="1400" b="0" i="1" smtClean="0">
                          <a:latin typeface="Cambria Math"/>
                        </a:rPr>
                        <m:t>𝑐𝑜𝑠</m:t>
                      </m:r>
                      <m:r>
                        <a:rPr lang="en-US" sz="1400" b="0" i="1" smtClean="0">
                          <a:latin typeface="Cambria Math"/>
                        </a:rPr>
                        <m:t>2</m:t>
                      </m:r>
                      <m:r>
                        <a:rPr lang="en-US" sz="1400" b="0" i="1" smtClean="0">
                          <a:latin typeface="Cambria Math"/>
                          <a:ea typeface="Cambria Math"/>
                        </a:rPr>
                        <m:t>𝜃</m:t>
                      </m:r>
                      <m:r>
                        <a:rPr lang="en-US" sz="1400" b="0" i="1" smtClean="0">
                          <a:latin typeface="Cambria Math"/>
                          <a:ea typeface="Cambria Math"/>
                        </a:rPr>
                        <m:t>+</m:t>
                      </m:r>
                      <m:f>
                        <m:fPr>
                          <m:ctrlPr>
                            <a:rPr lang="en-US" sz="1400" b="0" i="1" smtClean="0">
                              <a:latin typeface="Cambria Math"/>
                              <a:ea typeface="Cambria Math"/>
                            </a:rPr>
                          </m:ctrlPr>
                        </m:fPr>
                        <m:num>
                          <m:r>
                            <a:rPr lang="en-US" sz="1400" b="0" i="1" smtClean="0">
                              <a:latin typeface="Cambria Math"/>
                              <a:ea typeface="Cambria Math"/>
                            </a:rPr>
                            <m:t>1</m:t>
                          </m:r>
                        </m:num>
                        <m:den>
                          <m:r>
                            <a:rPr lang="en-US" sz="1400" b="0" i="1" smtClean="0">
                              <a:latin typeface="Cambria Math"/>
                              <a:ea typeface="Cambria Math"/>
                            </a:rPr>
                            <m:t>2</m:t>
                          </m:r>
                        </m:den>
                      </m:f>
                      <m:r>
                        <a:rPr lang="en-US" sz="1400" b="0" i="1" smtClean="0">
                          <a:latin typeface="Cambria Math"/>
                        </a:rPr>
                        <m:t>=</m:t>
                      </m:r>
                      <m:sSup>
                        <m:sSupPr>
                          <m:ctrlPr>
                            <a:rPr lang="en-US" sz="1400" b="0" i="1" smtClean="0">
                              <a:latin typeface="Cambria Math"/>
                            </a:rPr>
                          </m:ctrlPr>
                        </m:sSupPr>
                        <m:e>
                          <m:r>
                            <a:rPr lang="en-US" sz="1400" b="0" i="1" smtClean="0">
                              <a:latin typeface="Cambria Math"/>
                            </a:rPr>
                            <m:t>𝑐𝑜𝑠</m:t>
                          </m:r>
                        </m:e>
                        <m:sup>
                          <m:r>
                            <a:rPr lang="en-US" sz="1400" b="0" i="1" smtClean="0">
                              <a:latin typeface="Cambria Math"/>
                            </a:rPr>
                            <m:t>2</m:t>
                          </m:r>
                        </m:sup>
                      </m:sSup>
                      <m:r>
                        <a:rPr lang="en-US" sz="1400" b="0" i="1" smtClean="0">
                          <a:latin typeface="Cambria Math"/>
                          <a:ea typeface="Cambria Math"/>
                        </a:rPr>
                        <m:t>𝜃</m:t>
                      </m:r>
                    </m:oMath>
                  </m:oMathPara>
                </a14:m>
                <a:endParaRPr lang="en-GB"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733800" y="5486400"/>
                <a:ext cx="1905000" cy="514243"/>
              </a:xfrm>
              <a:prstGeom prst="rect">
                <a:avLst/>
              </a:prstGeom>
              <a:blipFill rotWithShape="1">
                <a:blip r:embed="rId11"/>
                <a:stretch>
                  <a:fillRect/>
                </a:stretch>
              </a:blipFill>
              <a:ln w="25400">
                <a:noFill/>
              </a:ln>
            </p:spPr>
            <p:txBody>
              <a:bodyPr/>
              <a:lstStyle/>
              <a:p>
                <a:r>
                  <a:rPr lang="en-GB">
                    <a:noFill/>
                  </a:rPr>
                  <a:t> </a:t>
                </a:r>
              </a:p>
            </p:txBody>
          </p:sp>
        </mc:Fallback>
      </mc:AlternateContent>
      <p:sp>
        <p:nvSpPr>
          <p:cNvPr id="15" name="Arc 14"/>
          <p:cNvSpPr/>
          <p:nvPr/>
        </p:nvSpPr>
        <p:spPr>
          <a:xfrm>
            <a:off x="5791200" y="4800600"/>
            <a:ext cx="457200" cy="4572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Box 15"/>
          <p:cNvSpPr txBox="1"/>
          <p:nvPr/>
        </p:nvSpPr>
        <p:spPr>
          <a:xfrm>
            <a:off x="6172200" y="4876800"/>
            <a:ext cx="7620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Add 1</a:t>
            </a:r>
            <a:endParaRPr lang="en-GB" sz="1200" dirty="0">
              <a:solidFill>
                <a:srgbClr val="FF0000"/>
              </a:solidFill>
              <a:latin typeface="Comic Sans MS" panose="030F0702030302020204" pitchFamily="66" charset="0"/>
            </a:endParaRPr>
          </a:p>
        </p:txBody>
      </p:sp>
      <p:sp>
        <p:nvSpPr>
          <p:cNvPr id="17" name="Arc 16"/>
          <p:cNvSpPr/>
          <p:nvPr/>
        </p:nvSpPr>
        <p:spPr>
          <a:xfrm>
            <a:off x="5486400" y="5257800"/>
            <a:ext cx="457200" cy="5334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p:cNvSpPr txBox="1"/>
          <p:nvPr/>
        </p:nvSpPr>
        <p:spPr>
          <a:xfrm>
            <a:off x="5867400" y="5257800"/>
            <a:ext cx="7620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Divide by 2</a:t>
            </a:r>
            <a:endParaRPr lang="en-GB" sz="1200" dirty="0">
              <a:solidFill>
                <a:srgbClr val="FF0000"/>
              </a:solidFill>
              <a:latin typeface="Comic Sans MS" panose="030F0702030302020204" pitchFamily="66" charset="0"/>
            </a:endParaRPr>
          </a:p>
        </p:txBody>
      </p:sp>
      <p:sp>
        <p:nvSpPr>
          <p:cNvPr id="19" name="TextBox 18"/>
          <p:cNvSpPr txBox="1"/>
          <p:nvPr/>
        </p:nvSpPr>
        <p:spPr>
          <a:xfrm>
            <a:off x="3498272" y="4197927"/>
            <a:ext cx="5372595" cy="307777"/>
          </a:xfrm>
          <a:prstGeom prst="rect">
            <a:avLst/>
          </a:prstGeom>
          <a:noFill/>
        </p:spPr>
        <p:txBody>
          <a:bodyPr wrap="square" rtlCol="0">
            <a:spAutoFit/>
          </a:bodyPr>
          <a:lstStyle/>
          <a:p>
            <a:pPr algn="ctr"/>
            <a:r>
              <a:rPr lang="en-US" sz="1400" dirty="0" smtClean="0">
                <a:solidFill>
                  <a:srgbClr val="FF0000"/>
                </a:solidFill>
                <a:latin typeface="Comic Sans MS" panose="030F0702030302020204" pitchFamily="66" charset="0"/>
              </a:rPr>
              <a:t>To replace cos</a:t>
            </a:r>
            <a:r>
              <a:rPr lang="en-US" sz="1400" baseline="30000" dirty="0" smtClean="0">
                <a:solidFill>
                  <a:srgbClr val="FF0000"/>
                </a:solidFill>
                <a:latin typeface="Comic Sans MS" panose="030F0702030302020204" pitchFamily="66" charset="0"/>
              </a:rPr>
              <a:t>2</a:t>
            </a:r>
            <a:r>
              <a:rPr lang="el-GR" sz="1400" dirty="0" smtClean="0">
                <a:solidFill>
                  <a:srgbClr val="FF0000"/>
                </a:solidFill>
                <a:latin typeface="Comic Sans MS" panose="030F0702030302020204" pitchFamily="66" charset="0"/>
              </a:rPr>
              <a:t>θ</a:t>
            </a:r>
            <a:r>
              <a:rPr lang="en-US" sz="1400" dirty="0" smtClean="0">
                <a:solidFill>
                  <a:srgbClr val="FF0000"/>
                </a:solidFill>
                <a:latin typeface="Comic Sans MS" panose="030F0702030302020204" pitchFamily="66" charset="0"/>
              </a:rPr>
              <a:t>, we can use the formula for cos2</a:t>
            </a:r>
            <a:r>
              <a:rPr lang="el-GR" sz="1400" dirty="0" smtClean="0">
                <a:solidFill>
                  <a:srgbClr val="FF0000"/>
                </a:solidFill>
                <a:latin typeface="Comic Sans MS" panose="030F0702030302020204" pitchFamily="66" charset="0"/>
              </a:rPr>
              <a:t>θ</a:t>
            </a:r>
            <a:r>
              <a:rPr lang="en-US" sz="1400" dirty="0" smtClean="0">
                <a:solidFill>
                  <a:srgbClr val="FF0000"/>
                </a:solidFill>
                <a:latin typeface="Comic Sans MS" panose="030F0702030302020204" pitchFamily="66" charset="0"/>
              </a:rPr>
              <a:t> from C3…</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0" name="TextBox 19"/>
              <p:cNvSpPr txBox="1"/>
              <p:nvPr/>
            </p:nvSpPr>
            <p:spPr>
              <a:xfrm>
                <a:off x="3657600" y="2057400"/>
                <a:ext cx="2895600" cy="557845"/>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a:rPr>
                          </m:ctrlPr>
                        </m:sSupPr>
                        <m:e>
                          <m:r>
                            <a:rPr lang="en-US" sz="1400" b="0" i="1" smtClean="0">
                              <a:latin typeface="Cambria Math"/>
                            </a:rPr>
                            <m:t>𝑎</m:t>
                          </m:r>
                        </m:e>
                        <m:sup>
                          <m:r>
                            <a:rPr lang="en-US" sz="1400" b="0" i="1" smtClean="0">
                              <a:latin typeface="Cambria Math"/>
                            </a:rPr>
                            <m:t>2</m:t>
                          </m:r>
                        </m:sup>
                      </m:sSup>
                      <m:nary>
                        <m:naryPr>
                          <m:ctrlPr>
                            <a:rPr lang="en-US" sz="1400" b="0" i="1" smtClean="0">
                              <a:latin typeface="Cambria Math"/>
                            </a:rPr>
                          </m:ctrlPr>
                        </m:naryPr>
                        <m:sub>
                          <m:r>
                            <a:rPr lang="en-US" sz="1400" b="0" i="1" smtClean="0">
                              <a:latin typeface="Cambria Math"/>
                            </a:rPr>
                            <m:t>0</m:t>
                          </m:r>
                        </m:sub>
                        <m:sup>
                          <m:r>
                            <a:rPr lang="en-US" sz="1400" b="0" i="1" smtClean="0">
                              <a:latin typeface="Cambria Math"/>
                              <a:ea typeface="Cambria Math"/>
                            </a:rPr>
                            <m:t>𝜋</m:t>
                          </m:r>
                        </m:sup>
                        <m:e>
                          <m:r>
                            <a:rPr lang="en-US" sz="1400" b="0" i="1" smtClean="0">
                              <a:latin typeface="Cambria Math"/>
                              <a:ea typeface="Cambria Math"/>
                            </a:rPr>
                            <m:t>1+2</m:t>
                          </m:r>
                          <m:r>
                            <a:rPr lang="en-US" sz="1400" b="0" i="1" smtClean="0">
                              <a:latin typeface="Cambria Math"/>
                              <a:ea typeface="Cambria Math"/>
                            </a:rPr>
                            <m:t>𝑐𝑜𝑠</m:t>
                          </m:r>
                          <m:r>
                            <a:rPr lang="en-US" sz="1400" b="0" i="1" smtClean="0">
                              <a:latin typeface="Cambria Math"/>
                              <a:ea typeface="Cambria Math"/>
                            </a:rPr>
                            <m:t>𝜃</m:t>
                          </m:r>
                          <m:r>
                            <a:rPr lang="en-US" sz="1400" b="0" i="1" smtClean="0">
                              <a:latin typeface="Cambria Math"/>
                              <a:ea typeface="Cambria Math"/>
                            </a:rPr>
                            <m:t>+</m:t>
                          </m:r>
                          <m:f>
                            <m:fPr>
                              <m:ctrlPr>
                                <a:rPr lang="en-US" sz="1400" i="1">
                                  <a:latin typeface="Cambria Math"/>
                                </a:rPr>
                              </m:ctrlPr>
                            </m:fPr>
                            <m:num>
                              <m:r>
                                <a:rPr lang="en-US" sz="1400" i="1">
                                  <a:latin typeface="Cambria Math"/>
                                </a:rPr>
                                <m:t>1</m:t>
                              </m:r>
                            </m:num>
                            <m:den>
                              <m:r>
                                <a:rPr lang="en-US" sz="1400" i="1">
                                  <a:latin typeface="Cambria Math"/>
                                </a:rPr>
                                <m:t>2</m:t>
                              </m:r>
                            </m:den>
                          </m:f>
                          <m:r>
                            <a:rPr lang="en-US" sz="1400" i="1">
                              <a:latin typeface="Cambria Math"/>
                            </a:rPr>
                            <m:t>𝑐𝑜𝑠</m:t>
                          </m:r>
                          <m:r>
                            <a:rPr lang="en-US" sz="1400" i="1">
                              <a:latin typeface="Cambria Math"/>
                            </a:rPr>
                            <m:t>2</m:t>
                          </m:r>
                          <m:r>
                            <a:rPr lang="en-US" sz="1400" i="1">
                              <a:latin typeface="Cambria Math"/>
                              <a:ea typeface="Cambria Math"/>
                            </a:rPr>
                            <m:t>𝜃</m:t>
                          </m:r>
                          <m:r>
                            <a:rPr lang="en-US" sz="1400" i="1">
                              <a:latin typeface="Cambria Math"/>
                              <a:ea typeface="Cambria Math"/>
                            </a:rPr>
                            <m:t>+</m:t>
                          </m:r>
                          <m:f>
                            <m:fPr>
                              <m:ctrlPr>
                                <a:rPr lang="en-US" sz="1400" i="1">
                                  <a:latin typeface="Cambria Math"/>
                                  <a:ea typeface="Cambria Math"/>
                                </a:rPr>
                              </m:ctrlPr>
                            </m:fPr>
                            <m:num>
                              <m:r>
                                <a:rPr lang="en-US" sz="1400" i="1">
                                  <a:latin typeface="Cambria Math"/>
                                  <a:ea typeface="Cambria Math"/>
                                </a:rPr>
                                <m:t>1</m:t>
                              </m:r>
                            </m:num>
                            <m:den>
                              <m:r>
                                <a:rPr lang="en-US" sz="1400" i="1">
                                  <a:latin typeface="Cambria Math"/>
                                  <a:ea typeface="Cambria Math"/>
                                </a:rPr>
                                <m:t>2</m:t>
                              </m:r>
                            </m:den>
                          </m:f>
                          <m:r>
                            <a:rPr lang="en-US" sz="1400" b="0" i="1" smtClean="0">
                              <a:latin typeface="Cambria Math"/>
                              <a:ea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657600" y="2057400"/>
                <a:ext cx="2895600" cy="557845"/>
              </a:xfrm>
              <a:prstGeom prst="rect">
                <a:avLst/>
              </a:prstGeom>
              <a:blipFill rotWithShape="1">
                <a:blip r:embed="rId12"/>
                <a:stretch>
                  <a:fillRect l="-15158" t="-152747" b="-224176"/>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581400" y="2743200"/>
                <a:ext cx="2667000" cy="565348"/>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a:rPr>
                          </m:ctrlPr>
                        </m:sSupPr>
                        <m:e>
                          <m:r>
                            <a:rPr lang="en-US" sz="1400" b="0" i="1" smtClean="0">
                              <a:latin typeface="Cambria Math"/>
                            </a:rPr>
                            <m:t>𝑎</m:t>
                          </m:r>
                        </m:e>
                        <m:sup>
                          <m:r>
                            <a:rPr lang="en-US" sz="1400" b="0" i="1" smtClean="0">
                              <a:latin typeface="Cambria Math"/>
                            </a:rPr>
                            <m:t>2</m:t>
                          </m:r>
                        </m:sup>
                      </m:sSup>
                      <m:nary>
                        <m:naryPr>
                          <m:ctrlPr>
                            <a:rPr lang="en-US" sz="1400" b="0" i="1" smtClean="0">
                              <a:latin typeface="Cambria Math"/>
                            </a:rPr>
                          </m:ctrlPr>
                        </m:naryPr>
                        <m:sub>
                          <m:r>
                            <a:rPr lang="en-US" sz="1400" b="0" i="1" smtClean="0">
                              <a:latin typeface="Cambria Math"/>
                            </a:rPr>
                            <m:t>0</m:t>
                          </m:r>
                        </m:sub>
                        <m:sup>
                          <m:r>
                            <a:rPr lang="en-US" sz="1400" b="0" i="1" smtClean="0">
                              <a:latin typeface="Cambria Math"/>
                              <a:ea typeface="Cambria Math"/>
                            </a:rPr>
                            <m:t>𝜋</m:t>
                          </m:r>
                        </m:sup>
                        <m:e>
                          <m:f>
                            <m:fPr>
                              <m:ctrlPr>
                                <a:rPr lang="en-US" sz="1400" b="0" i="1" smtClean="0">
                                  <a:latin typeface="Cambria Math"/>
                                  <a:ea typeface="Cambria Math"/>
                                </a:rPr>
                              </m:ctrlPr>
                            </m:fPr>
                            <m:num>
                              <m:r>
                                <a:rPr lang="en-US" sz="1400" b="0" i="1" smtClean="0">
                                  <a:latin typeface="Cambria Math"/>
                                  <a:ea typeface="Cambria Math"/>
                                </a:rPr>
                                <m:t>3</m:t>
                              </m:r>
                            </m:num>
                            <m:den>
                              <m:r>
                                <a:rPr lang="en-US" sz="1400" b="0" i="1" smtClean="0">
                                  <a:latin typeface="Cambria Math"/>
                                  <a:ea typeface="Cambria Math"/>
                                </a:rPr>
                                <m:t>2</m:t>
                              </m:r>
                            </m:den>
                          </m:f>
                          <m:r>
                            <a:rPr lang="en-US" sz="1400" b="0" i="1" smtClean="0">
                              <a:latin typeface="Cambria Math"/>
                              <a:ea typeface="Cambria Math"/>
                            </a:rPr>
                            <m:t>+2</m:t>
                          </m:r>
                          <m:r>
                            <a:rPr lang="en-US" sz="1400" b="0" i="1" smtClean="0">
                              <a:latin typeface="Cambria Math"/>
                              <a:ea typeface="Cambria Math"/>
                            </a:rPr>
                            <m:t>𝑐𝑜𝑠</m:t>
                          </m:r>
                          <m:r>
                            <a:rPr lang="en-US" sz="1400" b="0" i="1" smtClean="0">
                              <a:latin typeface="Cambria Math"/>
                              <a:ea typeface="Cambria Math"/>
                            </a:rPr>
                            <m:t>𝜃</m:t>
                          </m:r>
                          <m:r>
                            <a:rPr lang="en-US" sz="1400" b="0" i="1" smtClean="0">
                              <a:latin typeface="Cambria Math"/>
                              <a:ea typeface="Cambria Math"/>
                            </a:rPr>
                            <m:t>+</m:t>
                          </m:r>
                          <m:f>
                            <m:fPr>
                              <m:ctrlPr>
                                <a:rPr lang="en-US" sz="1400" i="1">
                                  <a:latin typeface="Cambria Math"/>
                                </a:rPr>
                              </m:ctrlPr>
                            </m:fPr>
                            <m:num>
                              <m:r>
                                <a:rPr lang="en-US" sz="1400" i="1">
                                  <a:latin typeface="Cambria Math"/>
                                </a:rPr>
                                <m:t>1</m:t>
                              </m:r>
                            </m:num>
                            <m:den>
                              <m:r>
                                <a:rPr lang="en-US" sz="1400" i="1">
                                  <a:latin typeface="Cambria Math"/>
                                </a:rPr>
                                <m:t>2</m:t>
                              </m:r>
                            </m:den>
                          </m:f>
                          <m:r>
                            <a:rPr lang="en-US" sz="1400" i="1">
                              <a:latin typeface="Cambria Math"/>
                            </a:rPr>
                            <m:t>𝑐𝑜𝑠</m:t>
                          </m:r>
                          <m:r>
                            <a:rPr lang="en-US" sz="1400" i="1">
                              <a:latin typeface="Cambria Math"/>
                            </a:rPr>
                            <m:t>2</m:t>
                          </m:r>
                          <m:r>
                            <a:rPr lang="en-US" sz="1400" i="1">
                              <a:latin typeface="Cambria Math"/>
                              <a:ea typeface="Cambria Math"/>
                            </a:rPr>
                            <m:t>𝜃</m:t>
                          </m:r>
                          <m:r>
                            <a:rPr lang="en-US" sz="1400" b="0" i="1" smtClean="0">
                              <a:latin typeface="Cambria Math"/>
                              <a:ea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581400" y="2743200"/>
                <a:ext cx="2667000" cy="565348"/>
              </a:xfrm>
              <a:prstGeom prst="rect">
                <a:avLst/>
              </a:prstGeom>
              <a:blipFill rotWithShape="1">
                <a:blip r:embed="rId13"/>
                <a:stretch>
                  <a:fillRect l="-14416" t="-149462" b="-218280"/>
                </a:stretch>
              </a:blipFill>
              <a:ln w="25400">
                <a:noFill/>
              </a:ln>
            </p:spPr>
            <p:txBody>
              <a:bodyPr/>
              <a:lstStyle/>
              <a:p>
                <a:r>
                  <a:rPr lang="en-GB">
                    <a:noFill/>
                  </a:rPr>
                  <a:t> </a:t>
                </a:r>
              </a:p>
            </p:txBody>
          </p:sp>
        </mc:Fallback>
      </mc:AlternateContent>
      <p:sp>
        <p:nvSpPr>
          <p:cNvPr id="6" name="Rectangle 5"/>
          <p:cNvSpPr/>
          <p:nvPr/>
        </p:nvSpPr>
        <p:spPr>
          <a:xfrm>
            <a:off x="5169723" y="1500249"/>
            <a:ext cx="506681" cy="281049"/>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5203369" y="2068285"/>
            <a:ext cx="983675" cy="49678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3835727" y="5498275"/>
            <a:ext cx="1686299" cy="49678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c 25"/>
          <p:cNvSpPr/>
          <p:nvPr/>
        </p:nvSpPr>
        <p:spPr>
          <a:xfrm>
            <a:off x="6311734" y="1687285"/>
            <a:ext cx="504701" cy="652154"/>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TextBox 29"/>
          <p:cNvSpPr txBox="1"/>
          <p:nvPr/>
        </p:nvSpPr>
        <p:spPr>
          <a:xfrm>
            <a:off x="6799611" y="1870364"/>
            <a:ext cx="1323109"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Replace cos</a:t>
            </a:r>
            <a:r>
              <a:rPr lang="en-US" sz="1200" baseline="30000" dirty="0" smtClean="0">
                <a:solidFill>
                  <a:srgbClr val="FF0000"/>
                </a:solidFill>
                <a:latin typeface="Comic Sans MS" panose="030F0702030302020204" pitchFamily="66" charset="0"/>
              </a:rPr>
              <a:t>2</a:t>
            </a:r>
            <a:r>
              <a:rPr lang="el-GR" sz="1200" dirty="0" smtClean="0">
                <a:solidFill>
                  <a:srgbClr val="FF0000"/>
                </a:solidFill>
                <a:latin typeface="Comic Sans MS" panose="030F0702030302020204" pitchFamily="66" charset="0"/>
              </a:rPr>
              <a:t>θ</a:t>
            </a:r>
            <a:endParaRPr lang="en-GB" sz="1200" dirty="0">
              <a:solidFill>
                <a:srgbClr val="FF0000"/>
              </a:solidFill>
              <a:latin typeface="Comic Sans MS" panose="030F0702030302020204" pitchFamily="66" charset="0"/>
            </a:endParaRPr>
          </a:p>
        </p:txBody>
      </p:sp>
      <p:sp>
        <p:nvSpPr>
          <p:cNvPr id="31" name="Arc 30"/>
          <p:cNvSpPr/>
          <p:nvPr/>
        </p:nvSpPr>
        <p:spPr>
          <a:xfrm>
            <a:off x="6250378" y="2362200"/>
            <a:ext cx="504701" cy="652154"/>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TextBox 31"/>
          <p:cNvSpPr txBox="1"/>
          <p:nvPr/>
        </p:nvSpPr>
        <p:spPr>
          <a:xfrm>
            <a:off x="6726380" y="2553195"/>
            <a:ext cx="1455719"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Group like terms</a:t>
            </a:r>
            <a:endParaRPr lang="en-GB" sz="1200" dirty="0">
              <a:solidFill>
                <a:srgbClr val="FF0000"/>
              </a:solidFill>
              <a:latin typeface="Comic Sans MS" panose="030F0702030302020204" pitchFamily="66" charset="0"/>
            </a:endParaRPr>
          </a:p>
        </p:txBody>
      </p:sp>
      <p:sp>
        <p:nvSpPr>
          <p:cNvPr id="33" name="TextBox 32"/>
          <p:cNvSpPr txBox="1"/>
          <p:nvPr/>
        </p:nvSpPr>
        <p:spPr>
          <a:xfrm>
            <a:off x="4080164" y="3388425"/>
            <a:ext cx="4256314" cy="307777"/>
          </a:xfrm>
          <a:prstGeom prst="rect">
            <a:avLst/>
          </a:prstGeom>
          <a:noFill/>
        </p:spPr>
        <p:txBody>
          <a:bodyPr wrap="square" rtlCol="0">
            <a:spAutoFit/>
          </a:bodyPr>
          <a:lstStyle/>
          <a:p>
            <a:pPr algn="ctr"/>
            <a:r>
              <a:rPr lang="en-US" sz="1400" dirty="0" smtClean="0">
                <a:solidFill>
                  <a:srgbClr val="FF0000"/>
                </a:solidFill>
                <a:latin typeface="Comic Sans MS" panose="030F0702030302020204" pitchFamily="66" charset="0"/>
              </a:rPr>
              <a:t>Now we can think about actually Integrating!</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28955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linds(horizont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linds(horizontal)">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linds(horizontal)">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blinds(horizontal)">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linds(horizontal)">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blinds(horizontal)">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xit" presetSubtype="10" fill="hold" grpId="1" nodeType="clickEffect">
                                  <p:stCondLst>
                                    <p:cond delay="0"/>
                                  </p:stCondLst>
                                  <p:childTnLst>
                                    <p:animEffect transition="out" filter="blinds(horizontal)">
                                      <p:cBhvr>
                                        <p:cTn id="81" dur="500"/>
                                        <p:tgtEl>
                                          <p:spTgt spid="6"/>
                                        </p:tgtEl>
                                      </p:cBhvr>
                                    </p:animEffect>
                                    <p:set>
                                      <p:cBhvr>
                                        <p:cTn id="82" dur="1" fill="hold">
                                          <p:stCondLst>
                                            <p:cond delay="499"/>
                                          </p:stCondLst>
                                        </p:cTn>
                                        <p:tgtEl>
                                          <p:spTgt spid="6"/>
                                        </p:tgtEl>
                                        <p:attrNameLst>
                                          <p:attrName>style.visibility</p:attrName>
                                        </p:attrNameLst>
                                      </p:cBhvr>
                                      <p:to>
                                        <p:strVal val="hidden"/>
                                      </p:to>
                                    </p:set>
                                  </p:childTnLst>
                                </p:cTn>
                              </p:par>
                              <p:par>
                                <p:cTn id="83" presetID="3" presetClass="exit" presetSubtype="10" fill="hold" grpId="1" nodeType="withEffect">
                                  <p:stCondLst>
                                    <p:cond delay="0"/>
                                  </p:stCondLst>
                                  <p:childTnLst>
                                    <p:animEffect transition="out" filter="blinds(horizontal)">
                                      <p:cBhvr>
                                        <p:cTn id="84" dur="500"/>
                                        <p:tgtEl>
                                          <p:spTgt spid="24"/>
                                        </p:tgtEl>
                                      </p:cBhvr>
                                    </p:animEffect>
                                    <p:set>
                                      <p:cBhvr>
                                        <p:cTn id="85" dur="1" fill="hold">
                                          <p:stCondLst>
                                            <p:cond delay="499"/>
                                          </p:stCondLst>
                                        </p:cTn>
                                        <p:tgtEl>
                                          <p:spTgt spid="24"/>
                                        </p:tgtEl>
                                        <p:attrNameLst>
                                          <p:attrName>style.visibility</p:attrName>
                                        </p:attrNameLst>
                                      </p:cBhvr>
                                      <p:to>
                                        <p:strVal val="hidden"/>
                                      </p:to>
                                    </p:set>
                                  </p:childTnLst>
                                </p:cTn>
                              </p:par>
                              <p:par>
                                <p:cTn id="86" presetID="3" presetClass="exit" presetSubtype="10" fill="hold" grpId="1" nodeType="withEffect">
                                  <p:stCondLst>
                                    <p:cond delay="0"/>
                                  </p:stCondLst>
                                  <p:childTnLst>
                                    <p:animEffect transition="out" filter="blinds(horizontal)">
                                      <p:cBhvr>
                                        <p:cTn id="87" dur="500"/>
                                        <p:tgtEl>
                                          <p:spTgt spid="25"/>
                                        </p:tgtEl>
                                      </p:cBhvr>
                                    </p:animEffect>
                                    <p:set>
                                      <p:cBhvr>
                                        <p:cTn id="88" dur="1" fill="hold">
                                          <p:stCondLst>
                                            <p:cond delay="499"/>
                                          </p:stCondLst>
                                        </p:cTn>
                                        <p:tgtEl>
                                          <p:spTgt spid="25"/>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3" presetClass="exit" presetSubtype="10" fill="hold" grpId="1" nodeType="clickEffect">
                                  <p:stCondLst>
                                    <p:cond delay="0"/>
                                  </p:stCondLst>
                                  <p:childTnLst>
                                    <p:animEffect transition="out" filter="blinds(horizontal)">
                                      <p:cBhvr>
                                        <p:cTn id="92" dur="500"/>
                                        <p:tgtEl>
                                          <p:spTgt spid="19"/>
                                        </p:tgtEl>
                                      </p:cBhvr>
                                    </p:animEffect>
                                    <p:set>
                                      <p:cBhvr>
                                        <p:cTn id="93" dur="1" fill="hold">
                                          <p:stCondLst>
                                            <p:cond delay="499"/>
                                          </p:stCondLst>
                                        </p:cTn>
                                        <p:tgtEl>
                                          <p:spTgt spid="19"/>
                                        </p:tgtEl>
                                        <p:attrNameLst>
                                          <p:attrName>style.visibility</p:attrName>
                                        </p:attrNameLst>
                                      </p:cBhvr>
                                      <p:to>
                                        <p:strVal val="hidden"/>
                                      </p:to>
                                    </p:set>
                                  </p:childTnLst>
                                </p:cTn>
                              </p:par>
                              <p:par>
                                <p:cTn id="94" presetID="3" presetClass="exit" presetSubtype="10" fill="hold" grpId="1" nodeType="withEffect">
                                  <p:stCondLst>
                                    <p:cond delay="0"/>
                                  </p:stCondLst>
                                  <p:childTnLst>
                                    <p:animEffect transition="out" filter="blinds(horizontal)">
                                      <p:cBhvr>
                                        <p:cTn id="95" dur="500"/>
                                        <p:tgtEl>
                                          <p:spTgt spid="12"/>
                                        </p:tgtEl>
                                      </p:cBhvr>
                                    </p:animEffect>
                                    <p:set>
                                      <p:cBhvr>
                                        <p:cTn id="96" dur="1" fill="hold">
                                          <p:stCondLst>
                                            <p:cond delay="499"/>
                                          </p:stCondLst>
                                        </p:cTn>
                                        <p:tgtEl>
                                          <p:spTgt spid="12"/>
                                        </p:tgtEl>
                                        <p:attrNameLst>
                                          <p:attrName>style.visibility</p:attrName>
                                        </p:attrNameLst>
                                      </p:cBhvr>
                                      <p:to>
                                        <p:strVal val="hidden"/>
                                      </p:to>
                                    </p:set>
                                  </p:childTnLst>
                                </p:cTn>
                              </p:par>
                              <p:par>
                                <p:cTn id="97" presetID="3" presetClass="exit" presetSubtype="10" fill="hold" grpId="1" nodeType="withEffect">
                                  <p:stCondLst>
                                    <p:cond delay="0"/>
                                  </p:stCondLst>
                                  <p:childTnLst>
                                    <p:animEffect transition="out" filter="blinds(horizontal)">
                                      <p:cBhvr>
                                        <p:cTn id="98" dur="500"/>
                                        <p:tgtEl>
                                          <p:spTgt spid="15"/>
                                        </p:tgtEl>
                                      </p:cBhvr>
                                    </p:animEffect>
                                    <p:set>
                                      <p:cBhvr>
                                        <p:cTn id="99" dur="1" fill="hold">
                                          <p:stCondLst>
                                            <p:cond delay="499"/>
                                          </p:stCondLst>
                                        </p:cTn>
                                        <p:tgtEl>
                                          <p:spTgt spid="15"/>
                                        </p:tgtEl>
                                        <p:attrNameLst>
                                          <p:attrName>style.visibility</p:attrName>
                                        </p:attrNameLst>
                                      </p:cBhvr>
                                      <p:to>
                                        <p:strVal val="hidden"/>
                                      </p:to>
                                    </p:set>
                                  </p:childTnLst>
                                </p:cTn>
                              </p:par>
                              <p:par>
                                <p:cTn id="100" presetID="3" presetClass="exit" presetSubtype="10" fill="hold" grpId="1" nodeType="withEffect">
                                  <p:stCondLst>
                                    <p:cond delay="0"/>
                                  </p:stCondLst>
                                  <p:childTnLst>
                                    <p:animEffect transition="out" filter="blinds(horizontal)">
                                      <p:cBhvr>
                                        <p:cTn id="101" dur="500"/>
                                        <p:tgtEl>
                                          <p:spTgt spid="16"/>
                                        </p:tgtEl>
                                      </p:cBhvr>
                                    </p:animEffect>
                                    <p:set>
                                      <p:cBhvr>
                                        <p:cTn id="102" dur="1" fill="hold">
                                          <p:stCondLst>
                                            <p:cond delay="499"/>
                                          </p:stCondLst>
                                        </p:cTn>
                                        <p:tgtEl>
                                          <p:spTgt spid="16"/>
                                        </p:tgtEl>
                                        <p:attrNameLst>
                                          <p:attrName>style.visibility</p:attrName>
                                        </p:attrNameLst>
                                      </p:cBhvr>
                                      <p:to>
                                        <p:strVal val="hidden"/>
                                      </p:to>
                                    </p:set>
                                  </p:childTnLst>
                                </p:cTn>
                              </p:par>
                              <p:par>
                                <p:cTn id="103" presetID="3" presetClass="exit" presetSubtype="10" fill="hold" grpId="1" nodeType="withEffect">
                                  <p:stCondLst>
                                    <p:cond delay="0"/>
                                  </p:stCondLst>
                                  <p:childTnLst>
                                    <p:animEffect transition="out" filter="blinds(horizontal)">
                                      <p:cBhvr>
                                        <p:cTn id="104" dur="500"/>
                                        <p:tgtEl>
                                          <p:spTgt spid="13"/>
                                        </p:tgtEl>
                                      </p:cBhvr>
                                    </p:animEffect>
                                    <p:set>
                                      <p:cBhvr>
                                        <p:cTn id="105" dur="1" fill="hold">
                                          <p:stCondLst>
                                            <p:cond delay="499"/>
                                          </p:stCondLst>
                                        </p:cTn>
                                        <p:tgtEl>
                                          <p:spTgt spid="13"/>
                                        </p:tgtEl>
                                        <p:attrNameLst>
                                          <p:attrName>style.visibility</p:attrName>
                                        </p:attrNameLst>
                                      </p:cBhvr>
                                      <p:to>
                                        <p:strVal val="hidden"/>
                                      </p:to>
                                    </p:set>
                                  </p:childTnLst>
                                </p:cTn>
                              </p:par>
                              <p:par>
                                <p:cTn id="106" presetID="3" presetClass="exit" presetSubtype="10" fill="hold" grpId="1" nodeType="withEffect">
                                  <p:stCondLst>
                                    <p:cond delay="0"/>
                                  </p:stCondLst>
                                  <p:childTnLst>
                                    <p:animEffect transition="out" filter="blinds(horizontal)">
                                      <p:cBhvr>
                                        <p:cTn id="107" dur="500"/>
                                        <p:tgtEl>
                                          <p:spTgt spid="17"/>
                                        </p:tgtEl>
                                      </p:cBhvr>
                                    </p:animEffect>
                                    <p:set>
                                      <p:cBhvr>
                                        <p:cTn id="108" dur="1" fill="hold">
                                          <p:stCondLst>
                                            <p:cond delay="499"/>
                                          </p:stCondLst>
                                        </p:cTn>
                                        <p:tgtEl>
                                          <p:spTgt spid="17"/>
                                        </p:tgtEl>
                                        <p:attrNameLst>
                                          <p:attrName>style.visibility</p:attrName>
                                        </p:attrNameLst>
                                      </p:cBhvr>
                                      <p:to>
                                        <p:strVal val="hidden"/>
                                      </p:to>
                                    </p:set>
                                  </p:childTnLst>
                                </p:cTn>
                              </p:par>
                              <p:par>
                                <p:cTn id="109" presetID="3" presetClass="exit" presetSubtype="10" fill="hold" grpId="1" nodeType="withEffect">
                                  <p:stCondLst>
                                    <p:cond delay="0"/>
                                  </p:stCondLst>
                                  <p:childTnLst>
                                    <p:animEffect transition="out" filter="blinds(horizontal)">
                                      <p:cBhvr>
                                        <p:cTn id="110" dur="500"/>
                                        <p:tgtEl>
                                          <p:spTgt spid="18"/>
                                        </p:tgtEl>
                                      </p:cBhvr>
                                    </p:animEffect>
                                    <p:set>
                                      <p:cBhvr>
                                        <p:cTn id="111" dur="1" fill="hold">
                                          <p:stCondLst>
                                            <p:cond delay="499"/>
                                          </p:stCondLst>
                                        </p:cTn>
                                        <p:tgtEl>
                                          <p:spTgt spid="18"/>
                                        </p:tgtEl>
                                        <p:attrNameLst>
                                          <p:attrName>style.visibility</p:attrName>
                                        </p:attrNameLst>
                                      </p:cBhvr>
                                      <p:to>
                                        <p:strVal val="hidden"/>
                                      </p:to>
                                    </p:set>
                                  </p:childTnLst>
                                </p:cTn>
                              </p:par>
                              <p:par>
                                <p:cTn id="112" presetID="3" presetClass="exit" presetSubtype="10" fill="hold" grpId="1" nodeType="withEffect">
                                  <p:stCondLst>
                                    <p:cond delay="0"/>
                                  </p:stCondLst>
                                  <p:childTnLst>
                                    <p:animEffect transition="out" filter="blinds(horizontal)">
                                      <p:cBhvr>
                                        <p:cTn id="113" dur="500"/>
                                        <p:tgtEl>
                                          <p:spTgt spid="14"/>
                                        </p:tgtEl>
                                      </p:cBhvr>
                                    </p:animEffect>
                                    <p:set>
                                      <p:cBhvr>
                                        <p:cTn id="114" dur="1" fill="hold">
                                          <p:stCondLst>
                                            <p:cond delay="499"/>
                                          </p:stCondLst>
                                        </p:cTn>
                                        <p:tgtEl>
                                          <p:spTgt spid="14"/>
                                        </p:tgtEl>
                                        <p:attrNameLst>
                                          <p:attrName>style.visibility</p:attrName>
                                        </p:attrNameLst>
                                      </p:cBhvr>
                                      <p:to>
                                        <p:strVal val="hidden"/>
                                      </p:to>
                                    </p:set>
                                  </p:childTnLst>
                                </p:cTn>
                              </p:par>
                              <p:par>
                                <p:cTn id="115" presetID="3" presetClass="exit" presetSubtype="10" fill="hold" grpId="2" nodeType="withEffect">
                                  <p:stCondLst>
                                    <p:cond delay="0"/>
                                  </p:stCondLst>
                                  <p:childTnLst>
                                    <p:animEffect transition="out" filter="blinds(horizontal)">
                                      <p:cBhvr>
                                        <p:cTn id="116" dur="500"/>
                                        <p:tgtEl>
                                          <p:spTgt spid="25"/>
                                        </p:tgtEl>
                                      </p:cBhvr>
                                    </p:animEffect>
                                    <p:set>
                                      <p:cBhvr>
                                        <p:cTn id="117" dur="1" fill="hold">
                                          <p:stCondLst>
                                            <p:cond delay="499"/>
                                          </p:stCondLst>
                                        </p:cTn>
                                        <p:tgtEl>
                                          <p:spTgt spid="25"/>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blinds(horizontal)">
                                      <p:cBhvr>
                                        <p:cTn id="122" dur="500"/>
                                        <p:tgtEl>
                                          <p:spTgt spid="31"/>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blinds(horizontal)">
                                      <p:cBhvr>
                                        <p:cTn id="127" dur="500"/>
                                        <p:tgtEl>
                                          <p:spTgt spid="32"/>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blinds(horizontal)">
                                      <p:cBhvr>
                                        <p:cTn id="132" dur="500"/>
                                        <p:tgtEl>
                                          <p:spTgt spid="21"/>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3"/>
                                        </p:tgtEl>
                                        <p:attrNameLst>
                                          <p:attrName>style.visibility</p:attrName>
                                        </p:attrNameLst>
                                      </p:cBhvr>
                                      <p:to>
                                        <p:strVal val="visible"/>
                                      </p:to>
                                    </p:set>
                                    <p:animEffect transition="in" filter="blinds(horizontal)">
                                      <p:cBhvr>
                                        <p:cTn id="1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2" grpId="1"/>
      <p:bldP spid="13" grpId="0"/>
      <p:bldP spid="13" grpId="1"/>
      <p:bldP spid="14" grpId="0"/>
      <p:bldP spid="14" grpId="1"/>
      <p:bldP spid="15" grpId="0" animBg="1"/>
      <p:bldP spid="15" grpId="1" animBg="1"/>
      <p:bldP spid="16" grpId="0"/>
      <p:bldP spid="16" grpId="1"/>
      <p:bldP spid="17" grpId="0" animBg="1"/>
      <p:bldP spid="17" grpId="1" animBg="1"/>
      <p:bldP spid="18" grpId="0"/>
      <p:bldP spid="18" grpId="1"/>
      <p:bldP spid="19" grpId="0"/>
      <p:bldP spid="19" grpId="1"/>
      <p:bldP spid="20" grpId="0"/>
      <p:bldP spid="21" grpId="0"/>
      <p:bldP spid="6" grpId="0" animBg="1"/>
      <p:bldP spid="6" grpId="1" animBg="1"/>
      <p:bldP spid="24" grpId="0" animBg="1"/>
      <p:bldP spid="24" grpId="1" animBg="1"/>
      <p:bldP spid="25" grpId="0" animBg="1"/>
      <p:bldP spid="25" grpId="1" animBg="1"/>
      <p:bldP spid="25" grpId="2" animBg="1"/>
      <p:bldP spid="26" grpId="0" animBg="1"/>
      <p:bldP spid="30" grpId="0"/>
      <p:bldP spid="31" grpId="0" animBg="1"/>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152400" y="1600200"/>
            <a:ext cx="3505200" cy="5029200"/>
          </a:xfrm>
        </p:spPr>
        <p:txBody>
          <a:bodyPr>
            <a:normAutofit/>
          </a:bodyPr>
          <a:lstStyle/>
          <a:p>
            <a:pPr marL="0" indent="0" algn="ctr">
              <a:buNone/>
            </a:pPr>
            <a:r>
              <a:rPr lang="en-GB" sz="1400" b="1" dirty="0" smtClean="0">
                <a:latin typeface="Comic Sans MS" panose="030F0702030302020204" pitchFamily="66" charset="0"/>
              </a:rPr>
              <a:t>You need to be able to use both Polar and Cartesian Coordinates</a:t>
            </a:r>
            <a:endParaRPr lang="en-GB" sz="1400" dirty="0" smtClean="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smtClean="0">
                <a:latin typeface="Comic Sans MS" panose="030F0702030302020204" pitchFamily="66" charset="0"/>
              </a:rPr>
              <a:t>You will no doubt be very familiar with the Cartesian way of describing coordinates using x and y as the horizontal and vertical distances from the origin</a:t>
            </a:r>
          </a:p>
          <a:p>
            <a:pPr marL="0" indent="0" algn="ctr">
              <a:buNone/>
            </a:pPr>
            <a:endParaRPr lang="en-GB" sz="1400" dirty="0">
              <a:latin typeface="Comic Sans MS" panose="030F0702030302020204" pitchFamily="66" charset="0"/>
            </a:endParaRPr>
          </a:p>
          <a:p>
            <a:pPr algn="ctr">
              <a:buFont typeface="Wingdings"/>
              <a:buChar char="à"/>
            </a:pPr>
            <a:r>
              <a:rPr lang="en-GB" sz="1400" dirty="0" smtClean="0">
                <a:latin typeface="Comic Sans MS" panose="030F0702030302020204" pitchFamily="66" charset="0"/>
                <a:sym typeface="Wingdings" panose="05000000000000000000" pitchFamily="2" charset="2"/>
              </a:rPr>
              <a:t>Polar coordinates describe equivalent points, but in a different way</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smtClean="0">
                <a:latin typeface="Comic Sans MS" panose="030F0702030302020204" pitchFamily="66" charset="0"/>
                <a:sym typeface="Wingdings" panose="05000000000000000000" pitchFamily="2" charset="2"/>
              </a:rPr>
              <a:t>Polar coordinates use the distance from the origin, and the angle from the positive x-axis</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smtClean="0">
                <a:latin typeface="Comic Sans MS" panose="030F0702030302020204" pitchFamily="66" charset="0"/>
                <a:sym typeface="Wingdings" panose="05000000000000000000" pitchFamily="2" charset="2"/>
              </a:rPr>
              <a:t>You sometimes see Polar coordinates plotted on a Polar grid, but a Cartesian set of axes are fine as well!</a:t>
            </a:r>
          </a:p>
        </p:txBody>
      </p:sp>
      <p:sp>
        <p:nvSpPr>
          <p:cNvPr id="4" name="TextBox 3"/>
          <p:cNvSpPr txBox="1"/>
          <p:nvPr/>
        </p:nvSpPr>
        <p:spPr>
          <a:xfrm>
            <a:off x="8712788" y="6550223"/>
            <a:ext cx="425116" cy="307777"/>
          </a:xfrm>
          <a:prstGeom prst="rect">
            <a:avLst/>
          </a:prstGeom>
          <a:noFill/>
        </p:spPr>
        <p:txBody>
          <a:bodyPr wrap="none" rtlCol="0">
            <a:spAutoFit/>
          </a:bodyPr>
          <a:lstStyle/>
          <a:p>
            <a:pPr algn="ctr"/>
            <a:r>
              <a:rPr lang="en-GB" sz="1400" dirty="0" smtClean="0">
                <a:latin typeface="Comic Sans MS" panose="030F0702030302020204" pitchFamily="66" charset="0"/>
              </a:rPr>
              <a:t>7A</a:t>
            </a:r>
            <a:endParaRPr lang="en-GB" sz="1400" dirty="0">
              <a:latin typeface="Comic Sans MS" panose="030F0702030302020204" pitchFamily="66" charset="0"/>
            </a:endParaRPr>
          </a:p>
        </p:txBody>
      </p:sp>
      <p:pic>
        <p:nvPicPr>
          <p:cNvPr id="5" name="Picture 10" descr="http://upload.wikimedia.org/wikipedia/commons/thumb/a/af/Archimedian_spiral.svg/220px-Archimedian_spiral.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143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upv.es/~rfuster/xpicture/polar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540823"/>
            <a:ext cx="4561180" cy="4483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64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linds(horizontal)">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linds(horizontal)">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2" name="TextBox 41"/>
              <p:cNvSpPr txBox="1"/>
              <p:nvPr/>
            </p:nvSpPr>
            <p:spPr>
              <a:xfrm>
                <a:off x="3851564" y="4427516"/>
                <a:ext cx="3142462" cy="6916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GB" i="1" smtClean="0">
                              <a:latin typeface="Cambria Math"/>
                            </a:rPr>
                          </m:ctrlPr>
                        </m:sSubSupPr>
                        <m:e>
                          <m:d>
                            <m:dPr>
                              <m:begChr m:val="["/>
                              <m:endChr m:val="]"/>
                              <m:ctrlPr>
                                <a:rPr lang="en-GB" i="1" smtClean="0">
                                  <a:latin typeface="Cambria Math"/>
                                </a:rPr>
                              </m:ctrlPr>
                            </m:dPr>
                            <m:e>
                              <m:m>
                                <m:mPr>
                                  <m:mcs>
                                    <m:mc>
                                      <m:mcPr>
                                        <m:count m:val="1"/>
                                        <m:mcJc m:val="center"/>
                                      </m:mcPr>
                                    </m:mc>
                                  </m:mcs>
                                  <m:ctrlPr>
                                    <a:rPr lang="en-GB" i="1" smtClean="0">
                                      <a:latin typeface="Cambria Math"/>
                                    </a:rPr>
                                  </m:ctrlPr>
                                </m:mPr>
                                <m:mr>
                                  <m:e/>
                                </m:mr>
                                <m:mr>
                                  <m:e/>
                                </m:mr>
                              </m:m>
                              <m:r>
                                <a:rPr lang="en-US" b="0" i="1" smtClean="0">
                                  <a:latin typeface="Cambria Math"/>
                                </a:rPr>
                                <m:t>                                              </m:t>
                              </m:r>
                            </m:e>
                          </m:d>
                        </m:e>
                        <m:sub/>
                        <m:sup/>
                      </m:sSubSup>
                    </m:oMath>
                  </m:oMathPara>
                </a14:m>
                <a:endParaRPr lang="en-GB" dirty="0"/>
              </a:p>
            </p:txBody>
          </p:sp>
        </mc:Choice>
        <mc:Fallback xmlns="">
          <p:sp>
            <p:nvSpPr>
              <p:cNvPr id="42" name="TextBox 41"/>
              <p:cNvSpPr txBox="1">
                <a:spLocks noRot="1" noChangeAspect="1" noMove="1" noResize="1" noEditPoints="1" noAdjustHandles="1" noChangeArrowheads="1" noChangeShapeType="1" noTextEdit="1"/>
              </p:cNvSpPr>
              <p:nvPr/>
            </p:nvSpPr>
            <p:spPr>
              <a:xfrm>
                <a:off x="3851564" y="4427516"/>
                <a:ext cx="3142462" cy="691600"/>
              </a:xfrm>
              <a:prstGeom prst="rect">
                <a:avLst/>
              </a:prstGeom>
              <a:blipFill rotWithShape="1">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984171" y="4524497"/>
                <a:ext cx="1339661" cy="5225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GB" sz="1600" i="1" smtClean="0">
                              <a:latin typeface="Cambria Math"/>
                            </a:rPr>
                          </m:ctrlPr>
                        </m:dPr>
                        <m:e>
                          <m:m>
                            <m:mPr>
                              <m:mcs>
                                <m:mc>
                                  <m:mcPr>
                                    <m:count m:val="1"/>
                                    <m:mcJc m:val="center"/>
                                  </m:mcPr>
                                </m:mc>
                              </m:mcs>
                              <m:ctrlPr>
                                <a:rPr lang="en-GB" sz="1600" i="1" smtClean="0">
                                  <a:latin typeface="Cambria Math"/>
                                </a:rPr>
                              </m:ctrlPr>
                            </m:mPr>
                            <m:mr>
                              <m:e/>
                            </m:mr>
                            <m:mr>
                              <m:e/>
                            </m:mr>
                          </m:m>
                          <m:r>
                            <a:rPr lang="en-US" sz="1600" b="0" i="1" smtClean="0">
                              <a:latin typeface="Cambria Math"/>
                            </a:rPr>
                            <m:t>                </m:t>
                          </m:r>
                        </m:e>
                      </m:d>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3984171" y="4524497"/>
                <a:ext cx="1339661" cy="522579"/>
              </a:xfrm>
              <a:prstGeom prst="rect">
                <a:avLst/>
              </a:prstGeom>
              <a:blipFill rotWithShape="1">
                <a:blip r:embed="rId3"/>
                <a:stretch>
                  <a:fillRect/>
                </a:stretch>
              </a:blipFill>
            </p:spPr>
            <p:txBody>
              <a:bodyPr/>
              <a:lstStyle/>
              <a:p>
                <a:r>
                  <a:rPr lang="en-GB">
                    <a:noFill/>
                  </a:rPr>
                  <a:t> </a:t>
                </a:r>
              </a:p>
            </p:txBody>
          </p:sp>
        </mc:Fallback>
      </mc:AlternateContent>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124200" cy="4800600"/>
          </a:xfrm>
        </p:spPr>
        <p:txBody>
          <a:bodyPr>
            <a:normAutofit/>
          </a:bodyPr>
          <a:lstStyle/>
          <a:p>
            <a:pPr marL="0" indent="0" algn="ctr">
              <a:buNone/>
            </a:pPr>
            <a:r>
              <a:rPr lang="en-GB" sz="1400" b="1" dirty="0" smtClean="0">
                <a:latin typeface="Comic Sans MS" panose="030F0702030302020204" pitchFamily="66" charset="0"/>
              </a:rPr>
              <a:t>You can use Integration to find areas of sectors of curves, given their Polar equations</a:t>
            </a:r>
            <a:endParaRPr lang="en-GB" sz="1400" dirty="0" smtClean="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smtClean="0">
                <a:latin typeface="Comic Sans MS" panose="030F0702030302020204" pitchFamily="66" charset="0"/>
              </a:rPr>
              <a:t>Find the area enclosed by the cardioid with equation:</a:t>
            </a:r>
          </a:p>
          <a:p>
            <a:pPr marL="0" indent="0" algn="ctr">
              <a:buNone/>
            </a:pPr>
            <a:endParaRPr lang="en-US" sz="1400" dirty="0" smtClean="0">
              <a:latin typeface="Comic Sans MS" panose="030F0702030302020204" pitchFamily="66" charset="0"/>
            </a:endParaRPr>
          </a:p>
          <a:p>
            <a:pPr marL="0" indent="0" algn="ctr">
              <a:buNone/>
            </a:pPr>
            <a:r>
              <a:rPr lang="en-US" sz="1400" dirty="0" smtClean="0">
                <a:latin typeface="Comic Sans MS" panose="030F0702030302020204" pitchFamily="66" charset="0"/>
              </a:rPr>
              <a:t>r = a(1 + cos</a:t>
            </a:r>
            <a:r>
              <a:rPr lang="el-GR" sz="1400" dirty="0" smtClean="0">
                <a:latin typeface="Comic Sans MS" panose="030F0702030302020204" pitchFamily="66" charset="0"/>
              </a:rPr>
              <a:t>θ</a:t>
            </a:r>
            <a:r>
              <a:rPr lang="en-US" sz="1400" dirty="0" smtClean="0">
                <a:latin typeface="Comic Sans MS" panose="030F0702030302020204" pitchFamily="66" charset="0"/>
              </a:rPr>
              <a:t>)</a:t>
            </a:r>
          </a:p>
          <a:p>
            <a:pPr marL="0" indent="0" algn="ctr">
              <a:buNone/>
            </a:pPr>
            <a:endParaRPr lang="en-US" sz="1400" dirty="0">
              <a:latin typeface="Comic Sans MS" panose="030F0702030302020204" pitchFamily="66" charset="0"/>
            </a:endParaRPr>
          </a:p>
          <a:p>
            <a:pPr algn="ctr">
              <a:buFont typeface="Wingdings"/>
              <a:buChar char="à"/>
            </a:pPr>
            <a:r>
              <a:rPr lang="en-US" sz="1400" dirty="0" smtClean="0">
                <a:latin typeface="Comic Sans MS" panose="030F0702030302020204" pitchFamily="66" charset="0"/>
                <a:sym typeface="Wingdings" panose="05000000000000000000" pitchFamily="2" charset="2"/>
              </a:rPr>
              <a:t>Sketch the graph (you won’t always be asked to do this, but you should do as it helps </a:t>
            </a:r>
            <a:r>
              <a:rPr lang="en-US" sz="1400" dirty="0" err="1" smtClean="0">
                <a:latin typeface="Comic Sans MS" panose="030F0702030302020204" pitchFamily="66" charset="0"/>
                <a:sym typeface="Wingdings" panose="05000000000000000000" pitchFamily="2" charset="2"/>
              </a:rPr>
              <a:t>visualise</a:t>
            </a:r>
            <a:r>
              <a:rPr lang="en-US" sz="1400" dirty="0" smtClean="0">
                <a:latin typeface="Comic Sans MS" panose="030F0702030302020204" pitchFamily="66" charset="0"/>
                <a:sym typeface="Wingdings" panose="05000000000000000000" pitchFamily="2" charset="2"/>
              </a:rPr>
              <a:t> the question…)</a:t>
            </a:r>
          </a:p>
          <a:p>
            <a:pPr algn="ctr">
              <a:buFont typeface="Wingdings"/>
              <a:buChar char="à"/>
            </a:pPr>
            <a:endParaRPr lang="en-GB" sz="1400" dirty="0">
              <a:latin typeface="Comic Sans MS" panose="030F0702030302020204" pitchFamily="66" charset="0"/>
            </a:endParaRPr>
          </a:p>
        </p:txBody>
      </p:sp>
      <p:sp>
        <p:nvSpPr>
          <p:cNvPr id="4" name="TextBox 3"/>
          <p:cNvSpPr txBox="1"/>
          <p:nvPr/>
        </p:nvSpPr>
        <p:spPr>
          <a:xfrm>
            <a:off x="8713589" y="6550223"/>
            <a:ext cx="423514" cy="307777"/>
          </a:xfrm>
          <a:prstGeom prst="rect">
            <a:avLst/>
          </a:prstGeom>
          <a:noFill/>
        </p:spPr>
        <p:txBody>
          <a:bodyPr wrap="none" rtlCol="0">
            <a:spAutoFit/>
          </a:bodyPr>
          <a:lstStyle/>
          <a:p>
            <a:pPr algn="ctr"/>
            <a:r>
              <a:rPr lang="en-GB" sz="1400" dirty="0" smtClean="0">
                <a:latin typeface="Comic Sans MS" panose="030F0702030302020204" pitchFamily="66" charset="0"/>
              </a:rPr>
              <a:t>7D</a:t>
            </a:r>
            <a:endParaRPr lang="en-GB" sz="1400" dirty="0">
              <a:latin typeface="Comic Sans MS" panose="030F0702030302020204" pitchFamily="66" charset="0"/>
            </a:endParaRPr>
          </a:p>
        </p:txBody>
      </p:sp>
      <p:pic>
        <p:nvPicPr>
          <p:cNvPr id="5" name="Picture 2" descr="http://hyperphysics.phy-astr.gsu.edu/hbase/math/immath/sphcoordel.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6200"/>
            <a:ext cx="1623848" cy="11792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143000" y="5257800"/>
                <a:ext cx="67140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ea typeface="Cambria Math"/>
                        </a:rPr>
                        <m:t>𝛼</m:t>
                      </m:r>
                      <m:r>
                        <a:rPr lang="en-US" sz="1400" b="0" i="1" smtClean="0">
                          <a:latin typeface="Cambria Math"/>
                          <a:ea typeface="Cambria Math"/>
                        </a:rPr>
                        <m:t>=0</m:t>
                      </m:r>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143000" y="5257800"/>
                <a:ext cx="671401" cy="307777"/>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828800" y="5257800"/>
                <a:ext cx="68326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𝛽</m:t>
                      </m:r>
                      <m:r>
                        <a:rPr lang="en-US" sz="1400" b="0" i="1" smtClean="0">
                          <a:latin typeface="Cambria Math"/>
                          <a:ea typeface="Cambria Math"/>
                        </a:rPr>
                        <m:t>=</m:t>
                      </m:r>
                      <m:r>
                        <a:rPr lang="en-US" sz="1400" b="0" i="1" smtClean="0">
                          <a:latin typeface="Cambria Math"/>
                          <a:ea typeface="Cambria Math"/>
                        </a:rPr>
                        <m:t>𝜋</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828800" y="5257800"/>
                <a:ext cx="683264" cy="307777"/>
              </a:xfrm>
              <a:prstGeom prst="rect">
                <a:avLst/>
              </a:prstGeom>
              <a:blipFill rotWithShape="1">
                <a:blip r:embed="rId7"/>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143000" y="4876800"/>
                <a:ext cx="148226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𝑟</m:t>
                      </m:r>
                      <m:r>
                        <a:rPr lang="en-US" sz="1400" b="0" i="1" smtClean="0">
                          <a:latin typeface="Cambria Math"/>
                          <a:ea typeface="Cambria Math"/>
                        </a:rPr>
                        <m:t>=</m:t>
                      </m:r>
                      <m:r>
                        <a:rPr lang="en-US" sz="1400" b="0" i="1" smtClean="0">
                          <a:latin typeface="Cambria Math"/>
                          <a:ea typeface="Cambria Math"/>
                        </a:rPr>
                        <m:t>𝑎</m:t>
                      </m:r>
                      <m:r>
                        <a:rPr lang="en-US" sz="1400" b="0" i="1" smtClean="0">
                          <a:latin typeface="Cambria Math"/>
                          <a:ea typeface="Cambria Math"/>
                        </a:rPr>
                        <m:t>(1+</m:t>
                      </m:r>
                      <m:r>
                        <a:rPr lang="en-US" sz="1400" b="0" i="1" smtClean="0">
                          <a:latin typeface="Cambria Math"/>
                          <a:ea typeface="Cambria Math"/>
                        </a:rPr>
                        <m:t>𝑐𝑜𝑠</m:t>
                      </m:r>
                      <m:r>
                        <a:rPr lang="en-US" sz="1400" b="0" i="1" smtClean="0">
                          <a:latin typeface="Cambria Math"/>
                          <a:ea typeface="Cambria Math"/>
                        </a:rPr>
                        <m:t>𝜃</m:t>
                      </m:r>
                      <m:r>
                        <a:rPr lang="en-US" sz="1400" b="0" i="1" smtClean="0">
                          <a:latin typeface="Cambria Math"/>
                          <a:ea typeface="Cambria Math"/>
                        </a:rPr>
                        <m:t>)</m:t>
                      </m:r>
                    </m:oMath>
                  </m:oMathPara>
                </a14:m>
                <a:endParaRPr lang="en-GB"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1143000" y="4876800"/>
                <a:ext cx="1482265" cy="307777"/>
              </a:xfrm>
              <a:prstGeom prst="rect">
                <a:avLst/>
              </a:prstGeom>
              <a:blipFill rotWithShape="1">
                <a:blip r:embed="rId8"/>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657600" y="1371600"/>
                <a:ext cx="2209800" cy="557845"/>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a:rPr>
                          </m:ctrlPr>
                        </m:sSupPr>
                        <m:e>
                          <m:r>
                            <a:rPr lang="en-US" sz="1400" b="0" i="1" smtClean="0">
                              <a:latin typeface="Cambria Math"/>
                            </a:rPr>
                            <m:t>𝑎</m:t>
                          </m:r>
                        </m:e>
                        <m:sup>
                          <m:r>
                            <a:rPr lang="en-US" sz="1400" b="0" i="1" smtClean="0">
                              <a:latin typeface="Cambria Math"/>
                            </a:rPr>
                            <m:t>2</m:t>
                          </m:r>
                        </m:sup>
                      </m:sSup>
                      <m:nary>
                        <m:naryPr>
                          <m:ctrlPr>
                            <a:rPr lang="en-US" sz="1400" b="0" i="1" smtClean="0">
                              <a:latin typeface="Cambria Math"/>
                            </a:rPr>
                          </m:ctrlPr>
                        </m:naryPr>
                        <m:sub>
                          <m:r>
                            <a:rPr lang="en-US" sz="1400" b="0" i="1" smtClean="0">
                              <a:latin typeface="Cambria Math"/>
                            </a:rPr>
                            <m:t>0</m:t>
                          </m:r>
                        </m:sub>
                        <m:sup>
                          <m:r>
                            <a:rPr lang="en-US" sz="1400" b="0" i="1" smtClean="0">
                              <a:latin typeface="Cambria Math"/>
                              <a:ea typeface="Cambria Math"/>
                            </a:rPr>
                            <m:t>𝜋</m:t>
                          </m:r>
                        </m:sup>
                        <m:e>
                          <m:r>
                            <a:rPr lang="en-US" sz="1400" b="0" i="1" smtClean="0">
                              <a:latin typeface="Cambria Math"/>
                              <a:ea typeface="Cambria Math"/>
                            </a:rPr>
                            <m:t>1+2</m:t>
                          </m:r>
                          <m:r>
                            <a:rPr lang="en-US" sz="1400" b="0" i="1" smtClean="0">
                              <a:latin typeface="Cambria Math"/>
                              <a:ea typeface="Cambria Math"/>
                            </a:rPr>
                            <m:t>𝑐𝑜𝑠</m:t>
                          </m:r>
                          <m:r>
                            <a:rPr lang="en-US" sz="1400" b="0" i="1" smtClean="0">
                              <a:latin typeface="Cambria Math"/>
                              <a:ea typeface="Cambria Math"/>
                            </a:rPr>
                            <m:t>𝜃</m:t>
                          </m:r>
                          <m:r>
                            <a:rPr lang="en-US" sz="1400" b="0" i="1" smtClean="0">
                              <a:latin typeface="Cambria Math"/>
                              <a:ea typeface="Cambria Math"/>
                            </a:rPr>
                            <m:t>+</m:t>
                          </m:r>
                          <m:sSup>
                            <m:sSupPr>
                              <m:ctrlPr>
                                <a:rPr lang="en-US" sz="1400" b="0" i="1" smtClean="0">
                                  <a:latin typeface="Cambria Math"/>
                                  <a:ea typeface="Cambria Math"/>
                                </a:rPr>
                              </m:ctrlPr>
                            </m:sSupPr>
                            <m:e>
                              <m:r>
                                <a:rPr lang="en-US" sz="1400" b="0" i="1" smtClean="0">
                                  <a:latin typeface="Cambria Math"/>
                                  <a:ea typeface="Cambria Math"/>
                                </a:rPr>
                                <m:t>𝑐𝑜𝑠</m:t>
                              </m:r>
                            </m:e>
                            <m:sup>
                              <m:r>
                                <a:rPr lang="en-US" sz="1400" b="0" i="1" smtClean="0">
                                  <a:latin typeface="Cambria Math"/>
                                  <a:ea typeface="Cambria Math"/>
                                </a:rPr>
                                <m:t>2</m:t>
                              </m:r>
                            </m:sup>
                          </m:sSup>
                          <m:r>
                            <a:rPr lang="en-US" sz="1400" b="0" i="1" smtClean="0">
                              <a:latin typeface="Cambria Math"/>
                              <a:ea typeface="Cambria Math"/>
                            </a:rPr>
                            <m:t>𝜃</m:t>
                          </m:r>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3657600" y="1371600"/>
                <a:ext cx="2209800" cy="557845"/>
              </a:xfrm>
              <a:prstGeom prst="rect">
                <a:avLst/>
              </a:prstGeom>
              <a:blipFill rotWithShape="1">
                <a:blip r:embed="rId9"/>
                <a:stretch>
                  <a:fillRect l="-20386" t="-151087" r="-4959" b="-2217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905000" y="0"/>
                <a:ext cx="2056845"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𝑐𝑜𝑠</m:t>
                      </m:r>
                      <m:r>
                        <a:rPr lang="en-US" sz="1600" b="0" i="1" smtClean="0">
                          <a:latin typeface="Cambria Math"/>
                        </a:rPr>
                        <m:t>2</m:t>
                      </m:r>
                      <m:r>
                        <a:rPr lang="en-US" sz="1600" b="0" i="1" smtClean="0">
                          <a:latin typeface="Cambria Math"/>
                          <a:ea typeface="Cambria Math"/>
                        </a:rPr>
                        <m:t>𝜃</m:t>
                      </m:r>
                      <m:r>
                        <a:rPr lang="en-US" sz="1600" b="0" i="1" smtClean="0">
                          <a:latin typeface="Cambria Math"/>
                        </a:rPr>
                        <m:t>=2</m:t>
                      </m:r>
                      <m:sSup>
                        <m:sSupPr>
                          <m:ctrlPr>
                            <a:rPr lang="en-US" sz="1600" b="0" i="1" smtClean="0">
                              <a:latin typeface="Cambria Math"/>
                            </a:rPr>
                          </m:ctrlPr>
                        </m:sSupPr>
                        <m:e>
                          <m:r>
                            <a:rPr lang="en-US" sz="1600" b="0" i="1" smtClean="0">
                              <a:latin typeface="Cambria Math"/>
                            </a:rPr>
                            <m:t>𝑐𝑜𝑠</m:t>
                          </m:r>
                        </m:e>
                        <m:sup>
                          <m:r>
                            <a:rPr lang="en-US" sz="1600" b="0" i="1" smtClean="0">
                              <a:latin typeface="Cambria Math"/>
                            </a:rPr>
                            <m:t>2</m:t>
                          </m:r>
                        </m:sup>
                      </m:sSup>
                      <m:r>
                        <a:rPr lang="en-US" sz="1600" b="0" i="1" smtClean="0">
                          <a:latin typeface="Cambria Math"/>
                          <a:ea typeface="Cambria Math"/>
                        </a:rPr>
                        <m:t>𝜃</m:t>
                      </m:r>
                      <m:r>
                        <a:rPr lang="en-US" sz="1600" b="0" i="1" smtClean="0">
                          <a:latin typeface="Cambria Math"/>
                          <a:ea typeface="Cambria Math"/>
                        </a:rPr>
                        <m:t>−1</m:t>
                      </m:r>
                    </m:oMath>
                  </m:oMathPara>
                </a14:m>
                <a:endParaRPr lang="en-GB"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905000" y="0"/>
                <a:ext cx="2056845" cy="338554"/>
              </a:xfrm>
              <a:prstGeom prst="rect">
                <a:avLst/>
              </a:prstGeom>
              <a:blipFill rotWithShape="1">
                <a:blip r:embed="rId10"/>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657600" y="2057400"/>
                <a:ext cx="2895600" cy="557845"/>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a:rPr>
                          </m:ctrlPr>
                        </m:sSupPr>
                        <m:e>
                          <m:r>
                            <a:rPr lang="en-US" sz="1400" b="0" i="1" smtClean="0">
                              <a:latin typeface="Cambria Math"/>
                            </a:rPr>
                            <m:t>𝑎</m:t>
                          </m:r>
                        </m:e>
                        <m:sup>
                          <m:r>
                            <a:rPr lang="en-US" sz="1400" b="0" i="1" smtClean="0">
                              <a:latin typeface="Cambria Math"/>
                            </a:rPr>
                            <m:t>2</m:t>
                          </m:r>
                        </m:sup>
                      </m:sSup>
                      <m:nary>
                        <m:naryPr>
                          <m:ctrlPr>
                            <a:rPr lang="en-US" sz="1400" b="0" i="1" smtClean="0">
                              <a:latin typeface="Cambria Math"/>
                            </a:rPr>
                          </m:ctrlPr>
                        </m:naryPr>
                        <m:sub>
                          <m:r>
                            <a:rPr lang="en-US" sz="1400" b="0" i="1" smtClean="0">
                              <a:latin typeface="Cambria Math"/>
                            </a:rPr>
                            <m:t>0</m:t>
                          </m:r>
                        </m:sub>
                        <m:sup>
                          <m:r>
                            <a:rPr lang="en-US" sz="1400" b="0" i="1" smtClean="0">
                              <a:latin typeface="Cambria Math"/>
                              <a:ea typeface="Cambria Math"/>
                            </a:rPr>
                            <m:t>𝜋</m:t>
                          </m:r>
                        </m:sup>
                        <m:e>
                          <m:r>
                            <a:rPr lang="en-US" sz="1400" b="0" i="1" smtClean="0">
                              <a:latin typeface="Cambria Math"/>
                              <a:ea typeface="Cambria Math"/>
                            </a:rPr>
                            <m:t>1+2</m:t>
                          </m:r>
                          <m:r>
                            <a:rPr lang="en-US" sz="1400" b="0" i="1" smtClean="0">
                              <a:latin typeface="Cambria Math"/>
                              <a:ea typeface="Cambria Math"/>
                            </a:rPr>
                            <m:t>𝑐𝑜𝑠</m:t>
                          </m:r>
                          <m:r>
                            <a:rPr lang="en-US" sz="1400" b="0" i="1" smtClean="0">
                              <a:latin typeface="Cambria Math"/>
                              <a:ea typeface="Cambria Math"/>
                            </a:rPr>
                            <m:t>𝜃</m:t>
                          </m:r>
                          <m:r>
                            <a:rPr lang="en-US" sz="1400" b="0" i="1" smtClean="0">
                              <a:latin typeface="Cambria Math"/>
                              <a:ea typeface="Cambria Math"/>
                            </a:rPr>
                            <m:t>+</m:t>
                          </m:r>
                          <m:f>
                            <m:fPr>
                              <m:ctrlPr>
                                <a:rPr lang="en-US" sz="1400" i="1">
                                  <a:latin typeface="Cambria Math"/>
                                </a:rPr>
                              </m:ctrlPr>
                            </m:fPr>
                            <m:num>
                              <m:r>
                                <a:rPr lang="en-US" sz="1400" i="1">
                                  <a:latin typeface="Cambria Math"/>
                                </a:rPr>
                                <m:t>1</m:t>
                              </m:r>
                            </m:num>
                            <m:den>
                              <m:r>
                                <a:rPr lang="en-US" sz="1400" i="1">
                                  <a:latin typeface="Cambria Math"/>
                                </a:rPr>
                                <m:t>2</m:t>
                              </m:r>
                            </m:den>
                          </m:f>
                          <m:r>
                            <a:rPr lang="en-US" sz="1400" i="1">
                              <a:latin typeface="Cambria Math"/>
                            </a:rPr>
                            <m:t>𝑐𝑜𝑠</m:t>
                          </m:r>
                          <m:r>
                            <a:rPr lang="en-US" sz="1400" i="1">
                              <a:latin typeface="Cambria Math"/>
                            </a:rPr>
                            <m:t>2</m:t>
                          </m:r>
                          <m:r>
                            <a:rPr lang="en-US" sz="1400" i="1">
                              <a:latin typeface="Cambria Math"/>
                              <a:ea typeface="Cambria Math"/>
                            </a:rPr>
                            <m:t>𝜃</m:t>
                          </m:r>
                          <m:r>
                            <a:rPr lang="en-US" sz="1400" i="1">
                              <a:latin typeface="Cambria Math"/>
                              <a:ea typeface="Cambria Math"/>
                            </a:rPr>
                            <m:t>+</m:t>
                          </m:r>
                          <m:f>
                            <m:fPr>
                              <m:ctrlPr>
                                <a:rPr lang="en-US" sz="1400" i="1">
                                  <a:latin typeface="Cambria Math"/>
                                  <a:ea typeface="Cambria Math"/>
                                </a:rPr>
                              </m:ctrlPr>
                            </m:fPr>
                            <m:num>
                              <m:r>
                                <a:rPr lang="en-US" sz="1400" i="1">
                                  <a:latin typeface="Cambria Math"/>
                                  <a:ea typeface="Cambria Math"/>
                                </a:rPr>
                                <m:t>1</m:t>
                              </m:r>
                            </m:num>
                            <m:den>
                              <m:r>
                                <a:rPr lang="en-US" sz="1400" i="1">
                                  <a:latin typeface="Cambria Math"/>
                                  <a:ea typeface="Cambria Math"/>
                                </a:rPr>
                                <m:t>2</m:t>
                              </m:r>
                            </m:den>
                          </m:f>
                          <m:r>
                            <a:rPr lang="en-US" sz="1400" b="0" i="1" smtClean="0">
                              <a:latin typeface="Cambria Math"/>
                              <a:ea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657600" y="2057400"/>
                <a:ext cx="2895600" cy="557845"/>
              </a:xfrm>
              <a:prstGeom prst="rect">
                <a:avLst/>
              </a:prstGeom>
              <a:blipFill rotWithShape="1">
                <a:blip r:embed="rId11"/>
                <a:stretch>
                  <a:fillRect l="-15158" t="-152747" b="-224176"/>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581400" y="2743200"/>
                <a:ext cx="2667000" cy="565348"/>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a:rPr>
                          </m:ctrlPr>
                        </m:sSupPr>
                        <m:e>
                          <m:r>
                            <a:rPr lang="en-US" sz="1400" b="0" i="1" smtClean="0">
                              <a:latin typeface="Cambria Math"/>
                            </a:rPr>
                            <m:t>𝑎</m:t>
                          </m:r>
                        </m:e>
                        <m:sup>
                          <m:r>
                            <a:rPr lang="en-US" sz="1400" b="0" i="1" smtClean="0">
                              <a:latin typeface="Cambria Math"/>
                            </a:rPr>
                            <m:t>2</m:t>
                          </m:r>
                        </m:sup>
                      </m:sSup>
                      <m:nary>
                        <m:naryPr>
                          <m:ctrlPr>
                            <a:rPr lang="en-US" sz="1400" b="0" i="1" smtClean="0">
                              <a:latin typeface="Cambria Math"/>
                            </a:rPr>
                          </m:ctrlPr>
                        </m:naryPr>
                        <m:sub>
                          <m:r>
                            <a:rPr lang="en-US" sz="1400" b="0" i="1" smtClean="0">
                              <a:latin typeface="Cambria Math"/>
                            </a:rPr>
                            <m:t>0</m:t>
                          </m:r>
                        </m:sub>
                        <m:sup>
                          <m:r>
                            <a:rPr lang="en-US" sz="1400" b="0" i="1" smtClean="0">
                              <a:latin typeface="Cambria Math"/>
                              <a:ea typeface="Cambria Math"/>
                            </a:rPr>
                            <m:t>𝜋</m:t>
                          </m:r>
                        </m:sup>
                        <m:e>
                          <m:f>
                            <m:fPr>
                              <m:ctrlPr>
                                <a:rPr lang="en-US" sz="1400" b="0" i="1" smtClean="0">
                                  <a:latin typeface="Cambria Math"/>
                                  <a:ea typeface="Cambria Math"/>
                                </a:rPr>
                              </m:ctrlPr>
                            </m:fPr>
                            <m:num>
                              <m:r>
                                <a:rPr lang="en-US" sz="1400" b="0" i="1" smtClean="0">
                                  <a:latin typeface="Cambria Math"/>
                                  <a:ea typeface="Cambria Math"/>
                                </a:rPr>
                                <m:t>3</m:t>
                              </m:r>
                            </m:num>
                            <m:den>
                              <m:r>
                                <a:rPr lang="en-US" sz="1400" b="0" i="1" smtClean="0">
                                  <a:latin typeface="Cambria Math"/>
                                  <a:ea typeface="Cambria Math"/>
                                </a:rPr>
                                <m:t>2</m:t>
                              </m:r>
                            </m:den>
                          </m:f>
                          <m:r>
                            <a:rPr lang="en-US" sz="1400" b="0" i="1" smtClean="0">
                              <a:latin typeface="Cambria Math"/>
                              <a:ea typeface="Cambria Math"/>
                            </a:rPr>
                            <m:t>+2</m:t>
                          </m:r>
                          <m:r>
                            <a:rPr lang="en-US" sz="1400" b="0" i="1" smtClean="0">
                              <a:latin typeface="Cambria Math"/>
                              <a:ea typeface="Cambria Math"/>
                            </a:rPr>
                            <m:t>𝑐𝑜𝑠</m:t>
                          </m:r>
                          <m:r>
                            <a:rPr lang="en-US" sz="1400" b="0" i="1" smtClean="0">
                              <a:latin typeface="Cambria Math"/>
                              <a:ea typeface="Cambria Math"/>
                            </a:rPr>
                            <m:t>𝜃</m:t>
                          </m:r>
                          <m:r>
                            <a:rPr lang="en-US" sz="1400" b="0" i="1" smtClean="0">
                              <a:latin typeface="Cambria Math"/>
                              <a:ea typeface="Cambria Math"/>
                            </a:rPr>
                            <m:t>+</m:t>
                          </m:r>
                          <m:f>
                            <m:fPr>
                              <m:ctrlPr>
                                <a:rPr lang="en-US" sz="1400" i="1">
                                  <a:latin typeface="Cambria Math"/>
                                </a:rPr>
                              </m:ctrlPr>
                            </m:fPr>
                            <m:num>
                              <m:r>
                                <a:rPr lang="en-US" sz="1400" i="1">
                                  <a:latin typeface="Cambria Math"/>
                                </a:rPr>
                                <m:t>1</m:t>
                              </m:r>
                            </m:num>
                            <m:den>
                              <m:r>
                                <a:rPr lang="en-US" sz="1400" i="1">
                                  <a:latin typeface="Cambria Math"/>
                                </a:rPr>
                                <m:t>2</m:t>
                              </m:r>
                            </m:den>
                          </m:f>
                          <m:r>
                            <a:rPr lang="en-US" sz="1400" i="1">
                              <a:latin typeface="Cambria Math"/>
                            </a:rPr>
                            <m:t>𝑐𝑜𝑠</m:t>
                          </m:r>
                          <m:r>
                            <a:rPr lang="en-US" sz="1400" i="1">
                              <a:latin typeface="Cambria Math"/>
                            </a:rPr>
                            <m:t>2</m:t>
                          </m:r>
                          <m:r>
                            <a:rPr lang="en-US" sz="1400" i="1">
                              <a:latin typeface="Cambria Math"/>
                              <a:ea typeface="Cambria Math"/>
                            </a:rPr>
                            <m:t>𝜃</m:t>
                          </m:r>
                          <m:r>
                            <a:rPr lang="en-US" sz="1400" b="0" i="1" smtClean="0">
                              <a:latin typeface="Cambria Math"/>
                              <a:ea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581400" y="2743200"/>
                <a:ext cx="2667000" cy="565348"/>
              </a:xfrm>
              <a:prstGeom prst="rect">
                <a:avLst/>
              </a:prstGeom>
              <a:blipFill rotWithShape="1">
                <a:blip r:embed="rId12"/>
                <a:stretch>
                  <a:fillRect l="-14416" t="-149462" b="-218280"/>
                </a:stretch>
              </a:blipFill>
              <a:ln w="25400">
                <a:noFill/>
              </a:ln>
            </p:spPr>
            <p:txBody>
              <a:bodyPr/>
              <a:lstStyle/>
              <a:p>
                <a:r>
                  <a:rPr lang="en-GB">
                    <a:noFill/>
                  </a:rPr>
                  <a:t> </a:t>
                </a:r>
              </a:p>
            </p:txBody>
          </p:sp>
        </mc:Fallback>
      </mc:AlternateContent>
      <p:sp>
        <p:nvSpPr>
          <p:cNvPr id="26" name="Arc 25"/>
          <p:cNvSpPr/>
          <p:nvPr/>
        </p:nvSpPr>
        <p:spPr>
          <a:xfrm>
            <a:off x="6311734" y="1687285"/>
            <a:ext cx="504701" cy="652154"/>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TextBox 29"/>
          <p:cNvSpPr txBox="1"/>
          <p:nvPr/>
        </p:nvSpPr>
        <p:spPr>
          <a:xfrm>
            <a:off x="6799611" y="1870364"/>
            <a:ext cx="1323109"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Replace cos</a:t>
            </a:r>
            <a:r>
              <a:rPr lang="en-US" sz="1200" baseline="30000" dirty="0" smtClean="0">
                <a:solidFill>
                  <a:srgbClr val="FF0000"/>
                </a:solidFill>
                <a:latin typeface="Comic Sans MS" panose="030F0702030302020204" pitchFamily="66" charset="0"/>
              </a:rPr>
              <a:t>2</a:t>
            </a:r>
            <a:r>
              <a:rPr lang="el-GR" sz="1200" dirty="0" smtClean="0">
                <a:solidFill>
                  <a:srgbClr val="FF0000"/>
                </a:solidFill>
                <a:latin typeface="Comic Sans MS" panose="030F0702030302020204" pitchFamily="66" charset="0"/>
              </a:rPr>
              <a:t>θ</a:t>
            </a:r>
            <a:endParaRPr lang="en-GB" sz="1200" dirty="0">
              <a:solidFill>
                <a:srgbClr val="FF0000"/>
              </a:solidFill>
              <a:latin typeface="Comic Sans MS" panose="030F0702030302020204" pitchFamily="66" charset="0"/>
            </a:endParaRPr>
          </a:p>
        </p:txBody>
      </p:sp>
      <p:sp>
        <p:nvSpPr>
          <p:cNvPr id="31" name="Arc 30"/>
          <p:cNvSpPr/>
          <p:nvPr/>
        </p:nvSpPr>
        <p:spPr>
          <a:xfrm>
            <a:off x="6250378" y="2362200"/>
            <a:ext cx="504701" cy="652154"/>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TextBox 31"/>
          <p:cNvSpPr txBox="1"/>
          <p:nvPr/>
        </p:nvSpPr>
        <p:spPr>
          <a:xfrm>
            <a:off x="6726380" y="2553195"/>
            <a:ext cx="1455719"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Group like terms</a:t>
            </a:r>
            <a:endParaRPr lang="en-GB" sz="1200" dirty="0">
              <a:solidFill>
                <a:srgbClr val="FF0000"/>
              </a:solidFill>
              <a:latin typeface="Comic Sans MS" panose="030F0702030302020204" pitchFamily="66" charset="0"/>
            </a:endParaRPr>
          </a:p>
        </p:txBody>
      </p:sp>
      <p:sp>
        <p:nvSpPr>
          <p:cNvPr id="34" name="Arc 33"/>
          <p:cNvSpPr/>
          <p:nvPr/>
        </p:nvSpPr>
        <p:spPr>
          <a:xfrm>
            <a:off x="5951517" y="3072740"/>
            <a:ext cx="484910" cy="834242"/>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TextBox 34"/>
          <p:cNvSpPr txBox="1"/>
          <p:nvPr/>
        </p:nvSpPr>
        <p:spPr>
          <a:xfrm>
            <a:off x="6472052" y="3026228"/>
            <a:ext cx="2671948" cy="1223412"/>
          </a:xfrm>
          <a:prstGeom prst="rect">
            <a:avLst/>
          </a:prstGeom>
          <a:noFill/>
        </p:spPr>
        <p:txBody>
          <a:bodyPr wrap="square" rtlCol="0">
            <a:spAutoFit/>
          </a:bodyPr>
          <a:lstStyle/>
          <a:p>
            <a:pPr algn="ctr"/>
            <a:r>
              <a:rPr lang="en-US" sz="1050" dirty="0" smtClean="0">
                <a:solidFill>
                  <a:srgbClr val="FF0000"/>
                </a:solidFill>
                <a:latin typeface="Comic Sans MS" panose="030F0702030302020204" pitchFamily="66" charset="0"/>
              </a:rPr>
              <a:t>Integrate each term with respect to </a:t>
            </a:r>
            <a:r>
              <a:rPr lang="el-GR" sz="1050" dirty="0" smtClean="0">
                <a:solidFill>
                  <a:srgbClr val="FF0000"/>
                </a:solidFill>
                <a:latin typeface="Comic Sans MS" panose="030F0702030302020204" pitchFamily="66" charset="0"/>
              </a:rPr>
              <a:t>θ</a:t>
            </a:r>
            <a:r>
              <a:rPr lang="en-US" sz="1050" dirty="0" smtClean="0">
                <a:solidFill>
                  <a:srgbClr val="FF0000"/>
                </a:solidFill>
                <a:latin typeface="Comic Sans MS" panose="030F0702030302020204" pitchFamily="66" charset="0"/>
              </a:rPr>
              <a:t>, u</a:t>
            </a:r>
            <a:r>
              <a:rPr lang="en-US" sz="1050" dirty="0" smtClean="0">
                <a:solidFill>
                  <a:srgbClr val="FF0000"/>
                </a:solidFill>
                <a:latin typeface="Comic Sans MS" panose="030F0702030302020204" pitchFamily="66" charset="0"/>
                <a:sym typeface="Wingdings" panose="05000000000000000000" pitchFamily="2" charset="2"/>
              </a:rPr>
              <a:t>sing the ‘standard patterns’ technique</a:t>
            </a:r>
          </a:p>
          <a:p>
            <a:pPr marL="171450" indent="-171450" algn="ctr">
              <a:buFont typeface="Wingdings"/>
              <a:buChar char="à"/>
            </a:pPr>
            <a:endParaRPr lang="en-US" sz="1050" dirty="0" smtClean="0">
              <a:solidFill>
                <a:srgbClr val="FF0000"/>
              </a:solidFill>
              <a:latin typeface="Comic Sans MS" panose="030F0702030302020204" pitchFamily="66" charset="0"/>
              <a:sym typeface="Wingdings" panose="05000000000000000000" pitchFamily="2" charset="2"/>
            </a:endParaRPr>
          </a:p>
          <a:p>
            <a:pPr marL="171450" indent="-171450" algn="ctr">
              <a:buFont typeface="Wingdings"/>
              <a:buChar char="à"/>
            </a:pPr>
            <a:r>
              <a:rPr lang="en-US" sz="1050" dirty="0" err="1" smtClean="0">
                <a:solidFill>
                  <a:srgbClr val="FF0000"/>
                </a:solidFill>
                <a:latin typeface="Comic Sans MS" panose="030F0702030302020204" pitchFamily="66" charset="0"/>
                <a:sym typeface="Wingdings" panose="05000000000000000000" pitchFamily="2" charset="2"/>
              </a:rPr>
              <a:t>ie</a:t>
            </a:r>
            <a:r>
              <a:rPr lang="en-US" sz="1050" dirty="0" smtClean="0">
                <a:solidFill>
                  <a:srgbClr val="FF0000"/>
                </a:solidFill>
                <a:latin typeface="Comic Sans MS" panose="030F0702030302020204" pitchFamily="66" charset="0"/>
                <a:sym typeface="Wingdings" panose="05000000000000000000" pitchFamily="2" charset="2"/>
              </a:rPr>
              <a:t>) Think about what would differentiate to give these, then adjust it to give the correct coefficient</a:t>
            </a:r>
            <a:endParaRPr lang="en-GB" sz="105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6" name="TextBox 35"/>
              <p:cNvSpPr txBox="1"/>
              <p:nvPr/>
            </p:nvSpPr>
            <p:spPr>
              <a:xfrm>
                <a:off x="3615047" y="3750624"/>
                <a:ext cx="45819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a:rPr>
                          </m:ctrlPr>
                        </m:sSupPr>
                        <m:e>
                          <m:r>
                            <a:rPr lang="en-US" sz="1400" b="0" i="1" smtClean="0">
                              <a:latin typeface="Cambria Math"/>
                            </a:rPr>
                            <m:t>𝑎</m:t>
                          </m:r>
                        </m:e>
                        <m:sup>
                          <m:r>
                            <a:rPr lang="en-US" sz="1400" b="0" i="1" smtClean="0">
                              <a:latin typeface="Cambria Math"/>
                            </a:rPr>
                            <m:t>2</m:t>
                          </m:r>
                        </m:sup>
                      </m:sSup>
                    </m:oMath>
                  </m:oMathPara>
                </a14:m>
                <a:endParaRPr lang="en-GB"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3615047" y="3750624"/>
                <a:ext cx="458190" cy="307777"/>
              </a:xfrm>
              <a:prstGeom prst="rect">
                <a:avLst/>
              </a:prstGeom>
              <a:blipFill rotWithShape="1">
                <a:blip r:embed="rId13"/>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005944" y="3631870"/>
                <a:ext cx="460318"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US" sz="1400" b="0" i="1" smtClean="0">
                              <a:latin typeface="Cambria Math"/>
                            </a:rPr>
                            <m:t>3</m:t>
                          </m:r>
                        </m:num>
                        <m:den>
                          <m:r>
                            <a:rPr lang="en-US" sz="1400" b="0" i="1" smtClean="0">
                              <a:latin typeface="Cambria Math"/>
                            </a:rPr>
                            <m:t>2</m:t>
                          </m:r>
                        </m:den>
                      </m:f>
                      <m:r>
                        <a:rPr lang="en-GB" sz="1400" i="1" smtClean="0">
                          <a:latin typeface="Cambria Math"/>
                          <a:ea typeface="Cambria Math"/>
                        </a:rPr>
                        <m:t>𝜃</m:t>
                      </m:r>
                    </m:oMath>
                  </m:oMathPara>
                </a14:m>
                <a:endParaRPr lang="en-GB" sz="1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4005944" y="3631870"/>
                <a:ext cx="460318" cy="495649"/>
              </a:xfrm>
              <a:prstGeom prst="rect">
                <a:avLst/>
              </a:prstGeom>
              <a:blipFill rotWithShape="1">
                <a:blip r:embed="rId14"/>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288972" y="3736770"/>
                <a:ext cx="84715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 </m:t>
                      </m:r>
                      <m:r>
                        <a:rPr lang="en-US" sz="1400" i="1" smtClean="0">
                          <a:latin typeface="Cambria Math"/>
                        </a:rPr>
                        <m:t>2</m:t>
                      </m:r>
                      <m:r>
                        <a:rPr lang="en-US" sz="1400" b="0" i="1" smtClean="0">
                          <a:latin typeface="Cambria Math"/>
                        </a:rPr>
                        <m:t>𝑠𝑖𝑛</m:t>
                      </m:r>
                      <m:r>
                        <a:rPr lang="en-GB" sz="1400" i="1" smtClean="0">
                          <a:latin typeface="Cambria Math"/>
                          <a:ea typeface="Cambria Math"/>
                        </a:rPr>
                        <m:t>𝜃</m:t>
                      </m:r>
                    </m:oMath>
                  </m:oMathPara>
                </a14:m>
                <a:endParaRPr lang="en-GB" sz="1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4288972" y="3736770"/>
                <a:ext cx="847155" cy="307777"/>
              </a:xfrm>
              <a:prstGeom prst="rect">
                <a:avLst/>
              </a:prstGeom>
              <a:blipFill rotWithShape="1">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952011" y="3627912"/>
                <a:ext cx="1006429"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 </m:t>
                      </m:r>
                      <m:f>
                        <m:fPr>
                          <m:ctrlPr>
                            <a:rPr lang="en-US" sz="1400" b="0" i="1" smtClean="0">
                              <a:latin typeface="Cambria Math"/>
                            </a:rPr>
                          </m:ctrlPr>
                        </m:fPr>
                        <m:num>
                          <m:r>
                            <a:rPr lang="en-US" sz="1400" b="0" i="1" smtClean="0">
                              <a:latin typeface="Cambria Math"/>
                            </a:rPr>
                            <m:t>1</m:t>
                          </m:r>
                        </m:num>
                        <m:den>
                          <m:r>
                            <a:rPr lang="en-US" sz="1400" b="0" i="1" smtClean="0">
                              <a:latin typeface="Cambria Math"/>
                            </a:rPr>
                            <m:t>4</m:t>
                          </m:r>
                        </m:den>
                      </m:f>
                      <m:r>
                        <a:rPr lang="en-US" sz="1400" b="0" i="1" smtClean="0">
                          <a:latin typeface="Cambria Math"/>
                        </a:rPr>
                        <m:t>𝑠𝑖𝑛</m:t>
                      </m:r>
                      <m:r>
                        <a:rPr lang="en-US" sz="1400" b="0" i="1" smtClean="0">
                          <a:latin typeface="Cambria Math"/>
                        </a:rPr>
                        <m:t>2</m:t>
                      </m:r>
                      <m:r>
                        <a:rPr lang="en-GB" sz="1400" i="1" smtClean="0">
                          <a:latin typeface="Cambria Math"/>
                          <a:ea typeface="Cambria Math"/>
                        </a:rPr>
                        <m:t>𝜃</m:t>
                      </m:r>
                    </m:oMath>
                  </m:oMathPara>
                </a14:m>
                <a:endParaRPr lang="en-GB"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952011" y="3627912"/>
                <a:ext cx="1006429" cy="495649"/>
              </a:xfrm>
              <a:prstGeom prst="rect">
                <a:avLst/>
              </a:prstGeom>
              <a:blipFill rotWithShape="1">
                <a:blip r:embed="rId16"/>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613068" y="4686796"/>
                <a:ext cx="45819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a:rPr>
                          </m:ctrlPr>
                        </m:sSupPr>
                        <m:e>
                          <m:r>
                            <a:rPr lang="en-US" sz="1400" b="0" i="1" smtClean="0">
                              <a:latin typeface="Cambria Math"/>
                            </a:rPr>
                            <m:t>𝑎</m:t>
                          </m:r>
                        </m:e>
                        <m:sup>
                          <m:r>
                            <a:rPr lang="en-US" sz="1400" b="0" i="1" smtClean="0">
                              <a:latin typeface="Cambria Math"/>
                            </a:rPr>
                            <m:t>2</m:t>
                          </m:r>
                        </m:sup>
                      </m:sSup>
                    </m:oMath>
                  </m:oMathPara>
                </a14:m>
                <a:endParaRPr lang="en-GB" sz="1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3613068" y="4686796"/>
                <a:ext cx="458190" cy="307777"/>
              </a:xfrm>
              <a:prstGeom prst="rect">
                <a:avLst/>
              </a:prstGeom>
              <a:blipFill rotWithShape="1">
                <a:blip r:embed="rId1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4122718" y="4520542"/>
                <a:ext cx="1091324"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US" sz="1400" b="0" i="1" smtClean="0">
                              <a:latin typeface="Cambria Math"/>
                            </a:rPr>
                            <m:t>3</m:t>
                          </m:r>
                        </m:num>
                        <m:den>
                          <m:r>
                            <a:rPr lang="en-US" sz="1400" b="0" i="1" smtClean="0">
                              <a:latin typeface="Cambria Math"/>
                            </a:rPr>
                            <m:t>2</m:t>
                          </m:r>
                        </m:den>
                      </m:f>
                      <m:r>
                        <a:rPr lang="en-GB" sz="1400" i="1" smtClean="0">
                          <a:latin typeface="Cambria Math"/>
                          <a:ea typeface="Cambria Math"/>
                        </a:rPr>
                        <m:t>𝜋</m:t>
                      </m:r>
                      <m:r>
                        <a:rPr lang="en-US" sz="1400" b="0" i="1" smtClean="0">
                          <a:latin typeface="Cambria Math"/>
                          <a:ea typeface="Cambria Math"/>
                        </a:rPr>
                        <m:t>+0+0</m:t>
                      </m:r>
                    </m:oMath>
                  </m:oMathPara>
                </a14:m>
                <a:endParaRPr lang="en-GB" sz="1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4122718" y="4520542"/>
                <a:ext cx="1091324" cy="495649"/>
              </a:xfrm>
              <a:prstGeom prst="rect">
                <a:avLst/>
              </a:prstGeom>
              <a:blipFill rotWithShape="1">
                <a:blip r:embed="rId18"/>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5169725" y="4522517"/>
                <a:ext cx="1527726" cy="5225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m:t>
                      </m:r>
                      <m:d>
                        <m:dPr>
                          <m:ctrlPr>
                            <a:rPr lang="en-GB" sz="1600" i="1" smtClean="0">
                              <a:latin typeface="Cambria Math"/>
                            </a:rPr>
                          </m:ctrlPr>
                        </m:dPr>
                        <m:e>
                          <m:m>
                            <m:mPr>
                              <m:mcs>
                                <m:mc>
                                  <m:mcPr>
                                    <m:count m:val="1"/>
                                    <m:mcJc m:val="center"/>
                                  </m:mcPr>
                                </m:mc>
                              </m:mcs>
                              <m:ctrlPr>
                                <a:rPr lang="en-GB" sz="1600" i="1" smtClean="0">
                                  <a:latin typeface="Cambria Math"/>
                                </a:rPr>
                              </m:ctrlPr>
                            </m:mPr>
                            <m:mr>
                              <m:e/>
                            </m:mr>
                            <m:mr>
                              <m:e/>
                            </m:mr>
                          </m:m>
                          <m:r>
                            <a:rPr lang="en-US" sz="1600" b="0" i="1" smtClean="0">
                              <a:latin typeface="Cambria Math"/>
                            </a:rPr>
                            <m:t>                </m:t>
                          </m:r>
                        </m:e>
                      </m:d>
                    </m:oMath>
                  </m:oMathPara>
                </a14:m>
                <a:endParaRPr lang="en-GB" sz="1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5169725" y="4522517"/>
                <a:ext cx="1527726" cy="522579"/>
              </a:xfrm>
              <a:prstGeom prst="rect">
                <a:avLst/>
              </a:prstGeom>
              <a:blipFill rotWithShape="1">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5545778" y="4637316"/>
                <a:ext cx="95173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rPr>
                        <m:t>0</m:t>
                      </m:r>
                      <m:r>
                        <a:rPr lang="en-US" sz="1400" b="0" i="1" smtClean="0">
                          <a:latin typeface="Cambria Math"/>
                          <a:ea typeface="Cambria Math"/>
                        </a:rPr>
                        <m:t>+0+0</m:t>
                      </m:r>
                    </m:oMath>
                  </m:oMathPara>
                </a14:m>
                <a:endParaRPr lang="en-GB" sz="1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5545778" y="4637316"/>
                <a:ext cx="951734" cy="307777"/>
              </a:xfrm>
              <a:prstGeom prst="rect">
                <a:avLst/>
              </a:prstGeom>
              <a:blipFill rotWithShape="1">
                <a:blip r:embed="rId20"/>
                <a:stretch>
                  <a:fillRect/>
                </a:stretch>
              </a:blipFill>
            </p:spPr>
            <p:txBody>
              <a:bodyPr/>
              <a:lstStyle/>
              <a:p>
                <a:r>
                  <a:rPr lang="en-GB">
                    <a:noFill/>
                  </a:rPr>
                  <a:t> </a:t>
                </a:r>
              </a:p>
            </p:txBody>
          </p:sp>
        </mc:Fallback>
      </mc:AlternateContent>
      <p:sp>
        <p:nvSpPr>
          <p:cNvPr id="51" name="Arc 50"/>
          <p:cNvSpPr/>
          <p:nvPr/>
        </p:nvSpPr>
        <p:spPr>
          <a:xfrm>
            <a:off x="6495802" y="4032662"/>
            <a:ext cx="484910" cy="834242"/>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TextBox 51"/>
          <p:cNvSpPr txBox="1"/>
          <p:nvPr/>
        </p:nvSpPr>
        <p:spPr>
          <a:xfrm>
            <a:off x="6902530" y="4286992"/>
            <a:ext cx="2087091"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a:t>
            </a:r>
            <a:r>
              <a:rPr lang="el-GR" sz="1200" dirty="0" smtClean="0">
                <a:solidFill>
                  <a:srgbClr val="FF0000"/>
                </a:solidFill>
                <a:latin typeface="Comic Sans MS" panose="030F0702030302020204" pitchFamily="66" charset="0"/>
              </a:rPr>
              <a:t>π</a:t>
            </a:r>
            <a:r>
              <a:rPr lang="en-US" sz="1200" dirty="0" smtClean="0">
                <a:solidFill>
                  <a:srgbClr val="FF0000"/>
                </a:solidFill>
                <a:latin typeface="Comic Sans MS" panose="030F0702030302020204" pitchFamily="66" charset="0"/>
              </a:rPr>
              <a:t> in and 0 in separately,  and subtract</a:t>
            </a:r>
            <a:endParaRPr lang="en-GB" sz="1200" dirty="0">
              <a:solidFill>
                <a:srgbClr val="FF0000"/>
              </a:solidFill>
              <a:latin typeface="Comic Sans MS" panose="030F0702030302020204" pitchFamily="66" charset="0"/>
            </a:endParaRPr>
          </a:p>
        </p:txBody>
      </p:sp>
      <p:sp>
        <p:nvSpPr>
          <p:cNvPr id="54" name="Arc 53"/>
          <p:cNvSpPr/>
          <p:nvPr/>
        </p:nvSpPr>
        <p:spPr>
          <a:xfrm>
            <a:off x="6493821" y="4921332"/>
            <a:ext cx="488869" cy="683821"/>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TextBox 54"/>
          <p:cNvSpPr txBox="1"/>
          <p:nvPr/>
        </p:nvSpPr>
        <p:spPr>
          <a:xfrm>
            <a:off x="6959927" y="5130141"/>
            <a:ext cx="1020291" cy="27501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55"/>
              <p:cNvSpPr txBox="1"/>
              <p:nvPr/>
            </p:nvSpPr>
            <p:spPr>
              <a:xfrm>
                <a:off x="6164283" y="5302334"/>
                <a:ext cx="545276" cy="54226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a:rPr>
                          </m:ctrlPr>
                        </m:fPr>
                        <m:num>
                          <m:r>
                            <a:rPr lang="en-US" sz="1400" b="0" i="1" smtClean="0">
                              <a:latin typeface="Cambria Math"/>
                            </a:rPr>
                            <m:t>3</m:t>
                          </m:r>
                          <m:r>
                            <a:rPr lang="en-US" sz="1400" b="0" i="1" smtClean="0">
                              <a:latin typeface="Cambria Math"/>
                              <a:ea typeface="Cambria Math"/>
                            </a:rPr>
                            <m:t>𝜋</m:t>
                          </m:r>
                          <m:sSup>
                            <m:sSupPr>
                              <m:ctrlPr>
                                <a:rPr lang="en-US" sz="1400" b="0" i="1" smtClean="0">
                                  <a:latin typeface="Cambria Math"/>
                                  <a:ea typeface="Cambria Math"/>
                                </a:rPr>
                              </m:ctrlPr>
                            </m:sSupPr>
                            <m:e>
                              <m:r>
                                <a:rPr lang="en-US" sz="1400" b="0" i="1" smtClean="0">
                                  <a:latin typeface="Cambria Math"/>
                                  <a:ea typeface="Cambria Math"/>
                                </a:rPr>
                                <m:t>𝑎</m:t>
                              </m:r>
                            </m:e>
                            <m:sup>
                              <m:r>
                                <a:rPr lang="en-US" sz="1400" b="0" i="1" smtClean="0">
                                  <a:latin typeface="Cambria Math"/>
                                  <a:ea typeface="Cambria Math"/>
                                </a:rPr>
                                <m:t>2</m:t>
                              </m:r>
                            </m:sup>
                          </m:sSup>
                        </m:num>
                        <m:den>
                          <m:r>
                            <a:rPr lang="en-US" sz="1400" b="0" i="1" smtClean="0">
                              <a:latin typeface="Cambria Math"/>
                            </a:rPr>
                            <m:t>2</m:t>
                          </m:r>
                        </m:den>
                      </m:f>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6164283" y="5302334"/>
                <a:ext cx="545276" cy="542264"/>
              </a:xfrm>
              <a:prstGeom prst="rect">
                <a:avLst/>
              </a:prstGeom>
              <a:blipFill rotWithShape="1">
                <a:blip r:embed="rId21"/>
                <a:stretch>
                  <a:fillRect/>
                </a:stretch>
              </a:blipFill>
              <a:ln w="25400">
                <a:noFill/>
              </a:ln>
            </p:spPr>
            <p:txBody>
              <a:bodyPr/>
              <a:lstStyle/>
              <a:p>
                <a:r>
                  <a:rPr lang="en-GB">
                    <a:noFill/>
                  </a:rPr>
                  <a:t> </a:t>
                </a:r>
              </a:p>
            </p:txBody>
          </p:sp>
        </mc:Fallback>
      </mc:AlternateContent>
      <p:sp>
        <p:nvSpPr>
          <p:cNvPr id="57" name="TextBox 56"/>
          <p:cNvSpPr txBox="1"/>
          <p:nvPr/>
        </p:nvSpPr>
        <p:spPr>
          <a:xfrm>
            <a:off x="3669475" y="5852556"/>
            <a:ext cx="5153891" cy="584775"/>
          </a:xfrm>
          <a:prstGeom prst="rect">
            <a:avLst/>
          </a:prstGeom>
          <a:noFill/>
        </p:spPr>
        <p:txBody>
          <a:bodyPr wrap="square" rtlCol="0">
            <a:spAutoFit/>
          </a:bodyPr>
          <a:lstStyle/>
          <a:p>
            <a:pPr algn="ctr"/>
            <a:r>
              <a:rPr lang="en-US" sz="1600" dirty="0" smtClean="0">
                <a:solidFill>
                  <a:srgbClr val="FF0000"/>
                </a:solidFill>
                <a:latin typeface="Comic Sans MS" panose="030F0702030302020204" pitchFamily="66" charset="0"/>
              </a:rPr>
              <a:t>Show full workings, even if it takes a while. It is very easy to make mistakes here!</a:t>
            </a:r>
            <a:endParaRPr lang="en-GB" sz="16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3841669" y="3574472"/>
                <a:ext cx="2383025" cy="6445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GB" i="1" smtClean="0">
                              <a:latin typeface="Cambria Math"/>
                            </a:rPr>
                          </m:ctrlPr>
                        </m:sSubSupPr>
                        <m:e>
                          <m:d>
                            <m:dPr>
                              <m:begChr m:val="["/>
                              <m:endChr m:val="]"/>
                              <m:ctrlPr>
                                <a:rPr lang="en-GB" i="1" smtClean="0">
                                  <a:latin typeface="Cambria Math"/>
                                </a:rPr>
                              </m:ctrlPr>
                            </m:dPr>
                            <m:e>
                              <m:m>
                                <m:mPr>
                                  <m:mcs>
                                    <m:mc>
                                      <m:mcPr>
                                        <m:count m:val="1"/>
                                        <m:mcJc m:val="center"/>
                                      </m:mcPr>
                                    </m:mc>
                                  </m:mcs>
                                  <m:ctrlPr>
                                    <a:rPr lang="en-GB" i="1" smtClean="0">
                                      <a:latin typeface="Cambria Math"/>
                                    </a:rPr>
                                  </m:ctrlPr>
                                </m:mPr>
                                <m:mr>
                                  <m:e/>
                                </m:mr>
                                <m:mr>
                                  <m:e/>
                                </m:mr>
                              </m:m>
                              <m:r>
                                <a:rPr lang="en-US" b="0" i="1" smtClean="0">
                                  <a:latin typeface="Cambria Math"/>
                                </a:rPr>
                                <m:t>                                </m:t>
                              </m:r>
                            </m:e>
                          </m:d>
                        </m:e>
                        <m:sub>
                          <m:r>
                            <a:rPr lang="en-US" b="0" i="1" smtClean="0">
                              <a:latin typeface="Cambria Math"/>
                            </a:rPr>
                            <m:t>0</m:t>
                          </m:r>
                        </m:sub>
                        <m:sup>
                          <m:r>
                            <a:rPr lang="en-US" b="0" i="1" smtClean="0">
                              <a:latin typeface="Cambria Math"/>
                              <a:ea typeface="Cambria Math"/>
                            </a:rPr>
                            <m:t>𝜋</m:t>
                          </m:r>
                        </m:sup>
                      </m:sSubSup>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3841669" y="3574472"/>
                <a:ext cx="2383025" cy="644535"/>
              </a:xfrm>
              <a:prstGeom prst="rect">
                <a:avLst/>
              </a:prstGeom>
              <a:blipFill rotWithShape="1">
                <a:blip r:embed="rId2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70204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
                                            <p:txEl>
                                              <p:pRg st="0" end="0"/>
                                            </p:txEl>
                                          </p:spTgt>
                                        </p:tgtEl>
                                        <p:attrNameLst>
                                          <p:attrName>style.visibility</p:attrName>
                                        </p:attrNameLst>
                                      </p:cBhvr>
                                      <p:to>
                                        <p:strVal val="visible"/>
                                      </p:to>
                                    </p:set>
                                    <p:animEffect transition="in" filter="blinds(horizontal)">
                                      <p:cBhvr>
                                        <p:cTn id="12" dur="500"/>
                                        <p:tgtEl>
                                          <p:spTgt spid="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blinds(horizontal)">
                                      <p:cBhvr>
                                        <p:cTn id="17" dur="500"/>
                                        <p:tgtEl>
                                          <p:spTgt spid="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linds(horizontal)">
                                      <p:cBhvr>
                                        <p:cTn id="22" dur="500"/>
                                        <p:tgtEl>
                                          <p:spTgt spid="3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blinds(horizontal)">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blinds(horizontal)">
                                      <p:cBhvr>
                                        <p:cTn id="35" dur="5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blinds(horizontal)">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blinds(horizontal)">
                                      <p:cBhvr>
                                        <p:cTn id="45" dur="500"/>
                                        <p:tgtEl>
                                          <p:spTgt spid="5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blinds(horizontal)">
                                      <p:cBhvr>
                                        <p:cTn id="50" dur="500"/>
                                        <p:tgtEl>
                                          <p:spTgt spid="5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blinds(horizontal)">
                                      <p:cBhvr>
                                        <p:cTn id="55" dur="500"/>
                                        <p:tgtEl>
                                          <p:spTgt spid="41"/>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blinds(horizontal)">
                                      <p:cBhvr>
                                        <p:cTn id="58" dur="500"/>
                                        <p:tgtEl>
                                          <p:spTgt spid="42"/>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blinds(horizontal)">
                                      <p:cBhvr>
                                        <p:cTn id="63" dur="500"/>
                                        <p:tgtEl>
                                          <p:spTgt spid="8"/>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blinds(horizontal)">
                                      <p:cBhvr>
                                        <p:cTn id="66" dur="500"/>
                                        <p:tgtEl>
                                          <p:spTgt spid="43"/>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blinds(horizontal)">
                                      <p:cBhvr>
                                        <p:cTn id="71" dur="500"/>
                                        <p:tgtEl>
                                          <p:spTgt spid="46"/>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blinds(horizontal)">
                                      <p:cBhvr>
                                        <p:cTn id="74" dur="500"/>
                                        <p:tgtEl>
                                          <p:spTgt spid="50"/>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blinds(horizontal)">
                                      <p:cBhvr>
                                        <p:cTn id="79" dur="500"/>
                                        <p:tgtEl>
                                          <p:spTgt spid="54"/>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blinds(horizontal)">
                                      <p:cBhvr>
                                        <p:cTn id="84" dur="500"/>
                                        <p:tgtEl>
                                          <p:spTgt spid="55"/>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blinds(horizontal)">
                                      <p:cBhvr>
                                        <p:cTn id="89" dur="500"/>
                                        <p:tgtEl>
                                          <p:spTgt spid="56"/>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blinds(horizontal)">
                                      <p:cBhvr>
                                        <p:cTn id="9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8" grpId="0"/>
      <p:bldP spid="34" grpId="0" animBg="1"/>
      <p:bldP spid="36" grpId="0"/>
      <p:bldP spid="38" grpId="0"/>
      <p:bldP spid="39" grpId="0"/>
      <p:bldP spid="40" grpId="0"/>
      <p:bldP spid="41" grpId="0"/>
      <p:bldP spid="43" grpId="0"/>
      <p:bldP spid="46" grpId="0"/>
      <p:bldP spid="50" grpId="0"/>
      <p:bldP spid="51" grpId="0" animBg="1"/>
      <p:bldP spid="52" grpId="0"/>
      <p:bldP spid="54" grpId="0" animBg="1"/>
      <p:bldP spid="55" grpId="0"/>
      <p:bldP spid="56" grpId="0"/>
      <p:bldP spid="57"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124200" cy="4800600"/>
          </a:xfrm>
        </p:spPr>
        <p:txBody>
          <a:bodyPr>
            <a:normAutofit/>
          </a:bodyPr>
          <a:lstStyle/>
          <a:p>
            <a:pPr marL="0" indent="0" algn="ctr">
              <a:buNone/>
            </a:pPr>
            <a:r>
              <a:rPr lang="en-GB" sz="1400" b="1" dirty="0" smtClean="0">
                <a:latin typeface="Comic Sans MS" panose="030F0702030302020204" pitchFamily="66" charset="0"/>
              </a:rPr>
              <a:t>You can use Integration to find areas of sectors of curves, given their Polar equations</a:t>
            </a:r>
            <a:endParaRPr lang="en-GB" sz="1400" dirty="0" smtClean="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smtClean="0">
                <a:latin typeface="Comic Sans MS" panose="030F0702030302020204" pitchFamily="66" charset="0"/>
              </a:rPr>
              <a:t>Find the area of </a:t>
            </a:r>
            <a:r>
              <a:rPr lang="en-US" sz="1400" u="sng" dirty="0" smtClean="0">
                <a:latin typeface="Comic Sans MS" panose="030F0702030302020204" pitchFamily="66" charset="0"/>
              </a:rPr>
              <a:t>one</a:t>
            </a:r>
            <a:r>
              <a:rPr lang="en-US" sz="1400" dirty="0" smtClean="0">
                <a:latin typeface="Comic Sans MS" panose="030F0702030302020204" pitchFamily="66" charset="0"/>
              </a:rPr>
              <a:t> loop of the curve with polar equation:</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r = asin4</a:t>
            </a:r>
            <a:r>
              <a:rPr lang="el-GR" sz="1400" dirty="0" smtClean="0">
                <a:latin typeface="Comic Sans MS" panose="030F0702030302020204" pitchFamily="66" charset="0"/>
                <a:sym typeface="Wingdings" panose="05000000000000000000" pitchFamily="2" charset="2"/>
              </a:rPr>
              <a:t>θ</a:t>
            </a:r>
            <a:endParaRPr lang="en-US" sz="1400" dirty="0" smtClean="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smtClean="0">
                <a:latin typeface="Comic Sans MS" panose="030F0702030302020204" pitchFamily="66" charset="0"/>
                <a:sym typeface="Wingdings" panose="05000000000000000000" pitchFamily="2" charset="2"/>
              </a:rPr>
              <a:t>Start by sketching it…</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smtClean="0">
                <a:latin typeface="Comic Sans MS" panose="030F0702030302020204" pitchFamily="66" charset="0"/>
                <a:sym typeface="Wingdings" panose="05000000000000000000" pitchFamily="2" charset="2"/>
              </a:rPr>
              <a:t>From the patterns you have seen, you might </a:t>
            </a:r>
            <a:r>
              <a:rPr lang="en-US" sz="1400" dirty="0" err="1" smtClean="0">
                <a:latin typeface="Comic Sans MS" panose="030F0702030302020204" pitchFamily="66" charset="0"/>
                <a:sym typeface="Wingdings" panose="05000000000000000000" pitchFamily="2" charset="2"/>
              </a:rPr>
              <a:t>recognise</a:t>
            </a:r>
            <a:r>
              <a:rPr lang="en-US" sz="1400" dirty="0" smtClean="0">
                <a:latin typeface="Comic Sans MS" panose="030F0702030302020204" pitchFamily="66" charset="0"/>
                <a:sym typeface="Wingdings" panose="05000000000000000000" pitchFamily="2" charset="2"/>
              </a:rPr>
              <a:t> that this will have 4 ‘loops’</a:t>
            </a:r>
          </a:p>
          <a:p>
            <a:pPr algn="ctr">
              <a:buFont typeface="Wingdings"/>
              <a:buChar char="à"/>
            </a:pPr>
            <a:endParaRPr lang="en-GB" sz="1400" dirty="0">
              <a:latin typeface="Comic Sans MS" panose="030F0702030302020204" pitchFamily="66" charset="0"/>
            </a:endParaRPr>
          </a:p>
        </p:txBody>
      </p:sp>
      <p:sp>
        <p:nvSpPr>
          <p:cNvPr id="4" name="TextBox 3"/>
          <p:cNvSpPr txBox="1"/>
          <p:nvPr/>
        </p:nvSpPr>
        <p:spPr>
          <a:xfrm>
            <a:off x="8713589" y="6550223"/>
            <a:ext cx="423514" cy="307777"/>
          </a:xfrm>
          <a:prstGeom prst="rect">
            <a:avLst/>
          </a:prstGeom>
          <a:noFill/>
        </p:spPr>
        <p:txBody>
          <a:bodyPr wrap="none" rtlCol="0">
            <a:spAutoFit/>
          </a:bodyPr>
          <a:lstStyle/>
          <a:p>
            <a:pPr algn="ctr"/>
            <a:r>
              <a:rPr lang="en-GB" sz="1400" dirty="0" smtClean="0">
                <a:latin typeface="Comic Sans MS" panose="030F0702030302020204" pitchFamily="66" charset="0"/>
              </a:rPr>
              <a:t>7D</a:t>
            </a:r>
            <a:endParaRPr lang="en-GB" sz="1400" dirty="0">
              <a:latin typeface="Comic Sans MS" panose="030F0702030302020204" pitchFamily="66" charset="0"/>
            </a:endParaRPr>
          </a:p>
        </p:txBody>
      </p:sp>
      <p:pic>
        <p:nvPicPr>
          <p:cNvPr id="5" name="Picture 2" descr="http://hyperphysics.phy-astr.gsu.edu/hbase/math/immath/sphcoorde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76200"/>
            <a:ext cx="1623848" cy="11792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p:sp>
        <p:nvSpPr>
          <p:cNvPr id="6" name="TextBox 5"/>
          <p:cNvSpPr txBox="1"/>
          <p:nvPr/>
        </p:nvSpPr>
        <p:spPr>
          <a:xfrm>
            <a:off x="5088148" y="1311215"/>
            <a:ext cx="2390398" cy="276999"/>
          </a:xfrm>
          <a:prstGeom prst="rect">
            <a:avLst/>
          </a:prstGeom>
          <a:noFill/>
        </p:spPr>
        <p:txBody>
          <a:bodyPr wrap="none" rtlCol="0">
            <a:spAutoFit/>
          </a:bodyPr>
          <a:lstStyle/>
          <a:p>
            <a:r>
              <a:rPr lang="en-GB" sz="1200" dirty="0" smtClean="0">
                <a:solidFill>
                  <a:srgbClr val="FF0000"/>
                </a:solidFill>
                <a:latin typeface="Comic Sans MS" panose="030F0702030302020204" pitchFamily="66" charset="0"/>
              </a:rPr>
              <a:t>Think about plotting r = asin4</a:t>
            </a:r>
            <a:r>
              <a:rPr lang="el-GR" sz="1200" dirty="0" smtClean="0">
                <a:solidFill>
                  <a:srgbClr val="FF0000"/>
                </a:solidFill>
                <a:latin typeface="Comic Sans MS" panose="030F0702030302020204" pitchFamily="66" charset="0"/>
              </a:rPr>
              <a:t>θ</a:t>
            </a:r>
            <a:endParaRPr lang="en-GB" sz="1200" dirty="0">
              <a:solidFill>
                <a:srgbClr val="FF0000"/>
              </a:solidFill>
              <a:latin typeface="Comic Sans MS" panose="030F0702030302020204" pitchFamily="66" charset="0"/>
            </a:endParaRPr>
          </a:p>
        </p:txBody>
      </p:sp>
      <p:grpSp>
        <p:nvGrpSpPr>
          <p:cNvPr id="12" name="Group 11"/>
          <p:cNvGrpSpPr/>
          <p:nvPr/>
        </p:nvGrpSpPr>
        <p:grpSpPr>
          <a:xfrm>
            <a:off x="4495800" y="1371600"/>
            <a:ext cx="3616557" cy="1247775"/>
            <a:chOff x="4059246" y="5496823"/>
            <a:chExt cx="3616557" cy="1247775"/>
          </a:xfrm>
        </p:grpSpPr>
        <p:sp>
          <p:nvSpPr>
            <p:cNvPr id="13" name="Line 91"/>
            <p:cNvSpPr>
              <a:spLocks noChangeShapeType="1"/>
            </p:cNvSpPr>
            <p:nvPr/>
          </p:nvSpPr>
          <p:spPr bwMode="auto">
            <a:xfrm>
              <a:off x="4457901" y="6125473"/>
              <a:ext cx="2743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Line 92"/>
            <p:cNvSpPr>
              <a:spLocks noChangeShapeType="1"/>
            </p:cNvSpPr>
            <p:nvPr/>
          </p:nvSpPr>
          <p:spPr bwMode="auto">
            <a:xfrm>
              <a:off x="5143701" y="604927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Line 93"/>
            <p:cNvSpPr>
              <a:spLocks noChangeShapeType="1"/>
            </p:cNvSpPr>
            <p:nvPr/>
          </p:nvSpPr>
          <p:spPr bwMode="auto">
            <a:xfrm>
              <a:off x="5829501" y="604927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 name="Line 94"/>
            <p:cNvSpPr>
              <a:spLocks noChangeShapeType="1"/>
            </p:cNvSpPr>
            <p:nvPr/>
          </p:nvSpPr>
          <p:spPr bwMode="auto">
            <a:xfrm>
              <a:off x="6515301" y="604927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 name="Line 95"/>
            <p:cNvSpPr>
              <a:spLocks noChangeShapeType="1"/>
            </p:cNvSpPr>
            <p:nvPr/>
          </p:nvSpPr>
          <p:spPr bwMode="auto">
            <a:xfrm>
              <a:off x="7201101" y="604927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 name="Line 131"/>
            <p:cNvSpPr>
              <a:spLocks noChangeShapeType="1"/>
            </p:cNvSpPr>
            <p:nvPr/>
          </p:nvSpPr>
          <p:spPr bwMode="auto">
            <a:xfrm>
              <a:off x="4457901" y="5820673"/>
              <a:ext cx="0" cy="609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 name="Text Box 136"/>
            <p:cNvSpPr txBox="1">
              <a:spLocks noChangeArrowheads="1"/>
            </p:cNvSpPr>
            <p:nvPr/>
          </p:nvSpPr>
          <p:spPr bwMode="auto">
            <a:xfrm>
              <a:off x="7061427" y="5731627"/>
              <a:ext cx="6143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dirty="0" smtClean="0">
                  <a:latin typeface="Comic Sans MS" pitchFamily="66" charset="0"/>
                </a:rPr>
                <a:t>Sin</a:t>
              </a:r>
              <a:r>
                <a:rPr lang="el-GR" altLang="en-US" sz="1400" dirty="0" smtClean="0">
                  <a:latin typeface="Comic Sans MS" pitchFamily="66" charset="0"/>
                </a:rPr>
                <a:t>θ</a:t>
              </a:r>
              <a:endParaRPr lang="el-GR" altLang="en-US" sz="1400" dirty="0">
                <a:latin typeface="Comic Sans MS" pitchFamily="66" charset="0"/>
              </a:endParaRPr>
            </a:p>
          </p:txBody>
        </p:sp>
        <p:sp>
          <p:nvSpPr>
            <p:cNvPr id="20" name="TextBox 19"/>
            <p:cNvSpPr txBox="1"/>
            <p:nvPr/>
          </p:nvSpPr>
          <p:spPr>
            <a:xfrm>
              <a:off x="4886368" y="6132876"/>
              <a:ext cx="533400" cy="307777"/>
            </a:xfrm>
            <a:prstGeom prst="rect">
              <a:avLst/>
            </a:prstGeom>
            <a:noFill/>
          </p:spPr>
          <p:txBody>
            <a:bodyPr wrap="square" rtlCol="0">
              <a:spAutoFit/>
            </a:bodyPr>
            <a:lstStyle/>
            <a:p>
              <a:pPr algn="ctr"/>
              <a:r>
                <a:rPr lang="el-GR" sz="1400" baseline="30000" dirty="0" smtClean="0">
                  <a:latin typeface="Comic Sans MS" panose="030F0702030302020204" pitchFamily="66" charset="0"/>
                </a:rPr>
                <a:t>π</a:t>
              </a:r>
              <a:r>
                <a:rPr lang="en-GB" sz="1400" dirty="0" smtClean="0">
                  <a:latin typeface="Comic Sans MS" panose="030F0702030302020204" pitchFamily="66" charset="0"/>
                </a:rPr>
                <a:t>/</a:t>
              </a:r>
              <a:r>
                <a:rPr lang="en-GB" sz="1400" baseline="-25000" dirty="0" smtClean="0">
                  <a:latin typeface="Comic Sans MS" panose="030F0702030302020204" pitchFamily="66" charset="0"/>
                </a:rPr>
                <a:t>2</a:t>
              </a:r>
              <a:endParaRPr lang="en-GB" sz="1400" baseline="-25000" dirty="0">
                <a:latin typeface="Comic Sans MS" panose="030F0702030302020204" pitchFamily="66" charset="0"/>
              </a:endParaRPr>
            </a:p>
          </p:txBody>
        </p:sp>
        <p:sp>
          <p:nvSpPr>
            <p:cNvPr id="21" name="TextBox 20"/>
            <p:cNvSpPr txBox="1"/>
            <p:nvPr/>
          </p:nvSpPr>
          <p:spPr>
            <a:xfrm>
              <a:off x="4183292" y="5660723"/>
              <a:ext cx="328549" cy="307777"/>
            </a:xfrm>
            <a:prstGeom prst="rect">
              <a:avLst/>
            </a:prstGeom>
            <a:noFill/>
          </p:spPr>
          <p:txBody>
            <a:bodyPr wrap="square" rtlCol="0">
              <a:spAutoFit/>
            </a:bodyPr>
            <a:lstStyle/>
            <a:p>
              <a:pPr algn="ctr"/>
              <a:r>
                <a:rPr lang="en-GB" sz="1400" b="1" dirty="0" smtClean="0">
                  <a:latin typeface="Comic Sans MS" panose="030F0702030302020204" pitchFamily="66" charset="0"/>
                </a:rPr>
                <a:t>1</a:t>
              </a:r>
              <a:endParaRPr lang="en-GB" sz="1400" b="1" dirty="0">
                <a:latin typeface="Comic Sans MS" panose="030F0702030302020204" pitchFamily="66" charset="0"/>
              </a:endParaRPr>
            </a:p>
          </p:txBody>
        </p:sp>
        <p:sp>
          <p:nvSpPr>
            <p:cNvPr id="22" name="TextBox 21"/>
            <p:cNvSpPr txBox="1"/>
            <p:nvPr/>
          </p:nvSpPr>
          <p:spPr>
            <a:xfrm>
              <a:off x="4059246" y="6259690"/>
              <a:ext cx="463228" cy="307777"/>
            </a:xfrm>
            <a:prstGeom prst="rect">
              <a:avLst/>
            </a:prstGeom>
            <a:noFill/>
          </p:spPr>
          <p:txBody>
            <a:bodyPr wrap="square" rtlCol="0">
              <a:spAutoFit/>
            </a:bodyPr>
            <a:lstStyle/>
            <a:p>
              <a:pPr algn="ctr"/>
              <a:r>
                <a:rPr lang="en-GB" sz="1400" b="1" dirty="0" smtClean="0">
                  <a:latin typeface="Comic Sans MS" panose="030F0702030302020204" pitchFamily="66" charset="0"/>
                </a:rPr>
                <a:t>-1</a:t>
              </a:r>
              <a:endParaRPr lang="en-GB" sz="1400" b="1" dirty="0">
                <a:latin typeface="Comic Sans MS" panose="030F0702030302020204" pitchFamily="66" charset="0"/>
              </a:endParaRPr>
            </a:p>
          </p:txBody>
        </p:sp>
        <p:sp>
          <p:nvSpPr>
            <p:cNvPr id="23" name="TextBox 22"/>
            <p:cNvSpPr txBox="1"/>
            <p:nvPr/>
          </p:nvSpPr>
          <p:spPr>
            <a:xfrm>
              <a:off x="4211646" y="5954890"/>
              <a:ext cx="257665" cy="307777"/>
            </a:xfrm>
            <a:prstGeom prst="rect">
              <a:avLst/>
            </a:prstGeom>
            <a:noFill/>
          </p:spPr>
          <p:txBody>
            <a:bodyPr wrap="square" rtlCol="0">
              <a:spAutoFit/>
            </a:bodyPr>
            <a:lstStyle/>
            <a:p>
              <a:pPr algn="ctr"/>
              <a:r>
                <a:rPr lang="en-GB" sz="1400" b="1" dirty="0" smtClean="0">
                  <a:latin typeface="Comic Sans MS" panose="030F0702030302020204" pitchFamily="66" charset="0"/>
                </a:rPr>
                <a:t>0</a:t>
              </a:r>
              <a:endParaRPr lang="en-GB" sz="1400" b="1" dirty="0">
                <a:latin typeface="Comic Sans MS" panose="030F0702030302020204" pitchFamily="66" charset="0"/>
              </a:endParaRPr>
            </a:p>
          </p:txBody>
        </p:sp>
        <p:sp>
          <p:nvSpPr>
            <p:cNvPr id="24" name="TextBox 23"/>
            <p:cNvSpPr txBox="1"/>
            <p:nvPr/>
          </p:nvSpPr>
          <p:spPr>
            <a:xfrm>
              <a:off x="5673069" y="6123570"/>
              <a:ext cx="310828" cy="307777"/>
            </a:xfrm>
            <a:prstGeom prst="rect">
              <a:avLst/>
            </a:prstGeom>
            <a:noFill/>
          </p:spPr>
          <p:txBody>
            <a:bodyPr wrap="square" rtlCol="0">
              <a:spAutoFit/>
            </a:bodyPr>
            <a:lstStyle/>
            <a:p>
              <a:pPr algn="ct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25" name="TextBox 24"/>
            <p:cNvSpPr txBox="1"/>
            <p:nvPr/>
          </p:nvSpPr>
          <p:spPr>
            <a:xfrm>
              <a:off x="7000918" y="6142597"/>
              <a:ext cx="413611" cy="307777"/>
            </a:xfrm>
            <a:prstGeom prst="rect">
              <a:avLst/>
            </a:prstGeom>
            <a:noFill/>
          </p:spPr>
          <p:txBody>
            <a:bodyPr wrap="square" rtlCol="0">
              <a:spAutoFit/>
            </a:bodyPr>
            <a:lstStyle/>
            <a:p>
              <a:pPr algn="ctr"/>
              <a:r>
                <a:rPr lang="en-GB" sz="1400" dirty="0" smtClean="0">
                  <a:latin typeface="Comic Sans MS" panose="030F0702030302020204" pitchFamily="66" charset="0"/>
                </a:rPr>
                <a:t>2</a:t>
              </a: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26" name="Arc 108"/>
            <p:cNvSpPr>
              <a:spLocks/>
            </p:cNvSpPr>
            <p:nvPr/>
          </p:nvSpPr>
          <p:spPr bwMode="auto">
            <a:xfrm>
              <a:off x="5143701" y="5830198"/>
              <a:ext cx="684252"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 name="Arc 109"/>
            <p:cNvSpPr>
              <a:spLocks/>
            </p:cNvSpPr>
            <p:nvPr/>
          </p:nvSpPr>
          <p:spPr bwMode="auto">
            <a:xfrm flipH="1" flipV="1">
              <a:off x="5812937" y="5496823"/>
              <a:ext cx="706476" cy="914400"/>
            </a:xfrm>
            <a:custGeom>
              <a:avLst/>
              <a:gdLst>
                <a:gd name="T0" fmla="*/ 0 w 16272"/>
                <a:gd name="T1" fmla="*/ 8975 h 21600"/>
                <a:gd name="T2" fmla="*/ 29171986 w 16272"/>
                <a:gd name="T3" fmla="*/ 12292076 h 21600"/>
                <a:gd name="T4" fmla="*/ 867697 w 16272"/>
                <a:gd name="T5" fmla="*/ 38709600 h 21600"/>
                <a:gd name="T6" fmla="*/ 0 60000 65536"/>
                <a:gd name="T7" fmla="*/ 0 60000 65536"/>
                <a:gd name="T8" fmla="*/ 0 60000 65536"/>
              </a:gdLst>
              <a:ahLst/>
              <a:cxnLst>
                <a:cxn ang="T6">
                  <a:pos x="T0" y="T1"/>
                </a:cxn>
                <a:cxn ang="T7">
                  <a:pos x="T2" y="T3"/>
                </a:cxn>
                <a:cxn ang="T8">
                  <a:pos x="T4" y="T5"/>
                </a:cxn>
              </a:cxnLst>
              <a:rect l="0" t="0" r="r" b="b"/>
              <a:pathLst>
                <a:path w="16272" h="21600" fill="none" extrusionOk="0">
                  <a:moveTo>
                    <a:pt x="0" y="5"/>
                  </a:moveTo>
                  <a:cubicBezTo>
                    <a:pt x="161" y="1"/>
                    <a:pt x="322" y="-1"/>
                    <a:pt x="484" y="0"/>
                  </a:cubicBezTo>
                  <a:cubicBezTo>
                    <a:pt x="6469" y="0"/>
                    <a:pt x="12187" y="2483"/>
                    <a:pt x="16272" y="6858"/>
                  </a:cubicBezTo>
                </a:path>
                <a:path w="16272" h="21600" stroke="0" extrusionOk="0">
                  <a:moveTo>
                    <a:pt x="0" y="5"/>
                  </a:moveTo>
                  <a:cubicBezTo>
                    <a:pt x="161" y="1"/>
                    <a:pt x="322" y="-1"/>
                    <a:pt x="484" y="0"/>
                  </a:cubicBezTo>
                  <a:cubicBezTo>
                    <a:pt x="6469" y="0"/>
                    <a:pt x="12187" y="2483"/>
                    <a:pt x="16272" y="6858"/>
                  </a:cubicBezTo>
                  <a:lnTo>
                    <a:pt x="484" y="21600"/>
                  </a:lnTo>
                  <a:lnTo>
                    <a:pt x="0" y="5"/>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 name="Arc 110"/>
            <p:cNvSpPr>
              <a:spLocks/>
            </p:cNvSpPr>
            <p:nvPr/>
          </p:nvSpPr>
          <p:spPr bwMode="auto">
            <a:xfrm flipH="1">
              <a:off x="4467425" y="5830198"/>
              <a:ext cx="679489"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 name="Arc 111"/>
            <p:cNvSpPr>
              <a:spLocks/>
            </p:cNvSpPr>
            <p:nvPr/>
          </p:nvSpPr>
          <p:spPr bwMode="auto">
            <a:xfrm flipV="1">
              <a:off x="6516200" y="5496823"/>
              <a:ext cx="668338"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 name="TextBox 29"/>
            <p:cNvSpPr txBox="1"/>
            <p:nvPr/>
          </p:nvSpPr>
          <p:spPr>
            <a:xfrm>
              <a:off x="6244679" y="6132765"/>
              <a:ext cx="533400" cy="307777"/>
            </a:xfrm>
            <a:prstGeom prst="rect">
              <a:avLst/>
            </a:prstGeom>
            <a:noFill/>
          </p:spPr>
          <p:txBody>
            <a:bodyPr wrap="square" rtlCol="0">
              <a:spAutoFit/>
            </a:bodyPr>
            <a:lstStyle/>
            <a:p>
              <a:pPr algn="ctr"/>
              <a:r>
                <a:rPr lang="en-GB" sz="1400" baseline="30000" dirty="0" smtClean="0">
                  <a:latin typeface="Comic Sans MS" panose="030F0702030302020204" pitchFamily="66" charset="0"/>
                </a:rPr>
                <a:t>3</a:t>
              </a:r>
              <a:r>
                <a:rPr lang="el-GR" sz="1400" baseline="30000" dirty="0" smtClean="0">
                  <a:latin typeface="Comic Sans MS" panose="030F0702030302020204" pitchFamily="66" charset="0"/>
                </a:rPr>
                <a:t>π</a:t>
              </a:r>
              <a:r>
                <a:rPr lang="en-GB" sz="1400" dirty="0" smtClean="0">
                  <a:latin typeface="Comic Sans MS" panose="030F0702030302020204" pitchFamily="66" charset="0"/>
                </a:rPr>
                <a:t>/</a:t>
              </a:r>
              <a:r>
                <a:rPr lang="en-GB" sz="1400" baseline="-25000" dirty="0" smtClean="0">
                  <a:latin typeface="Comic Sans MS" panose="030F0702030302020204" pitchFamily="66" charset="0"/>
                </a:rPr>
                <a:t>2</a:t>
              </a:r>
              <a:endParaRPr lang="en-GB" sz="1400" baseline="-25000" dirty="0">
                <a:latin typeface="Comic Sans MS" panose="030F0702030302020204" pitchFamily="66" charset="0"/>
              </a:endParaRPr>
            </a:p>
          </p:txBody>
        </p:sp>
      </p:grpSp>
      <p:sp>
        <p:nvSpPr>
          <p:cNvPr id="31" name="TextBox 30"/>
          <p:cNvSpPr txBox="1"/>
          <p:nvPr/>
        </p:nvSpPr>
        <p:spPr>
          <a:xfrm>
            <a:off x="3505200" y="2514600"/>
            <a:ext cx="5562600" cy="276999"/>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sym typeface="Wingdings" panose="05000000000000000000" pitchFamily="2" charset="2"/>
              </a:rPr>
              <a:t> From the Sine graph, you can see that r will be positive between 0 and </a:t>
            </a:r>
            <a:r>
              <a:rPr lang="el-GR" sz="1200" dirty="0" smtClean="0">
                <a:solidFill>
                  <a:srgbClr val="FF0000"/>
                </a:solidFill>
                <a:latin typeface="Comic Sans MS" panose="030F0702030302020204" pitchFamily="66" charset="0"/>
                <a:sym typeface="Wingdings" panose="05000000000000000000" pitchFamily="2" charset="2"/>
              </a:rPr>
              <a:t>π</a:t>
            </a:r>
            <a:endParaRPr lang="en-GB" sz="1200" dirty="0">
              <a:solidFill>
                <a:srgbClr val="FF0000"/>
              </a:solidFill>
              <a:latin typeface="Comic Sans MS" panose="030F0702030302020204" pitchFamily="66" charset="0"/>
            </a:endParaRPr>
          </a:p>
        </p:txBody>
      </p:sp>
      <p:sp>
        <p:nvSpPr>
          <p:cNvPr id="32" name="TextBox 31"/>
          <p:cNvSpPr txBox="1"/>
          <p:nvPr/>
        </p:nvSpPr>
        <p:spPr>
          <a:xfrm>
            <a:off x="3505200" y="2819400"/>
            <a:ext cx="5562600" cy="830997"/>
          </a:xfrm>
          <a:prstGeom prst="rect">
            <a:avLst/>
          </a:prstGeom>
          <a:noFill/>
        </p:spPr>
        <p:txBody>
          <a:bodyPr wrap="square" rtlCol="0">
            <a:spAutoFit/>
          </a:bodyPr>
          <a:lstStyle/>
          <a:p>
            <a:pPr marL="171450" indent="-171450" algn="ctr">
              <a:buFont typeface="Wingdings"/>
              <a:buChar char="à"/>
            </a:pPr>
            <a:r>
              <a:rPr lang="en-GB" sz="1200" dirty="0" smtClean="0">
                <a:solidFill>
                  <a:srgbClr val="FF0000"/>
                </a:solidFill>
                <a:latin typeface="Comic Sans MS" panose="030F0702030302020204" pitchFamily="66" charset="0"/>
                <a:sym typeface="Wingdings" panose="05000000000000000000" pitchFamily="2" charset="2"/>
              </a:rPr>
              <a:t>As the graph repeats, r will also be positive between 2</a:t>
            </a:r>
            <a:r>
              <a:rPr lang="el-GR" sz="1200" dirty="0" smtClean="0">
                <a:solidFill>
                  <a:srgbClr val="FF0000"/>
                </a:solidFill>
                <a:latin typeface="Comic Sans MS" panose="030F0702030302020204" pitchFamily="66" charset="0"/>
                <a:sym typeface="Wingdings" panose="05000000000000000000" pitchFamily="2" charset="2"/>
              </a:rPr>
              <a:t>π</a:t>
            </a:r>
            <a:r>
              <a:rPr lang="en-GB" sz="1200" dirty="0" smtClean="0">
                <a:solidFill>
                  <a:srgbClr val="FF0000"/>
                </a:solidFill>
                <a:latin typeface="Comic Sans MS" panose="030F0702030302020204" pitchFamily="66" charset="0"/>
                <a:sym typeface="Wingdings" panose="05000000000000000000" pitchFamily="2" charset="2"/>
              </a:rPr>
              <a:t> and 3</a:t>
            </a:r>
            <a:r>
              <a:rPr lang="el-GR" sz="1200" dirty="0" smtClean="0">
                <a:solidFill>
                  <a:srgbClr val="FF0000"/>
                </a:solidFill>
                <a:latin typeface="Comic Sans MS" panose="030F0702030302020204" pitchFamily="66" charset="0"/>
                <a:sym typeface="Wingdings" panose="05000000000000000000" pitchFamily="2" charset="2"/>
              </a:rPr>
              <a:t>π</a:t>
            </a:r>
            <a:r>
              <a:rPr lang="en-GB" sz="1200" dirty="0" smtClean="0">
                <a:solidFill>
                  <a:srgbClr val="FF0000"/>
                </a:solidFill>
                <a:latin typeface="Comic Sans MS" panose="030F0702030302020204" pitchFamily="66" charset="0"/>
                <a:sym typeface="Wingdings" panose="05000000000000000000" pitchFamily="2" charset="2"/>
              </a:rPr>
              <a:t>, 4</a:t>
            </a:r>
            <a:r>
              <a:rPr lang="el-GR" sz="1200" dirty="0" smtClean="0">
                <a:solidFill>
                  <a:srgbClr val="FF0000"/>
                </a:solidFill>
                <a:latin typeface="Comic Sans MS" panose="030F0702030302020204" pitchFamily="66" charset="0"/>
                <a:sym typeface="Wingdings" panose="05000000000000000000" pitchFamily="2" charset="2"/>
              </a:rPr>
              <a:t>π</a:t>
            </a:r>
            <a:r>
              <a:rPr lang="en-GB" sz="1200" dirty="0" smtClean="0">
                <a:solidFill>
                  <a:srgbClr val="FF0000"/>
                </a:solidFill>
                <a:latin typeface="Comic Sans MS" panose="030F0702030302020204" pitchFamily="66" charset="0"/>
                <a:sym typeface="Wingdings" panose="05000000000000000000" pitchFamily="2" charset="2"/>
              </a:rPr>
              <a:t> and 5</a:t>
            </a:r>
            <a:r>
              <a:rPr lang="el-GR" sz="1200" dirty="0" smtClean="0">
                <a:solidFill>
                  <a:srgbClr val="FF0000"/>
                </a:solidFill>
                <a:latin typeface="Comic Sans MS" panose="030F0702030302020204" pitchFamily="66" charset="0"/>
                <a:sym typeface="Wingdings" panose="05000000000000000000" pitchFamily="2" charset="2"/>
              </a:rPr>
              <a:t>π</a:t>
            </a:r>
            <a:r>
              <a:rPr lang="en-GB" sz="1200" dirty="0" smtClean="0">
                <a:solidFill>
                  <a:srgbClr val="FF0000"/>
                </a:solidFill>
                <a:latin typeface="Comic Sans MS" panose="030F0702030302020204" pitchFamily="66" charset="0"/>
                <a:sym typeface="Wingdings" panose="05000000000000000000" pitchFamily="2" charset="2"/>
              </a:rPr>
              <a:t>, and 6</a:t>
            </a:r>
            <a:r>
              <a:rPr lang="el-GR" sz="1200" dirty="0" smtClean="0">
                <a:solidFill>
                  <a:srgbClr val="FF0000"/>
                </a:solidFill>
                <a:latin typeface="Comic Sans MS" panose="030F0702030302020204" pitchFamily="66" charset="0"/>
                <a:sym typeface="Wingdings" panose="05000000000000000000" pitchFamily="2" charset="2"/>
              </a:rPr>
              <a:t>π</a:t>
            </a:r>
            <a:r>
              <a:rPr lang="en-GB" sz="1200" dirty="0" smtClean="0">
                <a:solidFill>
                  <a:srgbClr val="FF0000"/>
                </a:solidFill>
                <a:latin typeface="Comic Sans MS" panose="030F0702030302020204" pitchFamily="66" charset="0"/>
                <a:sym typeface="Wingdings" panose="05000000000000000000" pitchFamily="2" charset="2"/>
              </a:rPr>
              <a:t> and 7</a:t>
            </a:r>
            <a:r>
              <a:rPr lang="el-GR" sz="1200" dirty="0" smtClean="0">
                <a:solidFill>
                  <a:srgbClr val="FF0000"/>
                </a:solidFill>
                <a:latin typeface="Comic Sans MS" panose="030F0702030302020204" pitchFamily="66" charset="0"/>
                <a:sym typeface="Wingdings" panose="05000000000000000000" pitchFamily="2" charset="2"/>
              </a:rPr>
              <a:t>π</a:t>
            </a:r>
            <a:endParaRPr lang="en-GB" sz="1200" dirty="0" smtClean="0">
              <a:solidFill>
                <a:srgbClr val="FF0000"/>
              </a:solidFill>
              <a:latin typeface="Comic Sans MS" panose="030F0702030302020204" pitchFamily="66" charset="0"/>
              <a:sym typeface="Wingdings" panose="05000000000000000000" pitchFamily="2" charset="2"/>
            </a:endParaRPr>
          </a:p>
          <a:p>
            <a:pPr marL="171450" indent="-171450" algn="ctr">
              <a:buFont typeface="Wingdings"/>
              <a:buChar char="à"/>
            </a:pPr>
            <a:endParaRPr lang="en-GB" sz="1200" dirty="0">
              <a:solidFill>
                <a:srgbClr val="FF0000"/>
              </a:solidFill>
              <a:latin typeface="Comic Sans MS" panose="030F0702030302020204" pitchFamily="66" charset="0"/>
              <a:sym typeface="Wingdings" panose="05000000000000000000" pitchFamily="2" charset="2"/>
            </a:endParaRPr>
          </a:p>
          <a:p>
            <a:pPr marL="171450" indent="-171450" algn="ctr">
              <a:buFont typeface="Wingdings"/>
              <a:buChar char="à"/>
            </a:pPr>
            <a:r>
              <a:rPr lang="en-GB" sz="1200" dirty="0" smtClean="0">
                <a:solidFill>
                  <a:srgbClr val="FF0000"/>
                </a:solidFill>
                <a:latin typeface="Comic Sans MS" panose="030F0702030302020204" pitchFamily="66" charset="0"/>
                <a:sym typeface="Wingdings" panose="05000000000000000000" pitchFamily="2" charset="2"/>
              </a:rPr>
              <a:t>So we would plot r for the following ranges of 4</a:t>
            </a:r>
            <a:r>
              <a:rPr lang="el-GR" sz="1200" dirty="0" smtClean="0">
                <a:solidFill>
                  <a:srgbClr val="FF0000"/>
                </a:solidFill>
                <a:latin typeface="Comic Sans MS" panose="030F0702030302020204" pitchFamily="66" charset="0"/>
                <a:sym typeface="Wingdings" panose="05000000000000000000" pitchFamily="2" charset="2"/>
              </a:rPr>
              <a:t>θ</a:t>
            </a:r>
            <a:endParaRPr lang="en-GB" sz="1200" dirty="0">
              <a:solidFill>
                <a:srgbClr val="FF0000"/>
              </a:solidFill>
              <a:latin typeface="Comic Sans MS" panose="030F0702030302020204" pitchFamily="66" charset="0"/>
            </a:endParaRPr>
          </a:p>
        </p:txBody>
      </p:sp>
      <p:sp>
        <p:nvSpPr>
          <p:cNvPr id="8" name="TextBox 7"/>
          <p:cNvSpPr txBox="1"/>
          <p:nvPr/>
        </p:nvSpPr>
        <p:spPr>
          <a:xfrm>
            <a:off x="3581400" y="3657600"/>
            <a:ext cx="990599"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0 ≤ 4</a:t>
            </a:r>
            <a:r>
              <a:rPr lang="el-GR" sz="1400" dirty="0" smtClean="0">
                <a:solidFill>
                  <a:srgbClr val="FF0000"/>
                </a:solidFill>
                <a:latin typeface="Comic Sans MS" panose="030F0702030302020204" pitchFamily="66" charset="0"/>
              </a:rPr>
              <a:t>θ</a:t>
            </a:r>
            <a:r>
              <a:rPr lang="en-GB" sz="1400" dirty="0" smtClean="0">
                <a:solidFill>
                  <a:srgbClr val="FF0000"/>
                </a:solidFill>
                <a:latin typeface="Comic Sans MS" panose="030F0702030302020204" pitchFamily="66" charset="0"/>
              </a:rPr>
              <a:t> ≤ </a:t>
            </a:r>
            <a:r>
              <a:rPr lang="el-GR" sz="1400" dirty="0" smtClean="0">
                <a:solidFill>
                  <a:srgbClr val="FF0000"/>
                </a:solidFill>
                <a:latin typeface="Comic Sans MS" panose="030F0702030302020204" pitchFamily="66" charset="0"/>
              </a:rPr>
              <a:t>π</a:t>
            </a:r>
            <a:r>
              <a:rPr lang="en-GB" sz="1400" dirty="0" smtClean="0">
                <a:solidFill>
                  <a:srgbClr val="FF0000"/>
                </a:solidFill>
                <a:latin typeface="Comic Sans MS" panose="030F0702030302020204" pitchFamily="66" charset="0"/>
              </a:rPr>
              <a:t> </a:t>
            </a:r>
            <a:endParaRPr lang="en-GB" sz="1400" dirty="0">
              <a:solidFill>
                <a:srgbClr val="FF0000"/>
              </a:solidFill>
              <a:latin typeface="Comic Sans MS" panose="030F0702030302020204" pitchFamily="66" charset="0"/>
            </a:endParaRPr>
          </a:p>
        </p:txBody>
      </p:sp>
      <p:sp>
        <p:nvSpPr>
          <p:cNvPr id="34" name="TextBox 33"/>
          <p:cNvSpPr txBox="1"/>
          <p:nvPr/>
        </p:nvSpPr>
        <p:spPr>
          <a:xfrm>
            <a:off x="4800600" y="3657600"/>
            <a:ext cx="12192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2</a:t>
            </a:r>
            <a:r>
              <a:rPr lang="el-GR" sz="1400" dirty="0">
                <a:solidFill>
                  <a:srgbClr val="FF0000"/>
                </a:solidFill>
                <a:latin typeface="Comic Sans MS" panose="030F0702030302020204" pitchFamily="66" charset="0"/>
              </a:rPr>
              <a:t>π</a:t>
            </a:r>
            <a:r>
              <a:rPr lang="en-GB" sz="1400" dirty="0" smtClean="0">
                <a:solidFill>
                  <a:srgbClr val="FF0000"/>
                </a:solidFill>
                <a:latin typeface="Comic Sans MS" panose="030F0702030302020204" pitchFamily="66" charset="0"/>
              </a:rPr>
              <a:t> ≤ 4</a:t>
            </a:r>
            <a:r>
              <a:rPr lang="el-GR" sz="1400" dirty="0" smtClean="0">
                <a:solidFill>
                  <a:srgbClr val="FF0000"/>
                </a:solidFill>
                <a:latin typeface="Comic Sans MS" panose="030F0702030302020204" pitchFamily="66" charset="0"/>
              </a:rPr>
              <a:t>θ</a:t>
            </a:r>
            <a:r>
              <a:rPr lang="en-GB" sz="1400" dirty="0" smtClean="0">
                <a:solidFill>
                  <a:srgbClr val="FF0000"/>
                </a:solidFill>
                <a:latin typeface="Comic Sans MS" panose="030F0702030302020204" pitchFamily="66" charset="0"/>
              </a:rPr>
              <a:t> ≤ 3</a:t>
            </a:r>
            <a:r>
              <a:rPr lang="el-GR" sz="1400" dirty="0" smtClean="0">
                <a:solidFill>
                  <a:srgbClr val="FF0000"/>
                </a:solidFill>
                <a:latin typeface="Comic Sans MS" panose="030F0702030302020204" pitchFamily="66" charset="0"/>
              </a:rPr>
              <a:t>π</a:t>
            </a:r>
            <a:r>
              <a:rPr lang="en-GB" sz="1400" dirty="0" smtClean="0">
                <a:solidFill>
                  <a:srgbClr val="FF0000"/>
                </a:solidFill>
                <a:latin typeface="Comic Sans MS" panose="030F0702030302020204" pitchFamily="66" charset="0"/>
              </a:rPr>
              <a:t> </a:t>
            </a:r>
            <a:endParaRPr lang="en-GB" sz="1400" dirty="0">
              <a:solidFill>
                <a:srgbClr val="FF0000"/>
              </a:solidFill>
              <a:latin typeface="Comic Sans MS" panose="030F0702030302020204" pitchFamily="66" charset="0"/>
            </a:endParaRPr>
          </a:p>
        </p:txBody>
      </p:sp>
      <p:sp>
        <p:nvSpPr>
          <p:cNvPr id="35" name="TextBox 34"/>
          <p:cNvSpPr txBox="1"/>
          <p:nvPr/>
        </p:nvSpPr>
        <p:spPr>
          <a:xfrm>
            <a:off x="6248400" y="3657600"/>
            <a:ext cx="1219200"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4</a:t>
            </a:r>
            <a:r>
              <a:rPr lang="el-GR" sz="1400" dirty="0" smtClean="0">
                <a:solidFill>
                  <a:srgbClr val="FF0000"/>
                </a:solidFill>
                <a:latin typeface="Comic Sans MS" panose="030F0702030302020204" pitchFamily="66" charset="0"/>
              </a:rPr>
              <a:t>π</a:t>
            </a:r>
            <a:r>
              <a:rPr lang="en-GB" sz="1400" dirty="0" smtClean="0">
                <a:solidFill>
                  <a:srgbClr val="FF0000"/>
                </a:solidFill>
                <a:latin typeface="Comic Sans MS" panose="030F0702030302020204" pitchFamily="66" charset="0"/>
              </a:rPr>
              <a:t> ≤ 4</a:t>
            </a:r>
            <a:r>
              <a:rPr lang="el-GR" sz="1400" dirty="0" smtClean="0">
                <a:solidFill>
                  <a:srgbClr val="FF0000"/>
                </a:solidFill>
                <a:latin typeface="Comic Sans MS" panose="030F0702030302020204" pitchFamily="66" charset="0"/>
              </a:rPr>
              <a:t>θ</a:t>
            </a:r>
            <a:r>
              <a:rPr lang="en-GB" sz="1400" dirty="0" smtClean="0">
                <a:solidFill>
                  <a:srgbClr val="FF0000"/>
                </a:solidFill>
                <a:latin typeface="Comic Sans MS" panose="030F0702030302020204" pitchFamily="66" charset="0"/>
              </a:rPr>
              <a:t> ≤ 5</a:t>
            </a:r>
            <a:r>
              <a:rPr lang="el-GR" sz="1400" dirty="0" smtClean="0">
                <a:solidFill>
                  <a:srgbClr val="FF0000"/>
                </a:solidFill>
                <a:latin typeface="Comic Sans MS" panose="030F0702030302020204" pitchFamily="66" charset="0"/>
              </a:rPr>
              <a:t>π</a:t>
            </a:r>
            <a:r>
              <a:rPr lang="en-GB" sz="1400" dirty="0" smtClean="0">
                <a:solidFill>
                  <a:srgbClr val="FF0000"/>
                </a:solidFill>
                <a:latin typeface="Comic Sans MS" panose="030F0702030302020204" pitchFamily="66" charset="0"/>
              </a:rPr>
              <a:t> </a:t>
            </a:r>
            <a:endParaRPr lang="en-GB" sz="1400" dirty="0">
              <a:solidFill>
                <a:srgbClr val="FF0000"/>
              </a:solidFill>
              <a:latin typeface="Comic Sans MS" panose="030F0702030302020204" pitchFamily="66" charset="0"/>
            </a:endParaRPr>
          </a:p>
        </p:txBody>
      </p:sp>
      <p:sp>
        <p:nvSpPr>
          <p:cNvPr id="36" name="TextBox 35"/>
          <p:cNvSpPr txBox="1"/>
          <p:nvPr/>
        </p:nvSpPr>
        <p:spPr>
          <a:xfrm>
            <a:off x="7696200" y="3657600"/>
            <a:ext cx="1219200"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6</a:t>
            </a:r>
            <a:r>
              <a:rPr lang="el-GR" sz="1400" dirty="0" smtClean="0">
                <a:solidFill>
                  <a:srgbClr val="FF0000"/>
                </a:solidFill>
                <a:latin typeface="Comic Sans MS" panose="030F0702030302020204" pitchFamily="66" charset="0"/>
              </a:rPr>
              <a:t>π</a:t>
            </a:r>
            <a:r>
              <a:rPr lang="en-GB" sz="1400" dirty="0" smtClean="0">
                <a:solidFill>
                  <a:srgbClr val="FF0000"/>
                </a:solidFill>
                <a:latin typeface="Comic Sans MS" panose="030F0702030302020204" pitchFamily="66" charset="0"/>
              </a:rPr>
              <a:t> ≤ 4</a:t>
            </a:r>
            <a:r>
              <a:rPr lang="el-GR" sz="1400" dirty="0" smtClean="0">
                <a:solidFill>
                  <a:srgbClr val="FF0000"/>
                </a:solidFill>
                <a:latin typeface="Comic Sans MS" panose="030F0702030302020204" pitchFamily="66" charset="0"/>
              </a:rPr>
              <a:t>θ</a:t>
            </a:r>
            <a:r>
              <a:rPr lang="en-GB" sz="1400" dirty="0" smtClean="0">
                <a:solidFill>
                  <a:srgbClr val="FF0000"/>
                </a:solidFill>
                <a:latin typeface="Comic Sans MS" panose="030F0702030302020204" pitchFamily="66" charset="0"/>
              </a:rPr>
              <a:t> ≤ 7</a:t>
            </a:r>
            <a:r>
              <a:rPr lang="el-GR" sz="1400" dirty="0" smtClean="0">
                <a:solidFill>
                  <a:srgbClr val="FF0000"/>
                </a:solidFill>
                <a:latin typeface="Comic Sans MS" panose="030F0702030302020204" pitchFamily="66" charset="0"/>
              </a:rPr>
              <a:t>π</a:t>
            </a:r>
            <a:r>
              <a:rPr lang="en-GB" sz="1400" dirty="0" smtClean="0">
                <a:solidFill>
                  <a:srgbClr val="FF0000"/>
                </a:solidFill>
                <a:latin typeface="Comic Sans MS" panose="030F0702030302020204" pitchFamily="66" charset="0"/>
              </a:rPr>
              <a:t> </a:t>
            </a:r>
            <a:endParaRPr lang="en-GB" sz="1400" dirty="0">
              <a:solidFill>
                <a:srgbClr val="FF0000"/>
              </a:solidFill>
              <a:latin typeface="Comic Sans MS" panose="030F0702030302020204" pitchFamily="66" charset="0"/>
            </a:endParaRPr>
          </a:p>
        </p:txBody>
      </p:sp>
      <p:sp>
        <p:nvSpPr>
          <p:cNvPr id="38" name="TextBox 37"/>
          <p:cNvSpPr txBox="1"/>
          <p:nvPr/>
        </p:nvSpPr>
        <p:spPr>
          <a:xfrm>
            <a:off x="3581400" y="4038600"/>
            <a:ext cx="1066800" cy="307777"/>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0 ≤ </a:t>
            </a:r>
            <a:r>
              <a:rPr lang="el-GR" sz="1400" dirty="0" smtClean="0">
                <a:solidFill>
                  <a:srgbClr val="FF0000"/>
                </a:solidFill>
                <a:latin typeface="Comic Sans MS" panose="030F0702030302020204" pitchFamily="66" charset="0"/>
              </a:rPr>
              <a:t>θ</a:t>
            </a:r>
            <a:r>
              <a:rPr lang="en-GB" sz="1400" dirty="0" smtClean="0">
                <a:solidFill>
                  <a:srgbClr val="FF0000"/>
                </a:solidFill>
                <a:latin typeface="Comic Sans MS" panose="030F0702030302020204" pitchFamily="66" charset="0"/>
              </a:rPr>
              <a:t> ≤ </a:t>
            </a:r>
            <a:r>
              <a:rPr lang="el-GR" sz="1400" baseline="30000" dirty="0" smtClean="0">
                <a:solidFill>
                  <a:srgbClr val="FF0000"/>
                </a:solidFill>
                <a:latin typeface="Comic Sans MS" panose="030F0702030302020204" pitchFamily="66" charset="0"/>
              </a:rPr>
              <a:t>π</a:t>
            </a:r>
            <a:r>
              <a:rPr lang="en-GB" sz="1400" dirty="0" smtClean="0">
                <a:solidFill>
                  <a:srgbClr val="FF0000"/>
                </a:solidFill>
                <a:latin typeface="Comic Sans MS" panose="030F0702030302020204" pitchFamily="66" charset="0"/>
              </a:rPr>
              <a:t>/</a:t>
            </a:r>
            <a:r>
              <a:rPr lang="en-GB" sz="1400" baseline="-25000" dirty="0" smtClean="0">
                <a:solidFill>
                  <a:srgbClr val="FF0000"/>
                </a:solidFill>
                <a:latin typeface="Comic Sans MS" panose="030F0702030302020204" pitchFamily="66" charset="0"/>
              </a:rPr>
              <a:t>4</a:t>
            </a:r>
            <a:r>
              <a:rPr lang="en-GB" sz="1400" dirty="0" smtClean="0">
                <a:solidFill>
                  <a:srgbClr val="FF0000"/>
                </a:solidFill>
                <a:latin typeface="Comic Sans MS" panose="030F0702030302020204" pitchFamily="66" charset="0"/>
              </a:rPr>
              <a:t> </a:t>
            </a:r>
            <a:endParaRPr lang="en-GB" sz="1400" dirty="0">
              <a:solidFill>
                <a:srgbClr val="FF0000"/>
              </a:solidFill>
              <a:latin typeface="Comic Sans MS" panose="030F0702030302020204" pitchFamily="66" charset="0"/>
            </a:endParaRPr>
          </a:p>
        </p:txBody>
      </p:sp>
      <p:sp>
        <p:nvSpPr>
          <p:cNvPr id="39" name="TextBox 38"/>
          <p:cNvSpPr txBox="1"/>
          <p:nvPr/>
        </p:nvSpPr>
        <p:spPr>
          <a:xfrm>
            <a:off x="4800600" y="4038600"/>
            <a:ext cx="1219200" cy="307777"/>
          </a:xfrm>
          <a:prstGeom prst="rect">
            <a:avLst/>
          </a:prstGeom>
          <a:noFill/>
        </p:spPr>
        <p:txBody>
          <a:bodyPr wrap="square" rtlCol="0">
            <a:spAutoFit/>
          </a:bodyPr>
          <a:lstStyle/>
          <a:p>
            <a:pPr algn="ctr"/>
            <a:r>
              <a:rPr lang="el-GR" sz="1400" baseline="30000" dirty="0" smtClean="0">
                <a:solidFill>
                  <a:srgbClr val="FF0000"/>
                </a:solidFill>
                <a:latin typeface="Comic Sans MS" panose="030F0702030302020204" pitchFamily="66" charset="0"/>
              </a:rPr>
              <a:t>π</a:t>
            </a:r>
            <a:r>
              <a:rPr lang="en-GB" sz="1400" dirty="0" smtClean="0">
                <a:solidFill>
                  <a:srgbClr val="FF0000"/>
                </a:solidFill>
                <a:latin typeface="Comic Sans MS" panose="030F0702030302020204" pitchFamily="66" charset="0"/>
              </a:rPr>
              <a:t>/</a:t>
            </a:r>
            <a:r>
              <a:rPr lang="en-GB" sz="1400" baseline="-25000" dirty="0" smtClean="0">
                <a:solidFill>
                  <a:srgbClr val="FF0000"/>
                </a:solidFill>
                <a:latin typeface="Comic Sans MS" panose="030F0702030302020204" pitchFamily="66" charset="0"/>
              </a:rPr>
              <a:t>2</a:t>
            </a:r>
            <a:r>
              <a:rPr lang="en-GB" sz="1400" dirty="0" smtClean="0">
                <a:solidFill>
                  <a:srgbClr val="FF0000"/>
                </a:solidFill>
                <a:latin typeface="Comic Sans MS" panose="030F0702030302020204" pitchFamily="66" charset="0"/>
              </a:rPr>
              <a:t> ≤ </a:t>
            </a:r>
            <a:r>
              <a:rPr lang="el-GR" sz="1400" dirty="0" smtClean="0">
                <a:solidFill>
                  <a:srgbClr val="FF0000"/>
                </a:solidFill>
                <a:latin typeface="Comic Sans MS" panose="030F0702030302020204" pitchFamily="66" charset="0"/>
              </a:rPr>
              <a:t>θ</a:t>
            </a:r>
            <a:r>
              <a:rPr lang="en-GB" sz="1400" dirty="0" smtClean="0">
                <a:solidFill>
                  <a:srgbClr val="FF0000"/>
                </a:solidFill>
                <a:latin typeface="Comic Sans MS" panose="030F0702030302020204" pitchFamily="66" charset="0"/>
              </a:rPr>
              <a:t> ≤ </a:t>
            </a:r>
            <a:r>
              <a:rPr lang="en-GB" sz="1400" baseline="30000" dirty="0" smtClean="0">
                <a:solidFill>
                  <a:srgbClr val="FF0000"/>
                </a:solidFill>
                <a:latin typeface="Comic Sans MS" panose="030F0702030302020204" pitchFamily="66" charset="0"/>
              </a:rPr>
              <a:t>3</a:t>
            </a:r>
            <a:r>
              <a:rPr lang="el-GR" sz="1400" baseline="30000" dirty="0" smtClean="0">
                <a:solidFill>
                  <a:srgbClr val="FF0000"/>
                </a:solidFill>
                <a:latin typeface="Comic Sans MS" panose="030F0702030302020204" pitchFamily="66" charset="0"/>
              </a:rPr>
              <a:t>π</a:t>
            </a:r>
            <a:r>
              <a:rPr lang="en-GB" sz="1400" dirty="0" smtClean="0">
                <a:solidFill>
                  <a:srgbClr val="FF0000"/>
                </a:solidFill>
                <a:latin typeface="Comic Sans MS" panose="030F0702030302020204" pitchFamily="66" charset="0"/>
              </a:rPr>
              <a:t>/</a:t>
            </a:r>
            <a:r>
              <a:rPr lang="en-GB" sz="1400" baseline="-25000" dirty="0" smtClean="0">
                <a:solidFill>
                  <a:srgbClr val="FF0000"/>
                </a:solidFill>
                <a:latin typeface="Comic Sans MS" panose="030F0702030302020204" pitchFamily="66" charset="0"/>
              </a:rPr>
              <a:t>4</a:t>
            </a:r>
            <a:r>
              <a:rPr lang="en-GB" sz="1400" dirty="0" smtClean="0">
                <a:solidFill>
                  <a:srgbClr val="FF0000"/>
                </a:solidFill>
                <a:latin typeface="Comic Sans MS" panose="030F0702030302020204" pitchFamily="66" charset="0"/>
              </a:rPr>
              <a:t> </a:t>
            </a:r>
            <a:endParaRPr lang="en-GB" sz="1400" dirty="0">
              <a:solidFill>
                <a:srgbClr val="FF0000"/>
              </a:solidFill>
              <a:latin typeface="Comic Sans MS" panose="030F0702030302020204" pitchFamily="66" charset="0"/>
            </a:endParaRPr>
          </a:p>
        </p:txBody>
      </p:sp>
      <p:sp>
        <p:nvSpPr>
          <p:cNvPr id="40" name="TextBox 39"/>
          <p:cNvSpPr txBox="1"/>
          <p:nvPr/>
        </p:nvSpPr>
        <p:spPr>
          <a:xfrm>
            <a:off x="6248400" y="4038600"/>
            <a:ext cx="1219200" cy="307777"/>
          </a:xfrm>
          <a:prstGeom prst="rect">
            <a:avLst/>
          </a:prstGeom>
          <a:noFill/>
        </p:spPr>
        <p:txBody>
          <a:bodyPr wrap="square" rtlCol="0">
            <a:spAutoFit/>
          </a:bodyPr>
          <a:lstStyle/>
          <a:p>
            <a:pPr algn="ctr"/>
            <a:r>
              <a:rPr lang="el-GR" sz="1400" dirty="0" smtClean="0">
                <a:solidFill>
                  <a:srgbClr val="FF0000"/>
                </a:solidFill>
                <a:latin typeface="Comic Sans MS" panose="030F0702030302020204" pitchFamily="66" charset="0"/>
              </a:rPr>
              <a:t>π</a:t>
            </a:r>
            <a:r>
              <a:rPr lang="en-GB" sz="1400" dirty="0" smtClean="0">
                <a:solidFill>
                  <a:srgbClr val="FF0000"/>
                </a:solidFill>
                <a:latin typeface="Comic Sans MS" panose="030F0702030302020204" pitchFamily="66" charset="0"/>
              </a:rPr>
              <a:t> ≤ </a:t>
            </a:r>
            <a:r>
              <a:rPr lang="el-GR" sz="1400" dirty="0" smtClean="0">
                <a:solidFill>
                  <a:srgbClr val="FF0000"/>
                </a:solidFill>
                <a:latin typeface="Comic Sans MS" panose="030F0702030302020204" pitchFamily="66" charset="0"/>
              </a:rPr>
              <a:t>θ</a:t>
            </a:r>
            <a:r>
              <a:rPr lang="en-GB" sz="1400" dirty="0" smtClean="0">
                <a:solidFill>
                  <a:srgbClr val="FF0000"/>
                </a:solidFill>
                <a:latin typeface="Comic Sans MS" panose="030F0702030302020204" pitchFamily="66" charset="0"/>
              </a:rPr>
              <a:t> ≤ </a:t>
            </a:r>
            <a:r>
              <a:rPr lang="en-GB" sz="1400" baseline="30000" dirty="0" smtClean="0">
                <a:solidFill>
                  <a:srgbClr val="FF0000"/>
                </a:solidFill>
                <a:latin typeface="Comic Sans MS" panose="030F0702030302020204" pitchFamily="66" charset="0"/>
              </a:rPr>
              <a:t>5</a:t>
            </a:r>
            <a:r>
              <a:rPr lang="el-GR" sz="1400" baseline="30000" dirty="0" smtClean="0">
                <a:solidFill>
                  <a:srgbClr val="FF0000"/>
                </a:solidFill>
                <a:latin typeface="Comic Sans MS" panose="030F0702030302020204" pitchFamily="66" charset="0"/>
              </a:rPr>
              <a:t>π</a:t>
            </a:r>
            <a:r>
              <a:rPr lang="en-GB" sz="1400" dirty="0" smtClean="0">
                <a:solidFill>
                  <a:srgbClr val="FF0000"/>
                </a:solidFill>
                <a:latin typeface="Comic Sans MS" panose="030F0702030302020204" pitchFamily="66" charset="0"/>
              </a:rPr>
              <a:t>/</a:t>
            </a:r>
            <a:r>
              <a:rPr lang="en-GB" sz="1400" baseline="-25000" dirty="0" smtClean="0">
                <a:solidFill>
                  <a:srgbClr val="FF0000"/>
                </a:solidFill>
                <a:latin typeface="Comic Sans MS" panose="030F0702030302020204" pitchFamily="66" charset="0"/>
              </a:rPr>
              <a:t>4</a:t>
            </a:r>
            <a:r>
              <a:rPr lang="en-GB" sz="1400" dirty="0" smtClean="0">
                <a:solidFill>
                  <a:srgbClr val="FF0000"/>
                </a:solidFill>
                <a:latin typeface="Comic Sans MS" panose="030F0702030302020204" pitchFamily="66" charset="0"/>
              </a:rPr>
              <a:t> </a:t>
            </a:r>
            <a:endParaRPr lang="en-GB" sz="1400" dirty="0">
              <a:solidFill>
                <a:srgbClr val="FF0000"/>
              </a:solidFill>
              <a:latin typeface="Comic Sans MS" panose="030F0702030302020204" pitchFamily="66" charset="0"/>
            </a:endParaRPr>
          </a:p>
        </p:txBody>
      </p:sp>
      <p:sp>
        <p:nvSpPr>
          <p:cNvPr id="41" name="TextBox 40"/>
          <p:cNvSpPr txBox="1"/>
          <p:nvPr/>
        </p:nvSpPr>
        <p:spPr>
          <a:xfrm>
            <a:off x="7696200" y="4038600"/>
            <a:ext cx="1295400" cy="307777"/>
          </a:xfrm>
          <a:prstGeom prst="rect">
            <a:avLst/>
          </a:prstGeom>
          <a:noFill/>
        </p:spPr>
        <p:txBody>
          <a:bodyPr wrap="square" rtlCol="0">
            <a:spAutoFit/>
          </a:bodyPr>
          <a:lstStyle/>
          <a:p>
            <a:pPr algn="ctr"/>
            <a:r>
              <a:rPr lang="en-GB" sz="1400" baseline="30000" dirty="0">
                <a:solidFill>
                  <a:srgbClr val="FF0000"/>
                </a:solidFill>
                <a:latin typeface="Comic Sans MS" panose="030F0702030302020204" pitchFamily="66" charset="0"/>
              </a:rPr>
              <a:t>3</a:t>
            </a:r>
            <a:r>
              <a:rPr lang="el-GR" sz="1400" baseline="30000" dirty="0" smtClean="0">
                <a:solidFill>
                  <a:srgbClr val="FF0000"/>
                </a:solidFill>
                <a:latin typeface="Comic Sans MS" panose="030F0702030302020204" pitchFamily="66" charset="0"/>
              </a:rPr>
              <a:t>π</a:t>
            </a:r>
            <a:r>
              <a:rPr lang="en-GB" sz="1400" dirty="0" smtClean="0">
                <a:solidFill>
                  <a:srgbClr val="FF0000"/>
                </a:solidFill>
                <a:latin typeface="Comic Sans MS" panose="030F0702030302020204" pitchFamily="66" charset="0"/>
              </a:rPr>
              <a:t>/</a:t>
            </a:r>
            <a:r>
              <a:rPr lang="en-GB" sz="1400" baseline="-25000" dirty="0" smtClean="0">
                <a:solidFill>
                  <a:srgbClr val="FF0000"/>
                </a:solidFill>
                <a:latin typeface="Comic Sans MS" panose="030F0702030302020204" pitchFamily="66" charset="0"/>
              </a:rPr>
              <a:t>2</a:t>
            </a:r>
            <a:r>
              <a:rPr lang="en-GB" sz="1400" dirty="0" smtClean="0">
                <a:solidFill>
                  <a:srgbClr val="FF0000"/>
                </a:solidFill>
                <a:latin typeface="Comic Sans MS" panose="030F0702030302020204" pitchFamily="66" charset="0"/>
              </a:rPr>
              <a:t> ≤ </a:t>
            </a:r>
            <a:r>
              <a:rPr lang="el-GR" sz="1400" dirty="0" smtClean="0">
                <a:solidFill>
                  <a:srgbClr val="FF0000"/>
                </a:solidFill>
                <a:latin typeface="Comic Sans MS" panose="030F0702030302020204" pitchFamily="66" charset="0"/>
              </a:rPr>
              <a:t>θ</a:t>
            </a:r>
            <a:r>
              <a:rPr lang="en-GB" sz="1400" dirty="0" smtClean="0">
                <a:solidFill>
                  <a:srgbClr val="FF0000"/>
                </a:solidFill>
                <a:latin typeface="Comic Sans MS" panose="030F0702030302020204" pitchFamily="66" charset="0"/>
              </a:rPr>
              <a:t> ≤ </a:t>
            </a:r>
            <a:r>
              <a:rPr lang="en-GB" sz="1400" baseline="30000" dirty="0" smtClean="0">
                <a:solidFill>
                  <a:srgbClr val="FF0000"/>
                </a:solidFill>
                <a:latin typeface="Comic Sans MS" panose="030F0702030302020204" pitchFamily="66" charset="0"/>
              </a:rPr>
              <a:t>7</a:t>
            </a:r>
            <a:r>
              <a:rPr lang="el-GR" sz="1400" baseline="30000" dirty="0" smtClean="0">
                <a:solidFill>
                  <a:srgbClr val="FF0000"/>
                </a:solidFill>
                <a:latin typeface="Comic Sans MS" panose="030F0702030302020204" pitchFamily="66" charset="0"/>
              </a:rPr>
              <a:t>π</a:t>
            </a:r>
            <a:r>
              <a:rPr lang="en-GB" sz="1400" dirty="0" smtClean="0">
                <a:solidFill>
                  <a:srgbClr val="FF0000"/>
                </a:solidFill>
                <a:latin typeface="Comic Sans MS" panose="030F0702030302020204" pitchFamily="66" charset="0"/>
              </a:rPr>
              <a:t>/</a:t>
            </a:r>
            <a:r>
              <a:rPr lang="en-GB" sz="1400" baseline="-25000" dirty="0" smtClean="0">
                <a:solidFill>
                  <a:srgbClr val="FF0000"/>
                </a:solidFill>
                <a:latin typeface="Comic Sans MS" panose="030F0702030302020204" pitchFamily="66" charset="0"/>
              </a:rPr>
              <a:t>4</a:t>
            </a:r>
            <a:r>
              <a:rPr lang="en-GB" sz="1400" dirty="0" smtClean="0">
                <a:solidFill>
                  <a:srgbClr val="FF0000"/>
                </a:solidFill>
                <a:latin typeface="Comic Sans MS" panose="030F0702030302020204" pitchFamily="66" charset="0"/>
              </a:rPr>
              <a:t> </a:t>
            </a:r>
            <a:endParaRPr lang="en-GB" sz="1400" dirty="0">
              <a:solidFill>
                <a:srgbClr val="FF0000"/>
              </a:solidFill>
              <a:latin typeface="Comic Sans MS" panose="030F0702030302020204" pitchFamily="66" charset="0"/>
            </a:endParaRPr>
          </a:p>
        </p:txBody>
      </p:sp>
      <p:pic>
        <p:nvPicPr>
          <p:cNvPr id="42"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00" t="16701" r="1679" b="16343"/>
          <a:stretch/>
        </p:blipFill>
        <p:spPr bwMode="auto">
          <a:xfrm>
            <a:off x="3657600" y="4495800"/>
            <a:ext cx="3756547" cy="2153892"/>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0" name="Straight Connector 9"/>
          <p:cNvCxnSpPr/>
          <p:nvPr/>
        </p:nvCxnSpPr>
        <p:spPr>
          <a:xfrm flipV="1">
            <a:off x="4422433" y="4677378"/>
            <a:ext cx="2151729" cy="1859392"/>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4486453" y="4663214"/>
            <a:ext cx="2151729" cy="1859392"/>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258702" y="5570814"/>
            <a:ext cx="2753964" cy="3967"/>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5537389" y="4612791"/>
            <a:ext cx="567" cy="1986299"/>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523173" y="4476821"/>
            <a:ext cx="389850" cy="276999"/>
          </a:xfrm>
          <a:prstGeom prst="rect">
            <a:avLst/>
          </a:prstGeom>
          <a:noFill/>
        </p:spPr>
        <p:txBody>
          <a:bodyPr wrap="none" rtlCol="0">
            <a:spAutoFit/>
          </a:bodyPr>
          <a:lstStyle/>
          <a:p>
            <a:r>
              <a:rPr lang="el-GR" sz="1200" b="1" baseline="30000" dirty="0" smtClean="0">
                <a:solidFill>
                  <a:srgbClr val="0000FF"/>
                </a:solidFill>
                <a:latin typeface="Comic Sans MS" panose="030F0702030302020204" pitchFamily="66" charset="0"/>
              </a:rPr>
              <a:t>π</a:t>
            </a:r>
            <a:r>
              <a:rPr lang="en-GB" sz="1200" b="1" dirty="0" smtClean="0">
                <a:solidFill>
                  <a:srgbClr val="0000FF"/>
                </a:solidFill>
                <a:latin typeface="Comic Sans MS" panose="030F0702030302020204" pitchFamily="66" charset="0"/>
              </a:rPr>
              <a:t>/</a:t>
            </a:r>
            <a:r>
              <a:rPr lang="en-GB" sz="1200" b="1" baseline="-25000" dirty="0" smtClean="0">
                <a:solidFill>
                  <a:srgbClr val="0000FF"/>
                </a:solidFill>
                <a:latin typeface="Comic Sans MS" panose="030F0702030302020204" pitchFamily="66" charset="0"/>
              </a:rPr>
              <a:t>4</a:t>
            </a:r>
            <a:endParaRPr lang="en-GB" sz="1200" b="1" baseline="-25000" dirty="0">
              <a:solidFill>
                <a:srgbClr val="0000FF"/>
              </a:solidFill>
              <a:latin typeface="Comic Sans MS" panose="030F0702030302020204" pitchFamily="66" charset="0"/>
            </a:endParaRPr>
          </a:p>
        </p:txBody>
      </p:sp>
      <p:sp>
        <p:nvSpPr>
          <p:cNvPr id="65" name="TextBox 64"/>
          <p:cNvSpPr txBox="1"/>
          <p:nvPr/>
        </p:nvSpPr>
        <p:spPr>
          <a:xfrm>
            <a:off x="6989472" y="5420791"/>
            <a:ext cx="279244" cy="276999"/>
          </a:xfrm>
          <a:prstGeom prst="rect">
            <a:avLst/>
          </a:prstGeom>
          <a:noFill/>
        </p:spPr>
        <p:txBody>
          <a:bodyPr wrap="none" rtlCol="0">
            <a:spAutoFit/>
          </a:bodyPr>
          <a:lstStyle/>
          <a:p>
            <a:r>
              <a:rPr lang="en-GB" sz="1200" b="1" dirty="0" smtClean="0">
                <a:solidFill>
                  <a:srgbClr val="0000FF"/>
                </a:solidFill>
                <a:latin typeface="Comic Sans MS" panose="030F0702030302020204" pitchFamily="66" charset="0"/>
              </a:rPr>
              <a:t>0</a:t>
            </a:r>
            <a:endParaRPr lang="en-GB" sz="1200" b="1" dirty="0">
              <a:solidFill>
                <a:srgbClr val="0000FF"/>
              </a:solidFill>
              <a:latin typeface="Comic Sans MS" panose="030F0702030302020204" pitchFamily="66" charset="0"/>
            </a:endParaRPr>
          </a:p>
        </p:txBody>
      </p:sp>
      <p:sp>
        <p:nvSpPr>
          <p:cNvPr id="66" name="TextBox 65"/>
          <p:cNvSpPr txBox="1"/>
          <p:nvPr/>
        </p:nvSpPr>
        <p:spPr>
          <a:xfrm>
            <a:off x="4009710" y="5409419"/>
            <a:ext cx="279244" cy="276999"/>
          </a:xfrm>
          <a:prstGeom prst="rect">
            <a:avLst/>
          </a:prstGeom>
          <a:noFill/>
        </p:spPr>
        <p:txBody>
          <a:bodyPr wrap="none" rtlCol="0">
            <a:spAutoFit/>
          </a:bodyPr>
          <a:lstStyle/>
          <a:p>
            <a:r>
              <a:rPr lang="el-GR" sz="1200" b="1" dirty="0" smtClean="0">
                <a:solidFill>
                  <a:srgbClr val="0000FF"/>
                </a:solidFill>
                <a:latin typeface="Comic Sans MS" panose="030F0702030302020204" pitchFamily="66" charset="0"/>
              </a:rPr>
              <a:t>π</a:t>
            </a:r>
            <a:endParaRPr lang="en-GB" sz="1200" b="1" dirty="0">
              <a:solidFill>
                <a:srgbClr val="0000FF"/>
              </a:solidFill>
              <a:latin typeface="Comic Sans MS" panose="030F0702030302020204" pitchFamily="66" charset="0"/>
            </a:endParaRPr>
          </a:p>
        </p:txBody>
      </p:sp>
      <p:sp>
        <p:nvSpPr>
          <p:cNvPr id="67" name="TextBox 66"/>
          <p:cNvSpPr txBox="1"/>
          <p:nvPr/>
        </p:nvSpPr>
        <p:spPr>
          <a:xfrm>
            <a:off x="5481393" y="4465449"/>
            <a:ext cx="389850" cy="276999"/>
          </a:xfrm>
          <a:prstGeom prst="rect">
            <a:avLst/>
          </a:prstGeom>
          <a:noFill/>
        </p:spPr>
        <p:txBody>
          <a:bodyPr wrap="none" rtlCol="0">
            <a:spAutoFit/>
          </a:bodyPr>
          <a:lstStyle/>
          <a:p>
            <a:r>
              <a:rPr lang="el-GR" sz="1200" b="1" baseline="30000" dirty="0" smtClean="0">
                <a:solidFill>
                  <a:srgbClr val="0000FF"/>
                </a:solidFill>
                <a:latin typeface="Comic Sans MS" panose="030F0702030302020204" pitchFamily="66" charset="0"/>
              </a:rPr>
              <a:t>π</a:t>
            </a:r>
            <a:r>
              <a:rPr lang="en-GB" sz="1200" b="1" dirty="0" smtClean="0">
                <a:solidFill>
                  <a:srgbClr val="0000FF"/>
                </a:solidFill>
                <a:latin typeface="Comic Sans MS" panose="030F0702030302020204" pitchFamily="66" charset="0"/>
              </a:rPr>
              <a:t>/</a:t>
            </a:r>
            <a:r>
              <a:rPr lang="en-GB" sz="1200" b="1" baseline="-25000" dirty="0" smtClean="0">
                <a:solidFill>
                  <a:srgbClr val="0000FF"/>
                </a:solidFill>
                <a:latin typeface="Comic Sans MS" panose="030F0702030302020204" pitchFamily="66" charset="0"/>
              </a:rPr>
              <a:t>2</a:t>
            </a:r>
            <a:endParaRPr lang="en-GB" sz="1200" b="1" baseline="-25000" dirty="0">
              <a:solidFill>
                <a:srgbClr val="0000FF"/>
              </a:solidFill>
              <a:latin typeface="Comic Sans MS" panose="030F0702030302020204" pitchFamily="66" charset="0"/>
            </a:endParaRPr>
          </a:p>
        </p:txBody>
      </p:sp>
      <p:sp>
        <p:nvSpPr>
          <p:cNvPr id="68" name="TextBox 67"/>
          <p:cNvSpPr txBox="1"/>
          <p:nvPr/>
        </p:nvSpPr>
        <p:spPr>
          <a:xfrm>
            <a:off x="4139364" y="4501843"/>
            <a:ext cx="452368" cy="276999"/>
          </a:xfrm>
          <a:prstGeom prst="rect">
            <a:avLst/>
          </a:prstGeom>
          <a:noFill/>
        </p:spPr>
        <p:txBody>
          <a:bodyPr wrap="none" rtlCol="0">
            <a:spAutoFit/>
          </a:bodyPr>
          <a:lstStyle/>
          <a:p>
            <a:r>
              <a:rPr lang="en-GB" sz="1200" b="1" baseline="30000" dirty="0" smtClean="0">
                <a:solidFill>
                  <a:srgbClr val="0000FF"/>
                </a:solidFill>
                <a:latin typeface="Comic Sans MS" panose="030F0702030302020204" pitchFamily="66" charset="0"/>
              </a:rPr>
              <a:t>3</a:t>
            </a:r>
            <a:r>
              <a:rPr lang="el-GR" sz="1200" b="1" baseline="30000" dirty="0" smtClean="0">
                <a:solidFill>
                  <a:srgbClr val="0000FF"/>
                </a:solidFill>
                <a:latin typeface="Comic Sans MS" panose="030F0702030302020204" pitchFamily="66" charset="0"/>
              </a:rPr>
              <a:t>π</a:t>
            </a:r>
            <a:r>
              <a:rPr lang="en-GB" sz="1200" b="1" dirty="0" smtClean="0">
                <a:solidFill>
                  <a:srgbClr val="0000FF"/>
                </a:solidFill>
                <a:latin typeface="Comic Sans MS" panose="030F0702030302020204" pitchFamily="66" charset="0"/>
              </a:rPr>
              <a:t>/</a:t>
            </a:r>
            <a:r>
              <a:rPr lang="en-GB" sz="1200" b="1" baseline="-25000" dirty="0" smtClean="0">
                <a:solidFill>
                  <a:srgbClr val="0000FF"/>
                </a:solidFill>
                <a:latin typeface="Comic Sans MS" panose="030F0702030302020204" pitchFamily="66" charset="0"/>
              </a:rPr>
              <a:t>4</a:t>
            </a:r>
            <a:endParaRPr lang="en-GB" sz="1200" b="1" baseline="-25000" dirty="0">
              <a:solidFill>
                <a:srgbClr val="0000FF"/>
              </a:solidFill>
              <a:latin typeface="Comic Sans MS" panose="030F0702030302020204" pitchFamily="66" charset="0"/>
            </a:endParaRPr>
          </a:p>
        </p:txBody>
      </p:sp>
      <p:sp>
        <p:nvSpPr>
          <p:cNvPr id="69" name="TextBox 68"/>
          <p:cNvSpPr txBox="1"/>
          <p:nvPr/>
        </p:nvSpPr>
        <p:spPr>
          <a:xfrm>
            <a:off x="3998337" y="6353389"/>
            <a:ext cx="452368" cy="276999"/>
          </a:xfrm>
          <a:prstGeom prst="rect">
            <a:avLst/>
          </a:prstGeom>
          <a:noFill/>
        </p:spPr>
        <p:txBody>
          <a:bodyPr wrap="none" rtlCol="0">
            <a:spAutoFit/>
          </a:bodyPr>
          <a:lstStyle/>
          <a:p>
            <a:r>
              <a:rPr lang="en-GB" sz="1200" b="1" baseline="30000" dirty="0" smtClean="0">
                <a:solidFill>
                  <a:srgbClr val="0000FF"/>
                </a:solidFill>
                <a:latin typeface="Comic Sans MS" panose="030F0702030302020204" pitchFamily="66" charset="0"/>
              </a:rPr>
              <a:t>5</a:t>
            </a:r>
            <a:r>
              <a:rPr lang="el-GR" sz="1200" b="1" baseline="30000" dirty="0" smtClean="0">
                <a:solidFill>
                  <a:srgbClr val="0000FF"/>
                </a:solidFill>
                <a:latin typeface="Comic Sans MS" panose="030F0702030302020204" pitchFamily="66" charset="0"/>
              </a:rPr>
              <a:t>π</a:t>
            </a:r>
            <a:r>
              <a:rPr lang="en-GB" sz="1200" b="1" dirty="0" smtClean="0">
                <a:solidFill>
                  <a:srgbClr val="0000FF"/>
                </a:solidFill>
                <a:latin typeface="Comic Sans MS" panose="030F0702030302020204" pitchFamily="66" charset="0"/>
              </a:rPr>
              <a:t>/</a:t>
            </a:r>
            <a:r>
              <a:rPr lang="en-GB" sz="1200" b="1" baseline="-25000" dirty="0" smtClean="0">
                <a:solidFill>
                  <a:srgbClr val="0000FF"/>
                </a:solidFill>
                <a:latin typeface="Comic Sans MS" panose="030F0702030302020204" pitchFamily="66" charset="0"/>
              </a:rPr>
              <a:t>4</a:t>
            </a:r>
            <a:endParaRPr lang="en-GB" sz="1200" b="1" baseline="-25000" dirty="0">
              <a:solidFill>
                <a:srgbClr val="0000FF"/>
              </a:solidFill>
              <a:latin typeface="Comic Sans MS" panose="030F0702030302020204" pitchFamily="66" charset="0"/>
            </a:endParaRPr>
          </a:p>
        </p:txBody>
      </p:sp>
      <p:sp>
        <p:nvSpPr>
          <p:cNvPr id="70" name="TextBox 69"/>
          <p:cNvSpPr txBox="1"/>
          <p:nvPr/>
        </p:nvSpPr>
        <p:spPr>
          <a:xfrm>
            <a:off x="5147024" y="6382959"/>
            <a:ext cx="452368" cy="276999"/>
          </a:xfrm>
          <a:prstGeom prst="rect">
            <a:avLst/>
          </a:prstGeom>
          <a:noFill/>
        </p:spPr>
        <p:txBody>
          <a:bodyPr wrap="none" rtlCol="0">
            <a:spAutoFit/>
          </a:bodyPr>
          <a:lstStyle/>
          <a:p>
            <a:r>
              <a:rPr lang="en-GB" sz="1200" b="1" baseline="30000" dirty="0" smtClean="0">
                <a:solidFill>
                  <a:srgbClr val="0000FF"/>
                </a:solidFill>
                <a:latin typeface="Comic Sans MS" panose="030F0702030302020204" pitchFamily="66" charset="0"/>
              </a:rPr>
              <a:t>3</a:t>
            </a:r>
            <a:r>
              <a:rPr lang="el-GR" sz="1200" b="1" baseline="30000" dirty="0" smtClean="0">
                <a:solidFill>
                  <a:srgbClr val="0000FF"/>
                </a:solidFill>
                <a:latin typeface="Comic Sans MS" panose="030F0702030302020204" pitchFamily="66" charset="0"/>
              </a:rPr>
              <a:t>π</a:t>
            </a:r>
            <a:r>
              <a:rPr lang="en-GB" sz="1200" b="1" dirty="0" smtClean="0">
                <a:solidFill>
                  <a:srgbClr val="0000FF"/>
                </a:solidFill>
                <a:latin typeface="Comic Sans MS" panose="030F0702030302020204" pitchFamily="66" charset="0"/>
              </a:rPr>
              <a:t>/</a:t>
            </a:r>
            <a:r>
              <a:rPr lang="en-GB" sz="1200" b="1" baseline="-25000" dirty="0" smtClean="0">
                <a:solidFill>
                  <a:srgbClr val="0000FF"/>
                </a:solidFill>
                <a:latin typeface="Comic Sans MS" panose="030F0702030302020204" pitchFamily="66" charset="0"/>
              </a:rPr>
              <a:t>2</a:t>
            </a:r>
            <a:endParaRPr lang="en-GB" sz="1200" b="1" baseline="-25000" dirty="0">
              <a:solidFill>
                <a:srgbClr val="0000FF"/>
              </a:solidFill>
              <a:latin typeface="Comic Sans MS" panose="030F0702030302020204" pitchFamily="66" charset="0"/>
            </a:endParaRPr>
          </a:p>
        </p:txBody>
      </p:sp>
      <p:sp>
        <p:nvSpPr>
          <p:cNvPr id="71" name="TextBox 70"/>
          <p:cNvSpPr txBox="1"/>
          <p:nvPr/>
        </p:nvSpPr>
        <p:spPr>
          <a:xfrm>
            <a:off x="6561841" y="6337467"/>
            <a:ext cx="452368" cy="276999"/>
          </a:xfrm>
          <a:prstGeom prst="rect">
            <a:avLst/>
          </a:prstGeom>
          <a:noFill/>
        </p:spPr>
        <p:txBody>
          <a:bodyPr wrap="none" rtlCol="0">
            <a:spAutoFit/>
          </a:bodyPr>
          <a:lstStyle/>
          <a:p>
            <a:r>
              <a:rPr lang="en-GB" sz="1200" b="1" baseline="30000" dirty="0" smtClean="0">
                <a:solidFill>
                  <a:srgbClr val="0000FF"/>
                </a:solidFill>
                <a:latin typeface="Comic Sans MS" panose="030F0702030302020204" pitchFamily="66" charset="0"/>
              </a:rPr>
              <a:t>7</a:t>
            </a:r>
            <a:r>
              <a:rPr lang="el-GR" sz="1200" b="1" baseline="30000" dirty="0" smtClean="0">
                <a:solidFill>
                  <a:srgbClr val="0000FF"/>
                </a:solidFill>
                <a:latin typeface="Comic Sans MS" panose="030F0702030302020204" pitchFamily="66" charset="0"/>
              </a:rPr>
              <a:t>π</a:t>
            </a:r>
            <a:r>
              <a:rPr lang="en-GB" sz="1200" b="1" dirty="0" smtClean="0">
                <a:solidFill>
                  <a:srgbClr val="0000FF"/>
                </a:solidFill>
                <a:latin typeface="Comic Sans MS" panose="030F0702030302020204" pitchFamily="66" charset="0"/>
              </a:rPr>
              <a:t>/</a:t>
            </a:r>
            <a:r>
              <a:rPr lang="en-GB" sz="1200" b="1" baseline="-25000" dirty="0" smtClean="0">
                <a:solidFill>
                  <a:srgbClr val="0000FF"/>
                </a:solidFill>
                <a:latin typeface="Comic Sans MS" panose="030F0702030302020204" pitchFamily="66" charset="0"/>
              </a:rPr>
              <a:t>4</a:t>
            </a:r>
            <a:endParaRPr lang="en-GB" sz="1200" b="1" baseline="-25000" dirty="0">
              <a:solidFill>
                <a:srgbClr val="0000FF"/>
              </a:solidFill>
              <a:latin typeface="Comic Sans MS" panose="030F0702030302020204" pitchFamily="66" charset="0"/>
            </a:endParaRPr>
          </a:p>
        </p:txBody>
      </p:sp>
      <p:sp>
        <p:nvSpPr>
          <p:cNvPr id="63" name="TextBox 62"/>
          <p:cNvSpPr txBox="1"/>
          <p:nvPr/>
        </p:nvSpPr>
        <p:spPr>
          <a:xfrm>
            <a:off x="7461849" y="5141343"/>
            <a:ext cx="1682151" cy="830997"/>
          </a:xfrm>
          <a:prstGeom prst="rect">
            <a:avLst/>
          </a:prstGeom>
          <a:noFill/>
        </p:spPr>
        <p:txBody>
          <a:bodyPr wrap="square" rtlCol="0">
            <a:spAutoFit/>
          </a:bodyPr>
          <a:lstStyle/>
          <a:p>
            <a:pPr algn="ctr"/>
            <a:r>
              <a:rPr lang="en-GB" sz="1200" dirty="0" smtClean="0">
                <a:solidFill>
                  <a:srgbClr val="0000FF"/>
                </a:solidFill>
                <a:latin typeface="Comic Sans MS" panose="030F0702030302020204" pitchFamily="66" charset="0"/>
              </a:rPr>
              <a:t>Sometimes it helps to plot the ‘limits’ for positive values of r on your diagram!</a:t>
            </a:r>
            <a:endParaRPr lang="en-GB" sz="1200" dirty="0">
              <a:solidFill>
                <a:srgbClr val="0000FF"/>
              </a:solidFill>
              <a:latin typeface="Comic Sans MS" panose="030F0702030302020204" pitchFamily="66" charset="0"/>
            </a:endParaRPr>
          </a:p>
        </p:txBody>
      </p:sp>
      <p:sp>
        <p:nvSpPr>
          <p:cNvPr id="64" name="Rectangle 63"/>
          <p:cNvSpPr/>
          <p:nvPr/>
        </p:nvSpPr>
        <p:spPr>
          <a:xfrm>
            <a:off x="3554083" y="4028536"/>
            <a:ext cx="5408763" cy="327804"/>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1975449" y="3286664"/>
            <a:ext cx="258793" cy="232913"/>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4" name="Straight Arrow Connector 73"/>
          <p:cNvCxnSpPr/>
          <p:nvPr/>
        </p:nvCxnSpPr>
        <p:spPr>
          <a:xfrm flipV="1">
            <a:off x="4891178" y="2001329"/>
            <a:ext cx="1397479" cy="1"/>
          </a:xfrm>
          <a:prstGeom prst="straightConnector1">
            <a:avLst/>
          </a:prstGeom>
          <a:ln w="254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26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linds(horizontal)">
                                      <p:cBhvr>
                                        <p:cTn id="22" dur="500"/>
                                        <p:tgtEl>
                                          <p:spTgt spid="7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72"/>
                                        </p:tgtEl>
                                      </p:cBhvr>
                                    </p:animEffect>
                                    <p:set>
                                      <p:cBhvr>
                                        <p:cTn id="27" dur="1" fill="hold">
                                          <p:stCondLst>
                                            <p:cond delay="499"/>
                                          </p:stCondLst>
                                        </p:cTn>
                                        <p:tgtEl>
                                          <p:spTgt spid="7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1">
                                            <p:txEl>
                                              <p:pRg st="0" end="0"/>
                                            </p:txEl>
                                          </p:spTgt>
                                        </p:tgtEl>
                                        <p:attrNameLst>
                                          <p:attrName>style.visibility</p:attrName>
                                        </p:attrNameLst>
                                      </p:cBhvr>
                                      <p:to>
                                        <p:strVal val="visible"/>
                                      </p:to>
                                    </p:set>
                                    <p:animEffect transition="in" filter="blinds(horizontal)">
                                      <p:cBhvr>
                                        <p:cTn id="42" dur="500"/>
                                        <p:tgtEl>
                                          <p:spTgt spid="3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5" fill="hold" nodeType="click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blinds(vertical)">
                                      <p:cBhvr>
                                        <p:cTn id="47" dur="500"/>
                                        <p:tgtEl>
                                          <p:spTgt spid="7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nodeType="clickEffect">
                                  <p:stCondLst>
                                    <p:cond delay="0"/>
                                  </p:stCondLst>
                                  <p:childTnLst>
                                    <p:animEffect transition="out" filter="blinds(horizontal)">
                                      <p:cBhvr>
                                        <p:cTn id="51" dur="500"/>
                                        <p:tgtEl>
                                          <p:spTgt spid="74"/>
                                        </p:tgtEl>
                                      </p:cBhvr>
                                    </p:animEffect>
                                    <p:set>
                                      <p:cBhvr>
                                        <p:cTn id="52" dur="1" fill="hold">
                                          <p:stCondLst>
                                            <p:cond delay="499"/>
                                          </p:stCondLst>
                                        </p:cTn>
                                        <p:tgtEl>
                                          <p:spTgt spid="7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2">
                                            <p:txEl>
                                              <p:pRg st="0" end="0"/>
                                            </p:txEl>
                                          </p:spTgt>
                                        </p:tgtEl>
                                        <p:attrNameLst>
                                          <p:attrName>style.visibility</p:attrName>
                                        </p:attrNameLst>
                                      </p:cBhvr>
                                      <p:to>
                                        <p:strVal val="visible"/>
                                      </p:to>
                                    </p:set>
                                    <p:animEffect transition="in" filter="blinds(horizontal)">
                                      <p:cBhvr>
                                        <p:cTn id="57" dur="500"/>
                                        <p:tgtEl>
                                          <p:spTgt spid="3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2">
                                            <p:txEl>
                                              <p:pRg st="2" end="2"/>
                                            </p:txEl>
                                          </p:spTgt>
                                        </p:tgtEl>
                                        <p:attrNameLst>
                                          <p:attrName>style.visibility</p:attrName>
                                        </p:attrNameLst>
                                      </p:cBhvr>
                                      <p:to>
                                        <p:strVal val="visible"/>
                                      </p:to>
                                    </p:set>
                                    <p:animEffect transition="in" filter="blinds(horizontal)">
                                      <p:cBhvr>
                                        <p:cTn id="62" dur="500"/>
                                        <p:tgtEl>
                                          <p:spTgt spid="32">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blinds(horizontal)">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blinds(horizontal)">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blinds(horizontal)">
                                      <p:cBhvr>
                                        <p:cTn id="77" dur="500"/>
                                        <p:tgtEl>
                                          <p:spTgt spid="3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blinds(horizontal)">
                                      <p:cBhvr>
                                        <p:cTn id="82" dur="500"/>
                                        <p:tgtEl>
                                          <p:spTgt spid="36"/>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blinds(horizontal)">
                                      <p:cBhvr>
                                        <p:cTn id="87" dur="500"/>
                                        <p:tgtEl>
                                          <p:spTgt spid="38"/>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blinds(horizontal)">
                                      <p:cBhvr>
                                        <p:cTn id="92" dur="500"/>
                                        <p:tgtEl>
                                          <p:spTgt spid="39"/>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blinds(horizontal)">
                                      <p:cBhvr>
                                        <p:cTn id="97" dur="500"/>
                                        <p:tgtEl>
                                          <p:spTgt spid="40"/>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blinds(horizontal)">
                                      <p:cBhvr>
                                        <p:cTn id="102" dur="500"/>
                                        <p:tgtEl>
                                          <p:spTgt spid="41"/>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nodeType="click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blinds(horizontal)">
                                      <p:cBhvr>
                                        <p:cTn id="107" dur="500"/>
                                        <p:tgtEl>
                                          <p:spTgt spid="42"/>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blinds(horizontal)">
                                      <p:cBhvr>
                                        <p:cTn id="112" dur="500"/>
                                        <p:tgtEl>
                                          <p:spTgt spid="63"/>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5" fill="hold" nodeType="clickEffect">
                                  <p:stCondLst>
                                    <p:cond delay="0"/>
                                  </p:stCondLst>
                                  <p:childTnLst>
                                    <p:set>
                                      <p:cBhvr>
                                        <p:cTn id="116" dur="1" fill="hold">
                                          <p:stCondLst>
                                            <p:cond delay="0"/>
                                          </p:stCondLst>
                                        </p:cTn>
                                        <p:tgtEl>
                                          <p:spTgt spid="57"/>
                                        </p:tgtEl>
                                        <p:attrNameLst>
                                          <p:attrName>style.visibility</p:attrName>
                                        </p:attrNameLst>
                                      </p:cBhvr>
                                      <p:to>
                                        <p:strVal val="visible"/>
                                      </p:to>
                                    </p:set>
                                    <p:animEffect transition="in" filter="blinds(vertical)">
                                      <p:cBhvr>
                                        <p:cTn id="117" dur="500"/>
                                        <p:tgtEl>
                                          <p:spTgt spid="57"/>
                                        </p:tgtEl>
                                      </p:cBhvr>
                                    </p:animEffect>
                                  </p:childTnLst>
                                </p:cTn>
                              </p:par>
                              <p:par>
                                <p:cTn id="118" presetID="3" presetClass="entr" presetSubtype="10" fill="hold" nodeType="withEffect">
                                  <p:stCondLst>
                                    <p:cond delay="0"/>
                                  </p:stCondLst>
                                  <p:childTnLst>
                                    <p:set>
                                      <p:cBhvr>
                                        <p:cTn id="119" dur="1" fill="hold">
                                          <p:stCondLst>
                                            <p:cond delay="0"/>
                                          </p:stCondLst>
                                        </p:cTn>
                                        <p:tgtEl>
                                          <p:spTgt spid="10"/>
                                        </p:tgtEl>
                                        <p:attrNameLst>
                                          <p:attrName>style.visibility</p:attrName>
                                        </p:attrNameLst>
                                      </p:cBhvr>
                                      <p:to>
                                        <p:strVal val="visible"/>
                                      </p:to>
                                    </p:set>
                                    <p:animEffect transition="in" filter="blinds(horizontal)">
                                      <p:cBhvr>
                                        <p:cTn id="120" dur="500"/>
                                        <p:tgtEl>
                                          <p:spTgt spid="10"/>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blinds(horizontal)">
                                      <p:cBhvr>
                                        <p:cTn id="123" dur="500"/>
                                        <p:tgtEl>
                                          <p:spTgt spid="65"/>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62"/>
                                        </p:tgtEl>
                                        <p:attrNameLst>
                                          <p:attrName>style.visibility</p:attrName>
                                        </p:attrNameLst>
                                      </p:cBhvr>
                                      <p:to>
                                        <p:strVal val="visible"/>
                                      </p:to>
                                    </p:set>
                                    <p:animEffect transition="in" filter="blinds(horizontal)">
                                      <p:cBhvr>
                                        <p:cTn id="126" dur="500"/>
                                        <p:tgtEl>
                                          <p:spTgt spid="62"/>
                                        </p:tgtEl>
                                      </p:cBhvr>
                                    </p:animEffect>
                                  </p:childTnLst>
                                </p:cTn>
                              </p:par>
                              <p:par>
                                <p:cTn id="127" presetID="3" presetClass="entr" presetSubtype="10" fill="hold" nodeType="withEffect">
                                  <p:stCondLst>
                                    <p:cond delay="0"/>
                                  </p:stCondLst>
                                  <p:childTnLst>
                                    <p:set>
                                      <p:cBhvr>
                                        <p:cTn id="128" dur="1" fill="hold">
                                          <p:stCondLst>
                                            <p:cond delay="0"/>
                                          </p:stCondLst>
                                        </p:cTn>
                                        <p:tgtEl>
                                          <p:spTgt spid="59"/>
                                        </p:tgtEl>
                                        <p:attrNameLst>
                                          <p:attrName>style.visibility</p:attrName>
                                        </p:attrNameLst>
                                      </p:cBhvr>
                                      <p:to>
                                        <p:strVal val="visible"/>
                                      </p:to>
                                    </p:set>
                                    <p:animEffect transition="in" filter="blinds(horizontal)">
                                      <p:cBhvr>
                                        <p:cTn id="129" dur="500"/>
                                        <p:tgtEl>
                                          <p:spTgt spid="59"/>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blinds(horizontal)">
                                      <p:cBhvr>
                                        <p:cTn id="132" dur="500"/>
                                        <p:tgtEl>
                                          <p:spTgt spid="67"/>
                                        </p:tgtEl>
                                      </p:cBhvr>
                                    </p:animEffect>
                                  </p:childTnLst>
                                </p:cTn>
                              </p:par>
                              <p:par>
                                <p:cTn id="133" presetID="3" presetClass="entr" presetSubtype="10" fill="hold" nodeType="withEffect">
                                  <p:stCondLst>
                                    <p:cond delay="0"/>
                                  </p:stCondLst>
                                  <p:childTnLst>
                                    <p:set>
                                      <p:cBhvr>
                                        <p:cTn id="134" dur="1" fill="hold">
                                          <p:stCondLst>
                                            <p:cond delay="0"/>
                                          </p:stCondLst>
                                        </p:cTn>
                                        <p:tgtEl>
                                          <p:spTgt spid="56"/>
                                        </p:tgtEl>
                                        <p:attrNameLst>
                                          <p:attrName>style.visibility</p:attrName>
                                        </p:attrNameLst>
                                      </p:cBhvr>
                                      <p:to>
                                        <p:strVal val="visible"/>
                                      </p:to>
                                    </p:set>
                                    <p:animEffect transition="in" filter="blinds(horizontal)">
                                      <p:cBhvr>
                                        <p:cTn id="135" dur="500"/>
                                        <p:tgtEl>
                                          <p:spTgt spid="56"/>
                                        </p:tgtEl>
                                      </p:cBhvr>
                                    </p:animEffect>
                                  </p:childTnLst>
                                </p:cTn>
                              </p:par>
                              <p:par>
                                <p:cTn id="136" presetID="3" presetClass="entr" presetSubtype="10" fill="hold" grpId="0" nodeType="withEffect">
                                  <p:stCondLst>
                                    <p:cond delay="0"/>
                                  </p:stCondLst>
                                  <p:childTnLst>
                                    <p:set>
                                      <p:cBhvr>
                                        <p:cTn id="137" dur="1" fill="hold">
                                          <p:stCondLst>
                                            <p:cond delay="0"/>
                                          </p:stCondLst>
                                        </p:cTn>
                                        <p:tgtEl>
                                          <p:spTgt spid="68"/>
                                        </p:tgtEl>
                                        <p:attrNameLst>
                                          <p:attrName>style.visibility</p:attrName>
                                        </p:attrNameLst>
                                      </p:cBhvr>
                                      <p:to>
                                        <p:strVal val="visible"/>
                                      </p:to>
                                    </p:set>
                                    <p:animEffect transition="in" filter="blinds(horizontal)">
                                      <p:cBhvr>
                                        <p:cTn id="138" dur="500"/>
                                        <p:tgtEl>
                                          <p:spTgt spid="68"/>
                                        </p:tgtEl>
                                      </p:cBhvr>
                                    </p:animEffect>
                                  </p:childTnLst>
                                </p:cTn>
                              </p:par>
                              <p:par>
                                <p:cTn id="139" presetID="3" presetClass="entr" presetSubtype="10" fill="hold" grpId="0" nodeType="withEffect">
                                  <p:stCondLst>
                                    <p:cond delay="0"/>
                                  </p:stCondLst>
                                  <p:childTnLst>
                                    <p:set>
                                      <p:cBhvr>
                                        <p:cTn id="140" dur="1" fill="hold">
                                          <p:stCondLst>
                                            <p:cond delay="0"/>
                                          </p:stCondLst>
                                        </p:cTn>
                                        <p:tgtEl>
                                          <p:spTgt spid="66"/>
                                        </p:tgtEl>
                                        <p:attrNameLst>
                                          <p:attrName>style.visibility</p:attrName>
                                        </p:attrNameLst>
                                      </p:cBhvr>
                                      <p:to>
                                        <p:strVal val="visible"/>
                                      </p:to>
                                    </p:set>
                                    <p:animEffect transition="in" filter="blinds(horizontal)">
                                      <p:cBhvr>
                                        <p:cTn id="141" dur="500"/>
                                        <p:tgtEl>
                                          <p:spTgt spid="66"/>
                                        </p:tgtEl>
                                      </p:cBhvr>
                                    </p:animEffect>
                                  </p:childTnLst>
                                </p:cTn>
                              </p:par>
                              <p:par>
                                <p:cTn id="142" presetID="3" presetClass="entr" presetSubtype="10" fill="hold" grpId="0" nodeType="withEffect">
                                  <p:stCondLst>
                                    <p:cond delay="0"/>
                                  </p:stCondLst>
                                  <p:childTnLst>
                                    <p:set>
                                      <p:cBhvr>
                                        <p:cTn id="143" dur="1" fill="hold">
                                          <p:stCondLst>
                                            <p:cond delay="0"/>
                                          </p:stCondLst>
                                        </p:cTn>
                                        <p:tgtEl>
                                          <p:spTgt spid="69"/>
                                        </p:tgtEl>
                                        <p:attrNameLst>
                                          <p:attrName>style.visibility</p:attrName>
                                        </p:attrNameLst>
                                      </p:cBhvr>
                                      <p:to>
                                        <p:strVal val="visible"/>
                                      </p:to>
                                    </p:set>
                                    <p:animEffect transition="in" filter="blinds(horizontal)">
                                      <p:cBhvr>
                                        <p:cTn id="144" dur="500"/>
                                        <p:tgtEl>
                                          <p:spTgt spid="69"/>
                                        </p:tgtEl>
                                      </p:cBhvr>
                                    </p:animEffect>
                                  </p:childTnLst>
                                </p:cTn>
                              </p:par>
                              <p:par>
                                <p:cTn id="145" presetID="3" presetClass="entr" presetSubtype="10" fill="hold" grpId="0" nodeType="withEffect">
                                  <p:stCondLst>
                                    <p:cond delay="0"/>
                                  </p:stCondLst>
                                  <p:childTnLst>
                                    <p:set>
                                      <p:cBhvr>
                                        <p:cTn id="146" dur="1" fill="hold">
                                          <p:stCondLst>
                                            <p:cond delay="0"/>
                                          </p:stCondLst>
                                        </p:cTn>
                                        <p:tgtEl>
                                          <p:spTgt spid="70"/>
                                        </p:tgtEl>
                                        <p:attrNameLst>
                                          <p:attrName>style.visibility</p:attrName>
                                        </p:attrNameLst>
                                      </p:cBhvr>
                                      <p:to>
                                        <p:strVal val="visible"/>
                                      </p:to>
                                    </p:set>
                                    <p:animEffect transition="in" filter="blinds(horizontal)">
                                      <p:cBhvr>
                                        <p:cTn id="147" dur="500"/>
                                        <p:tgtEl>
                                          <p:spTgt spid="70"/>
                                        </p:tgtEl>
                                      </p:cBhvr>
                                    </p:animEffect>
                                  </p:childTnLst>
                                </p:cTn>
                              </p:par>
                              <p:par>
                                <p:cTn id="148" presetID="3" presetClass="entr" presetSubtype="10" fill="hold" grpId="0" nodeType="withEffect">
                                  <p:stCondLst>
                                    <p:cond delay="0"/>
                                  </p:stCondLst>
                                  <p:childTnLst>
                                    <p:set>
                                      <p:cBhvr>
                                        <p:cTn id="149" dur="1" fill="hold">
                                          <p:stCondLst>
                                            <p:cond delay="0"/>
                                          </p:stCondLst>
                                        </p:cTn>
                                        <p:tgtEl>
                                          <p:spTgt spid="71"/>
                                        </p:tgtEl>
                                        <p:attrNameLst>
                                          <p:attrName>style.visibility</p:attrName>
                                        </p:attrNameLst>
                                      </p:cBhvr>
                                      <p:to>
                                        <p:strVal val="visible"/>
                                      </p:to>
                                    </p:set>
                                    <p:animEffect transition="in" filter="blinds(horizontal)">
                                      <p:cBhvr>
                                        <p:cTn id="150" dur="500"/>
                                        <p:tgtEl>
                                          <p:spTgt spid="71"/>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64"/>
                                        </p:tgtEl>
                                        <p:attrNameLst>
                                          <p:attrName>style.visibility</p:attrName>
                                        </p:attrNameLst>
                                      </p:cBhvr>
                                      <p:to>
                                        <p:strVal val="visible"/>
                                      </p:to>
                                    </p:set>
                                    <p:animEffect transition="in" filter="blinds(horizontal)">
                                      <p:cBhvr>
                                        <p:cTn id="155" dur="500"/>
                                        <p:tgtEl>
                                          <p:spTgt spid="64"/>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xit" presetSubtype="10" fill="hold" grpId="1" nodeType="clickEffect">
                                  <p:stCondLst>
                                    <p:cond delay="0"/>
                                  </p:stCondLst>
                                  <p:childTnLst>
                                    <p:animEffect transition="out" filter="blinds(horizontal)">
                                      <p:cBhvr>
                                        <p:cTn id="159" dur="500"/>
                                        <p:tgtEl>
                                          <p:spTgt spid="64"/>
                                        </p:tgtEl>
                                      </p:cBhvr>
                                    </p:animEffect>
                                    <p:set>
                                      <p:cBhvr>
                                        <p:cTn id="160" dur="1" fill="hold">
                                          <p:stCondLst>
                                            <p:cond delay="499"/>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34" grpId="0"/>
      <p:bldP spid="35" grpId="0"/>
      <p:bldP spid="36" grpId="0"/>
      <p:bldP spid="38" grpId="0"/>
      <p:bldP spid="39" grpId="0"/>
      <p:bldP spid="40" grpId="0"/>
      <p:bldP spid="41" grpId="0"/>
      <p:bldP spid="62" grpId="0"/>
      <p:bldP spid="65" grpId="0"/>
      <p:bldP spid="66" grpId="0"/>
      <p:bldP spid="67" grpId="0"/>
      <p:bldP spid="68" grpId="0"/>
      <p:bldP spid="69" grpId="0"/>
      <p:bldP spid="70" grpId="0"/>
      <p:bldP spid="71" grpId="0"/>
      <p:bldP spid="63" grpId="0"/>
      <p:bldP spid="64" grpId="0" animBg="1"/>
      <p:bldP spid="64" grpId="1" animBg="1"/>
      <p:bldP spid="72" grpId="0" animBg="1"/>
      <p:bldP spid="72"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4572000" y="1421920"/>
            <a:ext cx="3759774" cy="2304692"/>
            <a:chOff x="4572000" y="3733800"/>
            <a:chExt cx="3759774" cy="2304692"/>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56" t="14330" r="1573" b="13436"/>
            <a:stretch/>
          </p:blipFill>
          <p:spPr bwMode="auto">
            <a:xfrm>
              <a:off x="4572000" y="3733800"/>
              <a:ext cx="3759774" cy="2304692"/>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29" name="Straight Connector 28"/>
            <p:cNvCxnSpPr/>
            <p:nvPr/>
          </p:nvCxnSpPr>
          <p:spPr>
            <a:xfrm flipV="1">
              <a:off x="6477000" y="3916392"/>
              <a:ext cx="1114245" cy="950744"/>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461185" y="4873924"/>
              <a:ext cx="1526875" cy="8626"/>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124200" cy="4800600"/>
          </a:xfrm>
        </p:spPr>
        <p:txBody>
          <a:bodyPr>
            <a:normAutofit/>
          </a:bodyPr>
          <a:lstStyle/>
          <a:p>
            <a:pPr marL="0" indent="0" algn="ctr">
              <a:buNone/>
            </a:pPr>
            <a:r>
              <a:rPr lang="en-GB" sz="1400" b="1" dirty="0" smtClean="0">
                <a:latin typeface="Comic Sans MS" panose="030F0702030302020204" pitchFamily="66" charset="0"/>
              </a:rPr>
              <a:t>You can use Integration to find areas of sectors of curves, given their Polar equations</a:t>
            </a:r>
            <a:endParaRPr lang="en-GB" sz="1400" dirty="0" smtClean="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smtClean="0">
                <a:latin typeface="Comic Sans MS" panose="030F0702030302020204" pitchFamily="66" charset="0"/>
              </a:rPr>
              <a:t>Find the area of </a:t>
            </a:r>
            <a:r>
              <a:rPr lang="en-US" sz="1400" u="sng" dirty="0" smtClean="0">
                <a:latin typeface="Comic Sans MS" panose="030F0702030302020204" pitchFamily="66" charset="0"/>
              </a:rPr>
              <a:t>one</a:t>
            </a:r>
            <a:r>
              <a:rPr lang="en-US" sz="1400" dirty="0" smtClean="0">
                <a:latin typeface="Comic Sans MS" panose="030F0702030302020204" pitchFamily="66" charset="0"/>
              </a:rPr>
              <a:t> loop of the curve with polar equation:</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r = asin4</a:t>
            </a:r>
            <a:r>
              <a:rPr lang="el-GR" sz="1400" dirty="0" smtClean="0">
                <a:latin typeface="Comic Sans MS" panose="030F0702030302020204" pitchFamily="66" charset="0"/>
                <a:sym typeface="Wingdings" panose="05000000000000000000" pitchFamily="2" charset="2"/>
              </a:rPr>
              <a:t>θ</a:t>
            </a:r>
            <a:endParaRPr lang="en-US" sz="1400" dirty="0" smtClean="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smtClean="0">
                <a:latin typeface="Comic Sans MS" panose="030F0702030302020204" pitchFamily="66" charset="0"/>
                <a:sym typeface="Wingdings" panose="05000000000000000000" pitchFamily="2" charset="2"/>
              </a:rPr>
              <a:t>Start by sketching it…</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smtClean="0">
                <a:latin typeface="Comic Sans MS" panose="030F0702030302020204" pitchFamily="66" charset="0"/>
                <a:sym typeface="Wingdings" panose="05000000000000000000" pitchFamily="2" charset="2"/>
              </a:rPr>
              <a:t>From the patterns you have seen, you might </a:t>
            </a:r>
            <a:r>
              <a:rPr lang="en-US" sz="1400" dirty="0" err="1" smtClean="0">
                <a:latin typeface="Comic Sans MS" panose="030F0702030302020204" pitchFamily="66" charset="0"/>
                <a:sym typeface="Wingdings" panose="05000000000000000000" pitchFamily="2" charset="2"/>
              </a:rPr>
              <a:t>recognise</a:t>
            </a:r>
            <a:r>
              <a:rPr lang="en-US" sz="1400" dirty="0" smtClean="0">
                <a:latin typeface="Comic Sans MS" panose="030F0702030302020204" pitchFamily="66" charset="0"/>
                <a:sym typeface="Wingdings" panose="05000000000000000000" pitchFamily="2" charset="2"/>
              </a:rPr>
              <a:t> that this will have 4 ‘loops’</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smtClean="0">
                <a:latin typeface="Comic Sans MS" panose="030F0702030302020204" pitchFamily="66" charset="0"/>
                <a:sym typeface="Wingdings" panose="05000000000000000000" pitchFamily="2" charset="2"/>
              </a:rPr>
              <a:t>We only need to sketch one loop as this is what we need to find the area of (so this saves time!)</a:t>
            </a:r>
          </a:p>
          <a:p>
            <a:pPr algn="ctr">
              <a:buFont typeface="Wingdings"/>
              <a:buChar char="à"/>
            </a:pPr>
            <a:endParaRPr lang="en-GB" sz="1400" dirty="0">
              <a:latin typeface="Comic Sans MS" panose="030F0702030302020204" pitchFamily="66" charset="0"/>
            </a:endParaRPr>
          </a:p>
        </p:txBody>
      </p:sp>
      <p:sp>
        <p:nvSpPr>
          <p:cNvPr id="4" name="TextBox 3"/>
          <p:cNvSpPr txBox="1"/>
          <p:nvPr/>
        </p:nvSpPr>
        <p:spPr>
          <a:xfrm>
            <a:off x="8713589" y="6550223"/>
            <a:ext cx="423514" cy="307777"/>
          </a:xfrm>
          <a:prstGeom prst="rect">
            <a:avLst/>
          </a:prstGeom>
          <a:noFill/>
        </p:spPr>
        <p:txBody>
          <a:bodyPr wrap="none" rtlCol="0">
            <a:spAutoFit/>
          </a:bodyPr>
          <a:lstStyle/>
          <a:p>
            <a:pPr algn="ctr"/>
            <a:r>
              <a:rPr lang="en-GB" sz="1400" dirty="0" smtClean="0">
                <a:latin typeface="Comic Sans MS" panose="030F0702030302020204" pitchFamily="66" charset="0"/>
              </a:rPr>
              <a:t>7D</a:t>
            </a:r>
            <a:endParaRPr lang="en-GB" sz="1400" dirty="0">
              <a:latin typeface="Comic Sans MS" panose="030F0702030302020204" pitchFamily="66" charset="0"/>
            </a:endParaRPr>
          </a:p>
        </p:txBody>
      </p:sp>
      <p:pic>
        <p:nvPicPr>
          <p:cNvPr id="5" name="Picture 2" descr="http://hyperphysics.phy-astr.gsu.edu/hbase/math/immath/sphcoorde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76200"/>
            <a:ext cx="1623848" cy="11792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pic>
        <p:nvPicPr>
          <p:cNvPr id="14"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00" t="16701" r="1679" b="16343"/>
          <a:stretch/>
        </p:blipFill>
        <p:spPr bwMode="auto">
          <a:xfrm>
            <a:off x="4589253" y="1442049"/>
            <a:ext cx="3756547" cy="2153892"/>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5" name="Straight Connector 14"/>
          <p:cNvCxnSpPr/>
          <p:nvPr/>
        </p:nvCxnSpPr>
        <p:spPr>
          <a:xfrm flipV="1">
            <a:off x="5354086" y="1623627"/>
            <a:ext cx="2151729" cy="1859392"/>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5418106" y="1609463"/>
            <a:ext cx="2151729" cy="1859392"/>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90355" y="2517063"/>
            <a:ext cx="2753964" cy="3967"/>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469042" y="1559040"/>
            <a:ext cx="567" cy="1986299"/>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955630" y="2410173"/>
            <a:ext cx="279244" cy="276999"/>
          </a:xfrm>
          <a:prstGeom prst="rect">
            <a:avLst/>
          </a:prstGeom>
          <a:noFill/>
        </p:spPr>
        <p:txBody>
          <a:bodyPr wrap="none" rtlCol="0">
            <a:spAutoFit/>
          </a:bodyPr>
          <a:lstStyle/>
          <a:p>
            <a:r>
              <a:rPr lang="en-GB" sz="1200" b="1" dirty="0" smtClean="0">
                <a:solidFill>
                  <a:srgbClr val="0000FF"/>
                </a:solidFill>
                <a:latin typeface="Comic Sans MS" panose="030F0702030302020204" pitchFamily="66" charset="0"/>
              </a:rPr>
              <a:t>0</a:t>
            </a:r>
            <a:endParaRPr lang="en-GB" sz="1200" b="1" dirty="0">
              <a:solidFill>
                <a:srgbClr val="0000FF"/>
              </a:solidFill>
              <a:latin typeface="Comic Sans MS" panose="030F0702030302020204" pitchFamily="66" charset="0"/>
            </a:endParaRPr>
          </a:p>
        </p:txBody>
      </p:sp>
      <p:sp>
        <p:nvSpPr>
          <p:cNvPr id="20" name="TextBox 19"/>
          <p:cNvSpPr txBox="1"/>
          <p:nvPr/>
        </p:nvSpPr>
        <p:spPr>
          <a:xfrm>
            <a:off x="4941363" y="2355668"/>
            <a:ext cx="279244" cy="276999"/>
          </a:xfrm>
          <a:prstGeom prst="rect">
            <a:avLst/>
          </a:prstGeom>
          <a:noFill/>
        </p:spPr>
        <p:txBody>
          <a:bodyPr wrap="none" rtlCol="0">
            <a:spAutoFit/>
          </a:bodyPr>
          <a:lstStyle/>
          <a:p>
            <a:r>
              <a:rPr lang="el-GR" sz="1200" b="1" dirty="0" smtClean="0">
                <a:solidFill>
                  <a:srgbClr val="0000FF"/>
                </a:solidFill>
                <a:latin typeface="Comic Sans MS" panose="030F0702030302020204" pitchFamily="66" charset="0"/>
              </a:rPr>
              <a:t>π</a:t>
            </a:r>
            <a:endParaRPr lang="en-GB" sz="1200" b="1" dirty="0">
              <a:solidFill>
                <a:srgbClr val="0000FF"/>
              </a:solidFill>
              <a:latin typeface="Comic Sans MS" panose="030F0702030302020204" pitchFamily="66" charset="0"/>
            </a:endParaRPr>
          </a:p>
        </p:txBody>
      </p:sp>
      <p:sp>
        <p:nvSpPr>
          <p:cNvPr id="21" name="TextBox 20"/>
          <p:cNvSpPr txBox="1"/>
          <p:nvPr/>
        </p:nvSpPr>
        <p:spPr>
          <a:xfrm>
            <a:off x="6413046" y="1411698"/>
            <a:ext cx="389850" cy="276999"/>
          </a:xfrm>
          <a:prstGeom prst="rect">
            <a:avLst/>
          </a:prstGeom>
          <a:noFill/>
        </p:spPr>
        <p:txBody>
          <a:bodyPr wrap="none" rtlCol="0">
            <a:spAutoFit/>
          </a:bodyPr>
          <a:lstStyle/>
          <a:p>
            <a:r>
              <a:rPr lang="el-GR" sz="1200" b="1" baseline="30000" dirty="0" smtClean="0">
                <a:solidFill>
                  <a:srgbClr val="0000FF"/>
                </a:solidFill>
                <a:latin typeface="Comic Sans MS" panose="030F0702030302020204" pitchFamily="66" charset="0"/>
              </a:rPr>
              <a:t>π</a:t>
            </a:r>
            <a:r>
              <a:rPr lang="en-GB" sz="1200" b="1" dirty="0" smtClean="0">
                <a:solidFill>
                  <a:srgbClr val="0000FF"/>
                </a:solidFill>
                <a:latin typeface="Comic Sans MS" panose="030F0702030302020204" pitchFamily="66" charset="0"/>
              </a:rPr>
              <a:t>/</a:t>
            </a:r>
            <a:r>
              <a:rPr lang="en-GB" sz="1200" b="1" baseline="-25000" dirty="0" smtClean="0">
                <a:solidFill>
                  <a:srgbClr val="0000FF"/>
                </a:solidFill>
                <a:latin typeface="Comic Sans MS" panose="030F0702030302020204" pitchFamily="66" charset="0"/>
              </a:rPr>
              <a:t>2</a:t>
            </a:r>
            <a:endParaRPr lang="en-GB" sz="1200" b="1" baseline="-25000" dirty="0">
              <a:solidFill>
                <a:srgbClr val="0000FF"/>
              </a:solidFill>
              <a:latin typeface="Comic Sans MS" panose="030F0702030302020204" pitchFamily="66" charset="0"/>
            </a:endParaRPr>
          </a:p>
        </p:txBody>
      </p:sp>
      <p:sp>
        <p:nvSpPr>
          <p:cNvPr id="22" name="TextBox 21"/>
          <p:cNvSpPr txBox="1"/>
          <p:nvPr/>
        </p:nvSpPr>
        <p:spPr>
          <a:xfrm>
            <a:off x="5071017" y="1448092"/>
            <a:ext cx="452368" cy="276999"/>
          </a:xfrm>
          <a:prstGeom prst="rect">
            <a:avLst/>
          </a:prstGeom>
          <a:noFill/>
        </p:spPr>
        <p:txBody>
          <a:bodyPr wrap="none" rtlCol="0">
            <a:spAutoFit/>
          </a:bodyPr>
          <a:lstStyle/>
          <a:p>
            <a:r>
              <a:rPr lang="en-GB" sz="1200" b="1" baseline="30000" dirty="0" smtClean="0">
                <a:solidFill>
                  <a:srgbClr val="0000FF"/>
                </a:solidFill>
                <a:latin typeface="Comic Sans MS" panose="030F0702030302020204" pitchFamily="66" charset="0"/>
              </a:rPr>
              <a:t>3</a:t>
            </a:r>
            <a:r>
              <a:rPr lang="el-GR" sz="1200" b="1" baseline="30000" dirty="0" smtClean="0">
                <a:solidFill>
                  <a:srgbClr val="0000FF"/>
                </a:solidFill>
                <a:latin typeface="Comic Sans MS" panose="030F0702030302020204" pitchFamily="66" charset="0"/>
              </a:rPr>
              <a:t>π</a:t>
            </a:r>
            <a:r>
              <a:rPr lang="en-GB" sz="1200" b="1" dirty="0" smtClean="0">
                <a:solidFill>
                  <a:srgbClr val="0000FF"/>
                </a:solidFill>
                <a:latin typeface="Comic Sans MS" panose="030F0702030302020204" pitchFamily="66" charset="0"/>
              </a:rPr>
              <a:t>/</a:t>
            </a:r>
            <a:r>
              <a:rPr lang="en-GB" sz="1200" b="1" baseline="-25000" dirty="0" smtClean="0">
                <a:solidFill>
                  <a:srgbClr val="0000FF"/>
                </a:solidFill>
                <a:latin typeface="Comic Sans MS" panose="030F0702030302020204" pitchFamily="66" charset="0"/>
              </a:rPr>
              <a:t>4</a:t>
            </a:r>
            <a:endParaRPr lang="en-GB" sz="1200" b="1" baseline="-25000" dirty="0">
              <a:solidFill>
                <a:srgbClr val="0000FF"/>
              </a:solidFill>
              <a:latin typeface="Comic Sans MS" panose="030F0702030302020204" pitchFamily="66" charset="0"/>
            </a:endParaRPr>
          </a:p>
        </p:txBody>
      </p:sp>
      <p:sp>
        <p:nvSpPr>
          <p:cNvPr id="23" name="TextBox 22"/>
          <p:cNvSpPr txBox="1"/>
          <p:nvPr/>
        </p:nvSpPr>
        <p:spPr>
          <a:xfrm>
            <a:off x="4929990" y="3299638"/>
            <a:ext cx="452368" cy="276999"/>
          </a:xfrm>
          <a:prstGeom prst="rect">
            <a:avLst/>
          </a:prstGeom>
          <a:noFill/>
        </p:spPr>
        <p:txBody>
          <a:bodyPr wrap="none" rtlCol="0">
            <a:spAutoFit/>
          </a:bodyPr>
          <a:lstStyle/>
          <a:p>
            <a:r>
              <a:rPr lang="en-GB" sz="1200" b="1" baseline="30000" dirty="0" smtClean="0">
                <a:solidFill>
                  <a:srgbClr val="0000FF"/>
                </a:solidFill>
                <a:latin typeface="Comic Sans MS" panose="030F0702030302020204" pitchFamily="66" charset="0"/>
              </a:rPr>
              <a:t>5</a:t>
            </a:r>
            <a:r>
              <a:rPr lang="el-GR" sz="1200" b="1" baseline="30000" dirty="0" smtClean="0">
                <a:solidFill>
                  <a:srgbClr val="0000FF"/>
                </a:solidFill>
                <a:latin typeface="Comic Sans MS" panose="030F0702030302020204" pitchFamily="66" charset="0"/>
              </a:rPr>
              <a:t>π</a:t>
            </a:r>
            <a:r>
              <a:rPr lang="en-GB" sz="1200" b="1" dirty="0" smtClean="0">
                <a:solidFill>
                  <a:srgbClr val="0000FF"/>
                </a:solidFill>
                <a:latin typeface="Comic Sans MS" panose="030F0702030302020204" pitchFamily="66" charset="0"/>
              </a:rPr>
              <a:t>/</a:t>
            </a:r>
            <a:r>
              <a:rPr lang="en-GB" sz="1200" b="1" baseline="-25000" dirty="0" smtClean="0">
                <a:solidFill>
                  <a:srgbClr val="0000FF"/>
                </a:solidFill>
                <a:latin typeface="Comic Sans MS" panose="030F0702030302020204" pitchFamily="66" charset="0"/>
              </a:rPr>
              <a:t>4</a:t>
            </a:r>
            <a:endParaRPr lang="en-GB" sz="1200" b="1" baseline="-25000" dirty="0">
              <a:solidFill>
                <a:srgbClr val="0000FF"/>
              </a:solidFill>
              <a:latin typeface="Comic Sans MS" panose="030F0702030302020204" pitchFamily="66" charset="0"/>
            </a:endParaRPr>
          </a:p>
        </p:txBody>
      </p:sp>
      <p:sp>
        <p:nvSpPr>
          <p:cNvPr id="24" name="TextBox 23"/>
          <p:cNvSpPr txBox="1"/>
          <p:nvPr/>
        </p:nvSpPr>
        <p:spPr>
          <a:xfrm>
            <a:off x="6078677" y="3329208"/>
            <a:ext cx="452368" cy="276999"/>
          </a:xfrm>
          <a:prstGeom prst="rect">
            <a:avLst/>
          </a:prstGeom>
          <a:noFill/>
        </p:spPr>
        <p:txBody>
          <a:bodyPr wrap="none" rtlCol="0">
            <a:spAutoFit/>
          </a:bodyPr>
          <a:lstStyle/>
          <a:p>
            <a:r>
              <a:rPr lang="en-GB" sz="1200" b="1" baseline="30000" dirty="0" smtClean="0">
                <a:solidFill>
                  <a:srgbClr val="0000FF"/>
                </a:solidFill>
                <a:latin typeface="Comic Sans MS" panose="030F0702030302020204" pitchFamily="66" charset="0"/>
              </a:rPr>
              <a:t>3</a:t>
            </a:r>
            <a:r>
              <a:rPr lang="el-GR" sz="1200" b="1" baseline="30000" dirty="0" smtClean="0">
                <a:solidFill>
                  <a:srgbClr val="0000FF"/>
                </a:solidFill>
                <a:latin typeface="Comic Sans MS" panose="030F0702030302020204" pitchFamily="66" charset="0"/>
              </a:rPr>
              <a:t>π</a:t>
            </a:r>
            <a:r>
              <a:rPr lang="en-GB" sz="1200" b="1" dirty="0" smtClean="0">
                <a:solidFill>
                  <a:srgbClr val="0000FF"/>
                </a:solidFill>
                <a:latin typeface="Comic Sans MS" panose="030F0702030302020204" pitchFamily="66" charset="0"/>
              </a:rPr>
              <a:t>/</a:t>
            </a:r>
            <a:r>
              <a:rPr lang="en-GB" sz="1200" b="1" baseline="-25000" dirty="0" smtClean="0">
                <a:solidFill>
                  <a:srgbClr val="0000FF"/>
                </a:solidFill>
                <a:latin typeface="Comic Sans MS" panose="030F0702030302020204" pitchFamily="66" charset="0"/>
              </a:rPr>
              <a:t>2</a:t>
            </a:r>
            <a:endParaRPr lang="en-GB" sz="1200" b="1" baseline="-25000" dirty="0">
              <a:solidFill>
                <a:srgbClr val="0000FF"/>
              </a:solidFill>
              <a:latin typeface="Comic Sans MS" panose="030F0702030302020204" pitchFamily="66" charset="0"/>
            </a:endParaRPr>
          </a:p>
        </p:txBody>
      </p:sp>
      <p:sp>
        <p:nvSpPr>
          <p:cNvPr id="25" name="TextBox 24"/>
          <p:cNvSpPr txBox="1"/>
          <p:nvPr/>
        </p:nvSpPr>
        <p:spPr>
          <a:xfrm>
            <a:off x="7493494" y="3283716"/>
            <a:ext cx="452368" cy="276999"/>
          </a:xfrm>
          <a:prstGeom prst="rect">
            <a:avLst/>
          </a:prstGeom>
          <a:noFill/>
        </p:spPr>
        <p:txBody>
          <a:bodyPr wrap="none" rtlCol="0">
            <a:spAutoFit/>
          </a:bodyPr>
          <a:lstStyle/>
          <a:p>
            <a:r>
              <a:rPr lang="en-GB" sz="1200" b="1" baseline="30000" dirty="0" smtClean="0">
                <a:solidFill>
                  <a:srgbClr val="0000FF"/>
                </a:solidFill>
                <a:latin typeface="Comic Sans MS" panose="030F0702030302020204" pitchFamily="66" charset="0"/>
              </a:rPr>
              <a:t>7</a:t>
            </a:r>
            <a:r>
              <a:rPr lang="el-GR" sz="1200" b="1" baseline="30000" dirty="0" smtClean="0">
                <a:solidFill>
                  <a:srgbClr val="0000FF"/>
                </a:solidFill>
                <a:latin typeface="Comic Sans MS" panose="030F0702030302020204" pitchFamily="66" charset="0"/>
              </a:rPr>
              <a:t>π</a:t>
            </a:r>
            <a:r>
              <a:rPr lang="en-GB" sz="1200" b="1" dirty="0" smtClean="0">
                <a:solidFill>
                  <a:srgbClr val="0000FF"/>
                </a:solidFill>
                <a:latin typeface="Comic Sans MS" panose="030F0702030302020204" pitchFamily="66" charset="0"/>
              </a:rPr>
              <a:t>/</a:t>
            </a:r>
            <a:r>
              <a:rPr lang="en-GB" sz="1200" b="1" baseline="-25000" dirty="0" smtClean="0">
                <a:solidFill>
                  <a:srgbClr val="0000FF"/>
                </a:solidFill>
                <a:latin typeface="Comic Sans MS" panose="030F0702030302020204" pitchFamily="66" charset="0"/>
              </a:rPr>
              <a:t>4</a:t>
            </a:r>
            <a:endParaRPr lang="en-GB" sz="1200" b="1" baseline="-25000" dirty="0">
              <a:solidFill>
                <a:srgbClr val="0000FF"/>
              </a:solidFill>
              <a:latin typeface="Comic Sans MS" panose="030F0702030302020204" pitchFamily="66" charset="0"/>
            </a:endParaRPr>
          </a:p>
        </p:txBody>
      </p:sp>
      <p:sp>
        <p:nvSpPr>
          <p:cNvPr id="28" name="TextBox 27"/>
          <p:cNvSpPr txBox="1"/>
          <p:nvPr/>
        </p:nvSpPr>
        <p:spPr>
          <a:xfrm>
            <a:off x="7484852" y="1421922"/>
            <a:ext cx="389850" cy="276999"/>
          </a:xfrm>
          <a:prstGeom prst="rect">
            <a:avLst/>
          </a:prstGeom>
          <a:noFill/>
        </p:spPr>
        <p:txBody>
          <a:bodyPr wrap="none" rtlCol="0">
            <a:spAutoFit/>
          </a:bodyPr>
          <a:lstStyle/>
          <a:p>
            <a:r>
              <a:rPr lang="el-GR" sz="1200" b="1" baseline="30000" dirty="0" smtClean="0">
                <a:solidFill>
                  <a:srgbClr val="0000FF"/>
                </a:solidFill>
                <a:latin typeface="Comic Sans MS" panose="030F0702030302020204" pitchFamily="66" charset="0"/>
              </a:rPr>
              <a:t>π</a:t>
            </a:r>
            <a:r>
              <a:rPr lang="en-GB" sz="1200" b="1" dirty="0" smtClean="0">
                <a:solidFill>
                  <a:srgbClr val="0000FF"/>
                </a:solidFill>
                <a:latin typeface="Comic Sans MS" panose="030F0702030302020204" pitchFamily="66" charset="0"/>
              </a:rPr>
              <a:t>/</a:t>
            </a:r>
            <a:r>
              <a:rPr lang="en-GB" sz="1200" b="1" baseline="-25000" dirty="0" smtClean="0">
                <a:solidFill>
                  <a:srgbClr val="0000FF"/>
                </a:solidFill>
                <a:latin typeface="Comic Sans MS" panose="030F0702030302020204" pitchFamily="66" charset="0"/>
              </a:rPr>
              <a:t>4</a:t>
            </a:r>
            <a:endParaRPr lang="en-GB" sz="1200" b="1" baseline="-25000" dirty="0">
              <a:solidFill>
                <a:srgbClr val="0000FF"/>
              </a:solidFill>
              <a:latin typeface="Comic Sans MS" panose="030F0702030302020204" pitchFamily="66" charset="0"/>
            </a:endParaRPr>
          </a:p>
        </p:txBody>
      </p:sp>
      <p:sp>
        <p:nvSpPr>
          <p:cNvPr id="35" name="TextBox 34"/>
          <p:cNvSpPr txBox="1"/>
          <p:nvPr/>
        </p:nvSpPr>
        <p:spPr>
          <a:xfrm>
            <a:off x="4425351" y="3881888"/>
            <a:ext cx="4025461" cy="307777"/>
          </a:xfrm>
          <a:prstGeom prst="rect">
            <a:avLst/>
          </a:prstGeom>
          <a:noFill/>
        </p:spPr>
        <p:txBody>
          <a:bodyPr wrap="none" rtlCol="0">
            <a:spAutoFit/>
          </a:bodyPr>
          <a:lstStyle/>
          <a:p>
            <a:r>
              <a:rPr lang="en-GB" sz="1400" dirty="0" smtClean="0">
                <a:solidFill>
                  <a:srgbClr val="FF0000"/>
                </a:solidFill>
                <a:latin typeface="Comic Sans MS" panose="030F0702030302020204" pitchFamily="66" charset="0"/>
              </a:rPr>
              <a:t>So the values we need to use for </a:t>
            </a:r>
            <a:r>
              <a:rPr lang="en-GB" sz="1400" u="sng" dirty="0" smtClean="0">
                <a:solidFill>
                  <a:srgbClr val="FF0000"/>
                </a:solidFill>
                <a:latin typeface="Comic Sans MS" panose="030F0702030302020204" pitchFamily="66" charset="0"/>
              </a:rPr>
              <a:t>one</a:t>
            </a:r>
            <a:r>
              <a:rPr lang="en-GB" sz="1400" dirty="0" smtClean="0">
                <a:solidFill>
                  <a:srgbClr val="FF0000"/>
                </a:solidFill>
                <a:latin typeface="Comic Sans MS" panose="030F0702030302020204" pitchFamily="66" charset="0"/>
              </a:rPr>
              <a:t> loop are:</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6" name="TextBox 35"/>
              <p:cNvSpPr txBox="1"/>
              <p:nvPr/>
            </p:nvSpPr>
            <p:spPr>
              <a:xfrm>
                <a:off x="5105400" y="4267200"/>
                <a:ext cx="109517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m:t>
                      </m:r>
                      <m:r>
                        <a:rPr lang="en-GB" sz="1400" b="0" i="1" smtClean="0">
                          <a:latin typeface="Cambria Math"/>
                        </a:rPr>
                        <m:t>=</m:t>
                      </m:r>
                      <m:r>
                        <a:rPr lang="en-GB" sz="1400" b="0" i="1" smtClean="0">
                          <a:latin typeface="Cambria Math"/>
                        </a:rPr>
                        <m:t>𝑎𝑠𝑖𝑛</m:t>
                      </m:r>
                      <m:r>
                        <a:rPr lang="en-GB" sz="1400" b="0" i="1" smtClean="0">
                          <a:latin typeface="Cambria Math"/>
                        </a:rPr>
                        <m:t>4</m:t>
                      </m:r>
                      <m:r>
                        <a:rPr lang="en-GB" sz="1400" b="0" i="1" smtClean="0">
                          <a:latin typeface="Cambria Math"/>
                          <a:ea typeface="Cambria Math"/>
                        </a:rPr>
                        <m:t>𝜃</m:t>
                      </m:r>
                    </m:oMath>
                  </m:oMathPara>
                </a14:m>
                <a:endParaRPr lang="en-GB"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5105400" y="4267200"/>
                <a:ext cx="1095172" cy="307777"/>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6248400" y="4267200"/>
                <a:ext cx="67140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𝛼</m:t>
                      </m:r>
                      <m:r>
                        <a:rPr lang="en-GB" sz="1400" b="0" i="1" smtClean="0">
                          <a:latin typeface="Cambria Math"/>
                        </a:rPr>
                        <m:t>=0</m:t>
                      </m:r>
                    </m:oMath>
                  </m:oMathPara>
                </a14:m>
                <a:endParaRPr lang="en-GB"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6248400" y="4267200"/>
                <a:ext cx="671401" cy="307777"/>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7010400" y="4191000"/>
                <a:ext cx="683264" cy="4583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𝛽</m:t>
                      </m:r>
                      <m:r>
                        <a:rPr lang="en-GB" sz="1400" b="0" i="1" smtClean="0">
                          <a:latin typeface="Cambria Math"/>
                        </a:rPr>
                        <m:t>=</m:t>
                      </m:r>
                      <m:f>
                        <m:fPr>
                          <m:ctrlPr>
                            <a:rPr lang="en-GB" sz="1400" b="0" i="1" smtClean="0">
                              <a:latin typeface="Cambria Math"/>
                            </a:rPr>
                          </m:ctrlPr>
                        </m:fPr>
                        <m:num>
                          <m:r>
                            <a:rPr lang="en-GB" sz="1400" b="0" i="1" smtClean="0">
                              <a:latin typeface="Cambria Math"/>
                              <a:ea typeface="Cambria Math"/>
                            </a:rPr>
                            <m:t>𝜋</m:t>
                          </m:r>
                        </m:num>
                        <m:den>
                          <m:r>
                            <a:rPr lang="en-GB" sz="1400" b="0" i="1" smtClean="0">
                              <a:latin typeface="Cambria Math"/>
                            </a:rPr>
                            <m:t>4</m:t>
                          </m:r>
                        </m:den>
                      </m:f>
                    </m:oMath>
                  </m:oMathPara>
                </a14:m>
                <a:endParaRPr lang="en-GB" sz="1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7010400" y="4191000"/>
                <a:ext cx="683264" cy="458395"/>
              </a:xfrm>
              <a:prstGeom prst="rect">
                <a:avLst/>
              </a:prstGeom>
              <a:blipFill rotWithShape="1">
                <a:blip r:embed="rId8"/>
                <a:stretch>
                  <a:fillRect/>
                </a:stretch>
              </a:blipFill>
            </p:spPr>
            <p:txBody>
              <a:bodyPr/>
              <a:lstStyle/>
              <a:p>
                <a:r>
                  <a:rPr lang="en-GB">
                    <a:noFill/>
                  </a:rPr>
                  <a:t> </a:t>
                </a:r>
              </a:p>
            </p:txBody>
          </p:sp>
        </mc:Fallback>
      </mc:AlternateContent>
      <p:sp>
        <p:nvSpPr>
          <p:cNvPr id="43" name="TextBox 42"/>
          <p:cNvSpPr txBox="1"/>
          <p:nvPr/>
        </p:nvSpPr>
        <p:spPr>
          <a:xfrm>
            <a:off x="4038600" y="4724400"/>
            <a:ext cx="4833374" cy="307777"/>
          </a:xfrm>
          <a:prstGeom prst="rect">
            <a:avLst/>
          </a:prstGeom>
          <a:noFill/>
        </p:spPr>
        <p:txBody>
          <a:bodyPr wrap="none" rtlCol="0">
            <a:spAutoFit/>
          </a:bodyPr>
          <a:lstStyle/>
          <a:p>
            <a:r>
              <a:rPr lang="en-GB" sz="1400" dirty="0" smtClean="0">
                <a:solidFill>
                  <a:srgbClr val="FF0000"/>
                </a:solidFill>
                <a:latin typeface="Comic Sans MS" panose="030F0702030302020204" pitchFamily="66" charset="0"/>
              </a:rPr>
              <a:t>We will substitute these into the formula for the area…</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4" name="TextBox 43"/>
              <p:cNvSpPr txBox="1"/>
              <p:nvPr/>
            </p:nvSpPr>
            <p:spPr>
              <a:xfrm>
                <a:off x="5638800" y="5105400"/>
                <a:ext cx="1646412" cy="5872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𝐴𝑟𝑒𝑎</m:t>
                      </m:r>
                      <m:r>
                        <a:rPr lang="en-US" sz="1400" b="0" i="1" smtClean="0">
                          <a:latin typeface="Cambria Math"/>
                        </a:rPr>
                        <m:t>=</m:t>
                      </m:r>
                      <m:f>
                        <m:fPr>
                          <m:ctrlPr>
                            <a:rPr lang="en-US" sz="1400" b="0" i="1" smtClean="0">
                              <a:latin typeface="Cambria Math"/>
                            </a:rPr>
                          </m:ctrlPr>
                        </m:fPr>
                        <m:num>
                          <m:r>
                            <a:rPr lang="en-US" sz="1400" b="0" i="1" smtClean="0">
                              <a:latin typeface="Cambria Math"/>
                            </a:rPr>
                            <m:t>1</m:t>
                          </m:r>
                        </m:num>
                        <m:den>
                          <m:r>
                            <a:rPr lang="en-US" sz="1400" b="0" i="1" smtClean="0">
                              <a:latin typeface="Cambria Math"/>
                            </a:rPr>
                            <m:t>2</m:t>
                          </m:r>
                        </m:den>
                      </m:f>
                      <m:nary>
                        <m:naryPr>
                          <m:ctrlPr>
                            <a:rPr lang="en-US" sz="1400" b="0" i="1" smtClean="0">
                              <a:latin typeface="Cambria Math"/>
                            </a:rPr>
                          </m:ctrlPr>
                        </m:naryPr>
                        <m:sub>
                          <m:r>
                            <m:rPr>
                              <m:brk m:alnAt="23"/>
                            </m:rPr>
                            <a:rPr lang="en-US" sz="1400" b="0" i="1" smtClean="0">
                              <a:latin typeface="Cambria Math"/>
                              <a:ea typeface="Cambria Math"/>
                            </a:rPr>
                            <m:t>𝛼</m:t>
                          </m:r>
                        </m:sub>
                        <m:sup>
                          <m:r>
                            <a:rPr lang="en-US" sz="1400" b="0" i="1" smtClean="0">
                              <a:latin typeface="Cambria Math"/>
                              <a:ea typeface="Cambria Math"/>
                            </a:rPr>
                            <m:t>𝛽</m:t>
                          </m:r>
                        </m:sup>
                        <m:e>
                          <m:sSup>
                            <m:sSupPr>
                              <m:ctrlPr>
                                <a:rPr lang="en-US" sz="1400" b="0" i="1" smtClean="0">
                                  <a:latin typeface="Cambria Math"/>
                                </a:rPr>
                              </m:ctrlPr>
                            </m:sSupPr>
                            <m:e>
                              <m:r>
                                <a:rPr lang="en-US" sz="1400" b="0" i="1" smtClean="0">
                                  <a:latin typeface="Cambria Math"/>
                                </a:rPr>
                                <m:t>𝑟</m:t>
                              </m:r>
                            </m:e>
                            <m:sup>
                              <m:r>
                                <a:rPr lang="en-US" sz="1400" b="0" i="1" smtClean="0">
                                  <a:latin typeface="Cambria Math"/>
                                </a:rPr>
                                <m:t>2</m:t>
                              </m:r>
                            </m:sup>
                          </m:sSup>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5638800" y="5105400"/>
                <a:ext cx="1646412" cy="587277"/>
              </a:xfrm>
              <a:prstGeom prst="rect">
                <a:avLst/>
              </a:prstGeom>
              <a:blipFill rotWithShape="1">
                <a:blip r:embed="rId9"/>
                <a:stretch>
                  <a:fillRect/>
                </a:stretch>
              </a:blipFill>
              <a:ln w="25400">
                <a:noFill/>
              </a:ln>
            </p:spPr>
            <p:txBody>
              <a:bodyPr/>
              <a:lstStyle/>
              <a:p>
                <a:r>
                  <a:rPr lang="en-GB">
                    <a:noFill/>
                  </a:rPr>
                  <a:t> </a:t>
                </a:r>
              </a:p>
            </p:txBody>
          </p:sp>
        </mc:Fallback>
      </mc:AlternateContent>
    </p:spTree>
    <p:extLst>
      <p:ext uri="{BB962C8B-B14F-4D97-AF65-F5344CB8AC3E}">
        <p14:creationId xmlns:p14="http://schemas.microsoft.com/office/powerpoint/2010/main" val="377970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blinds(horizontal)">
                                      <p:cBhvr>
                                        <p:cTn id="7" dur="500"/>
                                        <p:tgtEl>
                                          <p:spTgt spid="3">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3" presetClass="exit" presetSubtype="10" fill="hold" nodeType="withEffect">
                                  <p:stCondLst>
                                    <p:cond delay="0"/>
                                  </p:stCondLst>
                                  <p:childTnLst>
                                    <p:animEffect transition="out" filter="blinds(horizontal)">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3" presetClass="exit" presetSubtype="10" fill="hold" nodeType="withEffect">
                                  <p:stCondLst>
                                    <p:cond delay="0"/>
                                  </p:stCondLst>
                                  <p:childTnLst>
                                    <p:animEffect transition="out" filter="blinds(horizontal)">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par>
                                <p:cTn id="25" presetID="3" presetClass="exit" presetSubtype="10" fill="hold" grpId="0" nodeType="withEffect">
                                  <p:stCondLst>
                                    <p:cond delay="0"/>
                                  </p:stCondLst>
                                  <p:childTnLst>
                                    <p:animEffect transition="out" filter="blinds(horizontal)">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par>
                                <p:cTn id="28" presetID="3" presetClass="exit" presetSubtype="10" fill="hold" grpId="0" nodeType="withEffect">
                                  <p:stCondLst>
                                    <p:cond delay="0"/>
                                  </p:stCondLst>
                                  <p:childTnLst>
                                    <p:animEffect transition="out" filter="blinds(horizontal)">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3" presetClass="exit" presetSubtype="10" fill="hold" grpId="0" nodeType="withEffect">
                                  <p:stCondLst>
                                    <p:cond delay="0"/>
                                  </p:stCondLst>
                                  <p:childTnLst>
                                    <p:animEffect transition="out" filter="blinds(horizontal)">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par>
                                <p:cTn id="34" presetID="3" presetClass="exit" presetSubtype="10" fill="hold" grpId="0" nodeType="withEffect">
                                  <p:stCondLst>
                                    <p:cond delay="0"/>
                                  </p:stCondLst>
                                  <p:childTnLst>
                                    <p:animEffect transition="out" filter="blinds(horizontal)">
                                      <p:cBhvr>
                                        <p:cTn id="35" dur="500"/>
                                        <p:tgtEl>
                                          <p:spTgt spid="23"/>
                                        </p:tgtEl>
                                      </p:cBhvr>
                                    </p:animEffect>
                                    <p:set>
                                      <p:cBhvr>
                                        <p:cTn id="36" dur="1" fill="hold">
                                          <p:stCondLst>
                                            <p:cond delay="499"/>
                                          </p:stCondLst>
                                        </p:cTn>
                                        <p:tgtEl>
                                          <p:spTgt spid="23"/>
                                        </p:tgtEl>
                                        <p:attrNameLst>
                                          <p:attrName>style.visibility</p:attrName>
                                        </p:attrNameLst>
                                      </p:cBhvr>
                                      <p:to>
                                        <p:strVal val="hidden"/>
                                      </p:to>
                                    </p:set>
                                  </p:childTnLst>
                                </p:cTn>
                              </p:par>
                              <p:par>
                                <p:cTn id="37" presetID="3" presetClass="exit" presetSubtype="10" fill="hold" grpId="0" nodeType="withEffect">
                                  <p:stCondLst>
                                    <p:cond delay="0"/>
                                  </p:stCondLst>
                                  <p:childTnLst>
                                    <p:animEffect transition="out" filter="blinds(horizontal)">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par>
                                <p:cTn id="40" presetID="3" presetClass="exit" presetSubtype="10" fill="hold" grpId="0" nodeType="withEffect">
                                  <p:stCondLst>
                                    <p:cond delay="0"/>
                                  </p:stCondLst>
                                  <p:childTnLst>
                                    <p:animEffect transition="out" filter="blinds(horizontal)">
                                      <p:cBhvr>
                                        <p:cTn id="41" dur="500"/>
                                        <p:tgtEl>
                                          <p:spTgt spid="25"/>
                                        </p:tgtEl>
                                      </p:cBhvr>
                                    </p:animEffect>
                                    <p:set>
                                      <p:cBhvr>
                                        <p:cTn id="42" dur="1" fill="hold">
                                          <p:stCondLst>
                                            <p:cond delay="499"/>
                                          </p:stCondLst>
                                        </p:cTn>
                                        <p:tgtEl>
                                          <p:spTgt spid="25"/>
                                        </p:tgtEl>
                                        <p:attrNameLst>
                                          <p:attrName>style.visibility</p:attrName>
                                        </p:attrNameLst>
                                      </p:cBhvr>
                                      <p:to>
                                        <p:strVal val="hidden"/>
                                      </p:to>
                                    </p:set>
                                  </p:childTnLst>
                                </p:cTn>
                              </p:par>
                              <p:par>
                                <p:cTn id="43" presetID="3" presetClass="entr" presetSubtype="1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linds(horizontal)">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blinds(horizontal)">
                                      <p:cBhvr>
                                        <p:cTn id="50" dur="5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blinds(horizontal)">
                                      <p:cBhvr>
                                        <p:cTn id="55" dur="5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blinds(horizontal)">
                                      <p:cBhvr>
                                        <p:cTn id="60" dur="5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blinds(horizontal)">
                                      <p:cBhvr>
                                        <p:cTn id="65" dur="500"/>
                                        <p:tgtEl>
                                          <p:spTgt spid="41"/>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blinds(horizontal)">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blinds(horizontal)">
                                      <p:cBhvr>
                                        <p:cTn id="7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35" grpId="0"/>
      <p:bldP spid="36" grpId="0"/>
      <p:bldP spid="40" grpId="0"/>
      <p:bldP spid="41" grpId="0"/>
      <p:bldP spid="43" grpId="0"/>
      <p:bldP spid="4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124200" cy="4800600"/>
          </a:xfrm>
        </p:spPr>
        <p:txBody>
          <a:bodyPr>
            <a:normAutofit/>
          </a:bodyPr>
          <a:lstStyle/>
          <a:p>
            <a:pPr marL="0" indent="0" algn="ctr">
              <a:buNone/>
            </a:pPr>
            <a:r>
              <a:rPr lang="en-GB" sz="1400" b="1" dirty="0" smtClean="0">
                <a:latin typeface="Comic Sans MS" panose="030F0702030302020204" pitchFamily="66" charset="0"/>
              </a:rPr>
              <a:t>You can use Integration to find areas of sectors of curves, given their Polar equations</a:t>
            </a:r>
            <a:endParaRPr lang="en-GB" sz="1400" dirty="0" smtClean="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smtClean="0">
                <a:latin typeface="Comic Sans MS" panose="030F0702030302020204" pitchFamily="66" charset="0"/>
              </a:rPr>
              <a:t>Find the area of </a:t>
            </a:r>
            <a:r>
              <a:rPr lang="en-US" sz="1400" u="sng" dirty="0" smtClean="0">
                <a:latin typeface="Comic Sans MS" panose="030F0702030302020204" pitchFamily="66" charset="0"/>
              </a:rPr>
              <a:t>one</a:t>
            </a:r>
            <a:r>
              <a:rPr lang="en-US" sz="1400" dirty="0" smtClean="0">
                <a:latin typeface="Comic Sans MS" panose="030F0702030302020204" pitchFamily="66" charset="0"/>
              </a:rPr>
              <a:t> loop of the curve with polar equation:</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r = asin4</a:t>
            </a:r>
            <a:r>
              <a:rPr lang="el-GR" sz="1400" dirty="0" smtClean="0">
                <a:latin typeface="Comic Sans MS" panose="030F0702030302020204" pitchFamily="66" charset="0"/>
                <a:sym typeface="Wingdings" panose="05000000000000000000" pitchFamily="2" charset="2"/>
              </a:rPr>
              <a:t>θ</a:t>
            </a:r>
            <a:endParaRPr lang="en-US" sz="1400" dirty="0" smtClean="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endParaRPr>
          </a:p>
        </p:txBody>
      </p:sp>
      <p:sp>
        <p:nvSpPr>
          <p:cNvPr id="4" name="TextBox 3"/>
          <p:cNvSpPr txBox="1"/>
          <p:nvPr/>
        </p:nvSpPr>
        <p:spPr>
          <a:xfrm>
            <a:off x="8713589" y="6550223"/>
            <a:ext cx="423514" cy="307777"/>
          </a:xfrm>
          <a:prstGeom prst="rect">
            <a:avLst/>
          </a:prstGeom>
          <a:noFill/>
        </p:spPr>
        <p:txBody>
          <a:bodyPr wrap="none" rtlCol="0">
            <a:spAutoFit/>
          </a:bodyPr>
          <a:lstStyle/>
          <a:p>
            <a:pPr algn="ctr"/>
            <a:r>
              <a:rPr lang="en-GB" sz="1400" dirty="0" smtClean="0">
                <a:latin typeface="Comic Sans MS" panose="030F0702030302020204" pitchFamily="66" charset="0"/>
              </a:rPr>
              <a:t>7D</a:t>
            </a:r>
            <a:endParaRPr lang="en-GB" sz="1400" dirty="0">
              <a:latin typeface="Comic Sans MS" panose="030F0702030302020204" pitchFamily="66" charset="0"/>
            </a:endParaRPr>
          </a:p>
        </p:txBody>
      </p:sp>
      <p:pic>
        <p:nvPicPr>
          <p:cNvPr id="5" name="Picture 2" descr="http://hyperphysics.phy-astr.gsu.edu/hbase/math/immath/sphcoorde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76200"/>
            <a:ext cx="1623848" cy="11792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57200" y="3810000"/>
                <a:ext cx="109517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m:t>
                      </m:r>
                      <m:r>
                        <a:rPr lang="en-GB" sz="1400" b="0" i="1" smtClean="0">
                          <a:latin typeface="Cambria Math"/>
                        </a:rPr>
                        <m:t>=</m:t>
                      </m:r>
                      <m:r>
                        <a:rPr lang="en-GB" sz="1400" b="0" i="1" smtClean="0">
                          <a:latin typeface="Cambria Math"/>
                        </a:rPr>
                        <m:t>𝑎𝑠𝑖𝑛</m:t>
                      </m:r>
                      <m:r>
                        <a:rPr lang="en-GB" sz="1400" b="0" i="1" smtClean="0">
                          <a:latin typeface="Cambria Math"/>
                        </a:rPr>
                        <m:t>4</m:t>
                      </m:r>
                      <m:r>
                        <a:rPr lang="en-GB" sz="1400" b="0" i="1" smtClean="0">
                          <a:latin typeface="Cambria Math"/>
                          <a:ea typeface="Cambria Math"/>
                        </a:rPr>
                        <m:t>𝜃</m:t>
                      </m:r>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57200" y="3810000"/>
                <a:ext cx="1095172" cy="307777"/>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600200" y="3810000"/>
                <a:ext cx="67140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𝛼</m:t>
                      </m:r>
                      <m:r>
                        <a:rPr lang="en-GB" sz="1400" b="0" i="1" smtClean="0">
                          <a:latin typeface="Cambria Math"/>
                        </a:rPr>
                        <m:t>=0</m:t>
                      </m:r>
                    </m:oMath>
                  </m:oMathPara>
                </a14:m>
                <a:endParaRPr lang="en-GB"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1600200" y="3810000"/>
                <a:ext cx="671401" cy="307777"/>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362200" y="3733800"/>
                <a:ext cx="683264" cy="4583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𝛽</m:t>
                      </m:r>
                      <m:r>
                        <a:rPr lang="en-GB" sz="1400" b="0" i="1" smtClean="0">
                          <a:latin typeface="Cambria Math"/>
                        </a:rPr>
                        <m:t>=</m:t>
                      </m:r>
                      <m:f>
                        <m:fPr>
                          <m:ctrlPr>
                            <a:rPr lang="en-GB" sz="1400" b="0" i="1" smtClean="0">
                              <a:latin typeface="Cambria Math"/>
                            </a:rPr>
                          </m:ctrlPr>
                        </m:fPr>
                        <m:num>
                          <m:r>
                            <a:rPr lang="en-GB" sz="1400" b="0" i="1" smtClean="0">
                              <a:latin typeface="Cambria Math"/>
                              <a:ea typeface="Cambria Math"/>
                            </a:rPr>
                            <m:t>𝜋</m:t>
                          </m:r>
                        </m:num>
                        <m:den>
                          <m:r>
                            <a:rPr lang="en-GB" sz="1400" b="0" i="1" smtClean="0">
                              <a:latin typeface="Cambria Math"/>
                            </a:rPr>
                            <m:t>4</m:t>
                          </m:r>
                        </m:den>
                      </m:f>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2362200" y="3733800"/>
                <a:ext cx="683264" cy="458395"/>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810000" y="1371600"/>
                <a:ext cx="1019703" cy="5872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a:rPr>
                          </m:ctrlPr>
                        </m:fPr>
                        <m:num>
                          <m:r>
                            <a:rPr lang="en-US" sz="1400" b="0" i="1" smtClean="0">
                              <a:latin typeface="Cambria Math"/>
                            </a:rPr>
                            <m:t>1</m:t>
                          </m:r>
                        </m:num>
                        <m:den>
                          <m:r>
                            <a:rPr lang="en-US" sz="1400" b="0" i="1" smtClean="0">
                              <a:latin typeface="Cambria Math"/>
                            </a:rPr>
                            <m:t>2</m:t>
                          </m:r>
                        </m:den>
                      </m:f>
                      <m:nary>
                        <m:naryPr>
                          <m:ctrlPr>
                            <a:rPr lang="en-US" sz="1400" b="0" i="1" smtClean="0">
                              <a:latin typeface="Cambria Math"/>
                            </a:rPr>
                          </m:ctrlPr>
                        </m:naryPr>
                        <m:sub>
                          <m:r>
                            <m:rPr>
                              <m:brk m:alnAt="23"/>
                            </m:rPr>
                            <a:rPr lang="en-US" sz="1400" b="0" i="1" smtClean="0">
                              <a:latin typeface="Cambria Math"/>
                              <a:ea typeface="Cambria Math"/>
                            </a:rPr>
                            <m:t>𝛼</m:t>
                          </m:r>
                        </m:sub>
                        <m:sup>
                          <m:r>
                            <a:rPr lang="en-US" sz="1400" b="0" i="1" smtClean="0">
                              <a:latin typeface="Cambria Math"/>
                              <a:ea typeface="Cambria Math"/>
                            </a:rPr>
                            <m:t>𝛽</m:t>
                          </m:r>
                        </m:sup>
                        <m:e>
                          <m:sSup>
                            <m:sSupPr>
                              <m:ctrlPr>
                                <a:rPr lang="en-US" sz="1400" b="0" i="1" smtClean="0">
                                  <a:latin typeface="Cambria Math"/>
                                </a:rPr>
                              </m:ctrlPr>
                            </m:sSupPr>
                            <m:e>
                              <m:r>
                                <a:rPr lang="en-US" sz="1400" b="0" i="1" smtClean="0">
                                  <a:latin typeface="Cambria Math"/>
                                </a:rPr>
                                <m:t>𝑟</m:t>
                              </m:r>
                            </m:e>
                            <m:sup>
                              <m:r>
                                <a:rPr lang="en-US" sz="1400" b="0" i="1" smtClean="0">
                                  <a:latin typeface="Cambria Math"/>
                                </a:rPr>
                                <m:t>2</m:t>
                              </m:r>
                            </m:sup>
                          </m:sSup>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3810000" y="1371600"/>
                <a:ext cx="1019703" cy="587277"/>
              </a:xfrm>
              <a:prstGeom prst="rect">
                <a:avLst/>
              </a:prstGeom>
              <a:blipFill rotWithShape="1">
                <a:blip r:embed="rId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810000" y="2057400"/>
                <a:ext cx="1617687" cy="63446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a:rPr>
                          </m:ctrlPr>
                        </m:fPr>
                        <m:num>
                          <m:r>
                            <a:rPr lang="en-US" sz="1400" b="0" i="1" smtClean="0">
                              <a:latin typeface="Cambria Math"/>
                            </a:rPr>
                            <m:t>1</m:t>
                          </m:r>
                        </m:num>
                        <m:den>
                          <m:r>
                            <a:rPr lang="en-US" sz="1400" b="0" i="1" smtClean="0">
                              <a:latin typeface="Cambria Math"/>
                            </a:rPr>
                            <m:t>2</m:t>
                          </m:r>
                        </m:den>
                      </m:f>
                      <m:nary>
                        <m:naryPr>
                          <m:ctrlPr>
                            <a:rPr lang="en-US" sz="1400" b="0" i="1" smtClean="0">
                              <a:latin typeface="Cambria Math"/>
                            </a:rPr>
                          </m:ctrlPr>
                        </m:naryPr>
                        <m:sub>
                          <m:r>
                            <m:rPr>
                              <m:brk m:alnAt="23"/>
                            </m:rPr>
                            <a:rPr lang="en-US" sz="1400" b="0" i="1" smtClean="0">
                              <a:latin typeface="Cambria Math"/>
                              <a:ea typeface="Cambria Math"/>
                            </a:rPr>
                            <m:t>0</m:t>
                          </m:r>
                        </m:sub>
                        <m:sup>
                          <m:f>
                            <m:fPr>
                              <m:ctrlPr>
                                <a:rPr lang="en-US" sz="1400" b="0" i="1" smtClean="0">
                                  <a:latin typeface="Cambria Math"/>
                                  <a:ea typeface="Cambria Math"/>
                                </a:rPr>
                              </m:ctrlPr>
                            </m:fPr>
                            <m:num>
                              <m:r>
                                <a:rPr lang="en-US" sz="1400" b="0" i="1" smtClean="0">
                                  <a:latin typeface="Cambria Math"/>
                                  <a:ea typeface="Cambria Math"/>
                                </a:rPr>
                                <m:t>𝜋</m:t>
                              </m:r>
                            </m:num>
                            <m:den>
                              <m:r>
                                <a:rPr lang="en-US" sz="1400" b="0" i="1" smtClean="0">
                                  <a:latin typeface="Cambria Math"/>
                                  <a:ea typeface="Cambria Math"/>
                                </a:rPr>
                                <m:t>4</m:t>
                              </m:r>
                            </m:den>
                          </m:f>
                        </m:sup>
                        <m:e>
                          <m:sSup>
                            <m:sSupPr>
                              <m:ctrlPr>
                                <a:rPr lang="en-US" sz="1400" b="0" i="1" smtClean="0">
                                  <a:latin typeface="Cambria Math"/>
                                </a:rPr>
                              </m:ctrlPr>
                            </m:sSupPr>
                            <m:e>
                              <m:d>
                                <m:dPr>
                                  <m:ctrlPr>
                                    <a:rPr lang="en-US" sz="1400" b="0" i="1" smtClean="0">
                                      <a:latin typeface="Cambria Math"/>
                                    </a:rPr>
                                  </m:ctrlPr>
                                </m:dPr>
                                <m:e>
                                  <m:r>
                                    <a:rPr lang="en-US" sz="1400" b="0" i="1" smtClean="0">
                                      <a:latin typeface="Cambria Math"/>
                                    </a:rPr>
                                    <m:t>𝑎𝑠𝑖𝑛</m:t>
                                  </m:r>
                                  <m:r>
                                    <a:rPr lang="en-US" sz="1400" b="0" i="1" smtClean="0">
                                      <a:latin typeface="Cambria Math"/>
                                    </a:rPr>
                                    <m:t>4</m:t>
                                  </m:r>
                                  <m:r>
                                    <a:rPr lang="en-US" sz="1400" b="0" i="1" smtClean="0">
                                      <a:latin typeface="Cambria Math"/>
                                      <a:ea typeface="Cambria Math"/>
                                    </a:rPr>
                                    <m:t>𝜃</m:t>
                                  </m:r>
                                </m:e>
                              </m:d>
                            </m:e>
                            <m:sup>
                              <m:r>
                                <a:rPr lang="en-US" sz="1400" b="0" i="1" smtClean="0">
                                  <a:latin typeface="Cambria Math"/>
                                </a:rPr>
                                <m:t>2</m:t>
                              </m:r>
                            </m:sup>
                          </m:sSup>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810000" y="2057400"/>
                <a:ext cx="1617687" cy="634469"/>
              </a:xfrm>
              <a:prstGeom prst="rect">
                <a:avLst/>
              </a:prstGeom>
              <a:blipFill rotWithShape="1">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810000" y="2819400"/>
                <a:ext cx="1588833" cy="63446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a:rPr>
                          </m:ctrlPr>
                        </m:fPr>
                        <m:num>
                          <m:r>
                            <a:rPr lang="en-US" sz="1400" b="0" i="1" smtClean="0">
                              <a:latin typeface="Cambria Math"/>
                            </a:rPr>
                            <m:t>1</m:t>
                          </m:r>
                        </m:num>
                        <m:den>
                          <m:r>
                            <a:rPr lang="en-US" sz="1400" b="0" i="1" smtClean="0">
                              <a:latin typeface="Cambria Math"/>
                            </a:rPr>
                            <m:t>2</m:t>
                          </m:r>
                        </m:den>
                      </m:f>
                      <m:nary>
                        <m:naryPr>
                          <m:ctrlPr>
                            <a:rPr lang="en-US" sz="1400" b="0" i="1" smtClean="0">
                              <a:latin typeface="Cambria Math"/>
                            </a:rPr>
                          </m:ctrlPr>
                        </m:naryPr>
                        <m:sub>
                          <m:r>
                            <m:rPr>
                              <m:brk m:alnAt="23"/>
                            </m:rPr>
                            <a:rPr lang="en-US" sz="1400" b="0" i="1" smtClean="0">
                              <a:latin typeface="Cambria Math"/>
                              <a:ea typeface="Cambria Math"/>
                            </a:rPr>
                            <m:t>0</m:t>
                          </m:r>
                        </m:sub>
                        <m:sup>
                          <m:f>
                            <m:fPr>
                              <m:ctrlPr>
                                <a:rPr lang="en-US" sz="1400" b="0" i="1" smtClean="0">
                                  <a:latin typeface="Cambria Math"/>
                                  <a:ea typeface="Cambria Math"/>
                                </a:rPr>
                              </m:ctrlPr>
                            </m:fPr>
                            <m:num>
                              <m:r>
                                <a:rPr lang="en-US" sz="1400" b="0" i="1" smtClean="0">
                                  <a:latin typeface="Cambria Math"/>
                                  <a:ea typeface="Cambria Math"/>
                                </a:rPr>
                                <m:t>𝜋</m:t>
                              </m:r>
                            </m:num>
                            <m:den>
                              <m:r>
                                <a:rPr lang="en-US" sz="1400" b="0" i="1" smtClean="0">
                                  <a:latin typeface="Cambria Math"/>
                                  <a:ea typeface="Cambria Math"/>
                                </a:rPr>
                                <m:t>4</m:t>
                              </m:r>
                            </m:den>
                          </m:f>
                        </m:sup>
                        <m:e>
                          <m:sSup>
                            <m:sSupPr>
                              <m:ctrlPr>
                                <a:rPr lang="en-US" sz="1400" b="0" i="1" smtClean="0">
                                  <a:latin typeface="Cambria Math"/>
                                </a:rPr>
                              </m:ctrlPr>
                            </m:sSupPr>
                            <m:e>
                              <m:r>
                                <a:rPr lang="en-US" sz="1400" b="0" i="1" smtClean="0">
                                  <a:latin typeface="Cambria Math"/>
                                </a:rPr>
                                <m:t>𝑎</m:t>
                              </m:r>
                            </m:e>
                            <m:sup>
                              <m:r>
                                <a:rPr lang="en-US" sz="1400" b="0" i="1" smtClean="0">
                                  <a:latin typeface="Cambria Math"/>
                                </a:rPr>
                                <m:t>2</m:t>
                              </m:r>
                            </m:sup>
                          </m:sSup>
                          <m:sSup>
                            <m:sSupPr>
                              <m:ctrlPr>
                                <a:rPr lang="en-US" sz="1400" b="0" i="1" smtClean="0">
                                  <a:latin typeface="Cambria Math"/>
                                </a:rPr>
                              </m:ctrlPr>
                            </m:sSupPr>
                            <m:e>
                              <m:r>
                                <a:rPr lang="en-US" sz="1400" b="0" i="1" smtClean="0">
                                  <a:latin typeface="Cambria Math"/>
                                </a:rPr>
                                <m:t>𝑠𝑖𝑛</m:t>
                              </m:r>
                            </m:e>
                            <m:sup>
                              <m:r>
                                <a:rPr lang="en-US" sz="1400" b="0" i="1" smtClean="0">
                                  <a:latin typeface="Cambria Math"/>
                                </a:rPr>
                                <m:t>2</m:t>
                              </m:r>
                            </m:sup>
                          </m:sSup>
                          <m:r>
                            <a:rPr lang="en-US" sz="1400" b="0" i="1" smtClean="0">
                              <a:latin typeface="Cambria Math"/>
                            </a:rPr>
                            <m:t>4</m:t>
                          </m:r>
                          <m:r>
                            <a:rPr lang="en-US" sz="1400" b="0" i="1" smtClean="0">
                              <a:latin typeface="Cambria Math"/>
                              <a:ea typeface="Cambria Math"/>
                            </a:rPr>
                            <m:t>𝜃</m:t>
                          </m:r>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810000" y="2819400"/>
                <a:ext cx="1588833" cy="634469"/>
              </a:xfrm>
              <a:prstGeom prst="rect">
                <a:avLst/>
              </a:prstGeom>
              <a:blipFill rotWithShape="1">
                <a:blip r:embed="rId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581400" y="3581400"/>
                <a:ext cx="1618776" cy="63446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a:rPr>
                          </m:ctrlPr>
                        </m:fPr>
                        <m:num>
                          <m:r>
                            <a:rPr lang="en-US" sz="1400" b="0" i="1" smtClean="0">
                              <a:latin typeface="Cambria Math"/>
                            </a:rPr>
                            <m:t>1</m:t>
                          </m:r>
                        </m:num>
                        <m:den>
                          <m:r>
                            <a:rPr lang="en-US" sz="1400" b="0" i="1" smtClean="0">
                              <a:latin typeface="Cambria Math"/>
                            </a:rPr>
                            <m:t>2</m:t>
                          </m:r>
                        </m:den>
                      </m:f>
                      <m:sSup>
                        <m:sSupPr>
                          <m:ctrlPr>
                            <a:rPr lang="en-US" sz="1400" b="0" i="1" smtClean="0">
                              <a:latin typeface="Cambria Math"/>
                            </a:rPr>
                          </m:ctrlPr>
                        </m:sSupPr>
                        <m:e>
                          <m:r>
                            <a:rPr lang="en-US" sz="1400" b="0" i="1" smtClean="0">
                              <a:latin typeface="Cambria Math"/>
                            </a:rPr>
                            <m:t>𝑎</m:t>
                          </m:r>
                        </m:e>
                        <m:sup>
                          <m:r>
                            <a:rPr lang="en-US" sz="1400" b="0" i="1" smtClean="0">
                              <a:latin typeface="Cambria Math"/>
                            </a:rPr>
                            <m:t>2</m:t>
                          </m:r>
                        </m:sup>
                      </m:sSup>
                      <m:nary>
                        <m:naryPr>
                          <m:ctrlPr>
                            <a:rPr lang="en-US" sz="1400" b="0" i="1" smtClean="0">
                              <a:latin typeface="Cambria Math"/>
                            </a:rPr>
                          </m:ctrlPr>
                        </m:naryPr>
                        <m:sub>
                          <m:r>
                            <m:rPr>
                              <m:brk m:alnAt="23"/>
                            </m:rPr>
                            <a:rPr lang="en-US" sz="1400" b="0" i="1" smtClean="0">
                              <a:latin typeface="Cambria Math"/>
                              <a:ea typeface="Cambria Math"/>
                            </a:rPr>
                            <m:t>0</m:t>
                          </m:r>
                        </m:sub>
                        <m:sup>
                          <m:f>
                            <m:fPr>
                              <m:ctrlPr>
                                <a:rPr lang="en-US" sz="1400" b="0" i="1" smtClean="0">
                                  <a:latin typeface="Cambria Math"/>
                                  <a:ea typeface="Cambria Math"/>
                                </a:rPr>
                              </m:ctrlPr>
                            </m:fPr>
                            <m:num>
                              <m:r>
                                <a:rPr lang="en-US" sz="1400" b="0" i="1" smtClean="0">
                                  <a:latin typeface="Cambria Math"/>
                                  <a:ea typeface="Cambria Math"/>
                                </a:rPr>
                                <m:t>𝜋</m:t>
                              </m:r>
                            </m:num>
                            <m:den>
                              <m:r>
                                <a:rPr lang="en-US" sz="1400" b="0" i="1" smtClean="0">
                                  <a:latin typeface="Cambria Math"/>
                                  <a:ea typeface="Cambria Math"/>
                                </a:rPr>
                                <m:t>4</m:t>
                              </m:r>
                            </m:den>
                          </m:f>
                        </m:sup>
                        <m:e>
                          <m:sSup>
                            <m:sSupPr>
                              <m:ctrlPr>
                                <a:rPr lang="en-US" sz="1400" b="0" i="1" smtClean="0">
                                  <a:latin typeface="Cambria Math"/>
                                </a:rPr>
                              </m:ctrlPr>
                            </m:sSupPr>
                            <m:e>
                              <m:r>
                                <a:rPr lang="en-US" sz="1400" b="0" i="1" smtClean="0">
                                  <a:latin typeface="Cambria Math"/>
                                </a:rPr>
                                <m:t>𝑠𝑖𝑛</m:t>
                              </m:r>
                            </m:e>
                            <m:sup>
                              <m:r>
                                <a:rPr lang="en-US" sz="1400" b="0" i="1" smtClean="0">
                                  <a:latin typeface="Cambria Math"/>
                                </a:rPr>
                                <m:t>2</m:t>
                              </m:r>
                            </m:sup>
                          </m:sSup>
                          <m:r>
                            <a:rPr lang="en-US" sz="1400" b="0" i="1" smtClean="0">
                              <a:latin typeface="Cambria Math"/>
                            </a:rPr>
                            <m:t>4</m:t>
                          </m:r>
                          <m:r>
                            <a:rPr lang="en-US" sz="1400" b="0" i="1" smtClean="0">
                              <a:latin typeface="Cambria Math"/>
                              <a:ea typeface="Cambria Math"/>
                            </a:rPr>
                            <m:t>𝜃</m:t>
                          </m:r>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581400" y="3581400"/>
                <a:ext cx="1618776" cy="634469"/>
              </a:xfrm>
              <a:prstGeom prst="rect">
                <a:avLst/>
              </a:prstGeom>
              <a:blipFill rotWithShape="1">
                <a:blip r:embed="rId10"/>
                <a:stretch>
                  <a:fillRect/>
                </a:stretch>
              </a:blipFill>
              <a:ln w="25400">
                <a:noFill/>
              </a:ln>
            </p:spPr>
            <p:txBody>
              <a:bodyPr/>
              <a:lstStyle/>
              <a:p>
                <a:r>
                  <a:rPr lang="en-GB">
                    <a:noFill/>
                  </a:rPr>
                  <a:t> </a:t>
                </a:r>
              </a:p>
            </p:txBody>
          </p:sp>
        </mc:Fallback>
      </mc:AlternateContent>
      <p:sp>
        <p:nvSpPr>
          <p:cNvPr id="14" name="Arc 13"/>
          <p:cNvSpPr/>
          <p:nvPr/>
        </p:nvSpPr>
        <p:spPr>
          <a:xfrm>
            <a:off x="5181601" y="1676400"/>
            <a:ext cx="457200" cy="728354"/>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p:cNvSpPr txBox="1"/>
          <p:nvPr/>
        </p:nvSpPr>
        <p:spPr>
          <a:xfrm>
            <a:off x="5638800" y="1828800"/>
            <a:ext cx="172192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Replace r and the limits we worked out</a:t>
            </a:r>
            <a:endParaRPr lang="en-GB" sz="1200" dirty="0">
              <a:solidFill>
                <a:srgbClr val="FF0000"/>
              </a:solidFill>
              <a:latin typeface="Comic Sans MS" panose="030F0702030302020204" pitchFamily="66" charset="0"/>
            </a:endParaRPr>
          </a:p>
        </p:txBody>
      </p:sp>
      <p:sp>
        <p:nvSpPr>
          <p:cNvPr id="16" name="Arc 15"/>
          <p:cNvSpPr/>
          <p:nvPr/>
        </p:nvSpPr>
        <p:spPr>
          <a:xfrm>
            <a:off x="5181600" y="2438400"/>
            <a:ext cx="457200" cy="728354"/>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Arc 16"/>
          <p:cNvSpPr/>
          <p:nvPr/>
        </p:nvSpPr>
        <p:spPr>
          <a:xfrm>
            <a:off x="5105400" y="3200400"/>
            <a:ext cx="457200" cy="728354"/>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p:cNvSpPr txBox="1"/>
          <p:nvPr/>
        </p:nvSpPr>
        <p:spPr>
          <a:xfrm>
            <a:off x="5638800" y="2667000"/>
            <a:ext cx="172192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Square the bracket</a:t>
            </a:r>
            <a:endParaRPr lang="en-GB" sz="1200" dirty="0">
              <a:solidFill>
                <a:srgbClr val="FF0000"/>
              </a:solidFill>
              <a:latin typeface="Comic Sans MS" panose="030F0702030302020204" pitchFamily="66" charset="0"/>
            </a:endParaRPr>
          </a:p>
        </p:txBody>
      </p:sp>
      <p:sp>
        <p:nvSpPr>
          <p:cNvPr id="19" name="TextBox 18"/>
          <p:cNvSpPr txBox="1"/>
          <p:nvPr/>
        </p:nvSpPr>
        <p:spPr>
          <a:xfrm>
            <a:off x="5486400" y="3276600"/>
            <a:ext cx="2743200" cy="646331"/>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Similar to last time, you can take the ‘a</a:t>
            </a:r>
            <a:r>
              <a:rPr lang="en-US" sz="1200" baseline="30000" dirty="0" smtClean="0">
                <a:solidFill>
                  <a:srgbClr val="FF0000"/>
                </a:solidFill>
                <a:latin typeface="Comic Sans MS" panose="030F0702030302020204" pitchFamily="66" charset="0"/>
              </a:rPr>
              <a:t>2</a:t>
            </a:r>
            <a:r>
              <a:rPr lang="en-US" sz="1200" dirty="0" smtClean="0">
                <a:solidFill>
                  <a:srgbClr val="FF0000"/>
                </a:solidFill>
                <a:latin typeface="Comic Sans MS" panose="030F0702030302020204" pitchFamily="66" charset="0"/>
              </a:rPr>
              <a:t>’ term and put it outside the integral</a:t>
            </a:r>
            <a:endParaRPr lang="en-GB" sz="1200" dirty="0">
              <a:solidFill>
                <a:srgbClr val="FF0000"/>
              </a:solidFill>
              <a:latin typeface="Comic Sans MS" panose="030F0702030302020204" pitchFamily="66" charset="0"/>
            </a:endParaRPr>
          </a:p>
        </p:txBody>
      </p:sp>
      <p:sp>
        <p:nvSpPr>
          <p:cNvPr id="20" name="TextBox 19"/>
          <p:cNvSpPr txBox="1"/>
          <p:nvPr/>
        </p:nvSpPr>
        <p:spPr>
          <a:xfrm>
            <a:off x="3810000" y="4495800"/>
            <a:ext cx="4876800" cy="523220"/>
          </a:xfrm>
          <a:prstGeom prst="rect">
            <a:avLst/>
          </a:prstGeom>
          <a:noFill/>
        </p:spPr>
        <p:txBody>
          <a:bodyPr wrap="square" rtlCol="0">
            <a:spAutoFit/>
          </a:bodyPr>
          <a:lstStyle/>
          <a:p>
            <a:pPr algn="ctr"/>
            <a:r>
              <a:rPr lang="en-US" sz="1400" dirty="0" smtClean="0">
                <a:solidFill>
                  <a:srgbClr val="FF0000"/>
                </a:solidFill>
                <a:latin typeface="Comic Sans MS" panose="030F0702030302020204" pitchFamily="66" charset="0"/>
              </a:rPr>
              <a:t>We will need to write sin</a:t>
            </a:r>
            <a:r>
              <a:rPr lang="en-US" sz="1400" baseline="30000" dirty="0" smtClean="0">
                <a:solidFill>
                  <a:srgbClr val="FF0000"/>
                </a:solidFill>
                <a:latin typeface="Comic Sans MS" panose="030F0702030302020204" pitchFamily="66" charset="0"/>
              </a:rPr>
              <a:t>2</a:t>
            </a:r>
            <a:r>
              <a:rPr lang="en-US" sz="1400" dirty="0" smtClean="0">
                <a:solidFill>
                  <a:srgbClr val="FF0000"/>
                </a:solidFill>
                <a:latin typeface="Comic Sans MS" panose="030F0702030302020204" pitchFamily="66" charset="0"/>
              </a:rPr>
              <a:t>4</a:t>
            </a:r>
            <a:r>
              <a:rPr lang="el-GR" sz="1400" dirty="0" smtClean="0">
                <a:solidFill>
                  <a:srgbClr val="FF0000"/>
                </a:solidFill>
                <a:latin typeface="Comic Sans MS" panose="030F0702030302020204" pitchFamily="66" charset="0"/>
              </a:rPr>
              <a:t>θ</a:t>
            </a:r>
            <a:r>
              <a:rPr lang="en-US" sz="1400" dirty="0" smtClean="0">
                <a:solidFill>
                  <a:srgbClr val="FF0000"/>
                </a:solidFill>
                <a:latin typeface="Comic Sans MS" panose="030F0702030302020204" pitchFamily="66" charset="0"/>
              </a:rPr>
              <a:t> so that we can integrate it (by writing is as sin or cos without any powers)</a:t>
            </a:r>
            <a:endParaRPr lang="en-GB" sz="1400" dirty="0">
              <a:solidFill>
                <a:srgbClr val="FF0000"/>
              </a:solidFill>
              <a:latin typeface="Comic Sans MS" panose="030F0702030302020204" pitchFamily="66" charset="0"/>
            </a:endParaRPr>
          </a:p>
        </p:txBody>
      </p:sp>
      <p:sp>
        <p:nvSpPr>
          <p:cNvPr id="21" name="Rectangle 20"/>
          <p:cNvSpPr/>
          <p:nvPr/>
        </p:nvSpPr>
        <p:spPr>
          <a:xfrm>
            <a:off x="4191000" y="1371600"/>
            <a:ext cx="125819" cy="23391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109484" y="1736651"/>
            <a:ext cx="125819" cy="23391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4272517" y="1541721"/>
            <a:ext cx="246320" cy="23037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522768" y="3838353"/>
            <a:ext cx="955158" cy="244549"/>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1674629" y="3852530"/>
            <a:ext cx="536943" cy="24100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2422453" y="3728483"/>
            <a:ext cx="575928" cy="45011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4180369" y="2083980"/>
            <a:ext cx="157715" cy="28708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4120118" y="2512826"/>
            <a:ext cx="164803" cy="177211"/>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4293783" y="2303719"/>
            <a:ext cx="777947" cy="25872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567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linds(horizont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linds(horizont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linds(horizontal)">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linds(horizont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linds(horizontal)">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xit" presetSubtype="10" fill="hold" grpId="1" nodeType="clickEffect">
                                  <p:stCondLst>
                                    <p:cond delay="0"/>
                                  </p:stCondLst>
                                  <p:childTnLst>
                                    <p:animEffect transition="out" filter="blinds(horizontal)">
                                      <p:cBhvr>
                                        <p:cTn id="62" dur="500"/>
                                        <p:tgtEl>
                                          <p:spTgt spid="22"/>
                                        </p:tgtEl>
                                      </p:cBhvr>
                                    </p:animEffect>
                                    <p:set>
                                      <p:cBhvr>
                                        <p:cTn id="63" dur="1" fill="hold">
                                          <p:stCondLst>
                                            <p:cond delay="499"/>
                                          </p:stCondLst>
                                        </p:cTn>
                                        <p:tgtEl>
                                          <p:spTgt spid="22"/>
                                        </p:tgtEl>
                                        <p:attrNameLst>
                                          <p:attrName>style.visibility</p:attrName>
                                        </p:attrNameLst>
                                      </p:cBhvr>
                                      <p:to>
                                        <p:strVal val="hidden"/>
                                      </p:to>
                                    </p:set>
                                  </p:childTnLst>
                                </p:cTn>
                              </p:par>
                              <p:par>
                                <p:cTn id="64" presetID="3" presetClass="exit" presetSubtype="10" fill="hold" grpId="1" nodeType="withEffect">
                                  <p:stCondLst>
                                    <p:cond delay="0"/>
                                  </p:stCondLst>
                                  <p:childTnLst>
                                    <p:animEffect transition="out" filter="blinds(horizontal)">
                                      <p:cBhvr>
                                        <p:cTn id="65" dur="500"/>
                                        <p:tgtEl>
                                          <p:spTgt spid="28"/>
                                        </p:tgtEl>
                                      </p:cBhvr>
                                    </p:animEffect>
                                    <p:set>
                                      <p:cBhvr>
                                        <p:cTn id="66" dur="1" fill="hold">
                                          <p:stCondLst>
                                            <p:cond delay="499"/>
                                          </p:stCondLst>
                                        </p:cTn>
                                        <p:tgtEl>
                                          <p:spTgt spid="28"/>
                                        </p:tgtEl>
                                        <p:attrNameLst>
                                          <p:attrName>style.visibility</p:attrName>
                                        </p:attrNameLst>
                                      </p:cBhvr>
                                      <p:to>
                                        <p:strVal val="hidden"/>
                                      </p:to>
                                    </p:set>
                                  </p:childTnLst>
                                </p:cTn>
                              </p:par>
                              <p:par>
                                <p:cTn id="67" presetID="3" presetClass="exit" presetSubtype="10" fill="hold" grpId="1" nodeType="withEffect">
                                  <p:stCondLst>
                                    <p:cond delay="0"/>
                                  </p:stCondLst>
                                  <p:childTnLst>
                                    <p:animEffect transition="out" filter="blinds(horizontal)">
                                      <p:cBhvr>
                                        <p:cTn id="68" dur="500"/>
                                        <p:tgtEl>
                                          <p:spTgt spid="25"/>
                                        </p:tgtEl>
                                      </p:cBhvr>
                                    </p:animEffect>
                                    <p:set>
                                      <p:cBhvr>
                                        <p:cTn id="69" dur="1" fill="hold">
                                          <p:stCondLst>
                                            <p:cond delay="499"/>
                                          </p:stCondLst>
                                        </p:cTn>
                                        <p:tgtEl>
                                          <p:spTgt spid="25"/>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blinds(horizontal)">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blinds(horizontal)">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blinds(horizontal)">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xit" presetSubtype="10" fill="hold" grpId="1" nodeType="clickEffect">
                                  <p:stCondLst>
                                    <p:cond delay="0"/>
                                  </p:stCondLst>
                                  <p:childTnLst>
                                    <p:animEffect transition="out" filter="blinds(horizontal)">
                                      <p:cBhvr>
                                        <p:cTn id="88" dur="500"/>
                                        <p:tgtEl>
                                          <p:spTgt spid="21"/>
                                        </p:tgtEl>
                                      </p:cBhvr>
                                    </p:animEffect>
                                    <p:set>
                                      <p:cBhvr>
                                        <p:cTn id="89" dur="1" fill="hold">
                                          <p:stCondLst>
                                            <p:cond delay="499"/>
                                          </p:stCondLst>
                                        </p:cTn>
                                        <p:tgtEl>
                                          <p:spTgt spid="21"/>
                                        </p:tgtEl>
                                        <p:attrNameLst>
                                          <p:attrName>style.visibility</p:attrName>
                                        </p:attrNameLst>
                                      </p:cBhvr>
                                      <p:to>
                                        <p:strVal val="hidden"/>
                                      </p:to>
                                    </p:set>
                                  </p:childTnLst>
                                </p:cTn>
                              </p:par>
                              <p:par>
                                <p:cTn id="90" presetID="3" presetClass="exit" presetSubtype="10" fill="hold" grpId="1" nodeType="withEffect">
                                  <p:stCondLst>
                                    <p:cond delay="0"/>
                                  </p:stCondLst>
                                  <p:childTnLst>
                                    <p:animEffect transition="out" filter="blinds(horizontal)">
                                      <p:cBhvr>
                                        <p:cTn id="91" dur="500"/>
                                        <p:tgtEl>
                                          <p:spTgt spid="27"/>
                                        </p:tgtEl>
                                      </p:cBhvr>
                                    </p:animEffect>
                                    <p:set>
                                      <p:cBhvr>
                                        <p:cTn id="92" dur="1" fill="hold">
                                          <p:stCondLst>
                                            <p:cond delay="499"/>
                                          </p:stCondLst>
                                        </p:cTn>
                                        <p:tgtEl>
                                          <p:spTgt spid="27"/>
                                        </p:tgtEl>
                                        <p:attrNameLst>
                                          <p:attrName>style.visibility</p:attrName>
                                        </p:attrNameLst>
                                      </p:cBhvr>
                                      <p:to>
                                        <p:strVal val="hidden"/>
                                      </p:to>
                                    </p:set>
                                  </p:childTnLst>
                                </p:cTn>
                              </p:par>
                              <p:par>
                                <p:cTn id="93" presetID="3" presetClass="exit" presetSubtype="10" fill="hold" grpId="1" nodeType="withEffect">
                                  <p:stCondLst>
                                    <p:cond delay="0"/>
                                  </p:stCondLst>
                                  <p:childTnLst>
                                    <p:animEffect transition="out" filter="blinds(horizontal)">
                                      <p:cBhvr>
                                        <p:cTn id="94" dur="500"/>
                                        <p:tgtEl>
                                          <p:spTgt spid="26"/>
                                        </p:tgtEl>
                                      </p:cBhvr>
                                    </p:animEffect>
                                    <p:set>
                                      <p:cBhvr>
                                        <p:cTn id="95" dur="1" fill="hold">
                                          <p:stCondLst>
                                            <p:cond delay="499"/>
                                          </p:stCondLst>
                                        </p:cTn>
                                        <p:tgtEl>
                                          <p:spTgt spid="26"/>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blinds(horizontal)">
                                      <p:cBhvr>
                                        <p:cTn id="100" dur="500"/>
                                        <p:tgtEl>
                                          <p:spTgt spid="16"/>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blinds(horizontal)">
                                      <p:cBhvr>
                                        <p:cTn id="105" dur="500"/>
                                        <p:tgtEl>
                                          <p:spTgt spid="18"/>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12"/>
                                        </p:tgtEl>
                                        <p:attrNameLst>
                                          <p:attrName>style.visibility</p:attrName>
                                        </p:attrNameLst>
                                      </p:cBhvr>
                                      <p:to>
                                        <p:strVal val="visible"/>
                                      </p:to>
                                    </p:set>
                                    <p:animEffect transition="in" filter="blinds(horizontal)">
                                      <p:cBhvr>
                                        <p:cTn id="110" dur="500"/>
                                        <p:tgtEl>
                                          <p:spTgt spid="12"/>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blinds(horizontal)">
                                      <p:cBhvr>
                                        <p:cTn id="115" dur="500"/>
                                        <p:tgtEl>
                                          <p:spTgt spid="17"/>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19"/>
                                        </p:tgtEl>
                                        <p:attrNameLst>
                                          <p:attrName>style.visibility</p:attrName>
                                        </p:attrNameLst>
                                      </p:cBhvr>
                                      <p:to>
                                        <p:strVal val="visible"/>
                                      </p:to>
                                    </p:set>
                                    <p:animEffect transition="in" filter="blinds(horizontal)">
                                      <p:cBhvr>
                                        <p:cTn id="120" dur="500"/>
                                        <p:tgtEl>
                                          <p:spTgt spid="19"/>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blinds(horizontal)">
                                      <p:cBhvr>
                                        <p:cTn id="125" dur="500"/>
                                        <p:tgtEl>
                                          <p:spTgt spid="13"/>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20"/>
                                        </p:tgtEl>
                                        <p:attrNameLst>
                                          <p:attrName>style.visibility</p:attrName>
                                        </p:attrNameLst>
                                      </p:cBhvr>
                                      <p:to>
                                        <p:strVal val="visible"/>
                                      </p:to>
                                    </p:set>
                                    <p:animEffect transition="in" filter="blinds(horizontal)">
                                      <p:cBhvr>
                                        <p:cTn id="1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animBg="1"/>
      <p:bldP spid="15" grpId="0"/>
      <p:bldP spid="16" grpId="0" animBg="1"/>
      <p:bldP spid="17" grpId="0" animBg="1"/>
      <p:bldP spid="18" grpId="0"/>
      <p:bldP spid="19" grpId="0"/>
      <p:bldP spid="20" grpId="0"/>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124200" cy="4800600"/>
          </a:xfrm>
        </p:spPr>
        <p:txBody>
          <a:bodyPr>
            <a:normAutofit/>
          </a:bodyPr>
          <a:lstStyle/>
          <a:p>
            <a:pPr marL="0" indent="0" algn="ctr">
              <a:buNone/>
            </a:pPr>
            <a:r>
              <a:rPr lang="en-GB" sz="1400" b="1" dirty="0" smtClean="0">
                <a:latin typeface="Comic Sans MS" panose="030F0702030302020204" pitchFamily="66" charset="0"/>
              </a:rPr>
              <a:t>You can use Integration to find areas of sectors of curves, given their Polar equations</a:t>
            </a:r>
            <a:endParaRPr lang="en-GB" sz="1400" dirty="0" smtClean="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smtClean="0">
                <a:latin typeface="Comic Sans MS" panose="030F0702030302020204" pitchFamily="66" charset="0"/>
              </a:rPr>
              <a:t>Find the area of </a:t>
            </a:r>
            <a:r>
              <a:rPr lang="en-US" sz="1400" u="sng" dirty="0" smtClean="0">
                <a:latin typeface="Comic Sans MS" panose="030F0702030302020204" pitchFamily="66" charset="0"/>
              </a:rPr>
              <a:t>one</a:t>
            </a:r>
            <a:r>
              <a:rPr lang="en-US" sz="1400" dirty="0" smtClean="0">
                <a:latin typeface="Comic Sans MS" panose="030F0702030302020204" pitchFamily="66" charset="0"/>
              </a:rPr>
              <a:t> loop of the curve with polar equation:</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r = asin4</a:t>
            </a:r>
            <a:r>
              <a:rPr lang="el-GR" sz="1400" dirty="0" smtClean="0">
                <a:latin typeface="Comic Sans MS" panose="030F0702030302020204" pitchFamily="66" charset="0"/>
                <a:sym typeface="Wingdings" panose="05000000000000000000" pitchFamily="2" charset="2"/>
              </a:rPr>
              <a:t>θ</a:t>
            </a:r>
            <a:endParaRPr lang="en-US" sz="1400" dirty="0" smtClean="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endParaRPr>
          </a:p>
        </p:txBody>
      </p:sp>
      <p:sp>
        <p:nvSpPr>
          <p:cNvPr id="4" name="TextBox 3"/>
          <p:cNvSpPr txBox="1"/>
          <p:nvPr/>
        </p:nvSpPr>
        <p:spPr>
          <a:xfrm>
            <a:off x="8713589" y="6550223"/>
            <a:ext cx="423514" cy="307777"/>
          </a:xfrm>
          <a:prstGeom prst="rect">
            <a:avLst/>
          </a:prstGeom>
          <a:noFill/>
        </p:spPr>
        <p:txBody>
          <a:bodyPr wrap="none" rtlCol="0">
            <a:spAutoFit/>
          </a:bodyPr>
          <a:lstStyle/>
          <a:p>
            <a:pPr algn="ctr"/>
            <a:r>
              <a:rPr lang="en-GB" sz="1400" dirty="0" smtClean="0">
                <a:latin typeface="Comic Sans MS" panose="030F0702030302020204" pitchFamily="66" charset="0"/>
              </a:rPr>
              <a:t>7D</a:t>
            </a:r>
            <a:endParaRPr lang="en-GB" sz="1400" dirty="0">
              <a:latin typeface="Comic Sans MS" panose="030F0702030302020204" pitchFamily="66" charset="0"/>
            </a:endParaRPr>
          </a:p>
        </p:txBody>
      </p:sp>
      <p:pic>
        <p:nvPicPr>
          <p:cNvPr id="5" name="Picture 2" descr="http://hyperphysics.phy-astr.gsu.edu/hbase/math/immath/sphcoorde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76200"/>
            <a:ext cx="1623848" cy="11792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57200" y="3810000"/>
                <a:ext cx="109517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m:t>
                      </m:r>
                      <m:r>
                        <a:rPr lang="en-GB" sz="1400" b="0" i="1" smtClean="0">
                          <a:latin typeface="Cambria Math"/>
                        </a:rPr>
                        <m:t>=</m:t>
                      </m:r>
                      <m:r>
                        <a:rPr lang="en-GB" sz="1400" b="0" i="1" smtClean="0">
                          <a:latin typeface="Cambria Math"/>
                        </a:rPr>
                        <m:t>𝑎𝑠𝑖𝑛</m:t>
                      </m:r>
                      <m:r>
                        <a:rPr lang="en-GB" sz="1400" b="0" i="1" smtClean="0">
                          <a:latin typeface="Cambria Math"/>
                        </a:rPr>
                        <m:t>4</m:t>
                      </m:r>
                      <m:r>
                        <a:rPr lang="en-GB" sz="1400" b="0" i="1" smtClean="0">
                          <a:latin typeface="Cambria Math"/>
                          <a:ea typeface="Cambria Math"/>
                        </a:rPr>
                        <m:t>𝜃</m:t>
                      </m:r>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57200" y="3810000"/>
                <a:ext cx="1095172" cy="307777"/>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600200" y="3810000"/>
                <a:ext cx="67140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𝛼</m:t>
                      </m:r>
                      <m:r>
                        <a:rPr lang="en-GB" sz="1400" b="0" i="1" smtClean="0">
                          <a:latin typeface="Cambria Math"/>
                        </a:rPr>
                        <m:t>=0</m:t>
                      </m:r>
                    </m:oMath>
                  </m:oMathPara>
                </a14:m>
                <a:endParaRPr lang="en-GB"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1600200" y="3810000"/>
                <a:ext cx="671401" cy="307777"/>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362200" y="3733800"/>
                <a:ext cx="683264" cy="4583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𝛽</m:t>
                      </m:r>
                      <m:r>
                        <a:rPr lang="en-GB" sz="1400" b="0" i="1" smtClean="0">
                          <a:latin typeface="Cambria Math"/>
                        </a:rPr>
                        <m:t>=</m:t>
                      </m:r>
                      <m:f>
                        <m:fPr>
                          <m:ctrlPr>
                            <a:rPr lang="en-GB" sz="1400" b="0" i="1" smtClean="0">
                              <a:latin typeface="Cambria Math"/>
                            </a:rPr>
                          </m:ctrlPr>
                        </m:fPr>
                        <m:num>
                          <m:r>
                            <a:rPr lang="en-GB" sz="1400" b="0" i="1" smtClean="0">
                              <a:latin typeface="Cambria Math"/>
                              <a:ea typeface="Cambria Math"/>
                            </a:rPr>
                            <m:t>𝜋</m:t>
                          </m:r>
                        </m:num>
                        <m:den>
                          <m:r>
                            <a:rPr lang="en-GB" sz="1400" b="0" i="1" smtClean="0">
                              <a:latin typeface="Cambria Math"/>
                            </a:rPr>
                            <m:t>4</m:t>
                          </m:r>
                        </m:den>
                      </m:f>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2362200" y="3733800"/>
                <a:ext cx="683264" cy="458395"/>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657600" y="1447800"/>
                <a:ext cx="1618776" cy="63446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a:rPr>
                          </m:ctrlPr>
                        </m:fPr>
                        <m:num>
                          <m:r>
                            <a:rPr lang="en-US" sz="1400" b="0" i="1" smtClean="0">
                              <a:latin typeface="Cambria Math"/>
                            </a:rPr>
                            <m:t>1</m:t>
                          </m:r>
                        </m:num>
                        <m:den>
                          <m:r>
                            <a:rPr lang="en-US" sz="1400" b="0" i="1" smtClean="0">
                              <a:latin typeface="Cambria Math"/>
                            </a:rPr>
                            <m:t>2</m:t>
                          </m:r>
                        </m:den>
                      </m:f>
                      <m:sSup>
                        <m:sSupPr>
                          <m:ctrlPr>
                            <a:rPr lang="en-US" sz="1400" b="0" i="1" smtClean="0">
                              <a:latin typeface="Cambria Math"/>
                            </a:rPr>
                          </m:ctrlPr>
                        </m:sSupPr>
                        <m:e>
                          <m:r>
                            <a:rPr lang="en-US" sz="1400" b="0" i="1" smtClean="0">
                              <a:latin typeface="Cambria Math"/>
                            </a:rPr>
                            <m:t>𝑎</m:t>
                          </m:r>
                        </m:e>
                        <m:sup>
                          <m:r>
                            <a:rPr lang="en-US" sz="1400" b="0" i="1" smtClean="0">
                              <a:latin typeface="Cambria Math"/>
                            </a:rPr>
                            <m:t>2</m:t>
                          </m:r>
                        </m:sup>
                      </m:sSup>
                      <m:nary>
                        <m:naryPr>
                          <m:ctrlPr>
                            <a:rPr lang="en-US" sz="1400" b="0" i="1" smtClean="0">
                              <a:latin typeface="Cambria Math"/>
                            </a:rPr>
                          </m:ctrlPr>
                        </m:naryPr>
                        <m:sub>
                          <m:r>
                            <m:rPr>
                              <m:brk m:alnAt="23"/>
                            </m:rPr>
                            <a:rPr lang="en-US" sz="1400" b="0" i="1" smtClean="0">
                              <a:latin typeface="Cambria Math"/>
                              <a:ea typeface="Cambria Math"/>
                            </a:rPr>
                            <m:t>0</m:t>
                          </m:r>
                        </m:sub>
                        <m:sup>
                          <m:f>
                            <m:fPr>
                              <m:ctrlPr>
                                <a:rPr lang="en-US" sz="1400" b="0" i="1" smtClean="0">
                                  <a:latin typeface="Cambria Math"/>
                                  <a:ea typeface="Cambria Math"/>
                                </a:rPr>
                              </m:ctrlPr>
                            </m:fPr>
                            <m:num>
                              <m:r>
                                <a:rPr lang="en-US" sz="1400" b="0" i="1" smtClean="0">
                                  <a:latin typeface="Cambria Math"/>
                                  <a:ea typeface="Cambria Math"/>
                                </a:rPr>
                                <m:t>𝜋</m:t>
                              </m:r>
                            </m:num>
                            <m:den>
                              <m:r>
                                <a:rPr lang="en-US" sz="1400" b="0" i="1" smtClean="0">
                                  <a:latin typeface="Cambria Math"/>
                                  <a:ea typeface="Cambria Math"/>
                                </a:rPr>
                                <m:t>4</m:t>
                              </m:r>
                            </m:den>
                          </m:f>
                        </m:sup>
                        <m:e>
                          <m:sSup>
                            <m:sSupPr>
                              <m:ctrlPr>
                                <a:rPr lang="en-US" sz="1400" b="0" i="1" smtClean="0">
                                  <a:latin typeface="Cambria Math"/>
                                </a:rPr>
                              </m:ctrlPr>
                            </m:sSupPr>
                            <m:e>
                              <m:r>
                                <a:rPr lang="en-US" sz="1400" b="0" i="1" smtClean="0">
                                  <a:latin typeface="Cambria Math"/>
                                </a:rPr>
                                <m:t>𝑠𝑖𝑛</m:t>
                              </m:r>
                            </m:e>
                            <m:sup>
                              <m:r>
                                <a:rPr lang="en-US" sz="1400" b="0" i="1" smtClean="0">
                                  <a:latin typeface="Cambria Math"/>
                                </a:rPr>
                                <m:t>2</m:t>
                              </m:r>
                            </m:sup>
                          </m:sSup>
                          <m:r>
                            <a:rPr lang="en-US" sz="1400" b="0" i="1" smtClean="0">
                              <a:latin typeface="Cambria Math"/>
                            </a:rPr>
                            <m:t>4</m:t>
                          </m:r>
                          <m:r>
                            <a:rPr lang="en-US" sz="1400" b="0" i="1" smtClean="0">
                              <a:latin typeface="Cambria Math"/>
                              <a:ea typeface="Cambria Math"/>
                            </a:rPr>
                            <m:t>𝜃</m:t>
                          </m:r>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657600" y="1447800"/>
                <a:ext cx="1618776" cy="634469"/>
              </a:xfrm>
              <a:prstGeom prst="rect">
                <a:avLst/>
              </a:prstGeom>
              <a:blipFill rotWithShape="1">
                <a:blip r:embed="rId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905000" y="0"/>
                <a:ext cx="2002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𝑐𝑜𝑠</m:t>
                      </m:r>
                      <m:r>
                        <a:rPr lang="en-US" sz="1600" b="0" i="1" smtClean="0">
                          <a:latin typeface="Cambria Math"/>
                        </a:rPr>
                        <m:t>2</m:t>
                      </m:r>
                      <m:r>
                        <a:rPr lang="en-US" sz="1600" b="0" i="1" smtClean="0">
                          <a:latin typeface="Cambria Math"/>
                          <a:ea typeface="Cambria Math"/>
                        </a:rPr>
                        <m:t>𝜃</m:t>
                      </m:r>
                      <m:r>
                        <a:rPr lang="en-US" sz="1600" b="0" i="1" smtClean="0">
                          <a:latin typeface="Cambria Math"/>
                          <a:ea typeface="Cambria Math"/>
                        </a:rPr>
                        <m:t>=1−2</m:t>
                      </m:r>
                      <m:sSup>
                        <m:sSupPr>
                          <m:ctrlPr>
                            <a:rPr lang="en-US" sz="1600" b="0" i="1" smtClean="0">
                              <a:latin typeface="Cambria Math"/>
                              <a:ea typeface="Cambria Math"/>
                            </a:rPr>
                          </m:ctrlPr>
                        </m:sSupPr>
                        <m:e>
                          <m:r>
                            <a:rPr lang="en-US" sz="1600" b="0" i="1" smtClean="0">
                              <a:latin typeface="Cambria Math"/>
                              <a:ea typeface="Cambria Math"/>
                            </a:rPr>
                            <m:t>𝑠𝑖𝑛</m:t>
                          </m:r>
                        </m:e>
                        <m:sup>
                          <m:r>
                            <a:rPr lang="en-US" sz="1600" b="0" i="1" smtClean="0">
                              <a:latin typeface="Cambria Math"/>
                              <a:ea typeface="Cambria Math"/>
                            </a:rPr>
                            <m:t>2</m:t>
                          </m:r>
                        </m:sup>
                      </m:sSup>
                      <m:r>
                        <a:rPr lang="en-US" sz="1600" b="0" i="1" smtClean="0">
                          <a:latin typeface="Cambria Math"/>
                          <a:ea typeface="Cambria Math"/>
                        </a:rPr>
                        <m:t>𝜃</m:t>
                      </m:r>
                    </m:oMath>
                  </m:oMathPara>
                </a14:m>
                <a:endParaRPr lang="en-GB" sz="1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905000" y="0"/>
                <a:ext cx="2002536" cy="338554"/>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343400" y="4419600"/>
                <a:ext cx="1775038"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𝑐𝑜𝑠</m:t>
                      </m:r>
                      <m:r>
                        <a:rPr lang="en-US" sz="1400" b="0" i="1" smtClean="0">
                          <a:latin typeface="Cambria Math"/>
                        </a:rPr>
                        <m:t>2</m:t>
                      </m:r>
                      <m:r>
                        <a:rPr lang="en-US" sz="1400" b="0" i="1" smtClean="0">
                          <a:latin typeface="Cambria Math"/>
                          <a:ea typeface="Cambria Math"/>
                        </a:rPr>
                        <m:t>𝜃</m:t>
                      </m:r>
                      <m:r>
                        <a:rPr lang="en-US" sz="1400" b="0" i="1" smtClean="0">
                          <a:latin typeface="Cambria Math"/>
                          <a:ea typeface="Cambria Math"/>
                        </a:rPr>
                        <m:t>=1−2</m:t>
                      </m:r>
                      <m:sSup>
                        <m:sSupPr>
                          <m:ctrlPr>
                            <a:rPr lang="en-US" sz="1400" b="0" i="1" smtClean="0">
                              <a:latin typeface="Cambria Math"/>
                              <a:ea typeface="Cambria Math"/>
                            </a:rPr>
                          </m:ctrlPr>
                        </m:sSupPr>
                        <m:e>
                          <m:r>
                            <a:rPr lang="en-US" sz="1400" b="0" i="1" smtClean="0">
                              <a:latin typeface="Cambria Math"/>
                              <a:ea typeface="Cambria Math"/>
                            </a:rPr>
                            <m:t>𝑠𝑖𝑛</m:t>
                          </m:r>
                        </m:e>
                        <m:sup>
                          <m:r>
                            <a:rPr lang="en-US" sz="1400" b="0" i="1" smtClean="0">
                              <a:latin typeface="Cambria Math"/>
                              <a:ea typeface="Cambria Math"/>
                            </a:rPr>
                            <m:t>2</m:t>
                          </m:r>
                        </m:sup>
                      </m:sSup>
                      <m:r>
                        <a:rPr lang="en-US" sz="1400" b="0" i="1" smtClean="0">
                          <a:latin typeface="Cambria Math"/>
                          <a:ea typeface="Cambria Math"/>
                        </a:rPr>
                        <m:t>𝜃</m:t>
                      </m:r>
                    </m:oMath>
                  </m:oMathPara>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4343400" y="4419600"/>
                <a:ext cx="1775038" cy="307777"/>
              </a:xfrm>
              <a:prstGeom prst="rect">
                <a:avLst/>
              </a:prstGeom>
              <a:blipFill rotWithShape="1">
                <a:blip r:embed="rId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267200" y="4800600"/>
                <a:ext cx="18288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ea typeface="Cambria Math"/>
                        </a:rPr>
                        <m:t>2</m:t>
                      </m:r>
                      <m:sSup>
                        <m:sSupPr>
                          <m:ctrlPr>
                            <a:rPr lang="en-US" sz="1400" i="1">
                              <a:latin typeface="Cambria Math"/>
                              <a:ea typeface="Cambria Math"/>
                            </a:rPr>
                          </m:ctrlPr>
                        </m:sSupPr>
                        <m:e>
                          <m:r>
                            <a:rPr lang="en-US" sz="1400" i="1">
                              <a:latin typeface="Cambria Math"/>
                              <a:ea typeface="Cambria Math"/>
                            </a:rPr>
                            <m:t>𝑠𝑖𝑛</m:t>
                          </m:r>
                        </m:e>
                        <m:sup>
                          <m:r>
                            <a:rPr lang="en-US" sz="1400" i="1">
                              <a:latin typeface="Cambria Math"/>
                              <a:ea typeface="Cambria Math"/>
                            </a:rPr>
                            <m:t>2</m:t>
                          </m:r>
                        </m:sup>
                      </m:sSup>
                      <m:r>
                        <a:rPr lang="en-US" sz="1400" i="1">
                          <a:latin typeface="Cambria Math"/>
                          <a:ea typeface="Cambria Math"/>
                        </a:rPr>
                        <m:t>𝜃</m:t>
                      </m:r>
                      <m:r>
                        <a:rPr lang="en-US" sz="1400" b="0" i="1" smtClean="0">
                          <a:latin typeface="Cambria Math"/>
                          <a:ea typeface="Cambria Math"/>
                        </a:rPr>
                        <m:t>=1−</m:t>
                      </m:r>
                      <m:r>
                        <a:rPr lang="en-US" sz="1400" i="1">
                          <a:latin typeface="Cambria Math"/>
                        </a:rPr>
                        <m:t>𝑐𝑜𝑠</m:t>
                      </m:r>
                      <m:r>
                        <a:rPr lang="en-US" sz="1400" i="1">
                          <a:latin typeface="Cambria Math"/>
                        </a:rPr>
                        <m:t>2</m:t>
                      </m:r>
                      <m:r>
                        <a:rPr lang="en-US" sz="1400" i="1">
                          <a:latin typeface="Cambria Math"/>
                          <a:ea typeface="Cambria Math"/>
                        </a:rPr>
                        <m:t>𝜃</m:t>
                      </m:r>
                    </m:oMath>
                  </m:oMathPara>
                </a14:m>
                <a:endParaRPr lang="en-GB" sz="1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267200" y="4800600"/>
                <a:ext cx="1828800" cy="307777"/>
              </a:xfrm>
              <a:prstGeom prst="rect">
                <a:avLst/>
              </a:prstGeom>
              <a:blipFill rotWithShape="1">
                <a:blip r:embed="rId10"/>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419600" y="5181600"/>
                <a:ext cx="1905000" cy="49564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a:ea typeface="Cambria Math"/>
                            </a:rPr>
                          </m:ctrlPr>
                        </m:sSupPr>
                        <m:e>
                          <m:r>
                            <a:rPr lang="en-US" sz="1400" i="1">
                              <a:latin typeface="Cambria Math"/>
                              <a:ea typeface="Cambria Math"/>
                            </a:rPr>
                            <m:t>𝑠𝑖𝑛</m:t>
                          </m:r>
                        </m:e>
                        <m:sup>
                          <m:r>
                            <a:rPr lang="en-US" sz="1400" i="1">
                              <a:latin typeface="Cambria Math"/>
                              <a:ea typeface="Cambria Math"/>
                            </a:rPr>
                            <m:t>2</m:t>
                          </m:r>
                        </m:sup>
                      </m:sSup>
                      <m:r>
                        <a:rPr lang="en-US" sz="1400" i="1">
                          <a:latin typeface="Cambria Math"/>
                          <a:ea typeface="Cambria Math"/>
                        </a:rPr>
                        <m:t>𝜃</m:t>
                      </m:r>
                      <m:r>
                        <a:rPr lang="en-US" sz="1400" b="0" i="1" smtClean="0">
                          <a:latin typeface="Cambria Math"/>
                          <a:ea typeface="Cambria Math"/>
                        </a:rPr>
                        <m:t>=</m:t>
                      </m:r>
                      <m:f>
                        <m:fPr>
                          <m:ctrlPr>
                            <a:rPr lang="en-US" sz="1400" b="0" i="1" smtClean="0">
                              <a:latin typeface="Cambria Math"/>
                              <a:ea typeface="Cambria Math"/>
                            </a:rPr>
                          </m:ctrlPr>
                        </m:fPr>
                        <m:num>
                          <m:r>
                            <a:rPr lang="en-US" sz="1400" b="0" i="1" smtClean="0">
                              <a:latin typeface="Cambria Math"/>
                              <a:ea typeface="Cambria Math"/>
                            </a:rPr>
                            <m:t>1</m:t>
                          </m:r>
                        </m:num>
                        <m:den>
                          <m:r>
                            <a:rPr lang="en-US" sz="1400" b="0" i="1" smtClean="0">
                              <a:latin typeface="Cambria Math"/>
                              <a:ea typeface="Cambria Math"/>
                            </a:rPr>
                            <m:t>2</m:t>
                          </m:r>
                        </m:den>
                      </m:f>
                      <m:d>
                        <m:dPr>
                          <m:ctrlPr>
                            <a:rPr lang="en-US" sz="1400" b="0" i="1" smtClean="0">
                              <a:latin typeface="Cambria Math"/>
                              <a:ea typeface="Cambria Math"/>
                            </a:rPr>
                          </m:ctrlPr>
                        </m:dPr>
                        <m:e>
                          <m:r>
                            <a:rPr lang="en-US" sz="1400" b="0" i="1" smtClean="0">
                              <a:latin typeface="Cambria Math"/>
                              <a:ea typeface="Cambria Math"/>
                            </a:rPr>
                            <m:t>1−</m:t>
                          </m:r>
                          <m:r>
                            <a:rPr lang="en-US" sz="1400" b="0" i="1" smtClean="0">
                              <a:latin typeface="Cambria Math"/>
                              <a:ea typeface="Cambria Math"/>
                            </a:rPr>
                            <m:t>𝑐𝑜𝑠</m:t>
                          </m:r>
                          <m:r>
                            <a:rPr lang="en-US" sz="1400" b="0" i="1" smtClean="0">
                              <a:latin typeface="Cambria Math"/>
                              <a:ea typeface="Cambria Math"/>
                            </a:rPr>
                            <m:t>2</m:t>
                          </m:r>
                          <m:r>
                            <a:rPr lang="en-US" sz="1400" b="0" i="1" smtClean="0">
                              <a:latin typeface="Cambria Math"/>
                              <a:ea typeface="Cambria Math"/>
                            </a:rPr>
                            <m:t>𝜃</m:t>
                          </m:r>
                        </m:e>
                      </m:d>
                    </m:oMath>
                  </m:oMathPara>
                </a14:m>
                <a:endParaRPr lang="en-GB"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4419600" y="5181600"/>
                <a:ext cx="1905000" cy="495649"/>
              </a:xfrm>
              <a:prstGeom prst="rect">
                <a:avLst/>
              </a:prstGeom>
              <a:blipFill rotWithShape="1">
                <a:blip r:embed="rId11"/>
                <a:stretch>
                  <a:fillRect b="-1235"/>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267200" y="5791200"/>
                <a:ext cx="2133600" cy="49564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a:ea typeface="Cambria Math"/>
                            </a:rPr>
                          </m:ctrlPr>
                        </m:sSupPr>
                        <m:e>
                          <m:r>
                            <a:rPr lang="en-US" sz="1400" i="1">
                              <a:latin typeface="Cambria Math"/>
                              <a:ea typeface="Cambria Math"/>
                            </a:rPr>
                            <m:t>𝑠𝑖𝑛</m:t>
                          </m:r>
                        </m:e>
                        <m:sup>
                          <m:r>
                            <a:rPr lang="en-US" sz="1400" i="1">
                              <a:latin typeface="Cambria Math"/>
                              <a:ea typeface="Cambria Math"/>
                            </a:rPr>
                            <m:t>2</m:t>
                          </m:r>
                        </m:sup>
                      </m:sSup>
                      <m:r>
                        <a:rPr lang="en-US" sz="1400" b="0" i="1" smtClean="0">
                          <a:latin typeface="Cambria Math"/>
                          <a:ea typeface="Cambria Math"/>
                        </a:rPr>
                        <m:t>4</m:t>
                      </m:r>
                      <m:r>
                        <a:rPr lang="en-US" sz="1400" i="1">
                          <a:latin typeface="Cambria Math"/>
                          <a:ea typeface="Cambria Math"/>
                        </a:rPr>
                        <m:t>𝜃</m:t>
                      </m:r>
                      <m:r>
                        <a:rPr lang="en-US" sz="1400" b="0" i="1" smtClean="0">
                          <a:latin typeface="Cambria Math"/>
                          <a:ea typeface="Cambria Math"/>
                        </a:rPr>
                        <m:t>=</m:t>
                      </m:r>
                      <m:f>
                        <m:fPr>
                          <m:ctrlPr>
                            <a:rPr lang="en-US" sz="1400" b="0" i="1" smtClean="0">
                              <a:latin typeface="Cambria Math"/>
                              <a:ea typeface="Cambria Math"/>
                            </a:rPr>
                          </m:ctrlPr>
                        </m:fPr>
                        <m:num>
                          <m:r>
                            <a:rPr lang="en-US" sz="1400" b="0" i="1" smtClean="0">
                              <a:latin typeface="Cambria Math"/>
                              <a:ea typeface="Cambria Math"/>
                            </a:rPr>
                            <m:t>1</m:t>
                          </m:r>
                        </m:num>
                        <m:den>
                          <m:r>
                            <a:rPr lang="en-US" sz="1400" b="0" i="1" smtClean="0">
                              <a:latin typeface="Cambria Math"/>
                              <a:ea typeface="Cambria Math"/>
                            </a:rPr>
                            <m:t>2</m:t>
                          </m:r>
                        </m:den>
                      </m:f>
                      <m:r>
                        <a:rPr lang="en-US" sz="1400" b="0" i="1" smtClean="0">
                          <a:latin typeface="Cambria Math"/>
                          <a:ea typeface="Cambria Math"/>
                        </a:rPr>
                        <m:t>(1−</m:t>
                      </m:r>
                      <m:r>
                        <a:rPr lang="en-US" sz="1400" i="1">
                          <a:latin typeface="Cambria Math"/>
                        </a:rPr>
                        <m:t>𝑐𝑜𝑠</m:t>
                      </m:r>
                      <m:r>
                        <a:rPr lang="en-US" sz="1400" b="0" i="1" smtClean="0">
                          <a:latin typeface="Cambria Math"/>
                        </a:rPr>
                        <m:t>8</m:t>
                      </m:r>
                      <m:r>
                        <a:rPr lang="en-US" sz="1400" i="1">
                          <a:latin typeface="Cambria Math"/>
                          <a:ea typeface="Cambria Math"/>
                        </a:rPr>
                        <m:t>𝜃</m:t>
                      </m:r>
                      <m:r>
                        <a:rPr lang="en-US" sz="1400" b="0" i="1" smtClean="0">
                          <a:latin typeface="Cambria Math"/>
                          <a:ea typeface="Cambria Math"/>
                        </a:rPr>
                        <m:t>)</m:t>
                      </m:r>
                    </m:oMath>
                  </m:oMathPara>
                </a14:m>
                <a:endParaRPr lang="en-GB" sz="1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4267200" y="5791200"/>
                <a:ext cx="2133600" cy="495649"/>
              </a:xfrm>
              <a:prstGeom prst="rect">
                <a:avLst/>
              </a:prstGeom>
              <a:blipFill rotWithShape="1">
                <a:blip r:embed="rId12"/>
                <a:stretch>
                  <a:fillRect b="-1235"/>
                </a:stretch>
              </a:blipFill>
              <a:ln w="25400">
                <a:noFill/>
              </a:ln>
            </p:spPr>
            <p:txBody>
              <a:bodyPr/>
              <a:lstStyle/>
              <a:p>
                <a:r>
                  <a:rPr lang="en-GB">
                    <a:noFill/>
                  </a:rPr>
                  <a:t> </a:t>
                </a:r>
              </a:p>
            </p:txBody>
          </p:sp>
        </mc:Fallback>
      </mc:AlternateContent>
      <p:sp>
        <p:nvSpPr>
          <p:cNvPr id="39" name="Arc 38"/>
          <p:cNvSpPr/>
          <p:nvPr/>
        </p:nvSpPr>
        <p:spPr>
          <a:xfrm>
            <a:off x="6096000" y="4572000"/>
            <a:ext cx="457200" cy="3810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9"/>
          <p:cNvSpPr txBox="1"/>
          <p:nvPr/>
        </p:nvSpPr>
        <p:spPr>
          <a:xfrm>
            <a:off x="6553200" y="4572000"/>
            <a:ext cx="9906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Rearrange</a:t>
            </a:r>
            <a:endParaRPr lang="en-GB" sz="1200" dirty="0">
              <a:solidFill>
                <a:srgbClr val="FF0000"/>
              </a:solidFill>
              <a:latin typeface="Comic Sans MS" panose="030F0702030302020204" pitchFamily="66" charset="0"/>
            </a:endParaRPr>
          </a:p>
        </p:txBody>
      </p:sp>
      <p:sp>
        <p:nvSpPr>
          <p:cNvPr id="41" name="Arc 40"/>
          <p:cNvSpPr/>
          <p:nvPr/>
        </p:nvSpPr>
        <p:spPr>
          <a:xfrm>
            <a:off x="6096000" y="4953000"/>
            <a:ext cx="457200" cy="5334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Arc 41"/>
          <p:cNvSpPr/>
          <p:nvPr/>
        </p:nvSpPr>
        <p:spPr>
          <a:xfrm>
            <a:off x="6096000" y="5486400"/>
            <a:ext cx="457200" cy="5334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p:cNvSpPr txBox="1"/>
          <p:nvPr/>
        </p:nvSpPr>
        <p:spPr>
          <a:xfrm>
            <a:off x="6553200" y="5105400"/>
            <a:ext cx="9906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Divide by 2</a:t>
            </a:r>
            <a:endParaRPr lang="en-GB" sz="1200" dirty="0">
              <a:solidFill>
                <a:srgbClr val="FF0000"/>
              </a:solidFill>
              <a:latin typeface="Comic Sans MS" panose="030F0702030302020204" pitchFamily="66" charset="0"/>
            </a:endParaRPr>
          </a:p>
        </p:txBody>
      </p:sp>
      <p:sp>
        <p:nvSpPr>
          <p:cNvPr id="44" name="TextBox 43"/>
          <p:cNvSpPr txBox="1"/>
          <p:nvPr/>
        </p:nvSpPr>
        <p:spPr>
          <a:xfrm>
            <a:off x="6553200" y="5562600"/>
            <a:ext cx="16764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Multiply the </a:t>
            </a:r>
            <a:r>
              <a:rPr lang="el-GR" sz="1200" dirty="0" smtClean="0">
                <a:solidFill>
                  <a:srgbClr val="FF0000"/>
                </a:solidFill>
                <a:latin typeface="Comic Sans MS" panose="030F0702030302020204" pitchFamily="66" charset="0"/>
              </a:rPr>
              <a:t>θ</a:t>
            </a:r>
            <a:r>
              <a:rPr lang="en-US" sz="1200" dirty="0" smtClean="0">
                <a:solidFill>
                  <a:srgbClr val="FF0000"/>
                </a:solidFill>
                <a:latin typeface="Comic Sans MS" panose="030F0702030302020204" pitchFamily="66" charset="0"/>
              </a:rPr>
              <a:t> terms by 4</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5" name="TextBox 44"/>
              <p:cNvSpPr txBox="1"/>
              <p:nvPr/>
            </p:nvSpPr>
            <p:spPr>
              <a:xfrm>
                <a:off x="3657600" y="2133600"/>
                <a:ext cx="2144370" cy="63446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a:rPr>
                          </m:ctrlPr>
                        </m:fPr>
                        <m:num>
                          <m:r>
                            <a:rPr lang="en-US" sz="1400" b="0" i="1" smtClean="0">
                              <a:latin typeface="Cambria Math"/>
                            </a:rPr>
                            <m:t>1</m:t>
                          </m:r>
                        </m:num>
                        <m:den>
                          <m:r>
                            <a:rPr lang="en-US" sz="1400" b="0" i="1" smtClean="0">
                              <a:latin typeface="Cambria Math"/>
                            </a:rPr>
                            <m:t>2</m:t>
                          </m:r>
                        </m:den>
                      </m:f>
                      <m:sSup>
                        <m:sSupPr>
                          <m:ctrlPr>
                            <a:rPr lang="en-US" sz="1400" b="0" i="1" smtClean="0">
                              <a:latin typeface="Cambria Math"/>
                            </a:rPr>
                          </m:ctrlPr>
                        </m:sSupPr>
                        <m:e>
                          <m:r>
                            <a:rPr lang="en-US" sz="1400" b="0" i="1" smtClean="0">
                              <a:latin typeface="Cambria Math"/>
                            </a:rPr>
                            <m:t>𝑎</m:t>
                          </m:r>
                        </m:e>
                        <m:sup>
                          <m:r>
                            <a:rPr lang="en-US" sz="1400" b="0" i="1" smtClean="0">
                              <a:latin typeface="Cambria Math"/>
                            </a:rPr>
                            <m:t>2</m:t>
                          </m:r>
                        </m:sup>
                      </m:sSup>
                      <m:nary>
                        <m:naryPr>
                          <m:ctrlPr>
                            <a:rPr lang="en-US" sz="1400" b="0" i="1" smtClean="0">
                              <a:latin typeface="Cambria Math"/>
                            </a:rPr>
                          </m:ctrlPr>
                        </m:naryPr>
                        <m:sub>
                          <m:r>
                            <m:rPr>
                              <m:brk m:alnAt="23"/>
                            </m:rPr>
                            <a:rPr lang="en-US" sz="1400" b="0" i="1" smtClean="0">
                              <a:latin typeface="Cambria Math"/>
                              <a:ea typeface="Cambria Math"/>
                            </a:rPr>
                            <m:t>0</m:t>
                          </m:r>
                        </m:sub>
                        <m:sup>
                          <m:f>
                            <m:fPr>
                              <m:ctrlPr>
                                <a:rPr lang="en-US" sz="1400" b="0" i="1" smtClean="0">
                                  <a:latin typeface="Cambria Math"/>
                                  <a:ea typeface="Cambria Math"/>
                                </a:rPr>
                              </m:ctrlPr>
                            </m:fPr>
                            <m:num>
                              <m:r>
                                <a:rPr lang="en-US" sz="1400" b="0" i="1" smtClean="0">
                                  <a:latin typeface="Cambria Math"/>
                                  <a:ea typeface="Cambria Math"/>
                                </a:rPr>
                                <m:t>𝜋</m:t>
                              </m:r>
                            </m:num>
                            <m:den>
                              <m:r>
                                <a:rPr lang="en-US" sz="1400" b="0" i="1" smtClean="0">
                                  <a:latin typeface="Cambria Math"/>
                                  <a:ea typeface="Cambria Math"/>
                                </a:rPr>
                                <m:t>4</m:t>
                              </m:r>
                            </m:den>
                          </m:f>
                        </m:sup>
                        <m:e>
                          <m:f>
                            <m:fPr>
                              <m:ctrlPr>
                                <a:rPr lang="en-US" sz="1400" i="1">
                                  <a:latin typeface="Cambria Math"/>
                                  <a:ea typeface="Cambria Math"/>
                                </a:rPr>
                              </m:ctrlPr>
                            </m:fPr>
                            <m:num>
                              <m:r>
                                <a:rPr lang="en-US" sz="1400" i="1">
                                  <a:latin typeface="Cambria Math"/>
                                  <a:ea typeface="Cambria Math"/>
                                </a:rPr>
                                <m:t>1</m:t>
                              </m:r>
                            </m:num>
                            <m:den>
                              <m:r>
                                <a:rPr lang="en-US" sz="1400" i="1">
                                  <a:latin typeface="Cambria Math"/>
                                  <a:ea typeface="Cambria Math"/>
                                </a:rPr>
                                <m:t>2</m:t>
                              </m:r>
                            </m:den>
                          </m:f>
                          <m:r>
                            <a:rPr lang="en-US" sz="1400" i="1">
                              <a:latin typeface="Cambria Math"/>
                              <a:ea typeface="Cambria Math"/>
                            </a:rPr>
                            <m:t>(1−</m:t>
                          </m:r>
                          <m:r>
                            <a:rPr lang="en-US" sz="1400" i="1">
                              <a:latin typeface="Cambria Math"/>
                            </a:rPr>
                            <m:t>𝑐𝑜𝑠</m:t>
                          </m:r>
                          <m:r>
                            <a:rPr lang="en-US" sz="1400" i="1">
                              <a:latin typeface="Cambria Math"/>
                            </a:rPr>
                            <m:t>8</m:t>
                          </m:r>
                          <m:r>
                            <a:rPr lang="en-US" sz="1400" i="1">
                              <a:latin typeface="Cambria Math"/>
                              <a:ea typeface="Cambria Math"/>
                            </a:rPr>
                            <m:t>𝜃</m:t>
                          </m:r>
                          <m:r>
                            <a:rPr lang="en-US" sz="1400" i="1">
                              <a:latin typeface="Cambria Math"/>
                              <a:ea typeface="Cambria Math"/>
                            </a:rPr>
                            <m:t>)</m:t>
                          </m:r>
                          <m:r>
                            <m:rPr>
                              <m:nor/>
                            </m:rPr>
                            <a:rPr lang="en-GB" sz="1400" dirty="0"/>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3657600" y="2133600"/>
                <a:ext cx="2144370" cy="634469"/>
              </a:xfrm>
              <a:prstGeom prst="rect">
                <a:avLst/>
              </a:prstGeom>
              <a:blipFill rotWithShape="1">
                <a:blip r:embed="rId13"/>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3657600" y="2895600"/>
                <a:ext cx="1898084" cy="63446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a:rPr>
                          </m:ctrlPr>
                        </m:fPr>
                        <m:num>
                          <m:r>
                            <a:rPr lang="en-US" sz="1400" b="0" i="1" smtClean="0">
                              <a:latin typeface="Cambria Math"/>
                            </a:rPr>
                            <m:t>1</m:t>
                          </m:r>
                        </m:num>
                        <m:den>
                          <m:r>
                            <a:rPr lang="en-US" sz="1400" b="0" i="1" smtClean="0">
                              <a:latin typeface="Cambria Math"/>
                            </a:rPr>
                            <m:t>4</m:t>
                          </m:r>
                        </m:den>
                      </m:f>
                      <m:sSup>
                        <m:sSupPr>
                          <m:ctrlPr>
                            <a:rPr lang="en-US" sz="1400" b="0" i="1" smtClean="0">
                              <a:latin typeface="Cambria Math"/>
                            </a:rPr>
                          </m:ctrlPr>
                        </m:sSupPr>
                        <m:e>
                          <m:r>
                            <a:rPr lang="en-US" sz="1400" b="0" i="1" smtClean="0">
                              <a:latin typeface="Cambria Math"/>
                            </a:rPr>
                            <m:t>𝑎</m:t>
                          </m:r>
                        </m:e>
                        <m:sup>
                          <m:r>
                            <a:rPr lang="en-US" sz="1400" b="0" i="1" smtClean="0">
                              <a:latin typeface="Cambria Math"/>
                            </a:rPr>
                            <m:t>2</m:t>
                          </m:r>
                        </m:sup>
                      </m:sSup>
                      <m:nary>
                        <m:naryPr>
                          <m:ctrlPr>
                            <a:rPr lang="en-US" sz="1400" b="0" i="1" smtClean="0">
                              <a:latin typeface="Cambria Math"/>
                            </a:rPr>
                          </m:ctrlPr>
                        </m:naryPr>
                        <m:sub>
                          <m:r>
                            <m:rPr>
                              <m:brk m:alnAt="23"/>
                            </m:rPr>
                            <a:rPr lang="en-US" sz="1400" b="0" i="1" smtClean="0">
                              <a:latin typeface="Cambria Math"/>
                              <a:ea typeface="Cambria Math"/>
                            </a:rPr>
                            <m:t>0</m:t>
                          </m:r>
                        </m:sub>
                        <m:sup>
                          <m:f>
                            <m:fPr>
                              <m:ctrlPr>
                                <a:rPr lang="en-US" sz="1400" b="0" i="1" smtClean="0">
                                  <a:latin typeface="Cambria Math"/>
                                  <a:ea typeface="Cambria Math"/>
                                </a:rPr>
                              </m:ctrlPr>
                            </m:fPr>
                            <m:num>
                              <m:r>
                                <a:rPr lang="en-US" sz="1400" b="0" i="1" smtClean="0">
                                  <a:latin typeface="Cambria Math"/>
                                  <a:ea typeface="Cambria Math"/>
                                </a:rPr>
                                <m:t>𝜋</m:t>
                              </m:r>
                            </m:num>
                            <m:den>
                              <m:r>
                                <a:rPr lang="en-US" sz="1400" b="0" i="1" smtClean="0">
                                  <a:latin typeface="Cambria Math"/>
                                  <a:ea typeface="Cambria Math"/>
                                </a:rPr>
                                <m:t>4</m:t>
                              </m:r>
                            </m:den>
                          </m:f>
                        </m:sup>
                        <m:e>
                          <m:r>
                            <a:rPr lang="en-US" sz="1400" i="1">
                              <a:latin typeface="Cambria Math"/>
                              <a:ea typeface="Cambria Math"/>
                            </a:rPr>
                            <m:t>1−</m:t>
                          </m:r>
                          <m:r>
                            <a:rPr lang="en-US" sz="1400" i="1">
                              <a:latin typeface="Cambria Math"/>
                            </a:rPr>
                            <m:t>𝑐𝑜𝑠</m:t>
                          </m:r>
                          <m:r>
                            <a:rPr lang="en-US" sz="1400" i="1">
                              <a:latin typeface="Cambria Math"/>
                            </a:rPr>
                            <m:t>8</m:t>
                          </m:r>
                          <m:r>
                            <a:rPr lang="en-US" sz="1400" i="1">
                              <a:latin typeface="Cambria Math"/>
                              <a:ea typeface="Cambria Math"/>
                            </a:rPr>
                            <m:t>𝜃</m:t>
                          </m:r>
                          <m:r>
                            <m:rPr>
                              <m:nor/>
                            </m:rPr>
                            <a:rPr lang="en-GB" sz="1400" dirty="0"/>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3657600" y="2895600"/>
                <a:ext cx="1898084" cy="634469"/>
              </a:xfrm>
              <a:prstGeom prst="rect">
                <a:avLst/>
              </a:prstGeom>
              <a:blipFill rotWithShape="1">
                <a:blip r:embed="rId14"/>
                <a:stretch>
                  <a:fillRect/>
                </a:stretch>
              </a:blipFill>
              <a:ln w="25400">
                <a:noFill/>
              </a:ln>
            </p:spPr>
            <p:txBody>
              <a:bodyPr/>
              <a:lstStyle/>
              <a:p>
                <a:r>
                  <a:rPr lang="en-GB">
                    <a:noFill/>
                  </a:rPr>
                  <a:t> </a:t>
                </a:r>
              </a:p>
            </p:txBody>
          </p:sp>
        </mc:Fallback>
      </mc:AlternateContent>
      <p:sp>
        <p:nvSpPr>
          <p:cNvPr id="47" name="TextBox 46"/>
          <p:cNvSpPr txBox="1"/>
          <p:nvPr/>
        </p:nvSpPr>
        <p:spPr>
          <a:xfrm>
            <a:off x="3352800" y="4038600"/>
            <a:ext cx="5715000" cy="307777"/>
          </a:xfrm>
          <a:prstGeom prst="rect">
            <a:avLst/>
          </a:prstGeom>
          <a:noFill/>
        </p:spPr>
        <p:txBody>
          <a:bodyPr wrap="square" rtlCol="0">
            <a:spAutoFit/>
          </a:bodyPr>
          <a:lstStyle/>
          <a:p>
            <a:pPr algn="ctr"/>
            <a:r>
              <a:rPr lang="en-US" sz="1400" dirty="0" smtClean="0">
                <a:solidFill>
                  <a:srgbClr val="FF0000"/>
                </a:solidFill>
                <a:latin typeface="Comic Sans MS" panose="030F0702030302020204" pitchFamily="66" charset="0"/>
              </a:rPr>
              <a:t>To replace sin</a:t>
            </a:r>
            <a:r>
              <a:rPr lang="en-US" sz="1400" baseline="30000" dirty="0" smtClean="0">
                <a:solidFill>
                  <a:srgbClr val="FF0000"/>
                </a:solidFill>
                <a:latin typeface="Comic Sans MS" panose="030F0702030302020204" pitchFamily="66" charset="0"/>
              </a:rPr>
              <a:t>2</a:t>
            </a:r>
            <a:r>
              <a:rPr lang="en-US" sz="1400" dirty="0" smtClean="0">
                <a:solidFill>
                  <a:srgbClr val="FF0000"/>
                </a:solidFill>
                <a:latin typeface="Comic Sans MS" panose="030F0702030302020204" pitchFamily="66" charset="0"/>
              </a:rPr>
              <a:t>4</a:t>
            </a:r>
            <a:r>
              <a:rPr lang="el-GR" sz="1400" dirty="0" smtClean="0">
                <a:solidFill>
                  <a:srgbClr val="FF0000"/>
                </a:solidFill>
                <a:latin typeface="Comic Sans MS" panose="030F0702030302020204" pitchFamily="66" charset="0"/>
              </a:rPr>
              <a:t>θ</a:t>
            </a:r>
            <a:r>
              <a:rPr lang="en-US" sz="1400" dirty="0" smtClean="0">
                <a:solidFill>
                  <a:srgbClr val="FF0000"/>
                </a:solidFill>
                <a:latin typeface="Comic Sans MS" panose="030F0702030302020204" pitchFamily="66" charset="0"/>
              </a:rPr>
              <a:t>, we can use another formula for cos2</a:t>
            </a:r>
            <a:r>
              <a:rPr lang="el-GR" sz="1400" dirty="0" smtClean="0">
                <a:solidFill>
                  <a:srgbClr val="FF0000"/>
                </a:solidFill>
                <a:latin typeface="Comic Sans MS" panose="030F0702030302020204" pitchFamily="66" charset="0"/>
              </a:rPr>
              <a:t>θ</a:t>
            </a:r>
            <a:r>
              <a:rPr lang="en-US" sz="1400" dirty="0" smtClean="0">
                <a:solidFill>
                  <a:srgbClr val="FF0000"/>
                </a:solidFill>
                <a:latin typeface="Comic Sans MS" panose="030F0702030302020204" pitchFamily="66" charset="0"/>
              </a:rPr>
              <a:t> from C3…</a:t>
            </a:r>
            <a:endParaRPr lang="en-GB" sz="1400" dirty="0">
              <a:solidFill>
                <a:srgbClr val="FF0000"/>
              </a:solidFill>
              <a:latin typeface="Comic Sans MS" panose="030F0702030302020204" pitchFamily="66" charset="0"/>
            </a:endParaRPr>
          </a:p>
        </p:txBody>
      </p:sp>
      <p:sp>
        <p:nvSpPr>
          <p:cNvPr id="48" name="Arc 47"/>
          <p:cNvSpPr/>
          <p:nvPr/>
        </p:nvSpPr>
        <p:spPr>
          <a:xfrm>
            <a:off x="5562600" y="1828800"/>
            <a:ext cx="457200" cy="6858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TextBox 48"/>
          <p:cNvSpPr txBox="1"/>
          <p:nvPr/>
        </p:nvSpPr>
        <p:spPr>
          <a:xfrm>
            <a:off x="5943600" y="1905000"/>
            <a:ext cx="7620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Replace sin</a:t>
            </a:r>
            <a:r>
              <a:rPr lang="en-US" sz="1200" baseline="30000" dirty="0" smtClean="0">
                <a:solidFill>
                  <a:srgbClr val="FF0000"/>
                </a:solidFill>
                <a:latin typeface="Comic Sans MS" panose="030F0702030302020204" pitchFamily="66" charset="0"/>
              </a:rPr>
              <a:t>2</a:t>
            </a:r>
            <a:r>
              <a:rPr lang="en-US" sz="1200" dirty="0" smtClean="0">
                <a:solidFill>
                  <a:srgbClr val="FF0000"/>
                </a:solidFill>
                <a:latin typeface="Comic Sans MS" panose="030F0702030302020204" pitchFamily="66" charset="0"/>
              </a:rPr>
              <a:t>4</a:t>
            </a:r>
            <a:r>
              <a:rPr lang="el-GR" sz="1200" dirty="0" smtClean="0">
                <a:solidFill>
                  <a:srgbClr val="FF0000"/>
                </a:solidFill>
                <a:latin typeface="Comic Sans MS" panose="030F0702030302020204" pitchFamily="66" charset="0"/>
              </a:rPr>
              <a:t>θ</a:t>
            </a:r>
            <a:endParaRPr lang="en-GB" sz="1200" dirty="0">
              <a:solidFill>
                <a:srgbClr val="FF0000"/>
              </a:solidFill>
              <a:latin typeface="Comic Sans MS" panose="030F0702030302020204" pitchFamily="66" charset="0"/>
            </a:endParaRPr>
          </a:p>
        </p:txBody>
      </p:sp>
      <p:sp>
        <p:nvSpPr>
          <p:cNvPr id="50" name="Arc 49"/>
          <p:cNvSpPr/>
          <p:nvPr/>
        </p:nvSpPr>
        <p:spPr>
          <a:xfrm>
            <a:off x="5562600" y="2590800"/>
            <a:ext cx="457200" cy="6858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p:cNvSpPr txBox="1"/>
          <p:nvPr/>
        </p:nvSpPr>
        <p:spPr>
          <a:xfrm>
            <a:off x="5943600" y="2590800"/>
            <a:ext cx="2133600" cy="646331"/>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Before integrating, you can take the ‘</a:t>
            </a:r>
            <a:r>
              <a:rPr lang="en-US" sz="1200" baseline="30000" dirty="0" smtClean="0">
                <a:solidFill>
                  <a:srgbClr val="FF0000"/>
                </a:solidFill>
                <a:latin typeface="Comic Sans MS" panose="030F0702030302020204" pitchFamily="66" charset="0"/>
              </a:rPr>
              <a:t>1</a:t>
            </a:r>
            <a:r>
              <a:rPr lang="en-US" sz="1200" dirty="0" smtClean="0">
                <a:solidFill>
                  <a:srgbClr val="FF0000"/>
                </a:solidFill>
                <a:latin typeface="Comic Sans MS" panose="030F0702030302020204" pitchFamily="66" charset="0"/>
              </a:rPr>
              <a:t>/</a:t>
            </a:r>
            <a:r>
              <a:rPr lang="en-US" sz="1200" baseline="-25000" dirty="0" smtClean="0">
                <a:solidFill>
                  <a:srgbClr val="FF0000"/>
                </a:solidFill>
                <a:latin typeface="Comic Sans MS" panose="030F0702030302020204" pitchFamily="66" charset="0"/>
              </a:rPr>
              <a:t>2</a:t>
            </a:r>
            <a:r>
              <a:rPr lang="en-US" sz="1200" dirty="0" smtClean="0">
                <a:solidFill>
                  <a:srgbClr val="FF0000"/>
                </a:solidFill>
                <a:latin typeface="Comic Sans MS" panose="030F0702030302020204" pitchFamily="66" charset="0"/>
              </a:rPr>
              <a:t>’ outside the integral as well…</a:t>
            </a:r>
            <a:endParaRPr lang="en-GB" sz="1200" dirty="0">
              <a:solidFill>
                <a:srgbClr val="FF0000"/>
              </a:solidFill>
              <a:latin typeface="Comic Sans MS" panose="030F0702030302020204" pitchFamily="66" charset="0"/>
            </a:endParaRPr>
          </a:p>
        </p:txBody>
      </p:sp>
      <p:sp>
        <p:nvSpPr>
          <p:cNvPr id="52" name="Rectangle 51"/>
          <p:cNvSpPr/>
          <p:nvPr/>
        </p:nvSpPr>
        <p:spPr>
          <a:xfrm>
            <a:off x="4343401" y="1676400"/>
            <a:ext cx="600740" cy="22682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4368210" y="2264734"/>
            <a:ext cx="1086292" cy="44656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4403651" y="5830185"/>
            <a:ext cx="1858925" cy="44656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p:cNvSpPr txBox="1"/>
          <p:nvPr/>
        </p:nvSpPr>
        <p:spPr>
          <a:xfrm>
            <a:off x="3599121" y="3638107"/>
            <a:ext cx="5055781" cy="307777"/>
          </a:xfrm>
          <a:prstGeom prst="rect">
            <a:avLst/>
          </a:prstGeom>
          <a:noFill/>
        </p:spPr>
        <p:txBody>
          <a:bodyPr wrap="square" rtlCol="0">
            <a:spAutoFit/>
          </a:bodyPr>
          <a:lstStyle/>
          <a:p>
            <a:pPr algn="ctr"/>
            <a:r>
              <a:rPr lang="en-US" sz="1400" dirty="0" smtClean="0">
                <a:solidFill>
                  <a:srgbClr val="FF0000"/>
                </a:solidFill>
                <a:latin typeface="Comic Sans MS" panose="030F0702030302020204" pitchFamily="66" charset="0"/>
              </a:rPr>
              <a:t>Now this has been set up, we can actually Integrate it!</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0290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horizont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linds(horizont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linds(horizontal)">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linds(horizontal)">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blinds(horizontal)">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blinds(horizontal)">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linds(horizontal)">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blinds(horizontal)">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blinds(horizontal)">
                                      <p:cBhvr>
                                        <p:cTn id="57" dur="50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blinds(horizontal)">
                                      <p:cBhvr>
                                        <p:cTn id="62" dur="5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blinds(horizontal)">
                                      <p:cBhvr>
                                        <p:cTn id="67" dur="500"/>
                                        <p:tgtEl>
                                          <p:spTgt spid="4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blinds(horizontal)">
                                      <p:cBhvr>
                                        <p:cTn id="72" dur="500"/>
                                        <p:tgtEl>
                                          <p:spTgt spid="4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blinds(horizontal)">
                                      <p:cBhvr>
                                        <p:cTn id="77" dur="500"/>
                                        <p:tgtEl>
                                          <p:spTgt spid="4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blinds(horizontal)">
                                      <p:cBhvr>
                                        <p:cTn id="82" dur="500"/>
                                        <p:tgtEl>
                                          <p:spTgt spid="5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blinds(horizontal)">
                                      <p:cBhvr>
                                        <p:cTn id="87" dur="500"/>
                                        <p:tgtEl>
                                          <p:spTgt spid="54"/>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55"/>
                                        </p:tgtEl>
                                        <p:attrNameLst>
                                          <p:attrName>style.visibility</p:attrName>
                                        </p:attrNameLst>
                                      </p:cBhvr>
                                      <p:to>
                                        <p:strVal val="visible"/>
                                      </p:to>
                                    </p:set>
                                    <p:animEffect transition="in" filter="blinds(horizontal)">
                                      <p:cBhvr>
                                        <p:cTn id="92" dur="500"/>
                                        <p:tgtEl>
                                          <p:spTgt spid="55"/>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xit" presetSubtype="10" fill="hold" grpId="1" nodeType="clickEffect">
                                  <p:stCondLst>
                                    <p:cond delay="0"/>
                                  </p:stCondLst>
                                  <p:childTnLst>
                                    <p:animEffect transition="out" filter="blinds(horizontal)">
                                      <p:cBhvr>
                                        <p:cTn id="96" dur="500"/>
                                        <p:tgtEl>
                                          <p:spTgt spid="52"/>
                                        </p:tgtEl>
                                      </p:cBhvr>
                                    </p:animEffect>
                                    <p:set>
                                      <p:cBhvr>
                                        <p:cTn id="97" dur="1" fill="hold">
                                          <p:stCondLst>
                                            <p:cond delay="499"/>
                                          </p:stCondLst>
                                        </p:cTn>
                                        <p:tgtEl>
                                          <p:spTgt spid="52"/>
                                        </p:tgtEl>
                                        <p:attrNameLst>
                                          <p:attrName>style.visibility</p:attrName>
                                        </p:attrNameLst>
                                      </p:cBhvr>
                                      <p:to>
                                        <p:strVal val="hidden"/>
                                      </p:to>
                                    </p:set>
                                  </p:childTnLst>
                                </p:cTn>
                              </p:par>
                              <p:par>
                                <p:cTn id="98" presetID="3" presetClass="exit" presetSubtype="10" fill="hold" grpId="1" nodeType="withEffect">
                                  <p:stCondLst>
                                    <p:cond delay="0"/>
                                  </p:stCondLst>
                                  <p:childTnLst>
                                    <p:animEffect transition="out" filter="blinds(horizontal)">
                                      <p:cBhvr>
                                        <p:cTn id="99" dur="500"/>
                                        <p:tgtEl>
                                          <p:spTgt spid="54"/>
                                        </p:tgtEl>
                                      </p:cBhvr>
                                    </p:animEffect>
                                    <p:set>
                                      <p:cBhvr>
                                        <p:cTn id="100" dur="1" fill="hold">
                                          <p:stCondLst>
                                            <p:cond delay="499"/>
                                          </p:stCondLst>
                                        </p:cTn>
                                        <p:tgtEl>
                                          <p:spTgt spid="54"/>
                                        </p:tgtEl>
                                        <p:attrNameLst>
                                          <p:attrName>style.visibility</p:attrName>
                                        </p:attrNameLst>
                                      </p:cBhvr>
                                      <p:to>
                                        <p:strVal val="hidden"/>
                                      </p:to>
                                    </p:set>
                                  </p:childTnLst>
                                </p:cTn>
                              </p:par>
                              <p:par>
                                <p:cTn id="101" presetID="3" presetClass="exit" presetSubtype="10" fill="hold" grpId="1" nodeType="withEffect">
                                  <p:stCondLst>
                                    <p:cond delay="0"/>
                                  </p:stCondLst>
                                  <p:childTnLst>
                                    <p:animEffect transition="out" filter="blinds(horizontal)">
                                      <p:cBhvr>
                                        <p:cTn id="102" dur="500"/>
                                        <p:tgtEl>
                                          <p:spTgt spid="55"/>
                                        </p:tgtEl>
                                      </p:cBhvr>
                                    </p:animEffect>
                                    <p:set>
                                      <p:cBhvr>
                                        <p:cTn id="103" dur="1" fill="hold">
                                          <p:stCondLst>
                                            <p:cond delay="499"/>
                                          </p:stCondLst>
                                        </p:cTn>
                                        <p:tgtEl>
                                          <p:spTgt spid="55"/>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3" presetClass="exit" presetSubtype="10" fill="hold" grpId="1" nodeType="clickEffect">
                                  <p:stCondLst>
                                    <p:cond delay="0"/>
                                  </p:stCondLst>
                                  <p:childTnLst>
                                    <p:animEffect transition="out" filter="blinds(horizontal)">
                                      <p:cBhvr>
                                        <p:cTn id="107" dur="500"/>
                                        <p:tgtEl>
                                          <p:spTgt spid="47"/>
                                        </p:tgtEl>
                                      </p:cBhvr>
                                    </p:animEffect>
                                    <p:set>
                                      <p:cBhvr>
                                        <p:cTn id="108" dur="1" fill="hold">
                                          <p:stCondLst>
                                            <p:cond delay="499"/>
                                          </p:stCondLst>
                                        </p:cTn>
                                        <p:tgtEl>
                                          <p:spTgt spid="47"/>
                                        </p:tgtEl>
                                        <p:attrNameLst>
                                          <p:attrName>style.visibility</p:attrName>
                                        </p:attrNameLst>
                                      </p:cBhvr>
                                      <p:to>
                                        <p:strVal val="hidden"/>
                                      </p:to>
                                    </p:set>
                                  </p:childTnLst>
                                </p:cTn>
                              </p:par>
                              <p:par>
                                <p:cTn id="109" presetID="3" presetClass="exit" presetSubtype="10" fill="hold" grpId="1" nodeType="withEffect">
                                  <p:stCondLst>
                                    <p:cond delay="0"/>
                                  </p:stCondLst>
                                  <p:childTnLst>
                                    <p:animEffect transition="out" filter="blinds(horizontal)">
                                      <p:cBhvr>
                                        <p:cTn id="110" dur="500"/>
                                        <p:tgtEl>
                                          <p:spTgt spid="34"/>
                                        </p:tgtEl>
                                      </p:cBhvr>
                                    </p:animEffect>
                                    <p:set>
                                      <p:cBhvr>
                                        <p:cTn id="111" dur="1" fill="hold">
                                          <p:stCondLst>
                                            <p:cond delay="499"/>
                                          </p:stCondLst>
                                        </p:cTn>
                                        <p:tgtEl>
                                          <p:spTgt spid="34"/>
                                        </p:tgtEl>
                                        <p:attrNameLst>
                                          <p:attrName>style.visibility</p:attrName>
                                        </p:attrNameLst>
                                      </p:cBhvr>
                                      <p:to>
                                        <p:strVal val="hidden"/>
                                      </p:to>
                                    </p:set>
                                  </p:childTnLst>
                                </p:cTn>
                              </p:par>
                              <p:par>
                                <p:cTn id="112" presetID="3" presetClass="exit" presetSubtype="10" fill="hold" grpId="1" nodeType="withEffect">
                                  <p:stCondLst>
                                    <p:cond delay="0"/>
                                  </p:stCondLst>
                                  <p:childTnLst>
                                    <p:animEffect transition="out" filter="blinds(horizontal)">
                                      <p:cBhvr>
                                        <p:cTn id="113" dur="500"/>
                                        <p:tgtEl>
                                          <p:spTgt spid="39"/>
                                        </p:tgtEl>
                                      </p:cBhvr>
                                    </p:animEffect>
                                    <p:set>
                                      <p:cBhvr>
                                        <p:cTn id="114" dur="1" fill="hold">
                                          <p:stCondLst>
                                            <p:cond delay="499"/>
                                          </p:stCondLst>
                                        </p:cTn>
                                        <p:tgtEl>
                                          <p:spTgt spid="39"/>
                                        </p:tgtEl>
                                        <p:attrNameLst>
                                          <p:attrName>style.visibility</p:attrName>
                                        </p:attrNameLst>
                                      </p:cBhvr>
                                      <p:to>
                                        <p:strVal val="hidden"/>
                                      </p:to>
                                    </p:set>
                                  </p:childTnLst>
                                </p:cTn>
                              </p:par>
                              <p:par>
                                <p:cTn id="115" presetID="3" presetClass="exit" presetSubtype="10" fill="hold" grpId="1" nodeType="withEffect">
                                  <p:stCondLst>
                                    <p:cond delay="0"/>
                                  </p:stCondLst>
                                  <p:childTnLst>
                                    <p:animEffect transition="out" filter="blinds(horizontal)">
                                      <p:cBhvr>
                                        <p:cTn id="116" dur="500"/>
                                        <p:tgtEl>
                                          <p:spTgt spid="40"/>
                                        </p:tgtEl>
                                      </p:cBhvr>
                                    </p:animEffect>
                                    <p:set>
                                      <p:cBhvr>
                                        <p:cTn id="117" dur="1" fill="hold">
                                          <p:stCondLst>
                                            <p:cond delay="499"/>
                                          </p:stCondLst>
                                        </p:cTn>
                                        <p:tgtEl>
                                          <p:spTgt spid="40"/>
                                        </p:tgtEl>
                                        <p:attrNameLst>
                                          <p:attrName>style.visibility</p:attrName>
                                        </p:attrNameLst>
                                      </p:cBhvr>
                                      <p:to>
                                        <p:strVal val="hidden"/>
                                      </p:to>
                                    </p:set>
                                  </p:childTnLst>
                                </p:cTn>
                              </p:par>
                              <p:par>
                                <p:cTn id="118" presetID="3" presetClass="exit" presetSubtype="10" fill="hold" grpId="1" nodeType="withEffect">
                                  <p:stCondLst>
                                    <p:cond delay="0"/>
                                  </p:stCondLst>
                                  <p:childTnLst>
                                    <p:animEffect transition="out" filter="blinds(horizontal)">
                                      <p:cBhvr>
                                        <p:cTn id="119" dur="500"/>
                                        <p:tgtEl>
                                          <p:spTgt spid="35"/>
                                        </p:tgtEl>
                                      </p:cBhvr>
                                    </p:animEffect>
                                    <p:set>
                                      <p:cBhvr>
                                        <p:cTn id="120" dur="1" fill="hold">
                                          <p:stCondLst>
                                            <p:cond delay="499"/>
                                          </p:stCondLst>
                                        </p:cTn>
                                        <p:tgtEl>
                                          <p:spTgt spid="35"/>
                                        </p:tgtEl>
                                        <p:attrNameLst>
                                          <p:attrName>style.visibility</p:attrName>
                                        </p:attrNameLst>
                                      </p:cBhvr>
                                      <p:to>
                                        <p:strVal val="hidden"/>
                                      </p:to>
                                    </p:set>
                                  </p:childTnLst>
                                </p:cTn>
                              </p:par>
                              <p:par>
                                <p:cTn id="121" presetID="3" presetClass="exit" presetSubtype="10" fill="hold" grpId="1" nodeType="withEffect">
                                  <p:stCondLst>
                                    <p:cond delay="0"/>
                                  </p:stCondLst>
                                  <p:childTnLst>
                                    <p:animEffect transition="out" filter="blinds(horizontal)">
                                      <p:cBhvr>
                                        <p:cTn id="122" dur="500"/>
                                        <p:tgtEl>
                                          <p:spTgt spid="41"/>
                                        </p:tgtEl>
                                      </p:cBhvr>
                                    </p:animEffect>
                                    <p:set>
                                      <p:cBhvr>
                                        <p:cTn id="123" dur="1" fill="hold">
                                          <p:stCondLst>
                                            <p:cond delay="499"/>
                                          </p:stCondLst>
                                        </p:cTn>
                                        <p:tgtEl>
                                          <p:spTgt spid="41"/>
                                        </p:tgtEl>
                                        <p:attrNameLst>
                                          <p:attrName>style.visibility</p:attrName>
                                        </p:attrNameLst>
                                      </p:cBhvr>
                                      <p:to>
                                        <p:strVal val="hidden"/>
                                      </p:to>
                                    </p:set>
                                  </p:childTnLst>
                                </p:cTn>
                              </p:par>
                              <p:par>
                                <p:cTn id="124" presetID="3" presetClass="exit" presetSubtype="10" fill="hold" grpId="1" nodeType="withEffect">
                                  <p:stCondLst>
                                    <p:cond delay="0"/>
                                  </p:stCondLst>
                                  <p:childTnLst>
                                    <p:animEffect transition="out" filter="blinds(horizontal)">
                                      <p:cBhvr>
                                        <p:cTn id="125" dur="500"/>
                                        <p:tgtEl>
                                          <p:spTgt spid="43"/>
                                        </p:tgtEl>
                                      </p:cBhvr>
                                    </p:animEffect>
                                    <p:set>
                                      <p:cBhvr>
                                        <p:cTn id="126" dur="1" fill="hold">
                                          <p:stCondLst>
                                            <p:cond delay="499"/>
                                          </p:stCondLst>
                                        </p:cTn>
                                        <p:tgtEl>
                                          <p:spTgt spid="43"/>
                                        </p:tgtEl>
                                        <p:attrNameLst>
                                          <p:attrName>style.visibility</p:attrName>
                                        </p:attrNameLst>
                                      </p:cBhvr>
                                      <p:to>
                                        <p:strVal val="hidden"/>
                                      </p:to>
                                    </p:set>
                                  </p:childTnLst>
                                </p:cTn>
                              </p:par>
                              <p:par>
                                <p:cTn id="127" presetID="3" presetClass="exit" presetSubtype="10" fill="hold" grpId="1" nodeType="withEffect">
                                  <p:stCondLst>
                                    <p:cond delay="0"/>
                                  </p:stCondLst>
                                  <p:childTnLst>
                                    <p:animEffect transition="out" filter="blinds(horizontal)">
                                      <p:cBhvr>
                                        <p:cTn id="128" dur="500"/>
                                        <p:tgtEl>
                                          <p:spTgt spid="36"/>
                                        </p:tgtEl>
                                      </p:cBhvr>
                                    </p:animEffect>
                                    <p:set>
                                      <p:cBhvr>
                                        <p:cTn id="129" dur="1" fill="hold">
                                          <p:stCondLst>
                                            <p:cond delay="499"/>
                                          </p:stCondLst>
                                        </p:cTn>
                                        <p:tgtEl>
                                          <p:spTgt spid="36"/>
                                        </p:tgtEl>
                                        <p:attrNameLst>
                                          <p:attrName>style.visibility</p:attrName>
                                        </p:attrNameLst>
                                      </p:cBhvr>
                                      <p:to>
                                        <p:strVal val="hidden"/>
                                      </p:to>
                                    </p:set>
                                  </p:childTnLst>
                                </p:cTn>
                              </p:par>
                              <p:par>
                                <p:cTn id="130" presetID="3" presetClass="exit" presetSubtype="10" fill="hold" grpId="1" nodeType="withEffect">
                                  <p:stCondLst>
                                    <p:cond delay="0"/>
                                  </p:stCondLst>
                                  <p:childTnLst>
                                    <p:animEffect transition="out" filter="blinds(horizontal)">
                                      <p:cBhvr>
                                        <p:cTn id="131" dur="500"/>
                                        <p:tgtEl>
                                          <p:spTgt spid="42"/>
                                        </p:tgtEl>
                                      </p:cBhvr>
                                    </p:animEffect>
                                    <p:set>
                                      <p:cBhvr>
                                        <p:cTn id="132" dur="1" fill="hold">
                                          <p:stCondLst>
                                            <p:cond delay="499"/>
                                          </p:stCondLst>
                                        </p:cTn>
                                        <p:tgtEl>
                                          <p:spTgt spid="42"/>
                                        </p:tgtEl>
                                        <p:attrNameLst>
                                          <p:attrName>style.visibility</p:attrName>
                                        </p:attrNameLst>
                                      </p:cBhvr>
                                      <p:to>
                                        <p:strVal val="hidden"/>
                                      </p:to>
                                    </p:set>
                                  </p:childTnLst>
                                </p:cTn>
                              </p:par>
                              <p:par>
                                <p:cTn id="133" presetID="3" presetClass="exit" presetSubtype="10" fill="hold" grpId="1" nodeType="withEffect">
                                  <p:stCondLst>
                                    <p:cond delay="0"/>
                                  </p:stCondLst>
                                  <p:childTnLst>
                                    <p:animEffect transition="out" filter="blinds(horizontal)">
                                      <p:cBhvr>
                                        <p:cTn id="134" dur="500"/>
                                        <p:tgtEl>
                                          <p:spTgt spid="44"/>
                                        </p:tgtEl>
                                      </p:cBhvr>
                                    </p:animEffect>
                                    <p:set>
                                      <p:cBhvr>
                                        <p:cTn id="135" dur="1" fill="hold">
                                          <p:stCondLst>
                                            <p:cond delay="499"/>
                                          </p:stCondLst>
                                        </p:cTn>
                                        <p:tgtEl>
                                          <p:spTgt spid="44"/>
                                        </p:tgtEl>
                                        <p:attrNameLst>
                                          <p:attrName>style.visibility</p:attrName>
                                        </p:attrNameLst>
                                      </p:cBhvr>
                                      <p:to>
                                        <p:strVal val="hidden"/>
                                      </p:to>
                                    </p:set>
                                  </p:childTnLst>
                                </p:cTn>
                              </p:par>
                              <p:par>
                                <p:cTn id="136" presetID="3" presetClass="exit" presetSubtype="10" fill="hold" grpId="1" nodeType="withEffect">
                                  <p:stCondLst>
                                    <p:cond delay="0"/>
                                  </p:stCondLst>
                                  <p:childTnLst>
                                    <p:animEffect transition="out" filter="blinds(horizontal)">
                                      <p:cBhvr>
                                        <p:cTn id="137" dur="500"/>
                                        <p:tgtEl>
                                          <p:spTgt spid="38"/>
                                        </p:tgtEl>
                                      </p:cBhvr>
                                    </p:animEffect>
                                    <p:set>
                                      <p:cBhvr>
                                        <p:cTn id="138" dur="1" fill="hold">
                                          <p:stCondLst>
                                            <p:cond delay="499"/>
                                          </p:stCondLst>
                                        </p:cTn>
                                        <p:tgtEl>
                                          <p:spTgt spid="38"/>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50"/>
                                        </p:tgtEl>
                                        <p:attrNameLst>
                                          <p:attrName>style.visibility</p:attrName>
                                        </p:attrNameLst>
                                      </p:cBhvr>
                                      <p:to>
                                        <p:strVal val="visible"/>
                                      </p:to>
                                    </p:set>
                                    <p:animEffect transition="in" filter="blinds(horizontal)">
                                      <p:cBhvr>
                                        <p:cTn id="143" dur="500"/>
                                        <p:tgtEl>
                                          <p:spTgt spid="50"/>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grpId="0" nodeType="clickEffect">
                                  <p:stCondLst>
                                    <p:cond delay="0"/>
                                  </p:stCondLst>
                                  <p:childTnLst>
                                    <p:set>
                                      <p:cBhvr>
                                        <p:cTn id="147" dur="1" fill="hold">
                                          <p:stCondLst>
                                            <p:cond delay="0"/>
                                          </p:stCondLst>
                                        </p:cTn>
                                        <p:tgtEl>
                                          <p:spTgt spid="51"/>
                                        </p:tgtEl>
                                        <p:attrNameLst>
                                          <p:attrName>style.visibility</p:attrName>
                                        </p:attrNameLst>
                                      </p:cBhvr>
                                      <p:to>
                                        <p:strVal val="visible"/>
                                      </p:to>
                                    </p:set>
                                    <p:animEffect transition="in" filter="blinds(horizontal)">
                                      <p:cBhvr>
                                        <p:cTn id="148" dur="500"/>
                                        <p:tgtEl>
                                          <p:spTgt spid="51"/>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grpId="0" nodeType="clickEffect">
                                  <p:stCondLst>
                                    <p:cond delay="0"/>
                                  </p:stCondLst>
                                  <p:childTnLst>
                                    <p:set>
                                      <p:cBhvr>
                                        <p:cTn id="152" dur="1" fill="hold">
                                          <p:stCondLst>
                                            <p:cond delay="0"/>
                                          </p:stCondLst>
                                        </p:cTn>
                                        <p:tgtEl>
                                          <p:spTgt spid="46"/>
                                        </p:tgtEl>
                                        <p:attrNameLst>
                                          <p:attrName>style.visibility</p:attrName>
                                        </p:attrNameLst>
                                      </p:cBhvr>
                                      <p:to>
                                        <p:strVal val="visible"/>
                                      </p:to>
                                    </p:set>
                                    <p:animEffect transition="in" filter="blinds(horizontal)">
                                      <p:cBhvr>
                                        <p:cTn id="153" dur="500"/>
                                        <p:tgtEl>
                                          <p:spTgt spid="46"/>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56"/>
                                        </p:tgtEl>
                                        <p:attrNameLst>
                                          <p:attrName>style.visibility</p:attrName>
                                        </p:attrNameLst>
                                      </p:cBhvr>
                                      <p:to>
                                        <p:strVal val="visible"/>
                                      </p:to>
                                    </p:set>
                                    <p:animEffect transition="in" filter="blinds(horizontal)">
                                      <p:cBhvr>
                                        <p:cTn id="158" dur="500"/>
                                        <p:tgtEl>
                                          <p:spTgt spid="56"/>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xit" presetSubtype="10" fill="hold" grpId="1" nodeType="clickEffect">
                                  <p:stCondLst>
                                    <p:cond delay="0"/>
                                  </p:stCondLst>
                                  <p:childTnLst>
                                    <p:animEffect transition="out" filter="blinds(horizontal)">
                                      <p:cBhvr>
                                        <p:cTn id="162" dur="500"/>
                                        <p:tgtEl>
                                          <p:spTgt spid="56"/>
                                        </p:tgtEl>
                                      </p:cBhvr>
                                    </p:animEffect>
                                    <p:set>
                                      <p:cBhvr>
                                        <p:cTn id="163"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p:bldP spid="34" grpId="1"/>
      <p:bldP spid="35" grpId="0"/>
      <p:bldP spid="35" grpId="1"/>
      <p:bldP spid="36" grpId="0"/>
      <p:bldP spid="36" grpId="1"/>
      <p:bldP spid="38" grpId="0"/>
      <p:bldP spid="38" grpId="1"/>
      <p:bldP spid="39" grpId="0" animBg="1"/>
      <p:bldP spid="39" grpId="1" animBg="1"/>
      <p:bldP spid="40" grpId="0"/>
      <p:bldP spid="40" grpId="1"/>
      <p:bldP spid="41" grpId="0" animBg="1"/>
      <p:bldP spid="41" grpId="1" animBg="1"/>
      <p:bldP spid="42" grpId="0" animBg="1"/>
      <p:bldP spid="42" grpId="1" animBg="1"/>
      <p:bldP spid="43" grpId="0"/>
      <p:bldP spid="43" grpId="1"/>
      <p:bldP spid="44" grpId="0"/>
      <p:bldP spid="44" grpId="1"/>
      <p:bldP spid="45" grpId="0"/>
      <p:bldP spid="46" grpId="0"/>
      <p:bldP spid="47" grpId="0"/>
      <p:bldP spid="47" grpId="1"/>
      <p:bldP spid="48" grpId="0" animBg="1"/>
      <p:bldP spid="49" grpId="0"/>
      <p:bldP spid="50" grpId="0" animBg="1"/>
      <p:bldP spid="51" grpId="0"/>
      <p:bldP spid="52" grpId="0" animBg="1"/>
      <p:bldP spid="52" grpId="1" animBg="1"/>
      <p:bldP spid="54" grpId="0" animBg="1"/>
      <p:bldP spid="54" grpId="1" animBg="1"/>
      <p:bldP spid="55" grpId="0" animBg="1"/>
      <p:bldP spid="55" grpId="1" animBg="1"/>
      <p:bldP spid="56" grpId="0"/>
      <p:bldP spid="56"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124200" cy="4800600"/>
          </a:xfrm>
        </p:spPr>
        <p:txBody>
          <a:bodyPr>
            <a:normAutofit/>
          </a:bodyPr>
          <a:lstStyle/>
          <a:p>
            <a:pPr marL="0" indent="0" algn="ctr">
              <a:buNone/>
            </a:pPr>
            <a:r>
              <a:rPr lang="en-GB" sz="1400" b="1" dirty="0" smtClean="0">
                <a:latin typeface="Comic Sans MS" panose="030F0702030302020204" pitchFamily="66" charset="0"/>
              </a:rPr>
              <a:t>You can use Integration to find areas of sectors of curves, given their Polar equations</a:t>
            </a:r>
            <a:endParaRPr lang="en-GB" sz="1400" dirty="0" smtClean="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smtClean="0">
                <a:latin typeface="Comic Sans MS" panose="030F0702030302020204" pitchFamily="66" charset="0"/>
              </a:rPr>
              <a:t>Find the area of </a:t>
            </a:r>
            <a:r>
              <a:rPr lang="en-US" sz="1400" u="sng" dirty="0" smtClean="0">
                <a:latin typeface="Comic Sans MS" panose="030F0702030302020204" pitchFamily="66" charset="0"/>
              </a:rPr>
              <a:t>one</a:t>
            </a:r>
            <a:r>
              <a:rPr lang="en-US" sz="1400" dirty="0" smtClean="0">
                <a:latin typeface="Comic Sans MS" panose="030F0702030302020204" pitchFamily="66" charset="0"/>
              </a:rPr>
              <a:t> loop of the curve with polar equation:</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r = asin4</a:t>
            </a:r>
            <a:r>
              <a:rPr lang="el-GR" sz="1400" dirty="0" smtClean="0">
                <a:latin typeface="Comic Sans MS" panose="030F0702030302020204" pitchFamily="66" charset="0"/>
                <a:sym typeface="Wingdings" panose="05000000000000000000" pitchFamily="2" charset="2"/>
              </a:rPr>
              <a:t>θ</a:t>
            </a:r>
            <a:endParaRPr lang="en-US" sz="1400" dirty="0" smtClean="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endParaRPr>
          </a:p>
        </p:txBody>
      </p:sp>
      <p:sp>
        <p:nvSpPr>
          <p:cNvPr id="4" name="TextBox 3"/>
          <p:cNvSpPr txBox="1"/>
          <p:nvPr/>
        </p:nvSpPr>
        <p:spPr>
          <a:xfrm>
            <a:off x="8713589" y="6550223"/>
            <a:ext cx="423514" cy="307777"/>
          </a:xfrm>
          <a:prstGeom prst="rect">
            <a:avLst/>
          </a:prstGeom>
          <a:noFill/>
        </p:spPr>
        <p:txBody>
          <a:bodyPr wrap="none" rtlCol="0">
            <a:spAutoFit/>
          </a:bodyPr>
          <a:lstStyle/>
          <a:p>
            <a:pPr algn="ctr"/>
            <a:r>
              <a:rPr lang="en-GB" sz="1400" dirty="0" smtClean="0">
                <a:latin typeface="Comic Sans MS" panose="030F0702030302020204" pitchFamily="66" charset="0"/>
              </a:rPr>
              <a:t>7D</a:t>
            </a:r>
            <a:endParaRPr lang="en-GB" sz="1400" dirty="0">
              <a:latin typeface="Comic Sans MS" panose="030F0702030302020204" pitchFamily="66" charset="0"/>
            </a:endParaRPr>
          </a:p>
        </p:txBody>
      </p:sp>
      <p:pic>
        <p:nvPicPr>
          <p:cNvPr id="5" name="Picture 2" descr="http://hyperphysics.phy-astr.gsu.edu/hbase/math/immath/sphcoorde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76200"/>
            <a:ext cx="1623848" cy="11792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57200" y="3810000"/>
                <a:ext cx="109517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m:t>
                      </m:r>
                      <m:r>
                        <a:rPr lang="en-GB" sz="1400" b="0" i="1" smtClean="0">
                          <a:latin typeface="Cambria Math"/>
                        </a:rPr>
                        <m:t>=</m:t>
                      </m:r>
                      <m:r>
                        <a:rPr lang="en-GB" sz="1400" b="0" i="1" smtClean="0">
                          <a:latin typeface="Cambria Math"/>
                        </a:rPr>
                        <m:t>𝑎𝑠𝑖𝑛</m:t>
                      </m:r>
                      <m:r>
                        <a:rPr lang="en-GB" sz="1400" b="0" i="1" smtClean="0">
                          <a:latin typeface="Cambria Math"/>
                        </a:rPr>
                        <m:t>4</m:t>
                      </m:r>
                      <m:r>
                        <a:rPr lang="en-GB" sz="1400" b="0" i="1" smtClean="0">
                          <a:latin typeface="Cambria Math"/>
                          <a:ea typeface="Cambria Math"/>
                        </a:rPr>
                        <m:t>𝜃</m:t>
                      </m:r>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57200" y="3810000"/>
                <a:ext cx="1095172" cy="307777"/>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600200" y="3810000"/>
                <a:ext cx="67140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𝛼</m:t>
                      </m:r>
                      <m:r>
                        <a:rPr lang="en-GB" sz="1400" b="0" i="1" smtClean="0">
                          <a:latin typeface="Cambria Math"/>
                        </a:rPr>
                        <m:t>=0</m:t>
                      </m:r>
                    </m:oMath>
                  </m:oMathPara>
                </a14:m>
                <a:endParaRPr lang="en-GB"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1600200" y="3810000"/>
                <a:ext cx="671401" cy="307777"/>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362200" y="3733800"/>
                <a:ext cx="683264" cy="4583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𝛽</m:t>
                      </m:r>
                      <m:r>
                        <a:rPr lang="en-GB" sz="1400" b="0" i="1" smtClean="0">
                          <a:latin typeface="Cambria Math"/>
                        </a:rPr>
                        <m:t>=</m:t>
                      </m:r>
                      <m:f>
                        <m:fPr>
                          <m:ctrlPr>
                            <a:rPr lang="en-GB" sz="1400" b="0" i="1" smtClean="0">
                              <a:latin typeface="Cambria Math"/>
                            </a:rPr>
                          </m:ctrlPr>
                        </m:fPr>
                        <m:num>
                          <m:r>
                            <a:rPr lang="en-GB" sz="1400" b="0" i="1" smtClean="0">
                              <a:latin typeface="Cambria Math"/>
                              <a:ea typeface="Cambria Math"/>
                            </a:rPr>
                            <m:t>𝜋</m:t>
                          </m:r>
                        </m:num>
                        <m:den>
                          <m:r>
                            <a:rPr lang="en-GB" sz="1400" b="0" i="1" smtClean="0">
                              <a:latin typeface="Cambria Math"/>
                            </a:rPr>
                            <m:t>4</m:t>
                          </m:r>
                        </m:den>
                      </m:f>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2362200" y="3733800"/>
                <a:ext cx="683264" cy="458395"/>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657600" y="1447800"/>
                <a:ext cx="1618776" cy="63446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a:rPr>
                          </m:ctrlPr>
                        </m:fPr>
                        <m:num>
                          <m:r>
                            <a:rPr lang="en-US" sz="1400" b="0" i="1" smtClean="0">
                              <a:latin typeface="Cambria Math"/>
                            </a:rPr>
                            <m:t>1</m:t>
                          </m:r>
                        </m:num>
                        <m:den>
                          <m:r>
                            <a:rPr lang="en-US" sz="1400" b="0" i="1" smtClean="0">
                              <a:latin typeface="Cambria Math"/>
                            </a:rPr>
                            <m:t>2</m:t>
                          </m:r>
                        </m:den>
                      </m:f>
                      <m:sSup>
                        <m:sSupPr>
                          <m:ctrlPr>
                            <a:rPr lang="en-US" sz="1400" b="0" i="1" smtClean="0">
                              <a:latin typeface="Cambria Math"/>
                            </a:rPr>
                          </m:ctrlPr>
                        </m:sSupPr>
                        <m:e>
                          <m:r>
                            <a:rPr lang="en-US" sz="1400" b="0" i="1" smtClean="0">
                              <a:latin typeface="Cambria Math"/>
                            </a:rPr>
                            <m:t>𝑎</m:t>
                          </m:r>
                        </m:e>
                        <m:sup>
                          <m:r>
                            <a:rPr lang="en-US" sz="1400" b="0" i="1" smtClean="0">
                              <a:latin typeface="Cambria Math"/>
                            </a:rPr>
                            <m:t>2</m:t>
                          </m:r>
                        </m:sup>
                      </m:sSup>
                      <m:nary>
                        <m:naryPr>
                          <m:ctrlPr>
                            <a:rPr lang="en-US" sz="1400" b="0" i="1" smtClean="0">
                              <a:latin typeface="Cambria Math"/>
                            </a:rPr>
                          </m:ctrlPr>
                        </m:naryPr>
                        <m:sub>
                          <m:r>
                            <m:rPr>
                              <m:brk m:alnAt="23"/>
                            </m:rPr>
                            <a:rPr lang="en-US" sz="1400" b="0" i="1" smtClean="0">
                              <a:latin typeface="Cambria Math"/>
                              <a:ea typeface="Cambria Math"/>
                            </a:rPr>
                            <m:t>0</m:t>
                          </m:r>
                        </m:sub>
                        <m:sup>
                          <m:f>
                            <m:fPr>
                              <m:ctrlPr>
                                <a:rPr lang="en-US" sz="1400" b="0" i="1" smtClean="0">
                                  <a:latin typeface="Cambria Math"/>
                                  <a:ea typeface="Cambria Math"/>
                                </a:rPr>
                              </m:ctrlPr>
                            </m:fPr>
                            <m:num>
                              <m:r>
                                <a:rPr lang="en-US" sz="1400" b="0" i="1" smtClean="0">
                                  <a:latin typeface="Cambria Math"/>
                                  <a:ea typeface="Cambria Math"/>
                                </a:rPr>
                                <m:t>𝜋</m:t>
                              </m:r>
                            </m:num>
                            <m:den>
                              <m:r>
                                <a:rPr lang="en-US" sz="1400" b="0" i="1" smtClean="0">
                                  <a:latin typeface="Cambria Math"/>
                                  <a:ea typeface="Cambria Math"/>
                                </a:rPr>
                                <m:t>4</m:t>
                              </m:r>
                            </m:den>
                          </m:f>
                        </m:sup>
                        <m:e>
                          <m:sSup>
                            <m:sSupPr>
                              <m:ctrlPr>
                                <a:rPr lang="en-US" sz="1400" b="0" i="1" smtClean="0">
                                  <a:latin typeface="Cambria Math"/>
                                </a:rPr>
                              </m:ctrlPr>
                            </m:sSupPr>
                            <m:e>
                              <m:r>
                                <a:rPr lang="en-US" sz="1400" b="0" i="1" smtClean="0">
                                  <a:latin typeface="Cambria Math"/>
                                </a:rPr>
                                <m:t>𝑠𝑖𝑛</m:t>
                              </m:r>
                            </m:e>
                            <m:sup>
                              <m:r>
                                <a:rPr lang="en-US" sz="1400" b="0" i="1" smtClean="0">
                                  <a:latin typeface="Cambria Math"/>
                                </a:rPr>
                                <m:t>2</m:t>
                              </m:r>
                            </m:sup>
                          </m:sSup>
                          <m:r>
                            <a:rPr lang="en-US" sz="1400" b="0" i="1" smtClean="0">
                              <a:latin typeface="Cambria Math"/>
                            </a:rPr>
                            <m:t>4</m:t>
                          </m:r>
                          <m:r>
                            <a:rPr lang="en-US" sz="1400" b="0" i="1" smtClean="0">
                              <a:latin typeface="Cambria Math"/>
                              <a:ea typeface="Cambria Math"/>
                            </a:rPr>
                            <m:t>𝜃</m:t>
                          </m:r>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657600" y="1447800"/>
                <a:ext cx="1618776" cy="634469"/>
              </a:xfrm>
              <a:prstGeom prst="rect">
                <a:avLst/>
              </a:prstGeom>
              <a:blipFill rotWithShape="1">
                <a:blip r:embed="rId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905000" y="0"/>
                <a:ext cx="2002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𝑐𝑜𝑠</m:t>
                      </m:r>
                      <m:r>
                        <a:rPr lang="en-US" sz="1600" b="0" i="1" smtClean="0">
                          <a:latin typeface="Cambria Math"/>
                        </a:rPr>
                        <m:t>2</m:t>
                      </m:r>
                      <m:r>
                        <a:rPr lang="en-US" sz="1600" b="0" i="1" smtClean="0">
                          <a:latin typeface="Cambria Math"/>
                          <a:ea typeface="Cambria Math"/>
                        </a:rPr>
                        <m:t>𝜃</m:t>
                      </m:r>
                      <m:r>
                        <a:rPr lang="en-US" sz="1600" b="0" i="1" smtClean="0">
                          <a:latin typeface="Cambria Math"/>
                          <a:ea typeface="Cambria Math"/>
                        </a:rPr>
                        <m:t>=1−2</m:t>
                      </m:r>
                      <m:sSup>
                        <m:sSupPr>
                          <m:ctrlPr>
                            <a:rPr lang="en-US" sz="1600" b="0" i="1" smtClean="0">
                              <a:latin typeface="Cambria Math"/>
                              <a:ea typeface="Cambria Math"/>
                            </a:rPr>
                          </m:ctrlPr>
                        </m:sSupPr>
                        <m:e>
                          <m:r>
                            <a:rPr lang="en-US" sz="1600" b="0" i="1" smtClean="0">
                              <a:latin typeface="Cambria Math"/>
                              <a:ea typeface="Cambria Math"/>
                            </a:rPr>
                            <m:t>𝑠𝑖𝑛</m:t>
                          </m:r>
                        </m:e>
                        <m:sup>
                          <m:r>
                            <a:rPr lang="en-US" sz="1600" b="0" i="1" smtClean="0">
                              <a:latin typeface="Cambria Math"/>
                              <a:ea typeface="Cambria Math"/>
                            </a:rPr>
                            <m:t>2</m:t>
                          </m:r>
                        </m:sup>
                      </m:sSup>
                      <m:r>
                        <a:rPr lang="en-US" sz="1600" b="0" i="1" smtClean="0">
                          <a:latin typeface="Cambria Math"/>
                          <a:ea typeface="Cambria Math"/>
                        </a:rPr>
                        <m:t>𝜃</m:t>
                      </m:r>
                    </m:oMath>
                  </m:oMathPara>
                </a14:m>
                <a:endParaRPr lang="en-GB" sz="1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905000" y="0"/>
                <a:ext cx="2002536" cy="338554"/>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657600" y="2133600"/>
                <a:ext cx="2144370" cy="63446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a:rPr>
                          </m:ctrlPr>
                        </m:fPr>
                        <m:num>
                          <m:r>
                            <a:rPr lang="en-US" sz="1400" b="0" i="1" smtClean="0">
                              <a:latin typeface="Cambria Math"/>
                            </a:rPr>
                            <m:t>1</m:t>
                          </m:r>
                        </m:num>
                        <m:den>
                          <m:r>
                            <a:rPr lang="en-US" sz="1400" b="0" i="1" smtClean="0">
                              <a:latin typeface="Cambria Math"/>
                            </a:rPr>
                            <m:t>2</m:t>
                          </m:r>
                        </m:den>
                      </m:f>
                      <m:sSup>
                        <m:sSupPr>
                          <m:ctrlPr>
                            <a:rPr lang="en-US" sz="1400" b="0" i="1" smtClean="0">
                              <a:latin typeface="Cambria Math"/>
                            </a:rPr>
                          </m:ctrlPr>
                        </m:sSupPr>
                        <m:e>
                          <m:r>
                            <a:rPr lang="en-US" sz="1400" b="0" i="1" smtClean="0">
                              <a:latin typeface="Cambria Math"/>
                            </a:rPr>
                            <m:t>𝑎</m:t>
                          </m:r>
                        </m:e>
                        <m:sup>
                          <m:r>
                            <a:rPr lang="en-US" sz="1400" b="0" i="1" smtClean="0">
                              <a:latin typeface="Cambria Math"/>
                            </a:rPr>
                            <m:t>2</m:t>
                          </m:r>
                        </m:sup>
                      </m:sSup>
                      <m:nary>
                        <m:naryPr>
                          <m:ctrlPr>
                            <a:rPr lang="en-US" sz="1400" b="0" i="1" smtClean="0">
                              <a:latin typeface="Cambria Math"/>
                            </a:rPr>
                          </m:ctrlPr>
                        </m:naryPr>
                        <m:sub>
                          <m:r>
                            <m:rPr>
                              <m:brk m:alnAt="23"/>
                            </m:rPr>
                            <a:rPr lang="en-US" sz="1400" b="0" i="1" smtClean="0">
                              <a:latin typeface="Cambria Math"/>
                              <a:ea typeface="Cambria Math"/>
                            </a:rPr>
                            <m:t>0</m:t>
                          </m:r>
                        </m:sub>
                        <m:sup>
                          <m:f>
                            <m:fPr>
                              <m:ctrlPr>
                                <a:rPr lang="en-US" sz="1400" b="0" i="1" smtClean="0">
                                  <a:latin typeface="Cambria Math"/>
                                  <a:ea typeface="Cambria Math"/>
                                </a:rPr>
                              </m:ctrlPr>
                            </m:fPr>
                            <m:num>
                              <m:r>
                                <a:rPr lang="en-US" sz="1400" b="0" i="1" smtClean="0">
                                  <a:latin typeface="Cambria Math"/>
                                  <a:ea typeface="Cambria Math"/>
                                </a:rPr>
                                <m:t>𝜋</m:t>
                              </m:r>
                            </m:num>
                            <m:den>
                              <m:r>
                                <a:rPr lang="en-US" sz="1400" b="0" i="1" smtClean="0">
                                  <a:latin typeface="Cambria Math"/>
                                  <a:ea typeface="Cambria Math"/>
                                </a:rPr>
                                <m:t>4</m:t>
                              </m:r>
                            </m:den>
                          </m:f>
                        </m:sup>
                        <m:e>
                          <m:f>
                            <m:fPr>
                              <m:ctrlPr>
                                <a:rPr lang="en-US" sz="1400" i="1">
                                  <a:latin typeface="Cambria Math"/>
                                  <a:ea typeface="Cambria Math"/>
                                </a:rPr>
                              </m:ctrlPr>
                            </m:fPr>
                            <m:num>
                              <m:r>
                                <a:rPr lang="en-US" sz="1400" i="1">
                                  <a:latin typeface="Cambria Math"/>
                                  <a:ea typeface="Cambria Math"/>
                                </a:rPr>
                                <m:t>1</m:t>
                              </m:r>
                            </m:num>
                            <m:den>
                              <m:r>
                                <a:rPr lang="en-US" sz="1400" i="1">
                                  <a:latin typeface="Cambria Math"/>
                                  <a:ea typeface="Cambria Math"/>
                                </a:rPr>
                                <m:t>2</m:t>
                              </m:r>
                            </m:den>
                          </m:f>
                          <m:r>
                            <a:rPr lang="en-US" sz="1400" i="1">
                              <a:latin typeface="Cambria Math"/>
                              <a:ea typeface="Cambria Math"/>
                            </a:rPr>
                            <m:t>(1−</m:t>
                          </m:r>
                          <m:r>
                            <a:rPr lang="en-US" sz="1400" i="1">
                              <a:latin typeface="Cambria Math"/>
                            </a:rPr>
                            <m:t>𝑐𝑜𝑠</m:t>
                          </m:r>
                          <m:r>
                            <a:rPr lang="en-US" sz="1400" i="1">
                              <a:latin typeface="Cambria Math"/>
                            </a:rPr>
                            <m:t>8</m:t>
                          </m:r>
                          <m:r>
                            <a:rPr lang="en-US" sz="1400" i="1">
                              <a:latin typeface="Cambria Math"/>
                              <a:ea typeface="Cambria Math"/>
                            </a:rPr>
                            <m:t>𝜃</m:t>
                          </m:r>
                          <m:r>
                            <a:rPr lang="en-US" sz="1400" i="1">
                              <a:latin typeface="Cambria Math"/>
                              <a:ea typeface="Cambria Math"/>
                            </a:rPr>
                            <m:t>)</m:t>
                          </m:r>
                          <m:r>
                            <m:rPr>
                              <m:nor/>
                            </m:rPr>
                            <a:rPr lang="en-GB" sz="1400" dirty="0"/>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3657600" y="2133600"/>
                <a:ext cx="2144370" cy="634469"/>
              </a:xfrm>
              <a:prstGeom prst="rect">
                <a:avLst/>
              </a:prstGeom>
              <a:blipFill rotWithShape="1">
                <a:blip r:embed="rId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3657600" y="2895600"/>
                <a:ext cx="1898084" cy="63446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a:rPr>
                          </m:ctrlPr>
                        </m:fPr>
                        <m:num>
                          <m:r>
                            <a:rPr lang="en-US" sz="1400" b="0" i="1" smtClean="0">
                              <a:latin typeface="Cambria Math"/>
                            </a:rPr>
                            <m:t>1</m:t>
                          </m:r>
                        </m:num>
                        <m:den>
                          <m:r>
                            <a:rPr lang="en-US" sz="1400" b="0" i="1" smtClean="0">
                              <a:latin typeface="Cambria Math"/>
                            </a:rPr>
                            <m:t>4</m:t>
                          </m:r>
                        </m:den>
                      </m:f>
                      <m:sSup>
                        <m:sSupPr>
                          <m:ctrlPr>
                            <a:rPr lang="en-US" sz="1400" b="0" i="1" smtClean="0">
                              <a:latin typeface="Cambria Math"/>
                            </a:rPr>
                          </m:ctrlPr>
                        </m:sSupPr>
                        <m:e>
                          <m:r>
                            <a:rPr lang="en-US" sz="1400" b="0" i="1" smtClean="0">
                              <a:latin typeface="Cambria Math"/>
                            </a:rPr>
                            <m:t>𝑎</m:t>
                          </m:r>
                        </m:e>
                        <m:sup>
                          <m:r>
                            <a:rPr lang="en-US" sz="1400" b="0" i="1" smtClean="0">
                              <a:latin typeface="Cambria Math"/>
                            </a:rPr>
                            <m:t>2</m:t>
                          </m:r>
                        </m:sup>
                      </m:sSup>
                      <m:nary>
                        <m:naryPr>
                          <m:ctrlPr>
                            <a:rPr lang="en-US" sz="1400" b="0" i="1" smtClean="0">
                              <a:latin typeface="Cambria Math"/>
                            </a:rPr>
                          </m:ctrlPr>
                        </m:naryPr>
                        <m:sub>
                          <m:r>
                            <m:rPr>
                              <m:brk m:alnAt="23"/>
                            </m:rPr>
                            <a:rPr lang="en-US" sz="1400" b="0" i="1" smtClean="0">
                              <a:latin typeface="Cambria Math"/>
                              <a:ea typeface="Cambria Math"/>
                            </a:rPr>
                            <m:t>0</m:t>
                          </m:r>
                        </m:sub>
                        <m:sup>
                          <m:f>
                            <m:fPr>
                              <m:ctrlPr>
                                <a:rPr lang="en-US" sz="1400" b="0" i="1" smtClean="0">
                                  <a:latin typeface="Cambria Math"/>
                                  <a:ea typeface="Cambria Math"/>
                                </a:rPr>
                              </m:ctrlPr>
                            </m:fPr>
                            <m:num>
                              <m:r>
                                <a:rPr lang="en-US" sz="1400" b="0" i="1" smtClean="0">
                                  <a:latin typeface="Cambria Math"/>
                                  <a:ea typeface="Cambria Math"/>
                                </a:rPr>
                                <m:t>𝜋</m:t>
                              </m:r>
                            </m:num>
                            <m:den>
                              <m:r>
                                <a:rPr lang="en-US" sz="1400" b="0" i="1" smtClean="0">
                                  <a:latin typeface="Cambria Math"/>
                                  <a:ea typeface="Cambria Math"/>
                                </a:rPr>
                                <m:t>4</m:t>
                              </m:r>
                            </m:den>
                          </m:f>
                        </m:sup>
                        <m:e>
                          <m:r>
                            <a:rPr lang="en-US" sz="1400" i="1">
                              <a:latin typeface="Cambria Math"/>
                              <a:ea typeface="Cambria Math"/>
                            </a:rPr>
                            <m:t>1−</m:t>
                          </m:r>
                          <m:r>
                            <a:rPr lang="en-US" sz="1400" i="1">
                              <a:latin typeface="Cambria Math"/>
                            </a:rPr>
                            <m:t>𝑐𝑜𝑠</m:t>
                          </m:r>
                          <m:r>
                            <a:rPr lang="en-US" sz="1400" i="1">
                              <a:latin typeface="Cambria Math"/>
                            </a:rPr>
                            <m:t>8</m:t>
                          </m:r>
                          <m:r>
                            <a:rPr lang="en-US" sz="1400" i="1">
                              <a:latin typeface="Cambria Math"/>
                              <a:ea typeface="Cambria Math"/>
                            </a:rPr>
                            <m:t>𝜃</m:t>
                          </m:r>
                          <m:r>
                            <m:rPr>
                              <m:nor/>
                            </m:rPr>
                            <a:rPr lang="en-GB" sz="1400" dirty="0"/>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3657600" y="2895600"/>
                <a:ext cx="1898084" cy="634469"/>
              </a:xfrm>
              <a:prstGeom prst="rect">
                <a:avLst/>
              </a:prstGeom>
              <a:blipFill rotWithShape="1">
                <a:blip r:embed="rId10"/>
                <a:stretch>
                  <a:fillRect/>
                </a:stretch>
              </a:blipFill>
              <a:ln w="25400">
                <a:noFill/>
              </a:ln>
            </p:spPr>
            <p:txBody>
              <a:bodyPr/>
              <a:lstStyle/>
              <a:p>
                <a:r>
                  <a:rPr lang="en-GB">
                    <a:noFill/>
                  </a:rPr>
                  <a:t> </a:t>
                </a:r>
              </a:p>
            </p:txBody>
          </p:sp>
        </mc:Fallback>
      </mc:AlternateContent>
      <p:sp>
        <p:nvSpPr>
          <p:cNvPr id="48" name="Arc 47"/>
          <p:cNvSpPr/>
          <p:nvPr/>
        </p:nvSpPr>
        <p:spPr>
          <a:xfrm>
            <a:off x="5562600" y="1828800"/>
            <a:ext cx="457200" cy="6858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TextBox 48"/>
          <p:cNvSpPr txBox="1"/>
          <p:nvPr/>
        </p:nvSpPr>
        <p:spPr>
          <a:xfrm>
            <a:off x="5943600" y="1905000"/>
            <a:ext cx="7620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Replace sin</a:t>
            </a:r>
            <a:r>
              <a:rPr lang="en-US" sz="1200" baseline="30000" dirty="0" smtClean="0">
                <a:solidFill>
                  <a:srgbClr val="FF0000"/>
                </a:solidFill>
                <a:latin typeface="Comic Sans MS" panose="030F0702030302020204" pitchFamily="66" charset="0"/>
              </a:rPr>
              <a:t>2</a:t>
            </a:r>
            <a:r>
              <a:rPr lang="en-US" sz="1200" dirty="0" smtClean="0">
                <a:solidFill>
                  <a:srgbClr val="FF0000"/>
                </a:solidFill>
                <a:latin typeface="Comic Sans MS" panose="030F0702030302020204" pitchFamily="66" charset="0"/>
              </a:rPr>
              <a:t>4</a:t>
            </a:r>
            <a:r>
              <a:rPr lang="el-GR" sz="1200" dirty="0" smtClean="0">
                <a:solidFill>
                  <a:srgbClr val="FF0000"/>
                </a:solidFill>
                <a:latin typeface="Comic Sans MS" panose="030F0702030302020204" pitchFamily="66" charset="0"/>
              </a:rPr>
              <a:t>θ</a:t>
            </a:r>
            <a:endParaRPr lang="en-GB" sz="1200" dirty="0">
              <a:solidFill>
                <a:srgbClr val="FF0000"/>
              </a:solidFill>
              <a:latin typeface="Comic Sans MS" panose="030F0702030302020204" pitchFamily="66" charset="0"/>
            </a:endParaRPr>
          </a:p>
        </p:txBody>
      </p:sp>
      <p:sp>
        <p:nvSpPr>
          <p:cNvPr id="50" name="Arc 49"/>
          <p:cNvSpPr/>
          <p:nvPr/>
        </p:nvSpPr>
        <p:spPr>
          <a:xfrm>
            <a:off x="5562600" y="2590800"/>
            <a:ext cx="457200" cy="6858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p:cNvSpPr txBox="1"/>
          <p:nvPr/>
        </p:nvSpPr>
        <p:spPr>
          <a:xfrm>
            <a:off x="5943600" y="2590800"/>
            <a:ext cx="2133600" cy="646331"/>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Before integrating, you can take the ‘</a:t>
            </a:r>
            <a:r>
              <a:rPr lang="en-US" sz="1200" baseline="30000" dirty="0" smtClean="0">
                <a:solidFill>
                  <a:srgbClr val="FF0000"/>
                </a:solidFill>
                <a:latin typeface="Comic Sans MS" panose="030F0702030302020204" pitchFamily="66" charset="0"/>
              </a:rPr>
              <a:t>1</a:t>
            </a:r>
            <a:r>
              <a:rPr lang="en-US" sz="1200" dirty="0" smtClean="0">
                <a:solidFill>
                  <a:srgbClr val="FF0000"/>
                </a:solidFill>
                <a:latin typeface="Comic Sans MS" panose="030F0702030302020204" pitchFamily="66" charset="0"/>
              </a:rPr>
              <a:t>/</a:t>
            </a:r>
            <a:r>
              <a:rPr lang="en-US" sz="1200" baseline="-25000" dirty="0" smtClean="0">
                <a:solidFill>
                  <a:srgbClr val="FF0000"/>
                </a:solidFill>
                <a:latin typeface="Comic Sans MS" panose="030F0702030302020204" pitchFamily="66" charset="0"/>
              </a:rPr>
              <a:t>2</a:t>
            </a:r>
            <a:r>
              <a:rPr lang="en-US" sz="1200" dirty="0" smtClean="0">
                <a:solidFill>
                  <a:srgbClr val="FF0000"/>
                </a:solidFill>
                <a:latin typeface="Comic Sans MS" panose="030F0702030302020204" pitchFamily="66" charset="0"/>
              </a:rPr>
              <a:t>’ outside the integral as well…</a:t>
            </a:r>
            <a:endParaRPr lang="en-GB" sz="1200" dirty="0">
              <a:solidFill>
                <a:srgbClr val="FF0000"/>
              </a:solidFill>
              <a:latin typeface="Comic Sans MS" panose="030F0702030302020204" pitchFamily="66" charset="0"/>
            </a:endParaRPr>
          </a:p>
        </p:txBody>
      </p:sp>
      <p:sp>
        <p:nvSpPr>
          <p:cNvPr id="19" name="Arc 18"/>
          <p:cNvSpPr/>
          <p:nvPr/>
        </p:nvSpPr>
        <p:spPr>
          <a:xfrm>
            <a:off x="5523614" y="3285461"/>
            <a:ext cx="457200" cy="6858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p:cNvSpPr txBox="1"/>
          <p:nvPr/>
        </p:nvSpPr>
        <p:spPr>
          <a:xfrm>
            <a:off x="5925879" y="3413052"/>
            <a:ext cx="2569535"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Integrate using the ‘standard patterns’ technique</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1" name="TextBox 20"/>
              <p:cNvSpPr txBox="1"/>
              <p:nvPr/>
            </p:nvSpPr>
            <p:spPr>
              <a:xfrm>
                <a:off x="3739118" y="3615068"/>
                <a:ext cx="1701107" cy="631198"/>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a:rPr>
                          </m:ctrlPr>
                        </m:fPr>
                        <m:num>
                          <m:r>
                            <a:rPr lang="en-US" sz="1400" b="0" i="1" smtClean="0">
                              <a:latin typeface="Cambria Math"/>
                            </a:rPr>
                            <m:t>1</m:t>
                          </m:r>
                        </m:num>
                        <m:den>
                          <m:r>
                            <a:rPr lang="en-US" sz="1400" b="0" i="1" smtClean="0">
                              <a:latin typeface="Cambria Math"/>
                            </a:rPr>
                            <m:t>4</m:t>
                          </m:r>
                        </m:den>
                      </m:f>
                      <m:sSup>
                        <m:sSupPr>
                          <m:ctrlPr>
                            <a:rPr lang="en-US" sz="1400" b="0" i="1" smtClean="0">
                              <a:latin typeface="Cambria Math"/>
                            </a:rPr>
                          </m:ctrlPr>
                        </m:sSupPr>
                        <m:e>
                          <m:r>
                            <a:rPr lang="en-US" sz="1400" b="0" i="1" smtClean="0">
                              <a:latin typeface="Cambria Math"/>
                            </a:rPr>
                            <m:t>𝑎</m:t>
                          </m:r>
                        </m:e>
                        <m:sup>
                          <m:r>
                            <a:rPr lang="en-US" sz="1400" b="0" i="1" smtClean="0">
                              <a:latin typeface="Cambria Math"/>
                            </a:rPr>
                            <m:t>2</m:t>
                          </m:r>
                        </m:sup>
                      </m:sSup>
                      <m:sSubSup>
                        <m:sSubSupPr>
                          <m:ctrlPr>
                            <a:rPr lang="en-US" sz="1400" b="0" i="1" smtClean="0">
                              <a:latin typeface="Cambria Math"/>
                            </a:rPr>
                          </m:ctrlPr>
                        </m:sSubSupPr>
                        <m:e>
                          <m:d>
                            <m:dPr>
                              <m:begChr m:val="["/>
                              <m:endChr m:val="]"/>
                              <m:ctrlPr>
                                <a:rPr lang="en-US" sz="1400" b="0" i="1" smtClean="0">
                                  <a:latin typeface="Cambria Math"/>
                                </a:rPr>
                              </m:ctrlPr>
                            </m:dPr>
                            <m:e>
                              <m:r>
                                <a:rPr lang="en-US" sz="1400" b="0" i="1" smtClean="0">
                                  <a:latin typeface="Cambria Math"/>
                                  <a:ea typeface="Cambria Math"/>
                                </a:rPr>
                                <m:t>𝜃</m:t>
                              </m:r>
                              <m:r>
                                <a:rPr lang="en-US" sz="1400" b="0" i="1" smtClean="0">
                                  <a:latin typeface="Cambria Math"/>
                                  <a:ea typeface="Cambria Math"/>
                                </a:rPr>
                                <m:t>−</m:t>
                              </m:r>
                              <m:f>
                                <m:fPr>
                                  <m:ctrlPr>
                                    <a:rPr lang="en-US" sz="1400" b="0" i="1" smtClean="0">
                                      <a:latin typeface="Cambria Math"/>
                                      <a:ea typeface="Cambria Math"/>
                                    </a:rPr>
                                  </m:ctrlPr>
                                </m:fPr>
                                <m:num>
                                  <m:r>
                                    <a:rPr lang="en-US" sz="1400" b="0" i="1" smtClean="0">
                                      <a:latin typeface="Cambria Math"/>
                                      <a:ea typeface="Cambria Math"/>
                                    </a:rPr>
                                    <m:t>1</m:t>
                                  </m:r>
                                </m:num>
                                <m:den>
                                  <m:r>
                                    <a:rPr lang="en-US" sz="1400" b="0" i="1" smtClean="0">
                                      <a:latin typeface="Cambria Math"/>
                                      <a:ea typeface="Cambria Math"/>
                                    </a:rPr>
                                    <m:t>8</m:t>
                                  </m:r>
                                </m:den>
                              </m:f>
                              <m:r>
                                <a:rPr lang="en-US" sz="1400" b="0" i="1" smtClean="0">
                                  <a:latin typeface="Cambria Math"/>
                                  <a:ea typeface="Cambria Math"/>
                                </a:rPr>
                                <m:t>𝑠𝑖𝑛</m:t>
                              </m:r>
                              <m:r>
                                <a:rPr lang="en-US" sz="1400" b="0" i="1" smtClean="0">
                                  <a:latin typeface="Cambria Math"/>
                                  <a:ea typeface="Cambria Math"/>
                                </a:rPr>
                                <m:t>8</m:t>
                              </m:r>
                              <m:r>
                                <a:rPr lang="en-US" sz="1400" b="0" i="1" smtClean="0">
                                  <a:latin typeface="Cambria Math"/>
                                  <a:ea typeface="Cambria Math"/>
                                </a:rPr>
                                <m:t>𝜃</m:t>
                              </m:r>
                            </m:e>
                          </m:d>
                        </m:e>
                        <m:sub>
                          <m:r>
                            <a:rPr lang="en-US" sz="1400" b="0" i="1" smtClean="0">
                              <a:latin typeface="Cambria Math"/>
                            </a:rPr>
                            <m:t>0</m:t>
                          </m:r>
                        </m:sub>
                        <m:sup>
                          <m:f>
                            <m:fPr>
                              <m:ctrlPr>
                                <a:rPr lang="en-US" sz="1400" i="1">
                                  <a:latin typeface="Cambria Math"/>
                                  <a:ea typeface="Cambria Math"/>
                                </a:rPr>
                              </m:ctrlPr>
                            </m:fPr>
                            <m:num>
                              <m:r>
                                <a:rPr lang="en-US" sz="1400" i="1">
                                  <a:latin typeface="Cambria Math"/>
                                  <a:ea typeface="Cambria Math"/>
                                </a:rPr>
                                <m:t>𝜋</m:t>
                              </m:r>
                            </m:num>
                            <m:den>
                              <m:r>
                                <a:rPr lang="en-US" sz="1400" i="1">
                                  <a:latin typeface="Cambria Math"/>
                                  <a:ea typeface="Cambria Math"/>
                                </a:rPr>
                                <m:t>4</m:t>
                              </m:r>
                            </m:den>
                          </m:f>
                        </m:sup>
                      </m:sSubSup>
                    </m:oMath>
                  </m:oMathPara>
                </a14:m>
                <a:endParaRPr lang="en-GB" sz="1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739118" y="3615068"/>
                <a:ext cx="1701107" cy="631198"/>
              </a:xfrm>
              <a:prstGeom prst="rect">
                <a:avLst/>
              </a:prstGeom>
              <a:blipFill rotWithShape="1">
                <a:blip r:embed="rId11"/>
                <a:stretch>
                  <a:fillRect/>
                </a:stretch>
              </a:blipFill>
              <a:ln w="25400">
                <a:noFill/>
              </a:ln>
            </p:spPr>
            <p:txBody>
              <a:bodyPr/>
              <a:lstStyle/>
              <a:p>
                <a:r>
                  <a:rPr lang="en-GB">
                    <a:noFill/>
                  </a:rPr>
                  <a:t> </a:t>
                </a:r>
              </a:p>
            </p:txBody>
          </p:sp>
        </mc:Fallback>
      </mc:AlternateContent>
      <p:sp>
        <p:nvSpPr>
          <p:cNvPr id="22" name="Arc 21"/>
          <p:cNvSpPr/>
          <p:nvPr/>
        </p:nvSpPr>
        <p:spPr>
          <a:xfrm>
            <a:off x="5473996" y="4001387"/>
            <a:ext cx="457200" cy="6858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TextBox 22"/>
          <p:cNvSpPr txBox="1"/>
          <p:nvPr/>
        </p:nvSpPr>
        <p:spPr>
          <a:xfrm>
            <a:off x="5932966" y="3863165"/>
            <a:ext cx="3211033" cy="938719"/>
          </a:xfrm>
          <a:prstGeom prst="rect">
            <a:avLst/>
          </a:prstGeom>
          <a:noFill/>
        </p:spPr>
        <p:txBody>
          <a:bodyPr wrap="square" rtlCol="0">
            <a:spAutoFit/>
          </a:bodyPr>
          <a:lstStyle/>
          <a:p>
            <a:pPr algn="ctr"/>
            <a:r>
              <a:rPr lang="en-US" sz="1100" dirty="0" smtClean="0">
                <a:solidFill>
                  <a:srgbClr val="FF0000"/>
                </a:solidFill>
                <a:latin typeface="Comic Sans MS" panose="030F0702030302020204" pitchFamily="66" charset="0"/>
              </a:rPr>
              <a:t>Sub in </a:t>
            </a:r>
            <a:r>
              <a:rPr lang="el-GR" sz="1100" baseline="30000" dirty="0" smtClean="0">
                <a:solidFill>
                  <a:srgbClr val="FF0000"/>
                </a:solidFill>
                <a:latin typeface="Comic Sans MS" panose="030F0702030302020204" pitchFamily="66" charset="0"/>
              </a:rPr>
              <a:t>π</a:t>
            </a:r>
            <a:r>
              <a:rPr lang="en-US" sz="1100" dirty="0" smtClean="0">
                <a:solidFill>
                  <a:srgbClr val="FF0000"/>
                </a:solidFill>
                <a:latin typeface="Comic Sans MS" panose="030F0702030302020204" pitchFamily="66" charset="0"/>
              </a:rPr>
              <a:t>/</a:t>
            </a:r>
            <a:r>
              <a:rPr lang="en-US" sz="1100" baseline="-25000" dirty="0" smtClean="0">
                <a:solidFill>
                  <a:srgbClr val="FF0000"/>
                </a:solidFill>
                <a:latin typeface="Comic Sans MS" panose="030F0702030302020204" pitchFamily="66" charset="0"/>
              </a:rPr>
              <a:t>4</a:t>
            </a:r>
            <a:r>
              <a:rPr lang="en-US" sz="1100" dirty="0" smtClean="0">
                <a:solidFill>
                  <a:srgbClr val="FF0000"/>
                </a:solidFill>
                <a:latin typeface="Comic Sans MS" panose="030F0702030302020204" pitchFamily="66" charset="0"/>
              </a:rPr>
              <a:t> (subbing in 0 will cancel all terms, so we don’t really need to work this part out</a:t>
            </a:r>
          </a:p>
          <a:p>
            <a:pPr algn="ctr"/>
            <a:endParaRPr lang="en-US" sz="1100" dirty="0">
              <a:solidFill>
                <a:srgbClr val="FF0000"/>
              </a:solidFill>
              <a:latin typeface="Comic Sans MS" panose="030F0702030302020204" pitchFamily="66" charset="0"/>
            </a:endParaRPr>
          </a:p>
          <a:p>
            <a:pPr algn="ctr"/>
            <a:r>
              <a:rPr lang="en-US" sz="1100" dirty="0" smtClean="0">
                <a:solidFill>
                  <a:srgbClr val="FF0000"/>
                </a:solidFill>
                <a:latin typeface="Comic Sans MS" panose="030F0702030302020204" pitchFamily="66" charset="0"/>
                <a:sym typeface="Wingdings" panose="05000000000000000000" pitchFamily="2" charset="2"/>
              </a:rPr>
              <a:t> Remember that if you have ‘cos’, you </a:t>
            </a:r>
            <a:r>
              <a:rPr lang="en-US" sz="1100" u="sng" dirty="0" smtClean="0">
                <a:solidFill>
                  <a:srgbClr val="FF0000"/>
                </a:solidFill>
                <a:latin typeface="Comic Sans MS" panose="030F0702030302020204" pitchFamily="66" charset="0"/>
                <a:sym typeface="Wingdings" panose="05000000000000000000" pitchFamily="2" charset="2"/>
              </a:rPr>
              <a:t>would</a:t>
            </a:r>
            <a:r>
              <a:rPr lang="en-US" sz="1100" dirty="0" smtClean="0">
                <a:solidFill>
                  <a:srgbClr val="FF0000"/>
                </a:solidFill>
                <a:latin typeface="Comic Sans MS" panose="030F0702030302020204" pitchFamily="66" charset="0"/>
                <a:sym typeface="Wingdings" panose="05000000000000000000" pitchFamily="2" charset="2"/>
              </a:rPr>
              <a:t> need to sub in 0!</a:t>
            </a:r>
            <a:endParaRPr lang="en-GB" sz="11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4" name="TextBox 23"/>
              <p:cNvSpPr txBox="1"/>
              <p:nvPr/>
            </p:nvSpPr>
            <p:spPr>
              <a:xfrm>
                <a:off x="3742661" y="4330994"/>
                <a:ext cx="1611082" cy="50283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a:rPr>
                          </m:ctrlPr>
                        </m:fPr>
                        <m:num>
                          <m:r>
                            <a:rPr lang="en-US" sz="1400" b="0" i="1" smtClean="0">
                              <a:latin typeface="Cambria Math"/>
                            </a:rPr>
                            <m:t>1</m:t>
                          </m:r>
                        </m:num>
                        <m:den>
                          <m:r>
                            <a:rPr lang="en-US" sz="1400" b="0" i="1" smtClean="0">
                              <a:latin typeface="Cambria Math"/>
                            </a:rPr>
                            <m:t>4</m:t>
                          </m:r>
                        </m:den>
                      </m:f>
                      <m:sSup>
                        <m:sSupPr>
                          <m:ctrlPr>
                            <a:rPr lang="en-US" sz="1400" b="0" i="1" smtClean="0">
                              <a:latin typeface="Cambria Math"/>
                            </a:rPr>
                          </m:ctrlPr>
                        </m:sSupPr>
                        <m:e>
                          <m:r>
                            <a:rPr lang="en-US" sz="1400" b="0" i="1" smtClean="0">
                              <a:latin typeface="Cambria Math"/>
                            </a:rPr>
                            <m:t>𝑎</m:t>
                          </m:r>
                        </m:e>
                        <m:sup>
                          <m:r>
                            <a:rPr lang="en-US" sz="1400" b="0" i="1" smtClean="0">
                              <a:latin typeface="Cambria Math"/>
                            </a:rPr>
                            <m:t>2</m:t>
                          </m:r>
                        </m:sup>
                      </m:sSup>
                      <m:d>
                        <m:dPr>
                          <m:begChr m:val="["/>
                          <m:endChr m:val="]"/>
                          <m:ctrlPr>
                            <a:rPr lang="en-US" sz="1400" b="0" i="1" smtClean="0">
                              <a:latin typeface="Cambria Math"/>
                            </a:rPr>
                          </m:ctrlPr>
                        </m:dPr>
                        <m:e>
                          <m:f>
                            <m:fPr>
                              <m:ctrlPr>
                                <a:rPr lang="en-US" sz="1400" i="1">
                                  <a:latin typeface="Cambria Math"/>
                                </a:rPr>
                              </m:ctrlPr>
                            </m:fPr>
                            <m:num>
                              <m:r>
                                <a:rPr lang="en-US" sz="1400" i="1">
                                  <a:latin typeface="Cambria Math"/>
                                  <a:ea typeface="Cambria Math"/>
                                </a:rPr>
                                <m:t>𝜋</m:t>
                              </m:r>
                            </m:num>
                            <m:den>
                              <m:r>
                                <a:rPr lang="en-US" sz="1400" i="1">
                                  <a:latin typeface="Cambria Math"/>
                                </a:rPr>
                                <m:t>4</m:t>
                              </m:r>
                            </m:den>
                          </m:f>
                          <m:r>
                            <a:rPr lang="en-US" sz="1400" i="1">
                              <a:latin typeface="Cambria Math"/>
                              <a:ea typeface="Cambria Math"/>
                            </a:rPr>
                            <m:t>−</m:t>
                          </m:r>
                          <m:f>
                            <m:fPr>
                              <m:ctrlPr>
                                <a:rPr lang="en-US" sz="1400" i="1">
                                  <a:latin typeface="Cambria Math"/>
                                  <a:ea typeface="Cambria Math"/>
                                </a:rPr>
                              </m:ctrlPr>
                            </m:fPr>
                            <m:num>
                              <m:r>
                                <a:rPr lang="en-US" sz="1400" i="1">
                                  <a:latin typeface="Cambria Math"/>
                                  <a:ea typeface="Cambria Math"/>
                                </a:rPr>
                                <m:t>1</m:t>
                              </m:r>
                            </m:num>
                            <m:den>
                              <m:r>
                                <a:rPr lang="en-US" sz="1400" i="1">
                                  <a:latin typeface="Cambria Math"/>
                                  <a:ea typeface="Cambria Math"/>
                                </a:rPr>
                                <m:t>8</m:t>
                              </m:r>
                            </m:den>
                          </m:f>
                          <m:r>
                            <a:rPr lang="en-US" sz="1400" i="1">
                              <a:latin typeface="Cambria Math"/>
                              <a:ea typeface="Cambria Math"/>
                            </a:rPr>
                            <m:t>𝑠𝑖𝑛</m:t>
                          </m:r>
                          <m:r>
                            <a:rPr lang="en-US" sz="1400" i="1">
                              <a:latin typeface="Cambria Math"/>
                              <a:ea typeface="Cambria Math"/>
                            </a:rPr>
                            <m:t>2</m:t>
                          </m:r>
                          <m:r>
                            <a:rPr lang="en-US" sz="1400" i="1">
                              <a:latin typeface="Cambria Math"/>
                              <a:ea typeface="Cambria Math"/>
                            </a:rPr>
                            <m:t>𝜋</m:t>
                          </m:r>
                        </m:e>
                      </m:d>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3742661" y="4330994"/>
                <a:ext cx="1611082" cy="502830"/>
              </a:xfrm>
              <a:prstGeom prst="rect">
                <a:avLst/>
              </a:prstGeom>
              <a:blipFill rotWithShape="1">
                <a:blip r:embed="rId1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628706" y="5025654"/>
                <a:ext cx="701602" cy="52456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m:t>
                      </m:r>
                      <m:f>
                        <m:fPr>
                          <m:ctrlPr>
                            <a:rPr lang="en-US" sz="1400" b="0" i="1" smtClean="0">
                              <a:latin typeface="Cambria Math"/>
                            </a:rPr>
                          </m:ctrlPr>
                        </m:fPr>
                        <m:num>
                          <m:sSup>
                            <m:sSupPr>
                              <m:ctrlPr>
                                <a:rPr lang="en-US" sz="1400" i="1">
                                  <a:latin typeface="Cambria Math"/>
                                </a:rPr>
                              </m:ctrlPr>
                            </m:sSupPr>
                            <m:e>
                              <m:r>
                                <a:rPr lang="en-US" sz="1400" i="1" smtClean="0">
                                  <a:latin typeface="Cambria Math"/>
                                  <a:ea typeface="Cambria Math"/>
                                </a:rPr>
                                <m:t>𝜋</m:t>
                              </m:r>
                              <m:r>
                                <a:rPr lang="en-US" sz="1400" i="1">
                                  <a:latin typeface="Cambria Math"/>
                                </a:rPr>
                                <m:t>𝑎</m:t>
                              </m:r>
                            </m:e>
                            <m:sup>
                              <m:r>
                                <a:rPr lang="en-US" sz="1400" i="1">
                                  <a:latin typeface="Cambria Math"/>
                                </a:rPr>
                                <m:t>2</m:t>
                              </m:r>
                            </m:sup>
                          </m:sSup>
                        </m:num>
                        <m:den>
                          <m:r>
                            <a:rPr lang="en-US" sz="1400" b="0" i="1" smtClean="0">
                              <a:latin typeface="Cambria Math"/>
                            </a:rPr>
                            <m:t>16</m:t>
                          </m:r>
                        </m:den>
                      </m:f>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628706" y="5025654"/>
                <a:ext cx="701602" cy="524567"/>
              </a:xfrm>
              <a:prstGeom prst="rect">
                <a:avLst/>
              </a:prstGeom>
              <a:blipFill rotWithShape="1">
                <a:blip r:embed="rId13"/>
                <a:stretch>
                  <a:fillRect/>
                </a:stretch>
              </a:blipFill>
              <a:ln w="25400">
                <a:noFill/>
              </a:ln>
            </p:spPr>
            <p:txBody>
              <a:bodyPr/>
              <a:lstStyle/>
              <a:p>
                <a:r>
                  <a:rPr lang="en-GB">
                    <a:noFill/>
                  </a:rPr>
                  <a:t> </a:t>
                </a:r>
              </a:p>
            </p:txBody>
          </p:sp>
        </mc:Fallback>
      </mc:AlternateContent>
      <p:sp>
        <p:nvSpPr>
          <p:cNvPr id="26" name="Arc 25"/>
          <p:cNvSpPr/>
          <p:nvPr/>
        </p:nvSpPr>
        <p:spPr>
          <a:xfrm>
            <a:off x="5105400" y="4706680"/>
            <a:ext cx="434163" cy="630864"/>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TextBox 26"/>
          <p:cNvSpPr txBox="1"/>
          <p:nvPr/>
        </p:nvSpPr>
        <p:spPr>
          <a:xfrm>
            <a:off x="5447413" y="4791741"/>
            <a:ext cx="1197935" cy="430887"/>
          </a:xfrm>
          <a:prstGeom prst="rect">
            <a:avLst/>
          </a:prstGeom>
          <a:noFill/>
        </p:spPr>
        <p:txBody>
          <a:bodyPr wrap="square" rtlCol="0">
            <a:spAutoFit/>
          </a:bodyPr>
          <a:lstStyle/>
          <a:p>
            <a:pPr algn="ctr"/>
            <a:r>
              <a:rPr lang="en-US" sz="1100" dirty="0" smtClean="0">
                <a:solidFill>
                  <a:srgbClr val="FF0000"/>
                </a:solidFill>
                <a:latin typeface="Comic Sans MS" panose="030F0702030302020204" pitchFamily="66" charset="0"/>
              </a:rPr>
              <a:t>Work out the exact value</a:t>
            </a:r>
            <a:endParaRPr lang="en-GB" sz="1100" dirty="0">
              <a:solidFill>
                <a:srgbClr val="FF0000"/>
              </a:solidFill>
              <a:latin typeface="Comic Sans MS" panose="030F0702030302020204" pitchFamily="66" charset="0"/>
            </a:endParaRPr>
          </a:p>
        </p:txBody>
      </p:sp>
      <p:sp>
        <p:nvSpPr>
          <p:cNvPr id="28" name="TextBox 27"/>
          <p:cNvSpPr txBox="1"/>
          <p:nvPr/>
        </p:nvSpPr>
        <p:spPr>
          <a:xfrm>
            <a:off x="616689" y="5582095"/>
            <a:ext cx="7687340" cy="954107"/>
          </a:xfrm>
          <a:prstGeom prst="rect">
            <a:avLst/>
          </a:prstGeom>
          <a:noFill/>
        </p:spPr>
        <p:txBody>
          <a:bodyPr wrap="square" rtlCol="0">
            <a:spAutoFit/>
          </a:bodyPr>
          <a:lstStyle/>
          <a:p>
            <a:pPr algn="ctr"/>
            <a:r>
              <a:rPr lang="en-US" sz="1400" dirty="0" smtClean="0">
                <a:solidFill>
                  <a:srgbClr val="FF0000"/>
                </a:solidFill>
                <a:latin typeface="Comic Sans MS" panose="030F0702030302020204" pitchFamily="66" charset="0"/>
              </a:rPr>
              <a:t>Important points:</a:t>
            </a:r>
          </a:p>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You sometimes have to do </a:t>
            </a:r>
            <a:r>
              <a:rPr lang="en-US" sz="1400" u="sng" dirty="0" smtClean="0">
                <a:solidFill>
                  <a:srgbClr val="FF0000"/>
                </a:solidFill>
                <a:latin typeface="Comic Sans MS" panose="030F0702030302020204" pitchFamily="66" charset="0"/>
                <a:sym typeface="Wingdings" panose="05000000000000000000" pitchFamily="2" charset="2"/>
              </a:rPr>
              <a:t>a lot</a:t>
            </a:r>
            <a:r>
              <a:rPr lang="en-US" sz="1400" dirty="0" smtClean="0">
                <a:solidFill>
                  <a:srgbClr val="FF0000"/>
                </a:solidFill>
                <a:latin typeface="Comic Sans MS" panose="030F0702030302020204" pitchFamily="66" charset="0"/>
                <a:sym typeface="Wingdings" panose="05000000000000000000" pitchFamily="2" charset="2"/>
              </a:rPr>
              <a:t> of rearranging/substitution before you can Integrate</a:t>
            </a:r>
          </a:p>
          <a:p>
            <a:pPr marL="285750" indent="-285750" algn="ctr">
              <a:buFont typeface="Wingdings"/>
              <a:buChar char="à"/>
            </a:pPr>
            <a:r>
              <a:rPr lang="en-US" sz="1400" dirty="0">
                <a:solidFill>
                  <a:srgbClr val="FF0000"/>
                </a:solidFill>
                <a:latin typeface="Comic Sans MS" panose="030F0702030302020204" pitchFamily="66" charset="0"/>
                <a:sym typeface="Wingdings" panose="05000000000000000000" pitchFamily="2" charset="2"/>
              </a:rPr>
              <a:t>Your calculator might not give you exact values, so you need to find them yourself by manipulating the </a:t>
            </a:r>
            <a:r>
              <a:rPr lang="en-US" sz="1400" dirty="0" smtClean="0">
                <a:solidFill>
                  <a:srgbClr val="FF0000"/>
                </a:solidFill>
                <a:latin typeface="Comic Sans MS" panose="030F0702030302020204" pitchFamily="66" charset="0"/>
                <a:sym typeface="Wingdings" panose="05000000000000000000" pitchFamily="2" charset="2"/>
              </a:rPr>
              <a:t>fractions</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47050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blinds(horizontal)">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3">
                                            <p:txEl>
                                              <p:pRg st="2" end="2"/>
                                            </p:txEl>
                                          </p:spTgt>
                                        </p:tgtEl>
                                        <p:attrNameLst>
                                          <p:attrName>style.visibility</p:attrName>
                                        </p:attrNameLst>
                                      </p:cBhvr>
                                      <p:to>
                                        <p:strVal val="visible"/>
                                      </p:to>
                                    </p:set>
                                    <p:animEffect transition="in" filter="blinds(horizontal)">
                                      <p:cBhvr>
                                        <p:cTn id="27" dur="500"/>
                                        <p:tgtEl>
                                          <p:spTgt spid="2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linds(horizont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linds(horizontal)">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linds(horizontal)">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8">
                                            <p:txEl>
                                              <p:pRg st="0" end="0"/>
                                            </p:txEl>
                                          </p:spTgt>
                                        </p:tgtEl>
                                        <p:attrNameLst>
                                          <p:attrName>style.visibility</p:attrName>
                                        </p:attrNameLst>
                                      </p:cBhvr>
                                      <p:to>
                                        <p:strVal val="visible"/>
                                      </p:to>
                                    </p:set>
                                    <p:animEffect transition="in" filter="blinds(horizontal)">
                                      <p:cBhvr>
                                        <p:cTn id="57" dur="500"/>
                                        <p:tgtEl>
                                          <p:spTgt spid="2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8">
                                            <p:txEl>
                                              <p:pRg st="1" end="1"/>
                                            </p:txEl>
                                          </p:spTgt>
                                        </p:tgtEl>
                                        <p:attrNameLst>
                                          <p:attrName>style.visibility</p:attrName>
                                        </p:attrNameLst>
                                      </p:cBhvr>
                                      <p:to>
                                        <p:strVal val="visible"/>
                                      </p:to>
                                    </p:set>
                                    <p:animEffect transition="in" filter="blinds(horizontal)">
                                      <p:cBhvr>
                                        <p:cTn id="62" dur="500"/>
                                        <p:tgtEl>
                                          <p:spTgt spid="28">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8">
                                            <p:txEl>
                                              <p:pRg st="2" end="2"/>
                                            </p:txEl>
                                          </p:spTgt>
                                        </p:tgtEl>
                                        <p:attrNameLst>
                                          <p:attrName>style.visibility</p:attrName>
                                        </p:attrNameLst>
                                      </p:cBhvr>
                                      <p:to>
                                        <p:strVal val="visible"/>
                                      </p:to>
                                    </p:set>
                                    <p:animEffect transition="in" filter="blinds(horizontal)">
                                      <p:cBhvr>
                                        <p:cTn id="67"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22" grpId="0" animBg="1"/>
      <p:bldP spid="24" grpId="0"/>
      <p:bldP spid="25" grpId="0"/>
      <p:bldP spid="26" grpId="0" animBg="1"/>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124200" cy="4800600"/>
          </a:xfrm>
        </p:spPr>
        <p:txBody>
          <a:bodyPr>
            <a:normAutofit/>
          </a:bodyPr>
          <a:lstStyle/>
          <a:p>
            <a:pPr marL="0" indent="0" algn="ctr">
              <a:buNone/>
            </a:pPr>
            <a:r>
              <a:rPr lang="en-GB" sz="1400" b="1" dirty="0" smtClean="0">
                <a:latin typeface="Comic Sans MS" panose="030F0702030302020204" pitchFamily="66" charset="0"/>
              </a:rPr>
              <a:t>You can use Integration to find areas of sectors of curves, given their Polar equations</a:t>
            </a:r>
            <a:endParaRPr lang="en-GB" sz="1400" dirty="0" smtClean="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smtClean="0">
                <a:latin typeface="Comic Sans MS" panose="030F0702030302020204" pitchFamily="66" charset="0"/>
              </a:rPr>
              <a:t>a) On the same diagram, sketch the curves with equations: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r = 2 + cos</a:t>
            </a:r>
            <a:r>
              <a:rPr lang="el-GR" sz="1400" dirty="0" smtClean="0">
                <a:latin typeface="Comic Sans MS" panose="030F0702030302020204" pitchFamily="66" charset="0"/>
                <a:sym typeface="Wingdings" panose="05000000000000000000" pitchFamily="2" charset="2"/>
              </a:rPr>
              <a:t>θ</a:t>
            </a:r>
            <a:endParaRPr lang="en-US" sz="1400" dirty="0" smtClean="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r = 5cos</a:t>
            </a:r>
            <a:r>
              <a:rPr lang="el-GR" sz="1400" dirty="0" smtClean="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smtClean="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b) Find the polar coordinates of the intersection of these curves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c) Find the exact value of the finite region bounded by the 2 curves</a:t>
            </a:r>
          </a:p>
        </p:txBody>
      </p:sp>
      <p:sp>
        <p:nvSpPr>
          <p:cNvPr id="4" name="TextBox 3"/>
          <p:cNvSpPr txBox="1"/>
          <p:nvPr/>
        </p:nvSpPr>
        <p:spPr>
          <a:xfrm>
            <a:off x="8713589" y="6550223"/>
            <a:ext cx="423514" cy="307777"/>
          </a:xfrm>
          <a:prstGeom prst="rect">
            <a:avLst/>
          </a:prstGeom>
          <a:noFill/>
        </p:spPr>
        <p:txBody>
          <a:bodyPr wrap="none" rtlCol="0">
            <a:spAutoFit/>
          </a:bodyPr>
          <a:lstStyle/>
          <a:p>
            <a:pPr algn="ctr"/>
            <a:r>
              <a:rPr lang="en-GB" sz="1400" dirty="0" smtClean="0">
                <a:latin typeface="Comic Sans MS" panose="030F0702030302020204" pitchFamily="66" charset="0"/>
              </a:rPr>
              <a:t>7D</a:t>
            </a:r>
            <a:endParaRPr lang="en-GB" sz="1400" dirty="0">
              <a:latin typeface="Comic Sans MS" panose="030F0702030302020204" pitchFamily="66" charset="0"/>
            </a:endParaRPr>
          </a:p>
        </p:txBody>
      </p:sp>
      <p:pic>
        <p:nvPicPr>
          <p:cNvPr id="5" name="Picture 2" descr="http://hyperphysics.phy-astr.gsu.edu/hbase/math/immath/sphcoorde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76200"/>
            <a:ext cx="1623848" cy="11792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323" t="14057" r="1445" b="13900"/>
          <a:stretch/>
        </p:blipFill>
        <p:spPr bwMode="auto">
          <a:xfrm>
            <a:off x="4114800" y="1536405"/>
            <a:ext cx="3976578" cy="2432160"/>
          </a:xfrm>
          <a:prstGeom prst="rect">
            <a:avLst/>
          </a:prstGeom>
          <a:noFill/>
          <a:ln w="25400">
            <a:noFill/>
            <a:miter lim="800000"/>
            <a:headEnd/>
            <a:tailEnd/>
          </a:ln>
          <a:extLst>
            <a:ext uri="{909E8E84-426E-40DD-AFC4-6F175D3DCCD1}">
              <a14:hiddenFill xmlns:a14="http://schemas.microsoft.com/office/drawing/2010/main">
                <a:solidFill>
                  <a:schemeClr val="accent1"/>
                </a:solidFill>
              </a14:hiddenFill>
            </a:ext>
          </a:extLst>
        </p:spPr>
      </p:pic>
      <p:cxnSp>
        <p:nvCxnSpPr>
          <p:cNvPr id="7" name="Straight Connector 6"/>
          <p:cNvCxnSpPr>
            <a:stCxn id="2050" idx="2"/>
            <a:endCxn id="2050" idx="0"/>
          </p:cNvCxnSpPr>
          <p:nvPr/>
        </p:nvCxnSpPr>
        <p:spPr>
          <a:xfrm flipV="1">
            <a:off x="6103089" y="1536405"/>
            <a:ext cx="0" cy="243216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2050" idx="1"/>
            <a:endCxn id="2050" idx="3"/>
          </p:cNvCxnSpPr>
          <p:nvPr/>
        </p:nvCxnSpPr>
        <p:spPr>
          <a:xfrm>
            <a:off x="4114800" y="2752485"/>
            <a:ext cx="3976578" cy="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96200" y="2755605"/>
            <a:ext cx="604653" cy="276999"/>
          </a:xfrm>
          <a:prstGeom prst="rect">
            <a:avLst/>
          </a:prstGeom>
          <a:noFill/>
        </p:spPr>
        <p:txBody>
          <a:bodyPr wrap="none" rtlCol="0">
            <a:spAutoFit/>
          </a:bodyPr>
          <a:lstStyle/>
          <a:p>
            <a:r>
              <a:rPr lang="en-US" sz="1200" b="1" dirty="0" smtClean="0">
                <a:latin typeface="Comic Sans MS" panose="030F0702030302020204" pitchFamily="66" charset="0"/>
              </a:rPr>
              <a:t>0, 2</a:t>
            </a:r>
            <a:r>
              <a:rPr lang="el-GR" sz="1200" b="1" dirty="0" smtClean="0">
                <a:latin typeface="Comic Sans MS" panose="030F0702030302020204" pitchFamily="66" charset="0"/>
              </a:rPr>
              <a:t>π</a:t>
            </a:r>
            <a:endParaRPr lang="en-GB" sz="1200" b="1" dirty="0">
              <a:latin typeface="Comic Sans MS" panose="030F0702030302020204" pitchFamily="66" charset="0"/>
            </a:endParaRPr>
          </a:p>
        </p:txBody>
      </p:sp>
      <p:sp>
        <p:nvSpPr>
          <p:cNvPr id="15" name="TextBox 14"/>
          <p:cNvSpPr txBox="1"/>
          <p:nvPr/>
        </p:nvSpPr>
        <p:spPr>
          <a:xfrm>
            <a:off x="5943600" y="1079205"/>
            <a:ext cx="321624" cy="461665"/>
          </a:xfrm>
          <a:prstGeom prst="rect">
            <a:avLst/>
          </a:prstGeom>
          <a:noFill/>
        </p:spPr>
        <p:txBody>
          <a:bodyPr wrap="square" rtlCol="0">
            <a:spAutoFit/>
          </a:bodyPr>
          <a:lstStyle/>
          <a:p>
            <a:pPr algn="ctr"/>
            <a:r>
              <a:rPr lang="el-GR" sz="1200" b="1" u="sng" dirty="0" smtClean="0">
                <a:latin typeface="Comic Sans MS" panose="030F0702030302020204" pitchFamily="66" charset="0"/>
              </a:rPr>
              <a:t>π</a:t>
            </a:r>
            <a:r>
              <a:rPr lang="en-US" sz="1200" b="1" dirty="0" smtClean="0">
                <a:latin typeface="Comic Sans MS" panose="030F0702030302020204" pitchFamily="66" charset="0"/>
              </a:rPr>
              <a:t> 2</a:t>
            </a:r>
            <a:endParaRPr lang="en-GB" sz="1200" b="1" dirty="0">
              <a:latin typeface="Comic Sans MS" panose="030F0702030302020204" pitchFamily="66" charset="0"/>
            </a:endParaRPr>
          </a:p>
        </p:txBody>
      </p:sp>
      <p:sp>
        <p:nvSpPr>
          <p:cNvPr id="16" name="TextBox 15"/>
          <p:cNvSpPr txBox="1"/>
          <p:nvPr/>
        </p:nvSpPr>
        <p:spPr>
          <a:xfrm>
            <a:off x="3886200" y="2603205"/>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17" name="TextBox 16"/>
          <p:cNvSpPr txBox="1"/>
          <p:nvPr/>
        </p:nvSpPr>
        <p:spPr>
          <a:xfrm>
            <a:off x="5909931" y="3985438"/>
            <a:ext cx="442357" cy="461665"/>
          </a:xfrm>
          <a:prstGeom prst="rect">
            <a:avLst/>
          </a:prstGeom>
          <a:noFill/>
        </p:spPr>
        <p:txBody>
          <a:bodyPr wrap="square" rtlCol="0">
            <a:spAutoFit/>
          </a:bodyPr>
          <a:lstStyle/>
          <a:p>
            <a:pPr algn="ctr"/>
            <a:r>
              <a:rPr lang="en-US" sz="1200" b="1" u="sng" dirty="0" smtClean="0">
                <a:latin typeface="Comic Sans MS" panose="030F0702030302020204" pitchFamily="66" charset="0"/>
              </a:rPr>
              <a:t>3</a:t>
            </a:r>
            <a:r>
              <a:rPr lang="el-GR" sz="1200" b="1" u="sng" dirty="0" smtClean="0">
                <a:latin typeface="Comic Sans MS" panose="030F0702030302020204" pitchFamily="66" charset="0"/>
              </a:rPr>
              <a:t>π</a:t>
            </a:r>
            <a:r>
              <a:rPr lang="en-US" sz="1200" b="1" dirty="0" smtClean="0">
                <a:latin typeface="Comic Sans MS" panose="030F0702030302020204" pitchFamily="66" charset="0"/>
              </a:rPr>
              <a:t> 2</a:t>
            </a:r>
            <a:endParaRPr lang="en-GB" sz="1200" b="1" dirty="0">
              <a:latin typeface="Comic Sans MS" panose="030F0702030302020204" pitchFamily="66" charset="0"/>
            </a:endParaRPr>
          </a:p>
        </p:txBody>
      </p:sp>
      <p:grpSp>
        <p:nvGrpSpPr>
          <p:cNvPr id="13" name="Group 12"/>
          <p:cNvGrpSpPr/>
          <p:nvPr/>
        </p:nvGrpSpPr>
        <p:grpSpPr>
          <a:xfrm>
            <a:off x="6030432" y="3274829"/>
            <a:ext cx="152400" cy="152400"/>
            <a:chOff x="5105400" y="5029200"/>
            <a:chExt cx="152400" cy="152400"/>
          </a:xfrm>
        </p:grpSpPr>
        <p:cxnSp>
          <p:nvCxnSpPr>
            <p:cNvPr id="12" name="Straight Connector 11"/>
            <p:cNvCxnSpPr/>
            <p:nvPr/>
          </p:nvCxnSpPr>
          <p:spPr>
            <a:xfrm>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6023344" y="2108791"/>
            <a:ext cx="152400" cy="152400"/>
            <a:chOff x="5105400" y="5029200"/>
            <a:chExt cx="152400" cy="152400"/>
          </a:xfrm>
        </p:grpSpPr>
        <p:cxnSp>
          <p:nvCxnSpPr>
            <p:cNvPr id="23" name="Straight Connector 22"/>
            <p:cNvCxnSpPr/>
            <p:nvPr/>
          </p:nvCxnSpPr>
          <p:spPr>
            <a:xfrm>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707911" y="2675861"/>
            <a:ext cx="152400" cy="152400"/>
            <a:chOff x="5105400" y="5029200"/>
            <a:chExt cx="152400" cy="152400"/>
          </a:xfrm>
        </p:grpSpPr>
        <p:cxnSp>
          <p:nvCxnSpPr>
            <p:cNvPr id="26" name="Straight Connector 25"/>
            <p:cNvCxnSpPr/>
            <p:nvPr/>
          </p:nvCxnSpPr>
          <p:spPr>
            <a:xfrm>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6997995" y="2668773"/>
            <a:ext cx="152400" cy="152400"/>
            <a:chOff x="5105400" y="5029200"/>
            <a:chExt cx="152400" cy="152400"/>
          </a:xfrm>
        </p:grpSpPr>
        <p:cxnSp>
          <p:nvCxnSpPr>
            <p:cNvPr id="29" name="Straight Connector 28"/>
            <p:cNvCxnSpPr/>
            <p:nvPr/>
          </p:nvCxnSpPr>
          <p:spPr>
            <a:xfrm>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7028121" y="2764465"/>
            <a:ext cx="279244" cy="276999"/>
          </a:xfrm>
          <a:prstGeom prst="rect">
            <a:avLst/>
          </a:prstGeom>
          <a:noFill/>
        </p:spPr>
        <p:txBody>
          <a:bodyPr wrap="none" rtlCol="0">
            <a:spAutoFit/>
          </a:bodyPr>
          <a:lstStyle/>
          <a:p>
            <a:r>
              <a:rPr lang="en-US" sz="1200" b="1" dirty="0" smtClean="0">
                <a:solidFill>
                  <a:srgbClr val="FF0000"/>
                </a:solidFill>
                <a:latin typeface="Comic Sans MS" panose="030F0702030302020204" pitchFamily="66" charset="0"/>
              </a:rPr>
              <a:t>3</a:t>
            </a:r>
            <a:endParaRPr lang="en-GB" sz="1200" b="1" dirty="0">
              <a:solidFill>
                <a:srgbClr val="FF0000"/>
              </a:solidFill>
              <a:latin typeface="Comic Sans MS" panose="030F0702030302020204" pitchFamily="66" charset="0"/>
            </a:endParaRPr>
          </a:p>
        </p:txBody>
      </p:sp>
      <p:sp>
        <p:nvSpPr>
          <p:cNvPr id="32" name="TextBox 31"/>
          <p:cNvSpPr txBox="1"/>
          <p:nvPr/>
        </p:nvSpPr>
        <p:spPr>
          <a:xfrm>
            <a:off x="5511210" y="2736110"/>
            <a:ext cx="279244" cy="276999"/>
          </a:xfrm>
          <a:prstGeom prst="rect">
            <a:avLst/>
          </a:prstGeom>
          <a:noFill/>
        </p:spPr>
        <p:txBody>
          <a:bodyPr wrap="none" rtlCol="0">
            <a:spAutoFit/>
          </a:bodyPr>
          <a:lstStyle/>
          <a:p>
            <a:r>
              <a:rPr lang="en-US" sz="1200" b="1" dirty="0" smtClean="0">
                <a:solidFill>
                  <a:srgbClr val="FF0000"/>
                </a:solidFill>
                <a:latin typeface="Comic Sans MS" panose="030F0702030302020204" pitchFamily="66" charset="0"/>
              </a:rPr>
              <a:t>1</a:t>
            </a:r>
            <a:endParaRPr lang="en-GB" sz="1200" b="1" dirty="0">
              <a:solidFill>
                <a:srgbClr val="FF0000"/>
              </a:solidFill>
              <a:latin typeface="Comic Sans MS" panose="030F0702030302020204" pitchFamily="66" charset="0"/>
            </a:endParaRPr>
          </a:p>
        </p:txBody>
      </p:sp>
      <p:sp>
        <p:nvSpPr>
          <p:cNvPr id="33" name="TextBox 32"/>
          <p:cNvSpPr txBox="1"/>
          <p:nvPr/>
        </p:nvSpPr>
        <p:spPr>
          <a:xfrm>
            <a:off x="6057014" y="1889050"/>
            <a:ext cx="279244" cy="276999"/>
          </a:xfrm>
          <a:prstGeom prst="rect">
            <a:avLst/>
          </a:prstGeom>
          <a:noFill/>
        </p:spPr>
        <p:txBody>
          <a:bodyPr wrap="none" rtlCol="0">
            <a:spAutoFit/>
          </a:bodyPr>
          <a:lstStyle/>
          <a:p>
            <a:r>
              <a:rPr lang="en-US" sz="1200" b="1" dirty="0" smtClean="0">
                <a:solidFill>
                  <a:srgbClr val="FF0000"/>
                </a:solidFill>
                <a:latin typeface="Comic Sans MS" panose="030F0702030302020204" pitchFamily="66" charset="0"/>
              </a:rPr>
              <a:t>2</a:t>
            </a:r>
            <a:endParaRPr lang="en-GB" sz="1200" b="1" dirty="0">
              <a:solidFill>
                <a:srgbClr val="FF0000"/>
              </a:solidFill>
              <a:latin typeface="Comic Sans MS" panose="030F0702030302020204" pitchFamily="66" charset="0"/>
            </a:endParaRPr>
          </a:p>
        </p:txBody>
      </p:sp>
      <p:sp>
        <p:nvSpPr>
          <p:cNvPr id="34" name="TextBox 33"/>
          <p:cNvSpPr txBox="1"/>
          <p:nvPr/>
        </p:nvSpPr>
        <p:spPr>
          <a:xfrm>
            <a:off x="6049926" y="3381153"/>
            <a:ext cx="279244" cy="276999"/>
          </a:xfrm>
          <a:prstGeom prst="rect">
            <a:avLst/>
          </a:prstGeom>
          <a:noFill/>
        </p:spPr>
        <p:txBody>
          <a:bodyPr wrap="none" rtlCol="0">
            <a:spAutoFit/>
          </a:bodyPr>
          <a:lstStyle/>
          <a:p>
            <a:r>
              <a:rPr lang="en-US" sz="1200" b="1" dirty="0" smtClean="0">
                <a:solidFill>
                  <a:srgbClr val="FF0000"/>
                </a:solidFill>
                <a:latin typeface="Comic Sans MS" panose="030F0702030302020204" pitchFamily="66" charset="0"/>
              </a:rPr>
              <a:t>2</a:t>
            </a:r>
            <a:endParaRPr lang="en-GB" sz="1200" b="1" dirty="0">
              <a:solidFill>
                <a:srgbClr val="FF0000"/>
              </a:solidFill>
              <a:latin typeface="Comic Sans MS" panose="030F0702030302020204" pitchFamily="66" charset="0"/>
            </a:endParaRPr>
          </a:p>
        </p:txBody>
      </p:sp>
      <p:sp>
        <p:nvSpPr>
          <p:cNvPr id="19" name="TextBox 18"/>
          <p:cNvSpPr txBox="1"/>
          <p:nvPr/>
        </p:nvSpPr>
        <p:spPr>
          <a:xfrm>
            <a:off x="3572540" y="4391247"/>
            <a:ext cx="5082364" cy="830997"/>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Start by plotting the graph of r = 2 + cos</a:t>
            </a:r>
            <a:r>
              <a:rPr lang="el-GR" sz="1200" dirty="0" smtClean="0">
                <a:solidFill>
                  <a:srgbClr val="FF0000"/>
                </a:solidFill>
                <a:latin typeface="Comic Sans MS" panose="030F0702030302020204" pitchFamily="66" charset="0"/>
              </a:rPr>
              <a:t>θ</a:t>
            </a:r>
            <a:endParaRPr lang="en-US" sz="1200" dirty="0" smtClean="0">
              <a:solidFill>
                <a:srgbClr val="FF0000"/>
              </a:solidFill>
              <a:latin typeface="Comic Sans MS" panose="030F0702030302020204" pitchFamily="66" charset="0"/>
            </a:endParaRPr>
          </a:p>
          <a:p>
            <a:pPr algn="ctr"/>
            <a:endParaRPr lang="en-US" sz="1200" dirty="0">
              <a:solidFill>
                <a:srgbClr val="FF0000"/>
              </a:solidFill>
              <a:latin typeface="Comic Sans MS" panose="030F0702030302020204" pitchFamily="66" charset="0"/>
            </a:endParaRPr>
          </a:p>
          <a:p>
            <a:pPr algn="ctr"/>
            <a:r>
              <a:rPr lang="en-US" sz="1200" dirty="0" smtClean="0">
                <a:solidFill>
                  <a:srgbClr val="FF0000"/>
                </a:solidFill>
                <a:latin typeface="Comic Sans MS" panose="030F0702030302020204" pitchFamily="66" charset="0"/>
                <a:sym typeface="Wingdings" panose="05000000000000000000" pitchFamily="2" charset="2"/>
              </a:rPr>
              <a:t> Use a table if it helps, to work out values when </a:t>
            </a:r>
            <a:r>
              <a:rPr lang="el-GR" sz="1200" dirty="0" smtClean="0">
                <a:solidFill>
                  <a:srgbClr val="FF0000"/>
                </a:solidFill>
                <a:latin typeface="Comic Sans MS" panose="030F0702030302020204" pitchFamily="66" charset="0"/>
                <a:sym typeface="Wingdings" panose="05000000000000000000" pitchFamily="2" charset="2"/>
              </a:rPr>
              <a:t>θ</a:t>
            </a:r>
            <a:r>
              <a:rPr lang="en-US" sz="1200" dirty="0" smtClean="0">
                <a:solidFill>
                  <a:srgbClr val="FF0000"/>
                </a:solidFill>
                <a:latin typeface="Comic Sans MS" panose="030F0702030302020204" pitchFamily="66" charset="0"/>
                <a:sym typeface="Wingdings" panose="05000000000000000000" pitchFamily="2" charset="2"/>
              </a:rPr>
              <a:t> is 0, </a:t>
            </a:r>
            <a:r>
              <a:rPr lang="el-GR" sz="1200" baseline="30000" dirty="0" smtClean="0">
                <a:solidFill>
                  <a:srgbClr val="FF0000"/>
                </a:solidFill>
                <a:latin typeface="Comic Sans MS" panose="030F0702030302020204" pitchFamily="66" charset="0"/>
                <a:sym typeface="Wingdings" panose="05000000000000000000" pitchFamily="2" charset="2"/>
              </a:rPr>
              <a:t>π</a:t>
            </a:r>
            <a:r>
              <a:rPr lang="en-US" sz="1200" dirty="0" smtClean="0">
                <a:solidFill>
                  <a:srgbClr val="FF0000"/>
                </a:solidFill>
                <a:latin typeface="Comic Sans MS" panose="030F0702030302020204" pitchFamily="66" charset="0"/>
                <a:sym typeface="Wingdings" panose="05000000000000000000" pitchFamily="2" charset="2"/>
              </a:rPr>
              <a:t>/</a:t>
            </a:r>
            <a:r>
              <a:rPr lang="en-US" sz="1200" baseline="-25000" dirty="0" smtClean="0">
                <a:solidFill>
                  <a:srgbClr val="FF0000"/>
                </a:solidFill>
                <a:latin typeface="Comic Sans MS" panose="030F0702030302020204" pitchFamily="66" charset="0"/>
                <a:sym typeface="Wingdings" panose="05000000000000000000" pitchFamily="2" charset="2"/>
              </a:rPr>
              <a:t>2</a:t>
            </a:r>
            <a:r>
              <a:rPr lang="en-US" sz="1200" dirty="0" smtClean="0">
                <a:solidFill>
                  <a:srgbClr val="FF0000"/>
                </a:solidFill>
                <a:latin typeface="Comic Sans MS" panose="030F0702030302020204" pitchFamily="66" charset="0"/>
                <a:sym typeface="Wingdings" panose="05000000000000000000" pitchFamily="2" charset="2"/>
              </a:rPr>
              <a:t>, </a:t>
            </a:r>
            <a:r>
              <a:rPr lang="el-GR" sz="1200" dirty="0" smtClean="0">
                <a:solidFill>
                  <a:srgbClr val="FF0000"/>
                </a:solidFill>
                <a:latin typeface="Comic Sans MS" panose="030F0702030302020204" pitchFamily="66" charset="0"/>
                <a:sym typeface="Wingdings" panose="05000000000000000000" pitchFamily="2" charset="2"/>
              </a:rPr>
              <a:t>π</a:t>
            </a:r>
            <a:r>
              <a:rPr lang="en-US" sz="1200" dirty="0" smtClean="0">
                <a:solidFill>
                  <a:srgbClr val="FF0000"/>
                </a:solidFill>
                <a:latin typeface="Comic Sans MS" panose="030F0702030302020204" pitchFamily="66" charset="0"/>
                <a:sym typeface="Wingdings" panose="05000000000000000000" pitchFamily="2" charset="2"/>
              </a:rPr>
              <a:t> and </a:t>
            </a:r>
            <a:r>
              <a:rPr lang="en-US" sz="1200" baseline="30000" dirty="0" smtClean="0">
                <a:solidFill>
                  <a:srgbClr val="FF0000"/>
                </a:solidFill>
                <a:latin typeface="Comic Sans MS" panose="030F0702030302020204" pitchFamily="66" charset="0"/>
                <a:sym typeface="Wingdings" panose="05000000000000000000" pitchFamily="2" charset="2"/>
              </a:rPr>
              <a:t>3</a:t>
            </a:r>
            <a:r>
              <a:rPr lang="el-GR" sz="1200" baseline="30000" dirty="0" smtClean="0">
                <a:solidFill>
                  <a:srgbClr val="FF0000"/>
                </a:solidFill>
                <a:latin typeface="Comic Sans MS" panose="030F0702030302020204" pitchFamily="66" charset="0"/>
                <a:sym typeface="Wingdings" panose="05000000000000000000" pitchFamily="2" charset="2"/>
              </a:rPr>
              <a:t>π</a:t>
            </a:r>
            <a:r>
              <a:rPr lang="en-US" sz="1200" dirty="0" smtClean="0">
                <a:solidFill>
                  <a:srgbClr val="FF0000"/>
                </a:solidFill>
                <a:latin typeface="Comic Sans MS" panose="030F0702030302020204" pitchFamily="66" charset="0"/>
                <a:sym typeface="Wingdings" panose="05000000000000000000" pitchFamily="2" charset="2"/>
              </a:rPr>
              <a:t>/</a:t>
            </a:r>
            <a:r>
              <a:rPr lang="en-US" sz="1200" baseline="-25000" dirty="0" smtClean="0">
                <a:solidFill>
                  <a:srgbClr val="FF0000"/>
                </a:solidFill>
                <a:latin typeface="Comic Sans MS" panose="030F0702030302020204" pitchFamily="66" charset="0"/>
                <a:sym typeface="Wingdings" panose="05000000000000000000" pitchFamily="2" charset="2"/>
              </a:rPr>
              <a:t>2</a:t>
            </a:r>
            <a:endParaRPr lang="en-GB" sz="1200" baseline="-25000" dirty="0">
              <a:solidFill>
                <a:srgbClr val="FF0000"/>
              </a:solidFill>
              <a:latin typeface="Comic Sans MS" panose="030F0702030302020204" pitchFamily="66" charset="0"/>
            </a:endParaRPr>
          </a:p>
        </p:txBody>
      </p:sp>
      <p:sp>
        <p:nvSpPr>
          <p:cNvPr id="21" name="Rectangle 20"/>
          <p:cNvSpPr/>
          <p:nvPr/>
        </p:nvSpPr>
        <p:spPr>
          <a:xfrm>
            <a:off x="1222744" y="3306725"/>
            <a:ext cx="1105786" cy="2126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5" name="TextBox 34"/>
              <p:cNvSpPr txBox="1"/>
              <p:nvPr/>
            </p:nvSpPr>
            <p:spPr>
              <a:xfrm>
                <a:off x="4391245" y="2248784"/>
                <a:ext cx="143180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FF0000"/>
                          </a:solidFill>
                          <a:latin typeface="Cambria Math"/>
                        </a:rPr>
                        <m:t>𝒓</m:t>
                      </m:r>
                      <m:r>
                        <a:rPr lang="en-US" sz="1600" b="1" i="1" smtClean="0">
                          <a:solidFill>
                            <a:srgbClr val="FF0000"/>
                          </a:solidFill>
                          <a:latin typeface="Cambria Math"/>
                        </a:rPr>
                        <m:t>=</m:t>
                      </m:r>
                      <m:r>
                        <a:rPr lang="en-US" sz="1600" b="1" i="1" smtClean="0">
                          <a:solidFill>
                            <a:srgbClr val="FF0000"/>
                          </a:solidFill>
                          <a:latin typeface="Cambria Math"/>
                        </a:rPr>
                        <m:t>𝟐</m:t>
                      </m:r>
                      <m:r>
                        <a:rPr lang="en-US" sz="1600" b="1" i="1" smtClean="0">
                          <a:solidFill>
                            <a:srgbClr val="FF0000"/>
                          </a:solidFill>
                          <a:latin typeface="Cambria Math"/>
                        </a:rPr>
                        <m:t>+</m:t>
                      </m:r>
                      <m:r>
                        <a:rPr lang="en-US" sz="1600" b="1" i="1" smtClean="0">
                          <a:solidFill>
                            <a:srgbClr val="FF0000"/>
                          </a:solidFill>
                          <a:latin typeface="Cambria Math"/>
                        </a:rPr>
                        <m:t>𝒄𝒐𝒔</m:t>
                      </m:r>
                      <m:r>
                        <a:rPr lang="en-US" sz="1600" b="1" i="1" smtClean="0">
                          <a:solidFill>
                            <a:srgbClr val="FF0000"/>
                          </a:solidFill>
                          <a:latin typeface="Cambria Math"/>
                          <a:ea typeface="Cambria Math"/>
                        </a:rPr>
                        <m:t>𝜽</m:t>
                      </m:r>
                    </m:oMath>
                  </m:oMathPara>
                </a14:m>
                <a:endParaRPr lang="en-GB" sz="1600" b="1" dirty="0">
                  <a:solidFill>
                    <a:srgbClr val="FF0000"/>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4391245" y="2248784"/>
                <a:ext cx="1431802" cy="338554"/>
              </a:xfrm>
              <a:prstGeom prst="rect">
                <a:avLst/>
              </a:prstGeom>
              <a:blipFill rotWithShape="1">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70685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vertical)">
                                      <p:cBhvr>
                                        <p:cTn id="27" dur="500"/>
                                        <p:tgtEl>
                                          <p:spTgt spid="11"/>
                                        </p:tgtEl>
                                      </p:cBhvr>
                                    </p:animEffect>
                                  </p:childTnLst>
                                </p:cTn>
                              </p:par>
                              <p:par>
                                <p:cTn id="28" presetID="3" presetClass="entr" presetSubtype="1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linds(horizontal)">
                                      <p:cBhvr>
                                        <p:cTn id="33" dur="500"/>
                                        <p:tgtEl>
                                          <p:spTgt spid="15"/>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animEffect transition="in" filter="blinds(horizontal)">
                                      <p:cBhvr>
                                        <p:cTn id="47" dur="500"/>
                                        <p:tgtEl>
                                          <p:spTgt spid="1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9">
                                            <p:txEl>
                                              <p:pRg st="2" end="2"/>
                                            </p:txEl>
                                          </p:spTgt>
                                        </p:tgtEl>
                                        <p:attrNameLst>
                                          <p:attrName>style.visibility</p:attrName>
                                        </p:attrNameLst>
                                      </p:cBhvr>
                                      <p:to>
                                        <p:strVal val="visible"/>
                                      </p:to>
                                    </p:set>
                                    <p:animEffect transition="in" filter="blinds(horizontal)">
                                      <p:cBhvr>
                                        <p:cTn id="57" dur="500"/>
                                        <p:tgtEl>
                                          <p:spTgt spid="19">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linds(horizontal)">
                                      <p:cBhvr>
                                        <p:cTn id="62" dur="500"/>
                                        <p:tgtEl>
                                          <p:spTgt spid="28"/>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blinds(horizontal)">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blinds(horizontal)">
                                      <p:cBhvr>
                                        <p:cTn id="70" dur="500"/>
                                        <p:tgtEl>
                                          <p:spTgt spid="22"/>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blinds(horizontal)">
                                      <p:cBhvr>
                                        <p:cTn id="73" dur="500"/>
                                        <p:tgtEl>
                                          <p:spTgt spid="33"/>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blinds(horizontal)">
                                      <p:cBhvr>
                                        <p:cTn id="78" dur="500"/>
                                        <p:tgtEl>
                                          <p:spTgt spid="25"/>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blinds(horizontal)">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blinds(horizontal)">
                                      <p:cBhvr>
                                        <p:cTn id="86" dur="500"/>
                                        <p:tgtEl>
                                          <p:spTgt spid="13"/>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blinds(horizontal)">
                                      <p:cBhvr>
                                        <p:cTn id="89" dur="500"/>
                                        <p:tgtEl>
                                          <p:spTgt spid="34"/>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xit" presetSubtype="10" fill="hold" nodeType="clickEffect">
                                  <p:stCondLst>
                                    <p:cond delay="0"/>
                                  </p:stCondLst>
                                  <p:childTnLst>
                                    <p:animEffect transition="out" filter="blinds(horizontal)">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3" presetClass="exit" presetSubtype="10" fill="hold" nodeType="withEffect">
                                  <p:stCondLst>
                                    <p:cond delay="0"/>
                                  </p:stCondLst>
                                  <p:childTnLst>
                                    <p:animEffect transition="out" filter="blinds(horizontal)">
                                      <p:cBhvr>
                                        <p:cTn id="96" dur="500"/>
                                        <p:tgtEl>
                                          <p:spTgt spid="7"/>
                                        </p:tgtEl>
                                      </p:cBhvr>
                                    </p:animEffect>
                                    <p:set>
                                      <p:cBhvr>
                                        <p:cTn id="97" dur="1" fill="hold">
                                          <p:stCondLst>
                                            <p:cond delay="499"/>
                                          </p:stCondLst>
                                        </p:cTn>
                                        <p:tgtEl>
                                          <p:spTgt spid="7"/>
                                        </p:tgtEl>
                                        <p:attrNameLst>
                                          <p:attrName>style.visibility</p:attrName>
                                        </p:attrNameLst>
                                      </p:cBhvr>
                                      <p:to>
                                        <p:strVal val="hidden"/>
                                      </p:to>
                                    </p:set>
                                  </p:childTnLst>
                                </p:cTn>
                              </p:par>
                              <p:par>
                                <p:cTn id="98" presetID="3" presetClass="entr" presetSubtype="10" fill="hold" nodeType="withEffect">
                                  <p:stCondLst>
                                    <p:cond delay="0"/>
                                  </p:stCondLst>
                                  <p:childTnLst>
                                    <p:set>
                                      <p:cBhvr>
                                        <p:cTn id="99" dur="1" fill="hold">
                                          <p:stCondLst>
                                            <p:cond delay="0"/>
                                          </p:stCondLst>
                                        </p:cTn>
                                        <p:tgtEl>
                                          <p:spTgt spid="2050"/>
                                        </p:tgtEl>
                                        <p:attrNameLst>
                                          <p:attrName>style.visibility</p:attrName>
                                        </p:attrNameLst>
                                      </p:cBhvr>
                                      <p:to>
                                        <p:strVal val="visible"/>
                                      </p:to>
                                    </p:set>
                                    <p:animEffect transition="in" filter="blinds(horizontal)">
                                      <p:cBhvr>
                                        <p:cTn id="100" dur="500"/>
                                        <p:tgtEl>
                                          <p:spTgt spid="2050"/>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blinds(horizontal)">
                                      <p:cBhvr>
                                        <p:cTn id="103" dur="500"/>
                                        <p:tgtEl>
                                          <p:spTgt spid="35"/>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xit" presetSubtype="10" fill="hold" grpId="1" nodeType="clickEffect">
                                  <p:stCondLst>
                                    <p:cond delay="0"/>
                                  </p:stCondLst>
                                  <p:childTnLst>
                                    <p:animEffect transition="out" filter="blinds(horizontal)">
                                      <p:cBhvr>
                                        <p:cTn id="107" dur="500"/>
                                        <p:tgtEl>
                                          <p:spTgt spid="21"/>
                                        </p:tgtEl>
                                      </p:cBhvr>
                                    </p:animEffect>
                                    <p:set>
                                      <p:cBhvr>
                                        <p:cTn id="108" dur="1" fill="hold">
                                          <p:stCondLst>
                                            <p:cond delay="499"/>
                                          </p:stCondLst>
                                        </p:cTn>
                                        <p:tgtEl>
                                          <p:spTgt spid="21"/>
                                        </p:tgtEl>
                                        <p:attrNameLst>
                                          <p:attrName>style.visibility</p:attrName>
                                        </p:attrNameLst>
                                      </p:cBhvr>
                                      <p:to>
                                        <p:strVal val="hidden"/>
                                      </p:to>
                                    </p:set>
                                  </p:childTnLst>
                                </p:cTn>
                              </p:par>
                              <p:par>
                                <p:cTn id="109" presetID="3" presetClass="exit" presetSubtype="10" fill="hold" grpId="0" nodeType="withEffect">
                                  <p:stCondLst>
                                    <p:cond delay="0"/>
                                  </p:stCondLst>
                                  <p:childTnLst>
                                    <p:animEffect transition="out" filter="blinds(horizontal)">
                                      <p:cBhvr>
                                        <p:cTn id="110" dur="500"/>
                                        <p:tgtEl>
                                          <p:spTgt spid="19">
                                            <p:txEl>
                                              <p:pRg st="0" end="0"/>
                                            </p:txEl>
                                          </p:spTgt>
                                        </p:tgtEl>
                                      </p:cBhvr>
                                    </p:animEffect>
                                    <p:set>
                                      <p:cBhvr>
                                        <p:cTn id="111" dur="1" fill="hold">
                                          <p:stCondLst>
                                            <p:cond delay="499"/>
                                          </p:stCondLst>
                                        </p:cTn>
                                        <p:tgtEl>
                                          <p:spTgt spid="19">
                                            <p:txEl>
                                              <p:pRg st="0" end="0"/>
                                            </p:txEl>
                                          </p:spTgt>
                                        </p:tgtEl>
                                        <p:attrNameLst>
                                          <p:attrName>style.visibility</p:attrName>
                                        </p:attrNameLst>
                                      </p:cBhvr>
                                      <p:to>
                                        <p:strVal val="hidden"/>
                                      </p:to>
                                    </p:set>
                                  </p:childTnLst>
                                </p:cTn>
                              </p:par>
                              <p:par>
                                <p:cTn id="112" presetID="3" presetClass="exit" presetSubtype="10" fill="hold" grpId="0" nodeType="withEffect">
                                  <p:stCondLst>
                                    <p:cond delay="0"/>
                                  </p:stCondLst>
                                  <p:childTnLst>
                                    <p:animEffect transition="out" filter="blinds(horizontal)">
                                      <p:cBhvr>
                                        <p:cTn id="113" dur="500"/>
                                        <p:tgtEl>
                                          <p:spTgt spid="19">
                                            <p:txEl>
                                              <p:pRg st="2" end="2"/>
                                            </p:txEl>
                                          </p:spTgt>
                                        </p:tgtEl>
                                      </p:cBhvr>
                                    </p:animEffect>
                                    <p:set>
                                      <p:cBhvr>
                                        <p:cTn id="114" dur="1" fill="hold">
                                          <p:stCondLst>
                                            <p:cond delay="499"/>
                                          </p:stCondLst>
                                        </p:cTn>
                                        <p:tgtEl>
                                          <p:spTgt spid="19">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32" grpId="0"/>
      <p:bldP spid="33" grpId="0"/>
      <p:bldP spid="34" grpId="0"/>
      <p:bldP spid="19" grpId="0" uiExpand="1" build="allAtOnce"/>
      <p:bldP spid="21" grpId="0" animBg="1"/>
      <p:bldP spid="21" grpId="1" animBg="1"/>
      <p:bldP spid="3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44" t="14345" r="1254" b="13474"/>
          <a:stretch/>
        </p:blipFill>
        <p:spPr bwMode="auto">
          <a:xfrm>
            <a:off x="4125433" y="1541721"/>
            <a:ext cx="3973692" cy="2438400"/>
          </a:xfrm>
          <a:prstGeom prst="rect">
            <a:avLst/>
          </a:prstGeom>
          <a:noFill/>
          <a:ln w="25400">
            <a:no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124200" cy="4800600"/>
          </a:xfrm>
        </p:spPr>
        <p:txBody>
          <a:bodyPr>
            <a:normAutofit/>
          </a:bodyPr>
          <a:lstStyle/>
          <a:p>
            <a:pPr marL="0" indent="0" algn="ctr">
              <a:buNone/>
            </a:pPr>
            <a:r>
              <a:rPr lang="en-GB" sz="1400" b="1" dirty="0" smtClean="0">
                <a:latin typeface="Comic Sans MS" panose="030F0702030302020204" pitchFamily="66" charset="0"/>
              </a:rPr>
              <a:t>You can use Integration to find areas of sectors of curves, given their Polar equations</a:t>
            </a:r>
            <a:endParaRPr lang="en-GB" sz="1400" dirty="0" smtClean="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smtClean="0">
                <a:latin typeface="Comic Sans MS" panose="030F0702030302020204" pitchFamily="66" charset="0"/>
              </a:rPr>
              <a:t>a) On the same diagram, sketch the curves with equations: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r = 2 + cos</a:t>
            </a:r>
            <a:r>
              <a:rPr lang="el-GR" sz="1400" dirty="0" smtClean="0">
                <a:latin typeface="Comic Sans MS" panose="030F0702030302020204" pitchFamily="66" charset="0"/>
                <a:sym typeface="Wingdings" panose="05000000000000000000" pitchFamily="2" charset="2"/>
              </a:rPr>
              <a:t>θ</a:t>
            </a:r>
            <a:endParaRPr lang="en-US" sz="1400" dirty="0" smtClean="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r = 5cos</a:t>
            </a:r>
            <a:r>
              <a:rPr lang="el-GR" sz="1400" dirty="0" smtClean="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smtClean="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b) Find the polar coordinates of the intersection of these curves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c) Find the exact value of the finite region bounded by the 2 curves</a:t>
            </a:r>
          </a:p>
        </p:txBody>
      </p:sp>
      <p:sp>
        <p:nvSpPr>
          <p:cNvPr id="4" name="TextBox 3"/>
          <p:cNvSpPr txBox="1"/>
          <p:nvPr/>
        </p:nvSpPr>
        <p:spPr>
          <a:xfrm>
            <a:off x="8713589" y="6550223"/>
            <a:ext cx="423514" cy="307777"/>
          </a:xfrm>
          <a:prstGeom prst="rect">
            <a:avLst/>
          </a:prstGeom>
          <a:noFill/>
        </p:spPr>
        <p:txBody>
          <a:bodyPr wrap="none" rtlCol="0">
            <a:spAutoFit/>
          </a:bodyPr>
          <a:lstStyle/>
          <a:p>
            <a:pPr algn="ctr"/>
            <a:r>
              <a:rPr lang="en-GB" sz="1400" dirty="0" smtClean="0">
                <a:latin typeface="Comic Sans MS" panose="030F0702030302020204" pitchFamily="66" charset="0"/>
              </a:rPr>
              <a:t>7D</a:t>
            </a:r>
            <a:endParaRPr lang="en-GB" sz="1400" dirty="0">
              <a:latin typeface="Comic Sans MS" panose="030F0702030302020204" pitchFamily="66" charset="0"/>
            </a:endParaRPr>
          </a:p>
        </p:txBody>
      </p:sp>
      <p:pic>
        <p:nvPicPr>
          <p:cNvPr id="5" name="Picture 2" descr="http://hyperphysics.phy-astr.gsu.edu/hbase/math/immath/sphcoorde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76200"/>
            <a:ext cx="1623848" cy="11792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pic>
        <p:nvPicPr>
          <p:cNvPr id="205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323" t="14057" r="1445" b="13900"/>
          <a:stretch/>
        </p:blipFill>
        <p:spPr bwMode="auto">
          <a:xfrm>
            <a:off x="4114800" y="1536405"/>
            <a:ext cx="3976578" cy="2432160"/>
          </a:xfrm>
          <a:prstGeom prst="rect">
            <a:avLst/>
          </a:prstGeom>
          <a:noFill/>
          <a:ln w="25400">
            <a:noFill/>
            <a:miter lim="800000"/>
            <a:headEnd/>
            <a:tailEnd/>
          </a:ln>
          <a:extLst>
            <a:ext uri="{909E8E84-426E-40DD-AFC4-6F175D3DCCD1}">
              <a14:hiddenFill xmlns:a14="http://schemas.microsoft.com/office/drawing/2010/main">
                <a:solidFill>
                  <a:schemeClr val="accent1"/>
                </a:solidFill>
              </a14:hiddenFill>
            </a:ext>
          </a:extLst>
        </p:spPr>
      </p:pic>
      <p:sp>
        <p:nvSpPr>
          <p:cNvPr id="14" name="TextBox 13"/>
          <p:cNvSpPr txBox="1"/>
          <p:nvPr/>
        </p:nvSpPr>
        <p:spPr>
          <a:xfrm>
            <a:off x="7696200" y="2755605"/>
            <a:ext cx="604653" cy="276999"/>
          </a:xfrm>
          <a:prstGeom prst="rect">
            <a:avLst/>
          </a:prstGeom>
          <a:noFill/>
        </p:spPr>
        <p:txBody>
          <a:bodyPr wrap="none" rtlCol="0">
            <a:spAutoFit/>
          </a:bodyPr>
          <a:lstStyle/>
          <a:p>
            <a:r>
              <a:rPr lang="en-US" sz="1200" b="1" dirty="0" smtClean="0">
                <a:latin typeface="Comic Sans MS" panose="030F0702030302020204" pitchFamily="66" charset="0"/>
              </a:rPr>
              <a:t>0, 2</a:t>
            </a:r>
            <a:r>
              <a:rPr lang="el-GR" sz="1200" b="1" dirty="0" smtClean="0">
                <a:latin typeface="Comic Sans MS" panose="030F0702030302020204" pitchFamily="66" charset="0"/>
              </a:rPr>
              <a:t>π</a:t>
            </a:r>
            <a:endParaRPr lang="en-GB" sz="1200" b="1" dirty="0">
              <a:latin typeface="Comic Sans MS" panose="030F0702030302020204" pitchFamily="66" charset="0"/>
            </a:endParaRPr>
          </a:p>
        </p:txBody>
      </p:sp>
      <p:sp>
        <p:nvSpPr>
          <p:cNvPr id="15" name="TextBox 14"/>
          <p:cNvSpPr txBox="1"/>
          <p:nvPr/>
        </p:nvSpPr>
        <p:spPr>
          <a:xfrm>
            <a:off x="5943600" y="1079205"/>
            <a:ext cx="321624" cy="461665"/>
          </a:xfrm>
          <a:prstGeom prst="rect">
            <a:avLst/>
          </a:prstGeom>
          <a:noFill/>
        </p:spPr>
        <p:txBody>
          <a:bodyPr wrap="square" rtlCol="0">
            <a:spAutoFit/>
          </a:bodyPr>
          <a:lstStyle/>
          <a:p>
            <a:pPr algn="ctr"/>
            <a:r>
              <a:rPr lang="el-GR" sz="1200" b="1" u="sng" dirty="0" smtClean="0">
                <a:latin typeface="Comic Sans MS" panose="030F0702030302020204" pitchFamily="66" charset="0"/>
              </a:rPr>
              <a:t>π</a:t>
            </a:r>
            <a:r>
              <a:rPr lang="en-US" sz="1200" b="1" dirty="0" smtClean="0">
                <a:latin typeface="Comic Sans MS" panose="030F0702030302020204" pitchFamily="66" charset="0"/>
              </a:rPr>
              <a:t> 2</a:t>
            </a:r>
            <a:endParaRPr lang="en-GB" sz="1200" b="1" dirty="0">
              <a:latin typeface="Comic Sans MS" panose="030F0702030302020204" pitchFamily="66" charset="0"/>
            </a:endParaRPr>
          </a:p>
        </p:txBody>
      </p:sp>
      <p:sp>
        <p:nvSpPr>
          <p:cNvPr id="16" name="TextBox 15"/>
          <p:cNvSpPr txBox="1"/>
          <p:nvPr/>
        </p:nvSpPr>
        <p:spPr>
          <a:xfrm>
            <a:off x="3886200" y="2603205"/>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17" name="TextBox 16"/>
          <p:cNvSpPr txBox="1"/>
          <p:nvPr/>
        </p:nvSpPr>
        <p:spPr>
          <a:xfrm>
            <a:off x="5909931" y="3985438"/>
            <a:ext cx="442357" cy="461665"/>
          </a:xfrm>
          <a:prstGeom prst="rect">
            <a:avLst/>
          </a:prstGeom>
          <a:noFill/>
        </p:spPr>
        <p:txBody>
          <a:bodyPr wrap="square" rtlCol="0">
            <a:spAutoFit/>
          </a:bodyPr>
          <a:lstStyle/>
          <a:p>
            <a:pPr algn="ctr"/>
            <a:r>
              <a:rPr lang="en-US" sz="1200" b="1" u="sng" dirty="0" smtClean="0">
                <a:latin typeface="Comic Sans MS" panose="030F0702030302020204" pitchFamily="66" charset="0"/>
              </a:rPr>
              <a:t>3</a:t>
            </a:r>
            <a:r>
              <a:rPr lang="el-GR" sz="1200" b="1" u="sng" dirty="0" smtClean="0">
                <a:latin typeface="Comic Sans MS" panose="030F0702030302020204" pitchFamily="66" charset="0"/>
              </a:rPr>
              <a:t>π</a:t>
            </a:r>
            <a:r>
              <a:rPr lang="en-US" sz="1200" b="1" dirty="0" smtClean="0">
                <a:latin typeface="Comic Sans MS" panose="030F0702030302020204" pitchFamily="66" charset="0"/>
              </a:rPr>
              <a:t> 2</a:t>
            </a:r>
            <a:endParaRPr lang="en-GB" sz="1200" b="1" dirty="0">
              <a:latin typeface="Comic Sans MS" panose="030F0702030302020204" pitchFamily="66" charset="0"/>
            </a:endParaRPr>
          </a:p>
        </p:txBody>
      </p:sp>
      <p:grpSp>
        <p:nvGrpSpPr>
          <p:cNvPr id="13" name="Group 12"/>
          <p:cNvGrpSpPr/>
          <p:nvPr/>
        </p:nvGrpSpPr>
        <p:grpSpPr>
          <a:xfrm>
            <a:off x="6030432" y="3274829"/>
            <a:ext cx="152400" cy="152400"/>
            <a:chOff x="5105400" y="5029200"/>
            <a:chExt cx="152400" cy="152400"/>
          </a:xfrm>
        </p:grpSpPr>
        <p:cxnSp>
          <p:nvCxnSpPr>
            <p:cNvPr id="12" name="Straight Connector 11"/>
            <p:cNvCxnSpPr/>
            <p:nvPr/>
          </p:nvCxnSpPr>
          <p:spPr>
            <a:xfrm>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6023344" y="2108791"/>
            <a:ext cx="152400" cy="152400"/>
            <a:chOff x="5105400" y="5029200"/>
            <a:chExt cx="152400" cy="152400"/>
          </a:xfrm>
        </p:grpSpPr>
        <p:cxnSp>
          <p:nvCxnSpPr>
            <p:cNvPr id="23" name="Straight Connector 22"/>
            <p:cNvCxnSpPr/>
            <p:nvPr/>
          </p:nvCxnSpPr>
          <p:spPr>
            <a:xfrm>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707911" y="2675861"/>
            <a:ext cx="152400" cy="152400"/>
            <a:chOff x="5105400" y="5029200"/>
            <a:chExt cx="152400" cy="152400"/>
          </a:xfrm>
        </p:grpSpPr>
        <p:cxnSp>
          <p:nvCxnSpPr>
            <p:cNvPr id="26" name="Straight Connector 25"/>
            <p:cNvCxnSpPr/>
            <p:nvPr/>
          </p:nvCxnSpPr>
          <p:spPr>
            <a:xfrm>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6997995" y="2668773"/>
            <a:ext cx="152400" cy="152400"/>
            <a:chOff x="5105400" y="5029200"/>
            <a:chExt cx="152400" cy="152400"/>
          </a:xfrm>
        </p:grpSpPr>
        <p:cxnSp>
          <p:nvCxnSpPr>
            <p:cNvPr id="29" name="Straight Connector 28"/>
            <p:cNvCxnSpPr/>
            <p:nvPr/>
          </p:nvCxnSpPr>
          <p:spPr>
            <a:xfrm>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7028121" y="2764465"/>
            <a:ext cx="279244" cy="276999"/>
          </a:xfrm>
          <a:prstGeom prst="rect">
            <a:avLst/>
          </a:prstGeom>
          <a:noFill/>
        </p:spPr>
        <p:txBody>
          <a:bodyPr wrap="none" rtlCol="0">
            <a:spAutoFit/>
          </a:bodyPr>
          <a:lstStyle/>
          <a:p>
            <a:r>
              <a:rPr lang="en-US" sz="1200" b="1" dirty="0" smtClean="0">
                <a:solidFill>
                  <a:srgbClr val="FF0000"/>
                </a:solidFill>
                <a:latin typeface="Comic Sans MS" panose="030F0702030302020204" pitchFamily="66" charset="0"/>
              </a:rPr>
              <a:t>3</a:t>
            </a:r>
            <a:endParaRPr lang="en-GB" sz="1200" b="1" dirty="0">
              <a:solidFill>
                <a:srgbClr val="FF0000"/>
              </a:solidFill>
              <a:latin typeface="Comic Sans MS" panose="030F0702030302020204" pitchFamily="66" charset="0"/>
            </a:endParaRPr>
          </a:p>
        </p:txBody>
      </p:sp>
      <p:sp>
        <p:nvSpPr>
          <p:cNvPr id="32" name="TextBox 31"/>
          <p:cNvSpPr txBox="1"/>
          <p:nvPr/>
        </p:nvSpPr>
        <p:spPr>
          <a:xfrm>
            <a:off x="5511210" y="2736110"/>
            <a:ext cx="279244" cy="276999"/>
          </a:xfrm>
          <a:prstGeom prst="rect">
            <a:avLst/>
          </a:prstGeom>
          <a:noFill/>
        </p:spPr>
        <p:txBody>
          <a:bodyPr wrap="none" rtlCol="0">
            <a:spAutoFit/>
          </a:bodyPr>
          <a:lstStyle/>
          <a:p>
            <a:r>
              <a:rPr lang="en-US" sz="1200" b="1" dirty="0" smtClean="0">
                <a:solidFill>
                  <a:srgbClr val="FF0000"/>
                </a:solidFill>
                <a:latin typeface="Comic Sans MS" panose="030F0702030302020204" pitchFamily="66" charset="0"/>
              </a:rPr>
              <a:t>1</a:t>
            </a:r>
            <a:endParaRPr lang="en-GB" sz="1200" b="1" dirty="0">
              <a:solidFill>
                <a:srgbClr val="FF0000"/>
              </a:solidFill>
              <a:latin typeface="Comic Sans MS" panose="030F0702030302020204" pitchFamily="66" charset="0"/>
            </a:endParaRPr>
          </a:p>
        </p:txBody>
      </p:sp>
      <p:sp>
        <p:nvSpPr>
          <p:cNvPr id="33" name="TextBox 32"/>
          <p:cNvSpPr txBox="1"/>
          <p:nvPr/>
        </p:nvSpPr>
        <p:spPr>
          <a:xfrm>
            <a:off x="6057014" y="1889050"/>
            <a:ext cx="279244" cy="276999"/>
          </a:xfrm>
          <a:prstGeom prst="rect">
            <a:avLst/>
          </a:prstGeom>
          <a:noFill/>
        </p:spPr>
        <p:txBody>
          <a:bodyPr wrap="none" rtlCol="0">
            <a:spAutoFit/>
          </a:bodyPr>
          <a:lstStyle/>
          <a:p>
            <a:r>
              <a:rPr lang="en-US" sz="1200" b="1" dirty="0" smtClean="0">
                <a:solidFill>
                  <a:srgbClr val="FF0000"/>
                </a:solidFill>
                <a:latin typeface="Comic Sans MS" panose="030F0702030302020204" pitchFamily="66" charset="0"/>
              </a:rPr>
              <a:t>2</a:t>
            </a:r>
            <a:endParaRPr lang="en-GB" sz="1200" b="1" dirty="0">
              <a:solidFill>
                <a:srgbClr val="FF0000"/>
              </a:solidFill>
              <a:latin typeface="Comic Sans MS" panose="030F0702030302020204" pitchFamily="66" charset="0"/>
            </a:endParaRPr>
          </a:p>
        </p:txBody>
      </p:sp>
      <p:sp>
        <p:nvSpPr>
          <p:cNvPr id="34" name="TextBox 33"/>
          <p:cNvSpPr txBox="1"/>
          <p:nvPr/>
        </p:nvSpPr>
        <p:spPr>
          <a:xfrm>
            <a:off x="6049926" y="3381153"/>
            <a:ext cx="279244" cy="276999"/>
          </a:xfrm>
          <a:prstGeom prst="rect">
            <a:avLst/>
          </a:prstGeom>
          <a:noFill/>
        </p:spPr>
        <p:txBody>
          <a:bodyPr wrap="none" rtlCol="0">
            <a:spAutoFit/>
          </a:bodyPr>
          <a:lstStyle/>
          <a:p>
            <a:r>
              <a:rPr lang="en-US" sz="1200" b="1" dirty="0" smtClean="0">
                <a:solidFill>
                  <a:srgbClr val="FF0000"/>
                </a:solidFill>
                <a:latin typeface="Comic Sans MS" panose="030F0702030302020204" pitchFamily="66" charset="0"/>
              </a:rPr>
              <a:t>2</a:t>
            </a:r>
            <a:endParaRPr lang="en-GB" sz="1200" b="1" dirty="0">
              <a:solidFill>
                <a:srgbClr val="FF0000"/>
              </a:solidFill>
              <a:latin typeface="Comic Sans MS" panose="030F0702030302020204" pitchFamily="66" charset="0"/>
            </a:endParaRPr>
          </a:p>
        </p:txBody>
      </p:sp>
      <p:sp>
        <p:nvSpPr>
          <p:cNvPr id="35" name="TextBox 34"/>
          <p:cNvSpPr txBox="1"/>
          <p:nvPr/>
        </p:nvSpPr>
        <p:spPr>
          <a:xfrm>
            <a:off x="3423684" y="4391247"/>
            <a:ext cx="5337544" cy="2123658"/>
          </a:xfrm>
          <a:prstGeom prst="rect">
            <a:avLst/>
          </a:prstGeom>
          <a:noFill/>
        </p:spPr>
        <p:txBody>
          <a:bodyPr wrap="square" rtlCol="0">
            <a:spAutoFit/>
          </a:bodyPr>
          <a:lstStyle/>
          <a:p>
            <a:pPr algn="ctr"/>
            <a:r>
              <a:rPr lang="en-US" sz="1200" dirty="0" smtClean="0">
                <a:solidFill>
                  <a:srgbClr val="0000FF"/>
                </a:solidFill>
                <a:latin typeface="Comic Sans MS" panose="030F0702030302020204" pitchFamily="66" charset="0"/>
              </a:rPr>
              <a:t>Now plot the graph of r = 5cos</a:t>
            </a:r>
            <a:r>
              <a:rPr lang="el-GR" sz="1200" dirty="0" smtClean="0">
                <a:solidFill>
                  <a:srgbClr val="0000FF"/>
                </a:solidFill>
                <a:latin typeface="Comic Sans MS" panose="030F0702030302020204" pitchFamily="66" charset="0"/>
              </a:rPr>
              <a:t>θ</a:t>
            </a:r>
            <a:endParaRPr lang="en-US" sz="1200" dirty="0" smtClean="0">
              <a:solidFill>
                <a:srgbClr val="0000FF"/>
              </a:solidFill>
              <a:latin typeface="Comic Sans MS" panose="030F0702030302020204" pitchFamily="66" charset="0"/>
            </a:endParaRPr>
          </a:p>
          <a:p>
            <a:pPr algn="ctr"/>
            <a:endParaRPr lang="en-US" sz="1200" dirty="0">
              <a:solidFill>
                <a:srgbClr val="0000FF"/>
              </a:solidFill>
              <a:latin typeface="Comic Sans MS" panose="030F0702030302020204" pitchFamily="66" charset="0"/>
            </a:endParaRPr>
          </a:p>
          <a:p>
            <a:pPr marL="171450" indent="-171450" algn="ctr">
              <a:buFont typeface="Wingdings"/>
              <a:buChar char="à"/>
            </a:pPr>
            <a:r>
              <a:rPr lang="en-US" sz="1200" dirty="0" smtClean="0">
                <a:solidFill>
                  <a:srgbClr val="0000FF"/>
                </a:solidFill>
                <a:latin typeface="Comic Sans MS" panose="030F0702030302020204" pitchFamily="66" charset="0"/>
                <a:sym typeface="Wingdings" panose="05000000000000000000" pitchFamily="2" charset="2"/>
              </a:rPr>
              <a:t>A Cos graph may be useful here as some values will be undefined…</a:t>
            </a:r>
          </a:p>
          <a:p>
            <a:pPr marL="171450" indent="-171450" algn="ctr">
              <a:buFont typeface="Wingdings"/>
              <a:buChar char="à"/>
            </a:pPr>
            <a:endParaRPr lang="en-US" sz="1200" dirty="0">
              <a:solidFill>
                <a:srgbClr val="0000FF"/>
              </a:solidFill>
              <a:latin typeface="Comic Sans MS" panose="030F0702030302020204" pitchFamily="66" charset="0"/>
              <a:sym typeface="Wingdings" panose="05000000000000000000" pitchFamily="2" charset="2"/>
            </a:endParaRPr>
          </a:p>
          <a:p>
            <a:pPr marL="171450" indent="-171450" algn="ctr">
              <a:buFont typeface="Wingdings"/>
              <a:buChar char="à"/>
            </a:pPr>
            <a:endParaRPr lang="en-US" sz="1200" dirty="0" smtClean="0">
              <a:solidFill>
                <a:srgbClr val="0000FF"/>
              </a:solidFill>
              <a:latin typeface="Comic Sans MS" panose="030F0702030302020204" pitchFamily="66" charset="0"/>
              <a:sym typeface="Wingdings" panose="05000000000000000000" pitchFamily="2" charset="2"/>
            </a:endParaRPr>
          </a:p>
          <a:p>
            <a:pPr marL="171450" indent="-171450" algn="ctr">
              <a:buFont typeface="Wingdings"/>
              <a:buChar char="à"/>
            </a:pPr>
            <a:endParaRPr lang="en-US" sz="1200" dirty="0">
              <a:solidFill>
                <a:srgbClr val="0000FF"/>
              </a:solidFill>
              <a:latin typeface="Comic Sans MS" panose="030F0702030302020204" pitchFamily="66" charset="0"/>
              <a:sym typeface="Wingdings" panose="05000000000000000000" pitchFamily="2" charset="2"/>
            </a:endParaRPr>
          </a:p>
          <a:p>
            <a:pPr marL="171450" indent="-171450" algn="ctr">
              <a:buFont typeface="Wingdings"/>
              <a:buChar char="à"/>
            </a:pPr>
            <a:endParaRPr lang="en-US" sz="1200" dirty="0" smtClean="0">
              <a:solidFill>
                <a:srgbClr val="0000FF"/>
              </a:solidFill>
              <a:latin typeface="Comic Sans MS" panose="030F0702030302020204" pitchFamily="66" charset="0"/>
              <a:sym typeface="Wingdings" panose="05000000000000000000" pitchFamily="2" charset="2"/>
            </a:endParaRPr>
          </a:p>
          <a:p>
            <a:pPr marL="171450" indent="-171450" algn="ctr">
              <a:buFont typeface="Wingdings"/>
              <a:buChar char="à"/>
            </a:pPr>
            <a:endParaRPr lang="en-US" sz="1200" dirty="0">
              <a:solidFill>
                <a:srgbClr val="0000FF"/>
              </a:solidFill>
              <a:latin typeface="Comic Sans MS" panose="030F0702030302020204" pitchFamily="66" charset="0"/>
              <a:sym typeface="Wingdings" panose="05000000000000000000" pitchFamily="2" charset="2"/>
            </a:endParaRPr>
          </a:p>
          <a:p>
            <a:pPr marL="171450" indent="-171450" algn="ctr">
              <a:buFont typeface="Wingdings"/>
              <a:buChar char="à"/>
            </a:pPr>
            <a:endParaRPr lang="en-US" sz="1200" dirty="0" smtClean="0">
              <a:solidFill>
                <a:srgbClr val="0000FF"/>
              </a:solidFill>
              <a:latin typeface="Comic Sans MS" panose="030F0702030302020204" pitchFamily="66" charset="0"/>
              <a:sym typeface="Wingdings" panose="05000000000000000000" pitchFamily="2" charset="2"/>
            </a:endParaRPr>
          </a:p>
          <a:p>
            <a:pPr marL="171450" indent="-171450" algn="ctr">
              <a:buFont typeface="Wingdings"/>
              <a:buChar char="à"/>
            </a:pPr>
            <a:r>
              <a:rPr lang="en-US" sz="1200" dirty="0" smtClean="0">
                <a:solidFill>
                  <a:srgbClr val="0000FF"/>
                </a:solidFill>
                <a:latin typeface="Comic Sans MS" panose="030F0702030302020204" pitchFamily="66" charset="0"/>
                <a:sym typeface="Wingdings" panose="05000000000000000000" pitchFamily="2" charset="2"/>
              </a:rPr>
              <a:t>Work out values of cos for 0, </a:t>
            </a:r>
            <a:r>
              <a:rPr lang="el-GR" sz="1200" baseline="30000" dirty="0" smtClean="0">
                <a:solidFill>
                  <a:srgbClr val="0000FF"/>
                </a:solidFill>
                <a:latin typeface="Comic Sans MS" panose="030F0702030302020204" pitchFamily="66" charset="0"/>
                <a:sym typeface="Wingdings" panose="05000000000000000000" pitchFamily="2" charset="2"/>
              </a:rPr>
              <a:t>π</a:t>
            </a:r>
            <a:r>
              <a:rPr lang="en-US" sz="1200" dirty="0" smtClean="0">
                <a:solidFill>
                  <a:srgbClr val="0000FF"/>
                </a:solidFill>
                <a:latin typeface="Comic Sans MS" panose="030F0702030302020204" pitchFamily="66" charset="0"/>
                <a:sym typeface="Wingdings" panose="05000000000000000000" pitchFamily="2" charset="2"/>
              </a:rPr>
              <a:t>/</a:t>
            </a:r>
            <a:r>
              <a:rPr lang="en-US" sz="1200" baseline="-25000" dirty="0" smtClean="0">
                <a:solidFill>
                  <a:srgbClr val="0000FF"/>
                </a:solidFill>
                <a:latin typeface="Comic Sans MS" panose="030F0702030302020204" pitchFamily="66" charset="0"/>
                <a:sym typeface="Wingdings" panose="05000000000000000000" pitchFamily="2" charset="2"/>
              </a:rPr>
              <a:t>4</a:t>
            </a:r>
            <a:r>
              <a:rPr lang="en-US" sz="1200" dirty="0" smtClean="0">
                <a:solidFill>
                  <a:srgbClr val="0000FF"/>
                </a:solidFill>
                <a:latin typeface="Comic Sans MS" panose="030F0702030302020204" pitchFamily="66" charset="0"/>
                <a:sym typeface="Wingdings" panose="05000000000000000000" pitchFamily="2" charset="2"/>
              </a:rPr>
              <a:t> and </a:t>
            </a:r>
            <a:r>
              <a:rPr lang="el-GR" sz="1200" baseline="30000" dirty="0" smtClean="0">
                <a:solidFill>
                  <a:srgbClr val="0000FF"/>
                </a:solidFill>
                <a:latin typeface="Comic Sans MS" panose="030F0702030302020204" pitchFamily="66" charset="0"/>
                <a:sym typeface="Wingdings" panose="05000000000000000000" pitchFamily="2" charset="2"/>
              </a:rPr>
              <a:t>π</a:t>
            </a:r>
            <a:r>
              <a:rPr lang="en-US" sz="1200" dirty="0" smtClean="0">
                <a:solidFill>
                  <a:srgbClr val="0000FF"/>
                </a:solidFill>
                <a:latin typeface="Comic Sans MS" panose="030F0702030302020204" pitchFamily="66" charset="0"/>
                <a:sym typeface="Wingdings" panose="05000000000000000000" pitchFamily="2" charset="2"/>
              </a:rPr>
              <a:t>/</a:t>
            </a:r>
            <a:r>
              <a:rPr lang="en-US" sz="1200" baseline="-25000" dirty="0" smtClean="0">
                <a:solidFill>
                  <a:srgbClr val="0000FF"/>
                </a:solidFill>
                <a:latin typeface="Comic Sans MS" panose="030F0702030302020204" pitchFamily="66" charset="0"/>
                <a:sym typeface="Wingdings" panose="05000000000000000000" pitchFamily="2" charset="2"/>
              </a:rPr>
              <a:t>2</a:t>
            </a:r>
            <a:r>
              <a:rPr lang="en-US" sz="1200" dirty="0" smtClean="0">
                <a:solidFill>
                  <a:srgbClr val="0000FF"/>
                </a:solidFill>
                <a:latin typeface="Comic Sans MS" panose="030F0702030302020204" pitchFamily="66" charset="0"/>
                <a:sym typeface="Wingdings" panose="05000000000000000000" pitchFamily="2" charset="2"/>
              </a:rPr>
              <a:t>, as well as </a:t>
            </a:r>
            <a:r>
              <a:rPr lang="en-US" sz="1200" baseline="30000" dirty="0" smtClean="0">
                <a:solidFill>
                  <a:srgbClr val="0000FF"/>
                </a:solidFill>
                <a:latin typeface="Comic Sans MS" panose="030F0702030302020204" pitchFamily="66" charset="0"/>
                <a:sym typeface="Wingdings" panose="05000000000000000000" pitchFamily="2" charset="2"/>
              </a:rPr>
              <a:t>3</a:t>
            </a:r>
            <a:r>
              <a:rPr lang="el-GR" sz="1200" baseline="30000" dirty="0" smtClean="0">
                <a:solidFill>
                  <a:srgbClr val="0000FF"/>
                </a:solidFill>
                <a:latin typeface="Comic Sans MS" panose="030F0702030302020204" pitchFamily="66" charset="0"/>
                <a:sym typeface="Wingdings" panose="05000000000000000000" pitchFamily="2" charset="2"/>
              </a:rPr>
              <a:t>π</a:t>
            </a:r>
            <a:r>
              <a:rPr lang="en-US" sz="1200" dirty="0" smtClean="0">
                <a:solidFill>
                  <a:srgbClr val="0000FF"/>
                </a:solidFill>
                <a:latin typeface="Comic Sans MS" panose="030F0702030302020204" pitchFamily="66" charset="0"/>
                <a:sym typeface="Wingdings" panose="05000000000000000000" pitchFamily="2" charset="2"/>
              </a:rPr>
              <a:t>/</a:t>
            </a:r>
            <a:r>
              <a:rPr lang="en-US" sz="1200" baseline="-25000" dirty="0" smtClean="0">
                <a:solidFill>
                  <a:srgbClr val="0000FF"/>
                </a:solidFill>
                <a:latin typeface="Comic Sans MS" panose="030F0702030302020204" pitchFamily="66" charset="0"/>
                <a:sym typeface="Wingdings" panose="05000000000000000000" pitchFamily="2" charset="2"/>
              </a:rPr>
              <a:t>2</a:t>
            </a:r>
            <a:r>
              <a:rPr lang="en-US" sz="1200" dirty="0" smtClean="0">
                <a:solidFill>
                  <a:srgbClr val="0000FF"/>
                </a:solidFill>
                <a:latin typeface="Comic Sans MS" panose="030F0702030302020204" pitchFamily="66" charset="0"/>
                <a:sym typeface="Wingdings" panose="05000000000000000000" pitchFamily="2" charset="2"/>
              </a:rPr>
              <a:t>, </a:t>
            </a:r>
            <a:r>
              <a:rPr lang="en-US" sz="1200" baseline="30000" dirty="0" smtClean="0">
                <a:solidFill>
                  <a:srgbClr val="0000FF"/>
                </a:solidFill>
                <a:latin typeface="Comic Sans MS" panose="030F0702030302020204" pitchFamily="66" charset="0"/>
                <a:sym typeface="Wingdings" panose="05000000000000000000" pitchFamily="2" charset="2"/>
              </a:rPr>
              <a:t>7</a:t>
            </a:r>
            <a:r>
              <a:rPr lang="el-GR" sz="1200" baseline="30000" dirty="0" smtClean="0">
                <a:solidFill>
                  <a:srgbClr val="0000FF"/>
                </a:solidFill>
                <a:latin typeface="Comic Sans MS" panose="030F0702030302020204" pitchFamily="66" charset="0"/>
                <a:sym typeface="Wingdings" panose="05000000000000000000" pitchFamily="2" charset="2"/>
              </a:rPr>
              <a:t>π</a:t>
            </a:r>
            <a:r>
              <a:rPr lang="en-US" sz="1200" dirty="0" smtClean="0">
                <a:solidFill>
                  <a:srgbClr val="0000FF"/>
                </a:solidFill>
                <a:latin typeface="Comic Sans MS" panose="030F0702030302020204" pitchFamily="66" charset="0"/>
                <a:sym typeface="Wingdings" panose="05000000000000000000" pitchFamily="2" charset="2"/>
              </a:rPr>
              <a:t>/</a:t>
            </a:r>
            <a:r>
              <a:rPr lang="en-US" sz="1200" baseline="-25000" dirty="0" smtClean="0">
                <a:solidFill>
                  <a:srgbClr val="0000FF"/>
                </a:solidFill>
                <a:latin typeface="Comic Sans MS" panose="030F0702030302020204" pitchFamily="66" charset="0"/>
                <a:sym typeface="Wingdings" panose="05000000000000000000" pitchFamily="2" charset="2"/>
              </a:rPr>
              <a:t>4</a:t>
            </a:r>
            <a:r>
              <a:rPr lang="en-US" sz="1200" dirty="0" smtClean="0">
                <a:solidFill>
                  <a:srgbClr val="0000FF"/>
                </a:solidFill>
                <a:latin typeface="Comic Sans MS" panose="030F0702030302020204" pitchFamily="66" charset="0"/>
                <a:sym typeface="Wingdings" panose="05000000000000000000" pitchFamily="2" charset="2"/>
              </a:rPr>
              <a:t> and 2</a:t>
            </a:r>
            <a:r>
              <a:rPr lang="el-GR" sz="1200" dirty="0" smtClean="0">
                <a:solidFill>
                  <a:srgbClr val="0000FF"/>
                </a:solidFill>
                <a:latin typeface="Comic Sans MS" panose="030F0702030302020204" pitchFamily="66" charset="0"/>
                <a:sym typeface="Wingdings" panose="05000000000000000000" pitchFamily="2" charset="2"/>
              </a:rPr>
              <a:t>π</a:t>
            </a:r>
            <a:endParaRPr lang="en-US" sz="1200" dirty="0" smtClean="0">
              <a:solidFill>
                <a:srgbClr val="0000FF"/>
              </a:solidFill>
              <a:latin typeface="Comic Sans MS" panose="030F0702030302020204" pitchFamily="66" charset="0"/>
              <a:sym typeface="Wingdings" panose="05000000000000000000" pitchFamily="2" charset="2"/>
            </a:endParaRPr>
          </a:p>
          <a:p>
            <a:pPr algn="ctr"/>
            <a:r>
              <a:rPr lang="en-US" sz="1200" dirty="0" smtClean="0">
                <a:solidFill>
                  <a:srgbClr val="0000FF"/>
                </a:solidFill>
                <a:latin typeface="Comic Sans MS" panose="030F0702030302020204" pitchFamily="66" charset="0"/>
                <a:sym typeface="Wingdings" panose="05000000000000000000" pitchFamily="2" charset="2"/>
              </a:rPr>
              <a:t>(this way we will have enough points to use to work out the shape…)</a:t>
            </a:r>
            <a:endParaRPr lang="en-GB" sz="1200" dirty="0">
              <a:solidFill>
                <a:srgbClr val="0000FF"/>
              </a:solidFill>
              <a:latin typeface="Comic Sans MS" panose="030F0702030302020204" pitchFamily="66" charset="0"/>
            </a:endParaRPr>
          </a:p>
        </p:txBody>
      </p:sp>
      <p:sp>
        <p:nvSpPr>
          <p:cNvPr id="36" name="Rectangle 35"/>
          <p:cNvSpPr/>
          <p:nvPr/>
        </p:nvSpPr>
        <p:spPr>
          <a:xfrm>
            <a:off x="1350335" y="3561906"/>
            <a:ext cx="871870" cy="22328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p:cNvGrpSpPr/>
          <p:nvPr/>
        </p:nvGrpSpPr>
        <p:grpSpPr>
          <a:xfrm>
            <a:off x="7660758" y="2682950"/>
            <a:ext cx="152400" cy="152400"/>
            <a:chOff x="5105400" y="5029200"/>
            <a:chExt cx="152400" cy="152400"/>
          </a:xfrm>
        </p:grpSpPr>
        <p:cxnSp>
          <p:nvCxnSpPr>
            <p:cNvPr id="39" name="Straight Connector 38"/>
            <p:cNvCxnSpPr/>
            <p:nvPr/>
          </p:nvCxnSpPr>
          <p:spPr>
            <a:xfrm>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7754678" y="2502195"/>
            <a:ext cx="279244" cy="276999"/>
          </a:xfrm>
          <a:prstGeom prst="rect">
            <a:avLst/>
          </a:prstGeom>
          <a:noFill/>
        </p:spPr>
        <p:txBody>
          <a:bodyPr wrap="none" rtlCol="0">
            <a:spAutoFit/>
          </a:bodyPr>
          <a:lstStyle/>
          <a:p>
            <a:r>
              <a:rPr lang="en-US" sz="1200" b="1" dirty="0" smtClean="0">
                <a:solidFill>
                  <a:srgbClr val="0000FF"/>
                </a:solidFill>
                <a:latin typeface="Comic Sans MS" panose="030F0702030302020204" pitchFamily="66" charset="0"/>
              </a:rPr>
              <a:t>5</a:t>
            </a:r>
            <a:endParaRPr lang="en-GB" sz="1200" b="1" dirty="0">
              <a:solidFill>
                <a:srgbClr val="0000FF"/>
              </a:solidFill>
              <a:latin typeface="Comic Sans MS" panose="030F0702030302020204" pitchFamily="66" charset="0"/>
            </a:endParaRPr>
          </a:p>
        </p:txBody>
      </p:sp>
      <p:grpSp>
        <p:nvGrpSpPr>
          <p:cNvPr id="48" name="Group 47"/>
          <p:cNvGrpSpPr/>
          <p:nvPr/>
        </p:nvGrpSpPr>
        <p:grpSpPr>
          <a:xfrm>
            <a:off x="6852683" y="1959936"/>
            <a:ext cx="152400" cy="152400"/>
            <a:chOff x="5105400" y="5029200"/>
            <a:chExt cx="152400" cy="152400"/>
          </a:xfrm>
        </p:grpSpPr>
        <p:cxnSp>
          <p:nvCxnSpPr>
            <p:cNvPr id="49" name="Straight Connector 48"/>
            <p:cNvCxnSpPr/>
            <p:nvPr/>
          </p:nvCxnSpPr>
          <p:spPr>
            <a:xfrm>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6026889" y="2675862"/>
            <a:ext cx="152400" cy="152400"/>
            <a:chOff x="5105400" y="5029200"/>
            <a:chExt cx="152400" cy="152400"/>
          </a:xfrm>
        </p:grpSpPr>
        <p:cxnSp>
          <p:nvCxnSpPr>
            <p:cNvPr id="52" name="Straight Connector 51"/>
            <p:cNvCxnSpPr/>
            <p:nvPr/>
          </p:nvCxnSpPr>
          <p:spPr>
            <a:xfrm>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4480912" y="4894520"/>
            <a:ext cx="3822268" cy="1219200"/>
            <a:chOff x="4204466" y="1811079"/>
            <a:chExt cx="3822268" cy="1219200"/>
          </a:xfrm>
        </p:grpSpPr>
        <p:sp>
          <p:nvSpPr>
            <p:cNvPr id="56" name="Line 91"/>
            <p:cNvSpPr>
              <a:spLocks noChangeShapeType="1"/>
            </p:cNvSpPr>
            <p:nvPr/>
          </p:nvSpPr>
          <p:spPr bwMode="auto">
            <a:xfrm>
              <a:off x="4603121" y="2420679"/>
              <a:ext cx="2743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 name="Line 92"/>
            <p:cNvSpPr>
              <a:spLocks noChangeShapeType="1"/>
            </p:cNvSpPr>
            <p:nvPr/>
          </p:nvSpPr>
          <p:spPr bwMode="auto">
            <a:xfrm>
              <a:off x="5288921" y="2344479"/>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8" name="Line 93"/>
            <p:cNvSpPr>
              <a:spLocks noChangeShapeType="1"/>
            </p:cNvSpPr>
            <p:nvPr/>
          </p:nvSpPr>
          <p:spPr bwMode="auto">
            <a:xfrm>
              <a:off x="5974721" y="2344479"/>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9" name="Line 94"/>
            <p:cNvSpPr>
              <a:spLocks noChangeShapeType="1"/>
            </p:cNvSpPr>
            <p:nvPr/>
          </p:nvSpPr>
          <p:spPr bwMode="auto">
            <a:xfrm>
              <a:off x="6660521" y="2344479"/>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 name="Line 95"/>
            <p:cNvSpPr>
              <a:spLocks noChangeShapeType="1"/>
            </p:cNvSpPr>
            <p:nvPr/>
          </p:nvSpPr>
          <p:spPr bwMode="auto">
            <a:xfrm>
              <a:off x="7346321" y="2344479"/>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 name="Line 131"/>
            <p:cNvSpPr>
              <a:spLocks noChangeShapeType="1"/>
            </p:cNvSpPr>
            <p:nvPr/>
          </p:nvSpPr>
          <p:spPr bwMode="auto">
            <a:xfrm>
              <a:off x="4603121" y="2115879"/>
              <a:ext cx="0" cy="609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 name="Text Box 136"/>
            <p:cNvSpPr txBox="1">
              <a:spLocks noChangeArrowheads="1"/>
            </p:cNvSpPr>
            <p:nvPr/>
          </p:nvSpPr>
          <p:spPr bwMode="auto">
            <a:xfrm>
              <a:off x="7344759" y="1931582"/>
              <a:ext cx="681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400" dirty="0" smtClean="0">
                  <a:latin typeface="Comic Sans MS" pitchFamily="66" charset="0"/>
                </a:rPr>
                <a:t>Cos</a:t>
              </a:r>
              <a:r>
                <a:rPr lang="el-GR" altLang="en-US" sz="1400" dirty="0">
                  <a:latin typeface="Comic Sans MS" pitchFamily="66" charset="0"/>
                </a:rPr>
                <a:t>θ</a:t>
              </a:r>
            </a:p>
          </p:txBody>
        </p:sp>
        <p:sp>
          <p:nvSpPr>
            <p:cNvPr id="63" name="TextBox 62"/>
            <p:cNvSpPr txBox="1"/>
            <p:nvPr/>
          </p:nvSpPr>
          <p:spPr>
            <a:xfrm>
              <a:off x="5012538" y="2480469"/>
              <a:ext cx="533400" cy="307777"/>
            </a:xfrm>
            <a:prstGeom prst="rect">
              <a:avLst/>
            </a:prstGeom>
            <a:noFill/>
          </p:spPr>
          <p:txBody>
            <a:bodyPr wrap="square" rtlCol="0">
              <a:spAutoFit/>
            </a:bodyPr>
            <a:lstStyle/>
            <a:p>
              <a:pPr algn="ctr"/>
              <a:r>
                <a:rPr lang="el-GR" sz="1400" baseline="30000" dirty="0" smtClean="0">
                  <a:latin typeface="Comic Sans MS" panose="030F0702030302020204" pitchFamily="66" charset="0"/>
                </a:rPr>
                <a:t>π</a:t>
              </a:r>
              <a:r>
                <a:rPr lang="en-GB" sz="1400" dirty="0" smtClean="0">
                  <a:latin typeface="Comic Sans MS" panose="030F0702030302020204" pitchFamily="66" charset="0"/>
                </a:rPr>
                <a:t>/</a:t>
              </a:r>
              <a:r>
                <a:rPr lang="en-GB" sz="1400" baseline="-25000" dirty="0" smtClean="0">
                  <a:latin typeface="Comic Sans MS" panose="030F0702030302020204" pitchFamily="66" charset="0"/>
                </a:rPr>
                <a:t>2</a:t>
              </a:r>
              <a:endParaRPr lang="en-GB" sz="1400" baseline="-25000" dirty="0">
                <a:latin typeface="Comic Sans MS" panose="030F0702030302020204" pitchFamily="66" charset="0"/>
              </a:endParaRPr>
            </a:p>
          </p:txBody>
        </p:sp>
        <p:sp>
          <p:nvSpPr>
            <p:cNvPr id="64" name="TextBox 63"/>
            <p:cNvSpPr txBox="1"/>
            <p:nvPr/>
          </p:nvSpPr>
          <p:spPr>
            <a:xfrm>
              <a:off x="6408949" y="2494646"/>
              <a:ext cx="533400" cy="307777"/>
            </a:xfrm>
            <a:prstGeom prst="rect">
              <a:avLst/>
            </a:prstGeom>
            <a:noFill/>
          </p:spPr>
          <p:txBody>
            <a:bodyPr wrap="square" rtlCol="0">
              <a:spAutoFit/>
            </a:bodyPr>
            <a:lstStyle/>
            <a:p>
              <a:pPr algn="ctr"/>
              <a:r>
                <a:rPr lang="en-GB" sz="1400" baseline="30000" dirty="0" smtClean="0">
                  <a:latin typeface="Comic Sans MS" panose="030F0702030302020204" pitchFamily="66" charset="0"/>
                </a:rPr>
                <a:t>3</a:t>
              </a:r>
              <a:r>
                <a:rPr lang="el-GR" sz="1400" baseline="30000" dirty="0" smtClean="0">
                  <a:latin typeface="Comic Sans MS" panose="030F0702030302020204" pitchFamily="66" charset="0"/>
                </a:rPr>
                <a:t>π</a:t>
              </a:r>
              <a:r>
                <a:rPr lang="en-GB" sz="1400" dirty="0" smtClean="0">
                  <a:latin typeface="Comic Sans MS" panose="030F0702030302020204" pitchFamily="66" charset="0"/>
                </a:rPr>
                <a:t>/</a:t>
              </a:r>
              <a:r>
                <a:rPr lang="en-GB" sz="1400" baseline="-25000" dirty="0" smtClean="0">
                  <a:latin typeface="Comic Sans MS" panose="030F0702030302020204" pitchFamily="66" charset="0"/>
                </a:rPr>
                <a:t>2</a:t>
              </a:r>
              <a:endParaRPr lang="en-GB" sz="1400" baseline="-25000" dirty="0">
                <a:latin typeface="Comic Sans MS" panose="030F0702030302020204" pitchFamily="66" charset="0"/>
              </a:endParaRPr>
            </a:p>
          </p:txBody>
        </p:sp>
        <p:sp>
          <p:nvSpPr>
            <p:cNvPr id="65" name="TextBox 64"/>
            <p:cNvSpPr txBox="1"/>
            <p:nvPr/>
          </p:nvSpPr>
          <p:spPr>
            <a:xfrm>
              <a:off x="4328512" y="1955929"/>
              <a:ext cx="328549" cy="307777"/>
            </a:xfrm>
            <a:prstGeom prst="rect">
              <a:avLst/>
            </a:prstGeom>
            <a:noFill/>
          </p:spPr>
          <p:txBody>
            <a:bodyPr wrap="square" rtlCol="0">
              <a:spAutoFit/>
            </a:bodyPr>
            <a:lstStyle/>
            <a:p>
              <a:pPr algn="ctr"/>
              <a:r>
                <a:rPr lang="en-GB" sz="1400" b="1" dirty="0" smtClean="0">
                  <a:latin typeface="Comic Sans MS" panose="030F0702030302020204" pitchFamily="66" charset="0"/>
                </a:rPr>
                <a:t>1</a:t>
              </a:r>
              <a:endParaRPr lang="en-GB" sz="1400" b="1" dirty="0">
                <a:latin typeface="Comic Sans MS" panose="030F0702030302020204" pitchFamily="66" charset="0"/>
              </a:endParaRPr>
            </a:p>
          </p:txBody>
        </p:sp>
        <p:sp>
          <p:nvSpPr>
            <p:cNvPr id="66" name="TextBox 65"/>
            <p:cNvSpPr txBox="1"/>
            <p:nvPr/>
          </p:nvSpPr>
          <p:spPr>
            <a:xfrm>
              <a:off x="4204466" y="2554896"/>
              <a:ext cx="463228" cy="307777"/>
            </a:xfrm>
            <a:prstGeom prst="rect">
              <a:avLst/>
            </a:prstGeom>
            <a:noFill/>
          </p:spPr>
          <p:txBody>
            <a:bodyPr wrap="square" rtlCol="0">
              <a:spAutoFit/>
            </a:bodyPr>
            <a:lstStyle/>
            <a:p>
              <a:pPr algn="ctr"/>
              <a:r>
                <a:rPr lang="en-GB" sz="1400" b="1" dirty="0" smtClean="0">
                  <a:latin typeface="Comic Sans MS" panose="030F0702030302020204" pitchFamily="66" charset="0"/>
                </a:rPr>
                <a:t>-1</a:t>
              </a:r>
              <a:endParaRPr lang="en-GB" sz="1400" b="1" dirty="0">
                <a:latin typeface="Comic Sans MS" panose="030F0702030302020204" pitchFamily="66" charset="0"/>
              </a:endParaRPr>
            </a:p>
          </p:txBody>
        </p:sp>
        <p:sp>
          <p:nvSpPr>
            <p:cNvPr id="67" name="TextBox 66"/>
            <p:cNvSpPr txBox="1"/>
            <p:nvPr/>
          </p:nvSpPr>
          <p:spPr>
            <a:xfrm>
              <a:off x="4356866" y="2250096"/>
              <a:ext cx="257665" cy="307777"/>
            </a:xfrm>
            <a:prstGeom prst="rect">
              <a:avLst/>
            </a:prstGeom>
            <a:noFill/>
          </p:spPr>
          <p:txBody>
            <a:bodyPr wrap="square" rtlCol="0">
              <a:spAutoFit/>
            </a:bodyPr>
            <a:lstStyle/>
            <a:p>
              <a:pPr algn="ctr"/>
              <a:r>
                <a:rPr lang="en-GB" sz="1400" b="1" dirty="0" smtClean="0">
                  <a:latin typeface="Comic Sans MS" panose="030F0702030302020204" pitchFamily="66" charset="0"/>
                </a:rPr>
                <a:t>0</a:t>
              </a:r>
              <a:endParaRPr lang="en-GB" sz="1400" b="1" dirty="0">
                <a:latin typeface="Comic Sans MS" panose="030F0702030302020204" pitchFamily="66" charset="0"/>
              </a:endParaRPr>
            </a:p>
          </p:txBody>
        </p:sp>
        <p:sp>
          <p:nvSpPr>
            <p:cNvPr id="68" name="TextBox 67"/>
            <p:cNvSpPr txBox="1"/>
            <p:nvPr/>
          </p:nvSpPr>
          <p:spPr>
            <a:xfrm>
              <a:off x="5813526" y="2452114"/>
              <a:ext cx="310828" cy="307777"/>
            </a:xfrm>
            <a:prstGeom prst="rect">
              <a:avLst/>
            </a:prstGeom>
            <a:noFill/>
          </p:spPr>
          <p:txBody>
            <a:bodyPr wrap="square" rtlCol="0">
              <a:spAutoFit/>
            </a:bodyPr>
            <a:lstStyle/>
            <a:p>
              <a:pPr algn="ct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69" name="TextBox 68"/>
            <p:cNvSpPr txBox="1"/>
            <p:nvPr/>
          </p:nvSpPr>
          <p:spPr>
            <a:xfrm>
              <a:off x="7146138" y="2498188"/>
              <a:ext cx="413611" cy="307777"/>
            </a:xfrm>
            <a:prstGeom prst="rect">
              <a:avLst/>
            </a:prstGeom>
            <a:noFill/>
          </p:spPr>
          <p:txBody>
            <a:bodyPr wrap="square" rtlCol="0">
              <a:spAutoFit/>
            </a:bodyPr>
            <a:lstStyle/>
            <a:p>
              <a:pPr algn="ctr"/>
              <a:r>
                <a:rPr lang="en-GB" sz="1400" dirty="0" smtClean="0">
                  <a:latin typeface="Comic Sans MS" panose="030F0702030302020204" pitchFamily="66" charset="0"/>
                </a:rPr>
                <a:t>2</a:t>
              </a: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70" name="Arc 108"/>
            <p:cNvSpPr>
              <a:spLocks/>
            </p:cNvSpPr>
            <p:nvPr/>
          </p:nvSpPr>
          <p:spPr bwMode="auto">
            <a:xfrm>
              <a:off x="4603121" y="2115879"/>
              <a:ext cx="668338"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 name="Arc 109"/>
            <p:cNvSpPr>
              <a:spLocks/>
            </p:cNvSpPr>
            <p:nvPr/>
          </p:nvSpPr>
          <p:spPr bwMode="auto">
            <a:xfrm flipH="1" flipV="1">
              <a:off x="5290509" y="1811079"/>
              <a:ext cx="688975" cy="914400"/>
            </a:xfrm>
            <a:custGeom>
              <a:avLst/>
              <a:gdLst>
                <a:gd name="T0" fmla="*/ 0 w 16272"/>
                <a:gd name="T1" fmla="*/ 8975 h 21600"/>
                <a:gd name="T2" fmla="*/ 29171986 w 16272"/>
                <a:gd name="T3" fmla="*/ 12292076 h 21600"/>
                <a:gd name="T4" fmla="*/ 867697 w 16272"/>
                <a:gd name="T5" fmla="*/ 38709600 h 21600"/>
                <a:gd name="T6" fmla="*/ 0 60000 65536"/>
                <a:gd name="T7" fmla="*/ 0 60000 65536"/>
                <a:gd name="T8" fmla="*/ 0 60000 65536"/>
              </a:gdLst>
              <a:ahLst/>
              <a:cxnLst>
                <a:cxn ang="T6">
                  <a:pos x="T0" y="T1"/>
                </a:cxn>
                <a:cxn ang="T7">
                  <a:pos x="T2" y="T3"/>
                </a:cxn>
                <a:cxn ang="T8">
                  <a:pos x="T4" y="T5"/>
                </a:cxn>
              </a:cxnLst>
              <a:rect l="0" t="0" r="r" b="b"/>
              <a:pathLst>
                <a:path w="16272" h="21600" fill="none" extrusionOk="0">
                  <a:moveTo>
                    <a:pt x="0" y="5"/>
                  </a:moveTo>
                  <a:cubicBezTo>
                    <a:pt x="161" y="1"/>
                    <a:pt x="322" y="-1"/>
                    <a:pt x="484" y="0"/>
                  </a:cubicBezTo>
                  <a:cubicBezTo>
                    <a:pt x="6469" y="0"/>
                    <a:pt x="12187" y="2483"/>
                    <a:pt x="16272" y="6858"/>
                  </a:cubicBezTo>
                </a:path>
                <a:path w="16272" h="21600" stroke="0" extrusionOk="0">
                  <a:moveTo>
                    <a:pt x="0" y="5"/>
                  </a:moveTo>
                  <a:cubicBezTo>
                    <a:pt x="161" y="1"/>
                    <a:pt x="322" y="-1"/>
                    <a:pt x="484" y="0"/>
                  </a:cubicBezTo>
                  <a:cubicBezTo>
                    <a:pt x="6469" y="0"/>
                    <a:pt x="12187" y="2483"/>
                    <a:pt x="16272" y="6858"/>
                  </a:cubicBezTo>
                  <a:lnTo>
                    <a:pt x="484" y="21600"/>
                  </a:lnTo>
                  <a:lnTo>
                    <a:pt x="0" y="5"/>
                  </a:lnTo>
                  <a:close/>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 name="Arc 110"/>
            <p:cNvSpPr>
              <a:spLocks/>
            </p:cNvSpPr>
            <p:nvPr/>
          </p:nvSpPr>
          <p:spPr bwMode="auto">
            <a:xfrm flipH="1">
              <a:off x="6660521" y="2115879"/>
              <a:ext cx="668338"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 name="Arc 111"/>
            <p:cNvSpPr>
              <a:spLocks/>
            </p:cNvSpPr>
            <p:nvPr/>
          </p:nvSpPr>
          <p:spPr bwMode="auto">
            <a:xfrm flipV="1">
              <a:off x="5974721" y="1811079"/>
              <a:ext cx="668338"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4" name="Group 73"/>
          <p:cNvGrpSpPr/>
          <p:nvPr/>
        </p:nvGrpSpPr>
        <p:grpSpPr>
          <a:xfrm>
            <a:off x="6845594" y="3420141"/>
            <a:ext cx="152400" cy="152400"/>
            <a:chOff x="5105400" y="5029200"/>
            <a:chExt cx="152400" cy="152400"/>
          </a:xfrm>
        </p:grpSpPr>
        <p:cxnSp>
          <p:nvCxnSpPr>
            <p:cNvPr id="75" name="Straight Connector 74"/>
            <p:cNvCxnSpPr/>
            <p:nvPr/>
          </p:nvCxnSpPr>
          <p:spPr>
            <a:xfrm>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77" name="TextBox 76"/>
          <p:cNvSpPr txBox="1"/>
          <p:nvPr/>
        </p:nvSpPr>
        <p:spPr>
          <a:xfrm>
            <a:off x="6503581" y="1665768"/>
            <a:ext cx="898003" cy="276999"/>
          </a:xfrm>
          <a:prstGeom prst="rect">
            <a:avLst/>
          </a:prstGeom>
          <a:noFill/>
        </p:spPr>
        <p:txBody>
          <a:bodyPr wrap="none" rtlCol="0">
            <a:spAutoFit/>
          </a:bodyPr>
          <a:lstStyle/>
          <a:p>
            <a:r>
              <a:rPr lang="en-US" sz="1200" b="1" dirty="0" smtClean="0">
                <a:solidFill>
                  <a:srgbClr val="0000FF"/>
                </a:solidFill>
                <a:latin typeface="Comic Sans MS" panose="030F0702030302020204" pitchFamily="66" charset="0"/>
              </a:rPr>
              <a:t>(</a:t>
            </a:r>
            <a:r>
              <a:rPr lang="el-GR" sz="1200" b="1" baseline="30000" dirty="0" smtClean="0">
                <a:solidFill>
                  <a:srgbClr val="0000FF"/>
                </a:solidFill>
                <a:latin typeface="Comic Sans MS" panose="030F0702030302020204" pitchFamily="66" charset="0"/>
              </a:rPr>
              <a:t>π</a:t>
            </a:r>
            <a:r>
              <a:rPr lang="en-US" sz="1200" b="1" dirty="0" smtClean="0">
                <a:solidFill>
                  <a:srgbClr val="0000FF"/>
                </a:solidFill>
                <a:latin typeface="Comic Sans MS" panose="030F0702030302020204" pitchFamily="66" charset="0"/>
              </a:rPr>
              <a:t>/</a:t>
            </a:r>
            <a:r>
              <a:rPr lang="en-US" sz="1200" b="1" baseline="-25000" dirty="0" smtClean="0">
                <a:solidFill>
                  <a:srgbClr val="0000FF"/>
                </a:solidFill>
                <a:latin typeface="Comic Sans MS" panose="030F0702030302020204" pitchFamily="66" charset="0"/>
              </a:rPr>
              <a:t>4</a:t>
            </a:r>
            <a:r>
              <a:rPr lang="en-US" sz="1200" b="1" dirty="0" smtClean="0">
                <a:solidFill>
                  <a:srgbClr val="0000FF"/>
                </a:solidFill>
                <a:latin typeface="Comic Sans MS" panose="030F0702030302020204" pitchFamily="66" charset="0"/>
              </a:rPr>
              <a:t>,</a:t>
            </a:r>
            <a:r>
              <a:rPr lang="en-US" sz="1200" b="1" baseline="30000" dirty="0" smtClean="0">
                <a:solidFill>
                  <a:srgbClr val="0000FF"/>
                </a:solidFill>
                <a:latin typeface="Comic Sans MS" panose="030F0702030302020204" pitchFamily="66" charset="0"/>
              </a:rPr>
              <a:t>5√2</a:t>
            </a:r>
            <a:r>
              <a:rPr lang="en-US" sz="1200" b="1" dirty="0" smtClean="0">
                <a:solidFill>
                  <a:srgbClr val="0000FF"/>
                </a:solidFill>
                <a:latin typeface="Comic Sans MS" panose="030F0702030302020204" pitchFamily="66" charset="0"/>
              </a:rPr>
              <a:t>/</a:t>
            </a:r>
            <a:r>
              <a:rPr lang="en-US" sz="1200" b="1" baseline="-25000" dirty="0" smtClean="0">
                <a:solidFill>
                  <a:srgbClr val="0000FF"/>
                </a:solidFill>
                <a:latin typeface="Comic Sans MS" panose="030F0702030302020204" pitchFamily="66" charset="0"/>
              </a:rPr>
              <a:t>2</a:t>
            </a:r>
            <a:r>
              <a:rPr lang="en-US" sz="1200" b="1" dirty="0" smtClean="0">
                <a:solidFill>
                  <a:srgbClr val="0000FF"/>
                </a:solidFill>
                <a:latin typeface="Comic Sans MS" panose="030F0702030302020204" pitchFamily="66" charset="0"/>
              </a:rPr>
              <a:t>)</a:t>
            </a:r>
            <a:endParaRPr lang="en-GB" sz="1200" b="1" dirty="0">
              <a:solidFill>
                <a:srgbClr val="0000FF"/>
              </a:solidFill>
              <a:latin typeface="Comic Sans MS" panose="030F0702030302020204" pitchFamily="66" charset="0"/>
            </a:endParaRPr>
          </a:p>
        </p:txBody>
      </p:sp>
      <p:sp>
        <p:nvSpPr>
          <p:cNvPr id="78" name="TextBox 77"/>
          <p:cNvSpPr txBox="1"/>
          <p:nvPr/>
        </p:nvSpPr>
        <p:spPr>
          <a:xfrm>
            <a:off x="6432697" y="3615070"/>
            <a:ext cx="992579" cy="276999"/>
          </a:xfrm>
          <a:prstGeom prst="rect">
            <a:avLst/>
          </a:prstGeom>
          <a:noFill/>
        </p:spPr>
        <p:txBody>
          <a:bodyPr wrap="none" rtlCol="0">
            <a:spAutoFit/>
          </a:bodyPr>
          <a:lstStyle/>
          <a:p>
            <a:r>
              <a:rPr lang="en-US" sz="1200" b="1" dirty="0" smtClean="0">
                <a:solidFill>
                  <a:srgbClr val="0000FF"/>
                </a:solidFill>
                <a:latin typeface="Comic Sans MS" panose="030F0702030302020204" pitchFamily="66" charset="0"/>
              </a:rPr>
              <a:t>(</a:t>
            </a:r>
            <a:r>
              <a:rPr lang="en-US" sz="1200" b="1" baseline="30000" dirty="0" smtClean="0">
                <a:solidFill>
                  <a:srgbClr val="0000FF"/>
                </a:solidFill>
                <a:latin typeface="Comic Sans MS" panose="030F0702030302020204" pitchFamily="66" charset="0"/>
              </a:rPr>
              <a:t>7</a:t>
            </a:r>
            <a:r>
              <a:rPr lang="el-GR" sz="1200" b="1" baseline="30000" dirty="0" smtClean="0">
                <a:solidFill>
                  <a:srgbClr val="0000FF"/>
                </a:solidFill>
                <a:latin typeface="Comic Sans MS" panose="030F0702030302020204" pitchFamily="66" charset="0"/>
              </a:rPr>
              <a:t>π</a:t>
            </a:r>
            <a:r>
              <a:rPr lang="en-US" sz="1200" b="1" dirty="0" smtClean="0">
                <a:solidFill>
                  <a:srgbClr val="0000FF"/>
                </a:solidFill>
                <a:latin typeface="Comic Sans MS" panose="030F0702030302020204" pitchFamily="66" charset="0"/>
              </a:rPr>
              <a:t>/</a:t>
            </a:r>
            <a:r>
              <a:rPr lang="en-US" sz="1200" b="1" baseline="-25000" dirty="0" smtClean="0">
                <a:solidFill>
                  <a:srgbClr val="0000FF"/>
                </a:solidFill>
                <a:latin typeface="Comic Sans MS" panose="030F0702030302020204" pitchFamily="66" charset="0"/>
              </a:rPr>
              <a:t>4</a:t>
            </a:r>
            <a:r>
              <a:rPr lang="en-US" sz="1200" b="1" dirty="0" smtClean="0">
                <a:solidFill>
                  <a:srgbClr val="0000FF"/>
                </a:solidFill>
                <a:latin typeface="Comic Sans MS" panose="030F0702030302020204" pitchFamily="66" charset="0"/>
              </a:rPr>
              <a:t>,</a:t>
            </a:r>
            <a:r>
              <a:rPr lang="en-US" sz="1200" b="1" baseline="30000" dirty="0" smtClean="0">
                <a:solidFill>
                  <a:srgbClr val="0000FF"/>
                </a:solidFill>
                <a:latin typeface="Comic Sans MS" panose="030F0702030302020204" pitchFamily="66" charset="0"/>
              </a:rPr>
              <a:t>5√2</a:t>
            </a:r>
            <a:r>
              <a:rPr lang="en-US" sz="1200" b="1" dirty="0" smtClean="0">
                <a:solidFill>
                  <a:srgbClr val="0000FF"/>
                </a:solidFill>
                <a:latin typeface="Comic Sans MS" panose="030F0702030302020204" pitchFamily="66" charset="0"/>
              </a:rPr>
              <a:t>/</a:t>
            </a:r>
            <a:r>
              <a:rPr lang="en-US" sz="1200" b="1" baseline="-25000" dirty="0" smtClean="0">
                <a:solidFill>
                  <a:srgbClr val="0000FF"/>
                </a:solidFill>
                <a:latin typeface="Comic Sans MS" panose="030F0702030302020204" pitchFamily="66" charset="0"/>
              </a:rPr>
              <a:t>2</a:t>
            </a:r>
            <a:r>
              <a:rPr lang="en-US" sz="1200" b="1" dirty="0" smtClean="0">
                <a:solidFill>
                  <a:srgbClr val="0000FF"/>
                </a:solidFill>
                <a:latin typeface="Comic Sans MS" panose="030F0702030302020204" pitchFamily="66" charset="0"/>
              </a:rPr>
              <a:t>)</a:t>
            </a:r>
            <a:endParaRPr lang="en-GB" sz="1200" b="1" dirty="0">
              <a:solidFill>
                <a:srgbClr val="0000FF"/>
              </a:solidFill>
              <a:latin typeface="Comic Sans MS" panose="030F0702030302020204" pitchFamily="66" charset="0"/>
            </a:endParaRPr>
          </a:p>
        </p:txBody>
      </p:sp>
      <p:sp>
        <p:nvSpPr>
          <p:cNvPr id="79" name="TextBox 78"/>
          <p:cNvSpPr txBox="1"/>
          <p:nvPr/>
        </p:nvSpPr>
        <p:spPr>
          <a:xfrm>
            <a:off x="5844362" y="2484474"/>
            <a:ext cx="279244" cy="276999"/>
          </a:xfrm>
          <a:prstGeom prst="rect">
            <a:avLst/>
          </a:prstGeom>
          <a:noFill/>
        </p:spPr>
        <p:txBody>
          <a:bodyPr wrap="none" rtlCol="0">
            <a:spAutoFit/>
          </a:bodyPr>
          <a:lstStyle/>
          <a:p>
            <a:r>
              <a:rPr lang="en-US" sz="1200" b="1" dirty="0" smtClean="0">
                <a:solidFill>
                  <a:srgbClr val="0000FF"/>
                </a:solidFill>
                <a:latin typeface="Comic Sans MS" panose="030F0702030302020204" pitchFamily="66" charset="0"/>
              </a:rPr>
              <a:t>0</a:t>
            </a:r>
            <a:endParaRPr lang="en-GB" sz="1200" b="1"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0" name="TextBox 79"/>
              <p:cNvSpPr txBox="1"/>
              <p:nvPr/>
            </p:nvSpPr>
            <p:spPr>
              <a:xfrm>
                <a:off x="4391245" y="2248784"/>
                <a:ext cx="143180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FF0000"/>
                          </a:solidFill>
                          <a:latin typeface="Cambria Math"/>
                        </a:rPr>
                        <m:t>𝒓</m:t>
                      </m:r>
                      <m:r>
                        <a:rPr lang="en-US" sz="1600" b="1" i="1" smtClean="0">
                          <a:solidFill>
                            <a:srgbClr val="FF0000"/>
                          </a:solidFill>
                          <a:latin typeface="Cambria Math"/>
                        </a:rPr>
                        <m:t>=</m:t>
                      </m:r>
                      <m:r>
                        <a:rPr lang="en-US" sz="1600" b="1" i="1" smtClean="0">
                          <a:solidFill>
                            <a:srgbClr val="FF0000"/>
                          </a:solidFill>
                          <a:latin typeface="Cambria Math"/>
                        </a:rPr>
                        <m:t>𝟐</m:t>
                      </m:r>
                      <m:r>
                        <a:rPr lang="en-US" sz="1600" b="1" i="1" smtClean="0">
                          <a:solidFill>
                            <a:srgbClr val="FF0000"/>
                          </a:solidFill>
                          <a:latin typeface="Cambria Math"/>
                        </a:rPr>
                        <m:t>+</m:t>
                      </m:r>
                      <m:r>
                        <a:rPr lang="en-US" sz="1600" b="1" i="1" smtClean="0">
                          <a:solidFill>
                            <a:srgbClr val="FF0000"/>
                          </a:solidFill>
                          <a:latin typeface="Cambria Math"/>
                        </a:rPr>
                        <m:t>𝒄𝒐𝒔</m:t>
                      </m:r>
                      <m:r>
                        <a:rPr lang="en-US" sz="1600" b="1" i="1" smtClean="0">
                          <a:solidFill>
                            <a:srgbClr val="FF0000"/>
                          </a:solidFill>
                          <a:latin typeface="Cambria Math"/>
                          <a:ea typeface="Cambria Math"/>
                        </a:rPr>
                        <m:t>𝜽</m:t>
                      </m:r>
                    </m:oMath>
                  </m:oMathPara>
                </a14:m>
                <a:endParaRPr lang="en-GB" sz="1600" b="1" dirty="0">
                  <a:solidFill>
                    <a:srgbClr val="FF0000"/>
                  </a:solidFill>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4391245" y="2248784"/>
                <a:ext cx="1431802" cy="338554"/>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7265579" y="3283686"/>
                <a:ext cx="118673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0000FF"/>
                          </a:solidFill>
                          <a:latin typeface="Cambria Math"/>
                        </a:rPr>
                        <m:t>𝒓</m:t>
                      </m:r>
                      <m:r>
                        <a:rPr lang="en-US" sz="1600" b="1" i="1" smtClean="0">
                          <a:solidFill>
                            <a:srgbClr val="0000FF"/>
                          </a:solidFill>
                          <a:latin typeface="Cambria Math"/>
                        </a:rPr>
                        <m:t>=</m:t>
                      </m:r>
                      <m:r>
                        <a:rPr lang="en-US" sz="1600" b="1" i="1" smtClean="0">
                          <a:solidFill>
                            <a:srgbClr val="0000FF"/>
                          </a:solidFill>
                          <a:latin typeface="Cambria Math"/>
                        </a:rPr>
                        <m:t>𝟓</m:t>
                      </m:r>
                      <m:r>
                        <a:rPr lang="en-US" sz="1600" b="1" i="1" smtClean="0">
                          <a:solidFill>
                            <a:srgbClr val="0000FF"/>
                          </a:solidFill>
                          <a:latin typeface="Cambria Math"/>
                        </a:rPr>
                        <m:t>𝒄𝒐𝒔</m:t>
                      </m:r>
                      <m:r>
                        <a:rPr lang="en-US" sz="1600" b="1" i="1" smtClean="0">
                          <a:solidFill>
                            <a:srgbClr val="0000FF"/>
                          </a:solidFill>
                          <a:latin typeface="Cambria Math"/>
                          <a:ea typeface="Cambria Math"/>
                        </a:rPr>
                        <m:t>𝜽</m:t>
                      </m:r>
                    </m:oMath>
                  </m:oMathPara>
                </a14:m>
                <a:endParaRPr lang="en-GB" sz="1600" b="1" dirty="0">
                  <a:solidFill>
                    <a:srgbClr val="0000FF"/>
                  </a:solidFill>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7265579" y="3283686"/>
                <a:ext cx="1186735" cy="338554"/>
              </a:xfrm>
              <a:prstGeom prst="rect">
                <a:avLst/>
              </a:prstGeom>
              <a:blipFill rotWithShape="1">
                <a:blip r:embed="rId7"/>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93171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linds(horizont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linds(horizont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blinds(horizontal)">
                                      <p:cBhvr>
                                        <p:cTn id="17" dur="500"/>
                                        <p:tgtEl>
                                          <p:spTgt spid="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blinds(horizontal)">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5">
                                            <p:txEl>
                                              <p:pRg st="9" end="9"/>
                                            </p:txEl>
                                          </p:spTgt>
                                        </p:tgtEl>
                                        <p:attrNameLst>
                                          <p:attrName>style.visibility</p:attrName>
                                        </p:attrNameLst>
                                      </p:cBhvr>
                                      <p:to>
                                        <p:strVal val="visible"/>
                                      </p:to>
                                    </p:set>
                                    <p:animEffect transition="in" filter="blinds(horizontal)">
                                      <p:cBhvr>
                                        <p:cTn id="27" dur="500"/>
                                        <p:tgtEl>
                                          <p:spTgt spid="35">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5">
                                            <p:txEl>
                                              <p:pRg st="10" end="10"/>
                                            </p:txEl>
                                          </p:spTgt>
                                        </p:tgtEl>
                                        <p:attrNameLst>
                                          <p:attrName>style.visibility</p:attrName>
                                        </p:attrNameLst>
                                      </p:cBhvr>
                                      <p:to>
                                        <p:strVal val="visible"/>
                                      </p:to>
                                    </p:set>
                                    <p:animEffect transition="in" filter="blinds(horizontal)">
                                      <p:cBhvr>
                                        <p:cTn id="32" dur="500"/>
                                        <p:tgtEl>
                                          <p:spTgt spid="35">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linds(horizontal)">
                                      <p:cBhvr>
                                        <p:cTn id="37" dur="500"/>
                                        <p:tgtEl>
                                          <p:spTgt spid="3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blinds(horizontal)">
                                      <p:cBhvr>
                                        <p:cTn id="40" dur="500"/>
                                        <p:tgtEl>
                                          <p:spTgt spid="4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blinds(horizontal)">
                                      <p:cBhvr>
                                        <p:cTn id="45" dur="500"/>
                                        <p:tgtEl>
                                          <p:spTgt spid="48"/>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blinds(horizontal)">
                                      <p:cBhvr>
                                        <p:cTn id="48" dur="500"/>
                                        <p:tgtEl>
                                          <p:spTgt spid="77"/>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blinds(horizontal)">
                                      <p:cBhvr>
                                        <p:cTn id="53" dur="500"/>
                                        <p:tgtEl>
                                          <p:spTgt spid="51"/>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blinds(horizontal)">
                                      <p:cBhvr>
                                        <p:cTn id="56" dur="500"/>
                                        <p:tgtEl>
                                          <p:spTgt spid="79"/>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blinds(horizontal)">
                                      <p:cBhvr>
                                        <p:cTn id="61" dur="500"/>
                                        <p:tgtEl>
                                          <p:spTgt spid="74"/>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blinds(horizontal)">
                                      <p:cBhvr>
                                        <p:cTn id="64" dur="500"/>
                                        <p:tgtEl>
                                          <p:spTgt spid="78"/>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xit" presetSubtype="10" fill="hold" nodeType="clickEffect">
                                  <p:stCondLst>
                                    <p:cond delay="0"/>
                                  </p:stCondLst>
                                  <p:childTnLst>
                                    <p:animEffect transition="out" filter="blinds(horizontal)">
                                      <p:cBhvr>
                                        <p:cTn id="68" dur="500"/>
                                        <p:tgtEl>
                                          <p:spTgt spid="2050"/>
                                        </p:tgtEl>
                                      </p:cBhvr>
                                    </p:animEffect>
                                    <p:set>
                                      <p:cBhvr>
                                        <p:cTn id="69" dur="1" fill="hold">
                                          <p:stCondLst>
                                            <p:cond delay="499"/>
                                          </p:stCondLst>
                                        </p:cTn>
                                        <p:tgtEl>
                                          <p:spTgt spid="2050"/>
                                        </p:tgtEl>
                                        <p:attrNameLst>
                                          <p:attrName>style.visibility</p:attrName>
                                        </p:attrNameLst>
                                      </p:cBhvr>
                                      <p:to>
                                        <p:strVal val="hidden"/>
                                      </p:to>
                                    </p:set>
                                  </p:childTnLst>
                                </p:cTn>
                              </p:par>
                              <p:par>
                                <p:cTn id="70" presetID="3" presetClass="entr" presetSubtype="10" fill="hold"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blinds(horizontal)">
                                      <p:cBhvr>
                                        <p:cTn id="72" dur="500"/>
                                        <p:tgtEl>
                                          <p:spTgt spid="37"/>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81"/>
                                        </p:tgtEl>
                                        <p:attrNameLst>
                                          <p:attrName>style.visibility</p:attrName>
                                        </p:attrNameLst>
                                      </p:cBhvr>
                                      <p:to>
                                        <p:strVal val="visible"/>
                                      </p:to>
                                    </p:set>
                                    <p:animEffect transition="in" filter="blinds(horizontal)">
                                      <p:cBhvr>
                                        <p:cTn id="7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1" grpId="0"/>
      <p:bldP spid="77" grpId="0"/>
      <p:bldP spid="78" grpId="0"/>
      <p:bldP spid="79" grpId="0"/>
      <p:bldP spid="8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44" t="14345" r="1254" b="13474"/>
          <a:stretch/>
        </p:blipFill>
        <p:spPr bwMode="auto">
          <a:xfrm>
            <a:off x="4125433" y="1541721"/>
            <a:ext cx="3973692" cy="2438400"/>
          </a:xfrm>
          <a:prstGeom prst="rect">
            <a:avLst/>
          </a:prstGeom>
          <a:noFill/>
          <a:ln w="25400">
            <a:no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124200" cy="4800600"/>
          </a:xfrm>
        </p:spPr>
        <p:txBody>
          <a:bodyPr>
            <a:normAutofit/>
          </a:bodyPr>
          <a:lstStyle/>
          <a:p>
            <a:pPr marL="0" indent="0" algn="ctr">
              <a:buNone/>
            </a:pPr>
            <a:r>
              <a:rPr lang="en-GB" sz="1400" b="1" dirty="0" smtClean="0">
                <a:latin typeface="Comic Sans MS" panose="030F0702030302020204" pitchFamily="66" charset="0"/>
              </a:rPr>
              <a:t>You can use Integration to find areas of sectors of curves, given their Polar equations</a:t>
            </a:r>
            <a:endParaRPr lang="en-GB" sz="1400" dirty="0" smtClean="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smtClean="0">
                <a:latin typeface="Comic Sans MS" panose="030F0702030302020204" pitchFamily="66" charset="0"/>
              </a:rPr>
              <a:t>a) On the same diagram, sketch the curves with equations: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r = 2 + cos</a:t>
            </a:r>
            <a:r>
              <a:rPr lang="el-GR" sz="1400" dirty="0" smtClean="0">
                <a:latin typeface="Comic Sans MS" panose="030F0702030302020204" pitchFamily="66" charset="0"/>
                <a:sym typeface="Wingdings" panose="05000000000000000000" pitchFamily="2" charset="2"/>
              </a:rPr>
              <a:t>θ</a:t>
            </a:r>
            <a:endParaRPr lang="en-US" sz="1400" dirty="0" smtClean="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r = 5cos</a:t>
            </a:r>
            <a:r>
              <a:rPr lang="el-GR" sz="1400" dirty="0" smtClean="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smtClean="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b) Find the polar coordinates of the intersection of these curves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c) Find the exact value of the finite region bounded by the 2 curves</a:t>
            </a:r>
          </a:p>
        </p:txBody>
      </p:sp>
      <p:sp>
        <p:nvSpPr>
          <p:cNvPr id="4" name="TextBox 3"/>
          <p:cNvSpPr txBox="1"/>
          <p:nvPr/>
        </p:nvSpPr>
        <p:spPr>
          <a:xfrm>
            <a:off x="8713589" y="6550223"/>
            <a:ext cx="423514" cy="307777"/>
          </a:xfrm>
          <a:prstGeom prst="rect">
            <a:avLst/>
          </a:prstGeom>
          <a:noFill/>
        </p:spPr>
        <p:txBody>
          <a:bodyPr wrap="none" rtlCol="0">
            <a:spAutoFit/>
          </a:bodyPr>
          <a:lstStyle/>
          <a:p>
            <a:pPr algn="ctr"/>
            <a:r>
              <a:rPr lang="en-GB" sz="1400" dirty="0" smtClean="0">
                <a:latin typeface="Comic Sans MS" panose="030F0702030302020204" pitchFamily="66" charset="0"/>
              </a:rPr>
              <a:t>7D</a:t>
            </a:r>
            <a:endParaRPr lang="en-GB" sz="1400" dirty="0">
              <a:latin typeface="Comic Sans MS" panose="030F0702030302020204" pitchFamily="66" charset="0"/>
            </a:endParaRPr>
          </a:p>
        </p:txBody>
      </p:sp>
      <p:pic>
        <p:nvPicPr>
          <p:cNvPr id="5" name="Picture 2" descr="http://hyperphysics.phy-astr.gsu.edu/hbase/math/immath/sphcoorde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76200"/>
            <a:ext cx="1623848" cy="11792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sp>
        <p:nvSpPr>
          <p:cNvPr id="14" name="TextBox 13"/>
          <p:cNvSpPr txBox="1"/>
          <p:nvPr/>
        </p:nvSpPr>
        <p:spPr>
          <a:xfrm>
            <a:off x="7696200" y="2755605"/>
            <a:ext cx="604653" cy="276999"/>
          </a:xfrm>
          <a:prstGeom prst="rect">
            <a:avLst/>
          </a:prstGeom>
          <a:noFill/>
        </p:spPr>
        <p:txBody>
          <a:bodyPr wrap="none" rtlCol="0">
            <a:spAutoFit/>
          </a:bodyPr>
          <a:lstStyle/>
          <a:p>
            <a:r>
              <a:rPr lang="en-US" sz="1200" b="1" dirty="0" smtClean="0">
                <a:latin typeface="Comic Sans MS" panose="030F0702030302020204" pitchFamily="66" charset="0"/>
              </a:rPr>
              <a:t>0, 2</a:t>
            </a:r>
            <a:r>
              <a:rPr lang="el-GR" sz="1200" b="1" dirty="0" smtClean="0">
                <a:latin typeface="Comic Sans MS" panose="030F0702030302020204" pitchFamily="66" charset="0"/>
              </a:rPr>
              <a:t>π</a:t>
            </a:r>
            <a:endParaRPr lang="en-GB" sz="1200" b="1" dirty="0">
              <a:latin typeface="Comic Sans MS" panose="030F0702030302020204" pitchFamily="66" charset="0"/>
            </a:endParaRPr>
          </a:p>
        </p:txBody>
      </p:sp>
      <p:sp>
        <p:nvSpPr>
          <p:cNvPr id="15" name="TextBox 14"/>
          <p:cNvSpPr txBox="1"/>
          <p:nvPr/>
        </p:nvSpPr>
        <p:spPr>
          <a:xfrm>
            <a:off x="5943600" y="1079205"/>
            <a:ext cx="321624" cy="461665"/>
          </a:xfrm>
          <a:prstGeom prst="rect">
            <a:avLst/>
          </a:prstGeom>
          <a:noFill/>
        </p:spPr>
        <p:txBody>
          <a:bodyPr wrap="square" rtlCol="0">
            <a:spAutoFit/>
          </a:bodyPr>
          <a:lstStyle/>
          <a:p>
            <a:pPr algn="ctr"/>
            <a:r>
              <a:rPr lang="el-GR" sz="1200" b="1" u="sng" dirty="0" smtClean="0">
                <a:latin typeface="Comic Sans MS" panose="030F0702030302020204" pitchFamily="66" charset="0"/>
              </a:rPr>
              <a:t>π</a:t>
            </a:r>
            <a:r>
              <a:rPr lang="en-US" sz="1200" b="1" dirty="0" smtClean="0">
                <a:latin typeface="Comic Sans MS" panose="030F0702030302020204" pitchFamily="66" charset="0"/>
              </a:rPr>
              <a:t> 2</a:t>
            </a:r>
            <a:endParaRPr lang="en-GB" sz="1200" b="1" dirty="0">
              <a:latin typeface="Comic Sans MS" panose="030F0702030302020204" pitchFamily="66" charset="0"/>
            </a:endParaRPr>
          </a:p>
        </p:txBody>
      </p:sp>
      <p:sp>
        <p:nvSpPr>
          <p:cNvPr id="16" name="TextBox 15"/>
          <p:cNvSpPr txBox="1"/>
          <p:nvPr/>
        </p:nvSpPr>
        <p:spPr>
          <a:xfrm>
            <a:off x="3886200" y="2603205"/>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17" name="TextBox 16"/>
          <p:cNvSpPr txBox="1"/>
          <p:nvPr/>
        </p:nvSpPr>
        <p:spPr>
          <a:xfrm>
            <a:off x="5909931" y="3985438"/>
            <a:ext cx="442357" cy="461665"/>
          </a:xfrm>
          <a:prstGeom prst="rect">
            <a:avLst/>
          </a:prstGeom>
          <a:noFill/>
        </p:spPr>
        <p:txBody>
          <a:bodyPr wrap="square" rtlCol="0">
            <a:spAutoFit/>
          </a:bodyPr>
          <a:lstStyle/>
          <a:p>
            <a:pPr algn="ctr"/>
            <a:r>
              <a:rPr lang="en-US" sz="1200" b="1" u="sng" dirty="0" smtClean="0">
                <a:latin typeface="Comic Sans MS" panose="030F0702030302020204" pitchFamily="66" charset="0"/>
              </a:rPr>
              <a:t>3</a:t>
            </a:r>
            <a:r>
              <a:rPr lang="el-GR" sz="1200" b="1" u="sng" dirty="0" smtClean="0">
                <a:latin typeface="Comic Sans MS" panose="030F0702030302020204" pitchFamily="66" charset="0"/>
              </a:rPr>
              <a:t>π</a:t>
            </a:r>
            <a:r>
              <a:rPr lang="en-US" sz="1200" b="1" dirty="0" smtClean="0">
                <a:latin typeface="Comic Sans MS" panose="030F0702030302020204" pitchFamily="66" charset="0"/>
              </a:rPr>
              <a:t> 2</a:t>
            </a:r>
            <a:endParaRPr lang="en-GB" sz="1200" b="1" dirty="0">
              <a:latin typeface="Comic Sans MS" panose="030F0702030302020204" pitchFamily="66" charset="0"/>
            </a:endParaRPr>
          </a:p>
        </p:txBody>
      </p:sp>
      <p:sp>
        <p:nvSpPr>
          <p:cNvPr id="6" name="TextBox 5"/>
          <p:cNvSpPr txBox="1"/>
          <p:nvPr/>
        </p:nvSpPr>
        <p:spPr>
          <a:xfrm>
            <a:off x="3646967" y="4401879"/>
            <a:ext cx="5174815" cy="276999"/>
          </a:xfrm>
          <a:prstGeom prst="rect">
            <a:avLst/>
          </a:prstGeom>
          <a:noFill/>
        </p:spPr>
        <p:txBody>
          <a:bodyPr wrap="none" rtlCol="0">
            <a:spAutoFit/>
          </a:bodyPr>
          <a:lstStyle/>
          <a:p>
            <a:r>
              <a:rPr lang="en-US" sz="1200" dirty="0" smtClean="0">
                <a:solidFill>
                  <a:srgbClr val="FF0000"/>
                </a:solidFill>
                <a:latin typeface="Comic Sans MS" panose="030F0702030302020204" pitchFamily="66" charset="0"/>
              </a:rPr>
              <a:t>To find the intersection, we can use the two equations we were given:</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3657600" y="4724400"/>
                <a:ext cx="161063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2+</m:t>
                      </m:r>
                      <m:r>
                        <a:rPr lang="en-US" sz="1400" b="0" i="1" smtClean="0">
                          <a:latin typeface="Cambria Math"/>
                        </a:rPr>
                        <m:t>𝑐𝑜𝑠</m:t>
                      </m:r>
                      <m:r>
                        <a:rPr lang="en-US" sz="1400" b="0" i="1" smtClean="0">
                          <a:latin typeface="Cambria Math"/>
                          <a:ea typeface="Cambria Math"/>
                        </a:rPr>
                        <m:t>𝜃</m:t>
                      </m:r>
                      <m:r>
                        <a:rPr lang="en-US" sz="1400" b="0" i="1" smtClean="0">
                          <a:latin typeface="Cambria Math"/>
                          <a:ea typeface="Cambria Math"/>
                        </a:rPr>
                        <m:t>=5</m:t>
                      </m:r>
                      <m:r>
                        <a:rPr lang="en-US" sz="1400" b="0" i="1" smtClean="0">
                          <a:latin typeface="Cambria Math"/>
                          <a:ea typeface="Cambria Math"/>
                        </a:rPr>
                        <m:t>𝑐𝑜𝑠</m:t>
                      </m:r>
                      <m:r>
                        <a:rPr lang="en-US" sz="1400" b="0" i="1" smtClean="0">
                          <a:latin typeface="Cambria Math"/>
                          <a:ea typeface="Cambria Math"/>
                        </a:rPr>
                        <m:t>𝜃</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3657600" y="4724400"/>
                <a:ext cx="1610633" cy="307777"/>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245935" y="5084135"/>
                <a:ext cx="102707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2</m:t>
                      </m:r>
                      <m:r>
                        <a:rPr lang="en-US" sz="1400" b="0" i="1" smtClean="0">
                          <a:latin typeface="Cambria Math"/>
                          <a:ea typeface="Cambria Math"/>
                        </a:rPr>
                        <m:t>=4</m:t>
                      </m:r>
                      <m:r>
                        <a:rPr lang="en-US" sz="1400" b="0" i="1" smtClean="0">
                          <a:latin typeface="Cambria Math"/>
                          <a:ea typeface="Cambria Math"/>
                        </a:rPr>
                        <m:t>𝑐𝑜𝑠</m:t>
                      </m:r>
                      <m:r>
                        <a:rPr lang="en-US" sz="1400" b="0" i="1" smtClean="0">
                          <a:latin typeface="Cambria Math"/>
                          <a:ea typeface="Cambria Math"/>
                        </a:rPr>
                        <m:t>𝜃</m:t>
                      </m:r>
                    </m:oMath>
                  </m:oMathPara>
                </a14:m>
                <a:endParaRPr lang="en-GB"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245935" y="5084135"/>
                <a:ext cx="1027076" cy="307777"/>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061637" y="5454503"/>
                <a:ext cx="11430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0.5=</m:t>
                      </m:r>
                      <m:r>
                        <a:rPr lang="en-US" sz="1400" b="0" i="1" smtClean="0">
                          <a:latin typeface="Cambria Math"/>
                          <a:ea typeface="Cambria Math"/>
                        </a:rPr>
                        <m:t>𝑐𝑜𝑠</m:t>
                      </m:r>
                      <m:r>
                        <a:rPr lang="en-US" sz="1400" b="0" i="1" smtClean="0">
                          <a:latin typeface="Cambria Math"/>
                          <a:ea typeface="Cambria Math"/>
                        </a:rPr>
                        <m:t>𝜃</m:t>
                      </m:r>
                    </m:oMath>
                  </m:oMathPara>
                </a14:m>
                <a:endParaRPr lang="en-GB"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061637" y="5454503"/>
                <a:ext cx="1143000" cy="307777"/>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203403" y="5830187"/>
                <a:ext cx="1143000" cy="4598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𝜃</m:t>
                      </m:r>
                      <m:r>
                        <a:rPr lang="en-US" sz="1400" b="0" i="1" smtClean="0">
                          <a:latin typeface="Cambria Math"/>
                          <a:ea typeface="Cambria Math"/>
                        </a:rPr>
                        <m:t>=</m:t>
                      </m:r>
                      <m:f>
                        <m:fPr>
                          <m:ctrlPr>
                            <a:rPr lang="en-US" sz="1400" b="0" i="1" smtClean="0">
                              <a:latin typeface="Cambria Math"/>
                              <a:ea typeface="Cambria Math"/>
                            </a:rPr>
                          </m:ctrlPr>
                        </m:fPr>
                        <m:num>
                          <m:r>
                            <a:rPr lang="en-US" sz="1400" b="0" i="1" smtClean="0">
                              <a:latin typeface="Cambria Math"/>
                              <a:ea typeface="Cambria Math"/>
                            </a:rPr>
                            <m:t>𝜋</m:t>
                          </m:r>
                        </m:num>
                        <m:den>
                          <m:r>
                            <a:rPr lang="en-US" sz="1400" b="0" i="1" smtClean="0">
                              <a:latin typeface="Cambria Math"/>
                              <a:ea typeface="Cambria Math"/>
                            </a:rPr>
                            <m:t>3</m:t>
                          </m:r>
                        </m:den>
                      </m:f>
                      <m:r>
                        <a:rPr lang="en-US" sz="1400" b="0" i="1" smtClean="0">
                          <a:latin typeface="Cambria Math"/>
                          <a:ea typeface="Cambria Math"/>
                        </a:rPr>
                        <m:t>, −</m:t>
                      </m:r>
                      <m:f>
                        <m:fPr>
                          <m:ctrlPr>
                            <a:rPr lang="en-US" sz="1400" b="0" i="1" smtClean="0">
                              <a:latin typeface="Cambria Math"/>
                              <a:ea typeface="Cambria Math"/>
                            </a:rPr>
                          </m:ctrlPr>
                        </m:fPr>
                        <m:num>
                          <m:r>
                            <a:rPr lang="en-US" sz="1400" b="0" i="1" smtClean="0">
                              <a:latin typeface="Cambria Math"/>
                              <a:ea typeface="Cambria Math"/>
                            </a:rPr>
                            <m:t>𝜋</m:t>
                          </m:r>
                        </m:num>
                        <m:den>
                          <m:r>
                            <a:rPr lang="en-US" sz="1400" b="0" i="1" smtClean="0">
                              <a:latin typeface="Cambria Math"/>
                              <a:ea typeface="Cambria Math"/>
                            </a:rPr>
                            <m:t>3</m:t>
                          </m:r>
                        </m:den>
                      </m:f>
                    </m:oMath>
                  </m:oMathPara>
                </a14:m>
                <a:endParaRPr lang="en-GB"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203403" y="5830187"/>
                <a:ext cx="1143000" cy="459806"/>
              </a:xfrm>
              <a:prstGeom prst="rect">
                <a:avLst/>
              </a:prstGeom>
              <a:blipFill rotWithShape="1">
                <a:blip r:embed="rId8"/>
                <a:stretch>
                  <a:fillRect/>
                </a:stretch>
              </a:blipFill>
            </p:spPr>
            <p:txBody>
              <a:bodyPr/>
              <a:lstStyle/>
              <a:p>
                <a:r>
                  <a:rPr lang="en-GB">
                    <a:noFill/>
                  </a:rPr>
                  <a:t> </a:t>
                </a:r>
              </a:p>
            </p:txBody>
          </p:sp>
        </mc:Fallback>
      </mc:AlternateContent>
      <p:grpSp>
        <p:nvGrpSpPr>
          <p:cNvPr id="21" name="Group 20"/>
          <p:cNvGrpSpPr/>
          <p:nvPr/>
        </p:nvGrpSpPr>
        <p:grpSpPr>
          <a:xfrm>
            <a:off x="6445102" y="2041453"/>
            <a:ext cx="152400" cy="152400"/>
            <a:chOff x="5105400" y="5029200"/>
            <a:chExt cx="152400" cy="152400"/>
          </a:xfrm>
        </p:grpSpPr>
        <p:cxnSp>
          <p:nvCxnSpPr>
            <p:cNvPr id="22" name="Straight Connector 21"/>
            <p:cNvCxnSpPr/>
            <p:nvPr/>
          </p:nvCxnSpPr>
          <p:spPr>
            <a:xfrm>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6113721" y="1743740"/>
            <a:ext cx="825867" cy="276999"/>
          </a:xfrm>
          <a:prstGeom prst="rect">
            <a:avLst/>
          </a:prstGeom>
          <a:noFill/>
        </p:spPr>
        <p:txBody>
          <a:bodyPr wrap="none" rtlCol="0">
            <a:spAutoFit/>
          </a:bodyPr>
          <a:lstStyle/>
          <a:p>
            <a:r>
              <a:rPr lang="en-US" sz="1200" b="1" dirty="0" smtClean="0">
                <a:solidFill>
                  <a:srgbClr val="FF0000"/>
                </a:solidFill>
                <a:latin typeface="Comic Sans MS" panose="030F0702030302020204" pitchFamily="66" charset="0"/>
              </a:rPr>
              <a:t>(2.5,</a:t>
            </a:r>
            <a:r>
              <a:rPr lang="el-GR" sz="1200" b="1" baseline="30000" dirty="0" smtClean="0">
                <a:solidFill>
                  <a:srgbClr val="FF0000"/>
                </a:solidFill>
                <a:latin typeface="Comic Sans MS" panose="030F0702030302020204" pitchFamily="66" charset="0"/>
              </a:rPr>
              <a:t>π</a:t>
            </a:r>
            <a:r>
              <a:rPr lang="en-US" sz="1200" b="1" dirty="0" smtClean="0">
                <a:solidFill>
                  <a:srgbClr val="FF0000"/>
                </a:solidFill>
                <a:latin typeface="Comic Sans MS" panose="030F0702030302020204" pitchFamily="66" charset="0"/>
              </a:rPr>
              <a:t>/</a:t>
            </a:r>
            <a:r>
              <a:rPr lang="en-US" sz="1200" b="1" baseline="-25000" dirty="0" smtClean="0">
                <a:solidFill>
                  <a:srgbClr val="FF0000"/>
                </a:solidFill>
                <a:latin typeface="Comic Sans MS" panose="030F0702030302020204" pitchFamily="66" charset="0"/>
              </a:rPr>
              <a:t>3</a:t>
            </a:r>
            <a:r>
              <a:rPr lang="en-US" sz="1200" b="1" dirty="0" smtClean="0">
                <a:solidFill>
                  <a:srgbClr val="FF0000"/>
                </a:solidFill>
                <a:latin typeface="Comic Sans MS" panose="030F0702030302020204" pitchFamily="66" charset="0"/>
              </a:rPr>
              <a:t>)</a:t>
            </a:r>
            <a:endParaRPr lang="en-GB" sz="1200" b="1" dirty="0">
              <a:solidFill>
                <a:srgbClr val="FF0000"/>
              </a:solidFill>
              <a:latin typeface="Comic Sans MS" panose="030F0702030302020204" pitchFamily="66" charset="0"/>
            </a:endParaRPr>
          </a:p>
        </p:txBody>
      </p:sp>
      <p:grpSp>
        <p:nvGrpSpPr>
          <p:cNvPr id="25" name="Group 24"/>
          <p:cNvGrpSpPr/>
          <p:nvPr/>
        </p:nvGrpSpPr>
        <p:grpSpPr>
          <a:xfrm>
            <a:off x="6427381" y="3320904"/>
            <a:ext cx="152400" cy="152400"/>
            <a:chOff x="5105400" y="5029200"/>
            <a:chExt cx="152400" cy="152400"/>
          </a:xfrm>
        </p:grpSpPr>
        <p:cxnSp>
          <p:nvCxnSpPr>
            <p:cNvPr id="26" name="Straight Connector 25"/>
            <p:cNvCxnSpPr/>
            <p:nvPr/>
          </p:nvCxnSpPr>
          <p:spPr>
            <a:xfrm>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6074735" y="3501656"/>
            <a:ext cx="920445" cy="276999"/>
          </a:xfrm>
          <a:prstGeom prst="rect">
            <a:avLst/>
          </a:prstGeom>
          <a:noFill/>
        </p:spPr>
        <p:txBody>
          <a:bodyPr wrap="none" rtlCol="0">
            <a:spAutoFit/>
          </a:bodyPr>
          <a:lstStyle/>
          <a:p>
            <a:r>
              <a:rPr lang="en-US" sz="1200" b="1" dirty="0" smtClean="0">
                <a:solidFill>
                  <a:srgbClr val="FF0000"/>
                </a:solidFill>
                <a:latin typeface="Comic Sans MS" panose="030F0702030302020204" pitchFamily="66" charset="0"/>
              </a:rPr>
              <a:t>(2.5,-</a:t>
            </a:r>
            <a:r>
              <a:rPr lang="el-GR" sz="1200" b="1" baseline="30000" dirty="0" smtClean="0">
                <a:solidFill>
                  <a:srgbClr val="FF0000"/>
                </a:solidFill>
                <a:latin typeface="Comic Sans MS" panose="030F0702030302020204" pitchFamily="66" charset="0"/>
              </a:rPr>
              <a:t>π</a:t>
            </a:r>
            <a:r>
              <a:rPr lang="en-US" sz="1200" b="1" dirty="0" smtClean="0">
                <a:solidFill>
                  <a:srgbClr val="FF0000"/>
                </a:solidFill>
                <a:latin typeface="Comic Sans MS" panose="030F0702030302020204" pitchFamily="66" charset="0"/>
              </a:rPr>
              <a:t>/</a:t>
            </a:r>
            <a:r>
              <a:rPr lang="en-US" sz="1200" b="1" baseline="-25000" dirty="0" smtClean="0">
                <a:solidFill>
                  <a:srgbClr val="FF0000"/>
                </a:solidFill>
                <a:latin typeface="Comic Sans MS" panose="030F0702030302020204" pitchFamily="66" charset="0"/>
              </a:rPr>
              <a:t>3</a:t>
            </a:r>
            <a:r>
              <a:rPr lang="en-US" sz="1200" b="1" dirty="0" smtClean="0">
                <a:solidFill>
                  <a:srgbClr val="FF0000"/>
                </a:solidFill>
                <a:latin typeface="Comic Sans MS" panose="030F0702030302020204" pitchFamily="66" charset="0"/>
              </a:rPr>
              <a:t>)</a:t>
            </a:r>
            <a:endParaRPr lang="en-GB" sz="1200" b="1" dirty="0">
              <a:solidFill>
                <a:srgbClr val="FF0000"/>
              </a:solidFill>
              <a:latin typeface="Comic Sans MS" panose="030F0702030302020204" pitchFamily="66" charset="0"/>
            </a:endParaRPr>
          </a:p>
        </p:txBody>
      </p:sp>
      <p:sp>
        <p:nvSpPr>
          <p:cNvPr id="29" name="Arc 28"/>
          <p:cNvSpPr/>
          <p:nvPr/>
        </p:nvSpPr>
        <p:spPr>
          <a:xfrm>
            <a:off x="5084136" y="4876801"/>
            <a:ext cx="349102" cy="36505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TextBox 29"/>
          <p:cNvSpPr txBox="1"/>
          <p:nvPr/>
        </p:nvSpPr>
        <p:spPr>
          <a:xfrm>
            <a:off x="5394250" y="4898067"/>
            <a:ext cx="1197935" cy="261610"/>
          </a:xfrm>
          <a:prstGeom prst="rect">
            <a:avLst/>
          </a:prstGeom>
          <a:noFill/>
        </p:spPr>
        <p:txBody>
          <a:bodyPr wrap="square" rtlCol="0">
            <a:spAutoFit/>
          </a:bodyPr>
          <a:lstStyle/>
          <a:p>
            <a:pPr algn="ctr"/>
            <a:r>
              <a:rPr lang="en-US" sz="1100" dirty="0" smtClean="0">
                <a:solidFill>
                  <a:srgbClr val="FF0000"/>
                </a:solidFill>
                <a:latin typeface="Comic Sans MS" panose="030F0702030302020204" pitchFamily="66" charset="0"/>
              </a:rPr>
              <a:t>Subtract cos</a:t>
            </a:r>
            <a:r>
              <a:rPr lang="el-GR" sz="1100" dirty="0" smtClean="0">
                <a:solidFill>
                  <a:srgbClr val="FF0000"/>
                </a:solidFill>
                <a:latin typeface="Comic Sans MS" panose="030F0702030302020204" pitchFamily="66" charset="0"/>
              </a:rPr>
              <a:t>θ</a:t>
            </a:r>
            <a:endParaRPr lang="en-GB" sz="1100" dirty="0">
              <a:solidFill>
                <a:srgbClr val="FF0000"/>
              </a:solidFill>
              <a:latin typeface="Comic Sans MS" panose="030F0702030302020204" pitchFamily="66" charset="0"/>
            </a:endParaRPr>
          </a:p>
        </p:txBody>
      </p:sp>
      <p:sp>
        <p:nvSpPr>
          <p:cNvPr id="31" name="Arc 30"/>
          <p:cNvSpPr/>
          <p:nvPr/>
        </p:nvSpPr>
        <p:spPr>
          <a:xfrm>
            <a:off x="5087681" y="5231220"/>
            <a:ext cx="349102" cy="36505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Arc 31"/>
          <p:cNvSpPr/>
          <p:nvPr/>
        </p:nvSpPr>
        <p:spPr>
          <a:xfrm>
            <a:off x="5091226" y="5617537"/>
            <a:ext cx="363276" cy="464286"/>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TextBox 32"/>
          <p:cNvSpPr txBox="1"/>
          <p:nvPr/>
        </p:nvSpPr>
        <p:spPr>
          <a:xfrm>
            <a:off x="5376529" y="5305649"/>
            <a:ext cx="1024271" cy="261610"/>
          </a:xfrm>
          <a:prstGeom prst="rect">
            <a:avLst/>
          </a:prstGeom>
          <a:noFill/>
        </p:spPr>
        <p:txBody>
          <a:bodyPr wrap="square" rtlCol="0">
            <a:spAutoFit/>
          </a:bodyPr>
          <a:lstStyle/>
          <a:p>
            <a:pPr algn="ctr"/>
            <a:r>
              <a:rPr lang="en-US" sz="1100" dirty="0" smtClean="0">
                <a:solidFill>
                  <a:srgbClr val="FF0000"/>
                </a:solidFill>
                <a:latin typeface="Comic Sans MS" panose="030F0702030302020204" pitchFamily="66" charset="0"/>
              </a:rPr>
              <a:t>Divide by 4</a:t>
            </a:r>
            <a:endParaRPr lang="en-GB" sz="1100" dirty="0">
              <a:solidFill>
                <a:srgbClr val="FF0000"/>
              </a:solidFill>
              <a:latin typeface="Comic Sans MS" panose="030F0702030302020204" pitchFamily="66" charset="0"/>
            </a:endParaRPr>
          </a:p>
        </p:txBody>
      </p:sp>
      <p:sp>
        <p:nvSpPr>
          <p:cNvPr id="34" name="TextBox 33"/>
          <p:cNvSpPr txBox="1"/>
          <p:nvPr/>
        </p:nvSpPr>
        <p:spPr>
          <a:xfrm>
            <a:off x="5369438" y="5638804"/>
            <a:ext cx="2030821" cy="430887"/>
          </a:xfrm>
          <a:prstGeom prst="rect">
            <a:avLst/>
          </a:prstGeom>
          <a:noFill/>
        </p:spPr>
        <p:txBody>
          <a:bodyPr wrap="square" rtlCol="0">
            <a:spAutoFit/>
          </a:bodyPr>
          <a:lstStyle/>
          <a:p>
            <a:pPr algn="ctr"/>
            <a:r>
              <a:rPr lang="en-US" sz="1100" dirty="0" smtClean="0">
                <a:solidFill>
                  <a:srgbClr val="FF0000"/>
                </a:solidFill>
                <a:latin typeface="Comic Sans MS" panose="030F0702030302020204" pitchFamily="66" charset="0"/>
              </a:rPr>
              <a:t>Inverse cos (and work out the other possible answer)</a:t>
            </a:r>
            <a:endParaRPr lang="en-GB" sz="1100" dirty="0">
              <a:solidFill>
                <a:srgbClr val="FF0000"/>
              </a:solidFill>
              <a:latin typeface="Comic Sans MS" panose="030F0702030302020204" pitchFamily="66" charset="0"/>
            </a:endParaRPr>
          </a:p>
        </p:txBody>
      </p:sp>
      <p:sp>
        <p:nvSpPr>
          <p:cNvPr id="35" name="TextBox 34"/>
          <p:cNvSpPr txBox="1"/>
          <p:nvPr/>
        </p:nvSpPr>
        <p:spPr>
          <a:xfrm>
            <a:off x="7505018" y="5031183"/>
            <a:ext cx="1365850" cy="1015663"/>
          </a:xfrm>
          <a:prstGeom prst="rect">
            <a:avLst/>
          </a:prstGeom>
          <a:noFill/>
          <a:ln w="25400">
            <a:solidFill>
              <a:schemeClr val="tx1"/>
            </a:solidFill>
          </a:ln>
        </p:spPr>
        <p:txBody>
          <a:bodyPr wrap="square" rtlCol="0">
            <a:spAutoFit/>
          </a:bodyPr>
          <a:lstStyle/>
          <a:p>
            <a:pPr algn="ctr"/>
            <a:r>
              <a:rPr lang="en-US" sz="1200" dirty="0" smtClean="0">
                <a:solidFill>
                  <a:srgbClr val="FF0000"/>
                </a:solidFill>
                <a:latin typeface="Comic Sans MS" panose="030F0702030302020204" pitchFamily="66" charset="0"/>
              </a:rPr>
              <a:t>Using these values of </a:t>
            </a:r>
            <a:r>
              <a:rPr lang="el-GR" sz="1200" dirty="0" smtClean="0">
                <a:solidFill>
                  <a:srgbClr val="FF0000"/>
                </a:solidFill>
                <a:latin typeface="Comic Sans MS" panose="030F0702030302020204" pitchFamily="66" charset="0"/>
              </a:rPr>
              <a:t>θ</a:t>
            </a:r>
            <a:r>
              <a:rPr lang="en-US" sz="1200" dirty="0" smtClean="0">
                <a:solidFill>
                  <a:srgbClr val="FF0000"/>
                </a:solidFill>
                <a:latin typeface="Comic Sans MS" panose="030F0702030302020204" pitchFamily="66" charset="0"/>
              </a:rPr>
              <a:t>, we can work out that r = 2.5 at these points</a:t>
            </a:r>
            <a:endParaRPr lang="en-GB" sz="1200" dirty="0">
              <a:solidFill>
                <a:srgbClr val="FF0000"/>
              </a:solidFill>
              <a:latin typeface="Comic Sans MS" panose="030F0702030302020204" pitchFamily="66" charset="0"/>
            </a:endParaRPr>
          </a:p>
        </p:txBody>
      </p:sp>
      <p:sp>
        <p:nvSpPr>
          <p:cNvPr id="36" name="Rectangle 35"/>
          <p:cNvSpPr/>
          <p:nvPr/>
        </p:nvSpPr>
        <p:spPr>
          <a:xfrm>
            <a:off x="1552353" y="3274827"/>
            <a:ext cx="765545" cy="2794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8" name="TextBox 37"/>
              <p:cNvSpPr txBox="1"/>
              <p:nvPr/>
            </p:nvSpPr>
            <p:spPr>
              <a:xfrm>
                <a:off x="4391245" y="2248784"/>
                <a:ext cx="143180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FF0000"/>
                          </a:solidFill>
                          <a:latin typeface="Cambria Math"/>
                        </a:rPr>
                        <m:t>𝒓</m:t>
                      </m:r>
                      <m:r>
                        <a:rPr lang="en-US" sz="1600" b="1" i="1" smtClean="0">
                          <a:solidFill>
                            <a:srgbClr val="FF0000"/>
                          </a:solidFill>
                          <a:latin typeface="Cambria Math"/>
                        </a:rPr>
                        <m:t>=</m:t>
                      </m:r>
                      <m:r>
                        <a:rPr lang="en-US" sz="1600" b="1" i="1" smtClean="0">
                          <a:solidFill>
                            <a:srgbClr val="FF0000"/>
                          </a:solidFill>
                          <a:latin typeface="Cambria Math"/>
                        </a:rPr>
                        <m:t>𝟐</m:t>
                      </m:r>
                      <m:r>
                        <a:rPr lang="en-US" sz="1600" b="1" i="1" smtClean="0">
                          <a:solidFill>
                            <a:srgbClr val="FF0000"/>
                          </a:solidFill>
                          <a:latin typeface="Cambria Math"/>
                        </a:rPr>
                        <m:t>+</m:t>
                      </m:r>
                      <m:r>
                        <a:rPr lang="en-US" sz="1600" b="1" i="1" smtClean="0">
                          <a:solidFill>
                            <a:srgbClr val="FF0000"/>
                          </a:solidFill>
                          <a:latin typeface="Cambria Math"/>
                        </a:rPr>
                        <m:t>𝒄𝒐𝒔</m:t>
                      </m:r>
                      <m:r>
                        <a:rPr lang="en-US" sz="1600" b="1" i="1" smtClean="0">
                          <a:solidFill>
                            <a:srgbClr val="FF0000"/>
                          </a:solidFill>
                          <a:latin typeface="Cambria Math"/>
                          <a:ea typeface="Cambria Math"/>
                        </a:rPr>
                        <m:t>𝜽</m:t>
                      </m:r>
                    </m:oMath>
                  </m:oMathPara>
                </a14:m>
                <a:endParaRPr lang="en-GB" sz="1600" b="1" dirty="0">
                  <a:solidFill>
                    <a:srgbClr val="FF000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4391245" y="2248784"/>
                <a:ext cx="1431802" cy="338554"/>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7265579" y="3283686"/>
                <a:ext cx="118673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0000FF"/>
                          </a:solidFill>
                          <a:latin typeface="Cambria Math"/>
                        </a:rPr>
                        <m:t>𝒓</m:t>
                      </m:r>
                      <m:r>
                        <a:rPr lang="en-US" sz="1600" b="1" i="1" smtClean="0">
                          <a:solidFill>
                            <a:srgbClr val="0000FF"/>
                          </a:solidFill>
                          <a:latin typeface="Cambria Math"/>
                        </a:rPr>
                        <m:t>=</m:t>
                      </m:r>
                      <m:r>
                        <a:rPr lang="en-US" sz="1600" b="1" i="1" smtClean="0">
                          <a:solidFill>
                            <a:srgbClr val="0000FF"/>
                          </a:solidFill>
                          <a:latin typeface="Cambria Math"/>
                        </a:rPr>
                        <m:t>𝟓</m:t>
                      </m:r>
                      <m:r>
                        <a:rPr lang="en-US" sz="1600" b="1" i="1" smtClean="0">
                          <a:solidFill>
                            <a:srgbClr val="0000FF"/>
                          </a:solidFill>
                          <a:latin typeface="Cambria Math"/>
                        </a:rPr>
                        <m:t>𝒄𝒐𝒔</m:t>
                      </m:r>
                      <m:r>
                        <a:rPr lang="en-US" sz="1600" b="1" i="1" smtClean="0">
                          <a:solidFill>
                            <a:srgbClr val="0000FF"/>
                          </a:solidFill>
                          <a:latin typeface="Cambria Math"/>
                          <a:ea typeface="Cambria Math"/>
                        </a:rPr>
                        <m:t>𝜽</m:t>
                      </m:r>
                    </m:oMath>
                  </m:oMathPara>
                </a14:m>
                <a:endParaRPr lang="en-GB" sz="1600" b="1" dirty="0">
                  <a:solidFill>
                    <a:srgbClr val="0000FF"/>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7265579" y="3283686"/>
                <a:ext cx="1186735" cy="338554"/>
              </a:xfrm>
              <a:prstGeom prst="rect">
                <a:avLst/>
              </a:prstGeom>
              <a:blipFill rotWithShape="1">
                <a:blip r:embed="rId6"/>
                <a:stretch>
                  <a:fillRect/>
                </a:stretch>
              </a:blipFill>
            </p:spPr>
            <p:txBody>
              <a:bodyPr/>
              <a:lstStyle/>
              <a:p>
                <a:r>
                  <a:rPr lang="en-GB">
                    <a:noFill/>
                  </a:rPr>
                  <a:t> </a:t>
                </a:r>
              </a:p>
            </p:txBody>
          </p:sp>
        </mc:Fallback>
      </mc:AlternateContent>
      <p:sp>
        <p:nvSpPr>
          <p:cNvPr id="40" name="Rectangle 39"/>
          <p:cNvSpPr/>
          <p:nvPr/>
        </p:nvSpPr>
        <p:spPr>
          <a:xfrm>
            <a:off x="1651591" y="3565451"/>
            <a:ext cx="591880" cy="2410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3728484" y="4742122"/>
            <a:ext cx="1460204" cy="2693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4772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linds(horizontal)">
                                      <p:cBhvr>
                                        <p:cTn id="17" dur="500"/>
                                        <p:tgtEl>
                                          <p:spTgt spid="3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blinds(horizontal)">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linds(horizontal)">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grpId="1" nodeType="clickEffect">
                                  <p:stCondLst>
                                    <p:cond delay="0"/>
                                  </p:stCondLst>
                                  <p:childTnLst>
                                    <p:animEffect transition="out" filter="blinds(horizontal)">
                                      <p:cBhvr>
                                        <p:cTn id="29" dur="500"/>
                                        <p:tgtEl>
                                          <p:spTgt spid="41"/>
                                        </p:tgtEl>
                                      </p:cBhvr>
                                    </p:animEffect>
                                    <p:set>
                                      <p:cBhvr>
                                        <p:cTn id="30" dur="1" fill="hold">
                                          <p:stCondLst>
                                            <p:cond delay="499"/>
                                          </p:stCondLst>
                                        </p:cTn>
                                        <p:tgtEl>
                                          <p:spTgt spid="41"/>
                                        </p:tgtEl>
                                        <p:attrNameLst>
                                          <p:attrName>style.visibility</p:attrName>
                                        </p:attrNameLst>
                                      </p:cBhvr>
                                      <p:to>
                                        <p:strVal val="hidden"/>
                                      </p:to>
                                    </p:set>
                                  </p:childTnLst>
                                </p:cTn>
                              </p:par>
                              <p:par>
                                <p:cTn id="31" presetID="3" presetClass="exit" presetSubtype="10" fill="hold" grpId="1" nodeType="withEffect">
                                  <p:stCondLst>
                                    <p:cond delay="0"/>
                                  </p:stCondLst>
                                  <p:childTnLst>
                                    <p:animEffect transition="out" filter="blinds(horizontal)">
                                      <p:cBhvr>
                                        <p:cTn id="32" dur="500"/>
                                        <p:tgtEl>
                                          <p:spTgt spid="36"/>
                                        </p:tgtEl>
                                      </p:cBhvr>
                                    </p:animEffect>
                                    <p:set>
                                      <p:cBhvr>
                                        <p:cTn id="33" dur="1" fill="hold">
                                          <p:stCondLst>
                                            <p:cond delay="499"/>
                                          </p:stCondLst>
                                        </p:cTn>
                                        <p:tgtEl>
                                          <p:spTgt spid="36"/>
                                        </p:tgtEl>
                                        <p:attrNameLst>
                                          <p:attrName>style.visibility</p:attrName>
                                        </p:attrNameLst>
                                      </p:cBhvr>
                                      <p:to>
                                        <p:strVal val="hidden"/>
                                      </p:to>
                                    </p:set>
                                  </p:childTnLst>
                                </p:cTn>
                              </p:par>
                              <p:par>
                                <p:cTn id="34" presetID="3" presetClass="exit" presetSubtype="10" fill="hold" grpId="1" nodeType="withEffect">
                                  <p:stCondLst>
                                    <p:cond delay="0"/>
                                  </p:stCondLst>
                                  <p:childTnLst>
                                    <p:animEffect transition="out" filter="blinds(horizontal)">
                                      <p:cBhvr>
                                        <p:cTn id="35" dur="500"/>
                                        <p:tgtEl>
                                          <p:spTgt spid="40"/>
                                        </p:tgtEl>
                                      </p:cBhvr>
                                    </p:animEffect>
                                    <p:set>
                                      <p:cBhvr>
                                        <p:cTn id="36" dur="1" fill="hold">
                                          <p:stCondLst>
                                            <p:cond delay="499"/>
                                          </p:stCondLst>
                                        </p:cTn>
                                        <p:tgtEl>
                                          <p:spTgt spid="4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blinds(horizontal)">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blinds(horizontal)">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linds(horizontal)">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linds(horizontal)">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blinds(horizontal)">
                                      <p:cBhvr>
                                        <p:cTn id="61" dur="5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blinds(horizontal)">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blinds(horizontal)">
                                      <p:cBhvr>
                                        <p:cTn id="71" dur="500"/>
                                        <p:tgtEl>
                                          <p:spTgt spid="32"/>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blinds(horizontal)">
                                      <p:cBhvr>
                                        <p:cTn id="76" dur="500"/>
                                        <p:tgtEl>
                                          <p:spTgt spid="34"/>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blinds(horizontal)">
                                      <p:cBhvr>
                                        <p:cTn id="81" dur="500"/>
                                        <p:tgtEl>
                                          <p:spTgt spid="20"/>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blinds(horizontal)">
                                      <p:cBhvr>
                                        <p:cTn id="86" dur="500"/>
                                        <p:tgtEl>
                                          <p:spTgt spid="35"/>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nodeType="click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blinds(horizontal)">
                                      <p:cBhvr>
                                        <p:cTn id="91" dur="500"/>
                                        <p:tgtEl>
                                          <p:spTgt spid="21"/>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blinds(horizontal)">
                                      <p:cBhvr>
                                        <p:cTn id="94" dur="500"/>
                                        <p:tgtEl>
                                          <p:spTgt spid="24"/>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nodeType="click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blinds(horizontal)">
                                      <p:cBhvr>
                                        <p:cTn id="99" dur="500"/>
                                        <p:tgtEl>
                                          <p:spTgt spid="25"/>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blinds(horizontal)">
                                      <p:cBhvr>
                                        <p:cTn id="10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8" grpId="0"/>
      <p:bldP spid="19" grpId="0"/>
      <p:bldP spid="20" grpId="0"/>
      <p:bldP spid="24" grpId="0"/>
      <p:bldP spid="28" grpId="0"/>
      <p:bldP spid="29" grpId="0" animBg="1"/>
      <p:bldP spid="30" grpId="0"/>
      <p:bldP spid="31" grpId="0" animBg="1"/>
      <p:bldP spid="32" grpId="0" animBg="1"/>
      <p:bldP spid="33" grpId="0"/>
      <p:bldP spid="34" grpId="0"/>
      <p:bldP spid="35" grpId="0" animBg="1"/>
      <p:bldP spid="36" grpId="0" animBg="1"/>
      <p:bldP spid="36" grpId="1" animBg="1"/>
      <p:bldP spid="40" grpId="0" animBg="1"/>
      <p:bldP spid="40" grpId="1" animBg="1"/>
      <p:bldP spid="41" grpId="0" animBg="1"/>
      <p:bldP spid="41"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44" t="14345" r="1254" b="13474"/>
          <a:stretch/>
        </p:blipFill>
        <p:spPr bwMode="auto">
          <a:xfrm>
            <a:off x="4125433" y="1541721"/>
            <a:ext cx="3973692" cy="2438400"/>
          </a:xfrm>
          <a:prstGeom prst="rect">
            <a:avLst/>
          </a:prstGeom>
          <a:noFill/>
          <a:ln w="25400">
            <a:no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124200" cy="4800600"/>
          </a:xfrm>
        </p:spPr>
        <p:txBody>
          <a:bodyPr>
            <a:normAutofit/>
          </a:bodyPr>
          <a:lstStyle/>
          <a:p>
            <a:pPr marL="0" indent="0" algn="ctr">
              <a:buNone/>
            </a:pPr>
            <a:r>
              <a:rPr lang="en-GB" sz="1400" b="1" dirty="0" smtClean="0">
                <a:latin typeface="Comic Sans MS" panose="030F0702030302020204" pitchFamily="66" charset="0"/>
              </a:rPr>
              <a:t>You can use Integration to find areas of sectors of curves, given their Polar equations</a:t>
            </a:r>
            <a:endParaRPr lang="en-GB" sz="1400" dirty="0" smtClean="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smtClean="0">
                <a:latin typeface="Comic Sans MS" panose="030F0702030302020204" pitchFamily="66" charset="0"/>
              </a:rPr>
              <a:t>a) On the same diagram, sketch the curves with equations: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r = 2 + cos</a:t>
            </a:r>
            <a:r>
              <a:rPr lang="el-GR" sz="1400" dirty="0" smtClean="0">
                <a:latin typeface="Comic Sans MS" panose="030F0702030302020204" pitchFamily="66" charset="0"/>
                <a:sym typeface="Wingdings" panose="05000000000000000000" pitchFamily="2" charset="2"/>
              </a:rPr>
              <a:t>θ</a:t>
            </a:r>
            <a:endParaRPr lang="en-US" sz="1400" dirty="0" smtClean="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r = 5cos</a:t>
            </a:r>
            <a:r>
              <a:rPr lang="el-GR" sz="1400" dirty="0" smtClean="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smtClean="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b) Find the polar coordinates of the intersection of these curves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c) Find the exact value of the finite region bounded by the 2 curves</a:t>
            </a:r>
          </a:p>
        </p:txBody>
      </p:sp>
      <p:sp>
        <p:nvSpPr>
          <p:cNvPr id="4" name="TextBox 3"/>
          <p:cNvSpPr txBox="1"/>
          <p:nvPr/>
        </p:nvSpPr>
        <p:spPr>
          <a:xfrm>
            <a:off x="8713589" y="6550223"/>
            <a:ext cx="423514" cy="307777"/>
          </a:xfrm>
          <a:prstGeom prst="rect">
            <a:avLst/>
          </a:prstGeom>
          <a:noFill/>
        </p:spPr>
        <p:txBody>
          <a:bodyPr wrap="none" rtlCol="0">
            <a:spAutoFit/>
          </a:bodyPr>
          <a:lstStyle/>
          <a:p>
            <a:pPr algn="ctr"/>
            <a:r>
              <a:rPr lang="en-GB" sz="1400" dirty="0" smtClean="0">
                <a:latin typeface="Comic Sans MS" panose="030F0702030302020204" pitchFamily="66" charset="0"/>
              </a:rPr>
              <a:t>7D</a:t>
            </a:r>
            <a:endParaRPr lang="en-GB" sz="1400" dirty="0">
              <a:latin typeface="Comic Sans MS" panose="030F0702030302020204" pitchFamily="66" charset="0"/>
            </a:endParaRPr>
          </a:p>
        </p:txBody>
      </p:sp>
      <p:pic>
        <p:nvPicPr>
          <p:cNvPr id="5" name="Picture 2" descr="http://hyperphysics.phy-astr.gsu.edu/hbase/math/immath/sphcoorde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76200"/>
            <a:ext cx="1623848" cy="11792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sp>
        <p:nvSpPr>
          <p:cNvPr id="14" name="TextBox 13"/>
          <p:cNvSpPr txBox="1"/>
          <p:nvPr/>
        </p:nvSpPr>
        <p:spPr>
          <a:xfrm>
            <a:off x="7696200" y="2755605"/>
            <a:ext cx="604653" cy="276999"/>
          </a:xfrm>
          <a:prstGeom prst="rect">
            <a:avLst/>
          </a:prstGeom>
          <a:noFill/>
        </p:spPr>
        <p:txBody>
          <a:bodyPr wrap="none" rtlCol="0">
            <a:spAutoFit/>
          </a:bodyPr>
          <a:lstStyle/>
          <a:p>
            <a:r>
              <a:rPr lang="en-US" sz="1200" b="1" dirty="0" smtClean="0">
                <a:latin typeface="Comic Sans MS" panose="030F0702030302020204" pitchFamily="66" charset="0"/>
              </a:rPr>
              <a:t>0, 2</a:t>
            </a:r>
            <a:r>
              <a:rPr lang="el-GR" sz="1200" b="1" dirty="0" smtClean="0">
                <a:latin typeface="Comic Sans MS" panose="030F0702030302020204" pitchFamily="66" charset="0"/>
              </a:rPr>
              <a:t>π</a:t>
            </a:r>
            <a:endParaRPr lang="en-GB" sz="1200" b="1" dirty="0">
              <a:latin typeface="Comic Sans MS" panose="030F0702030302020204" pitchFamily="66" charset="0"/>
            </a:endParaRPr>
          </a:p>
        </p:txBody>
      </p:sp>
      <p:sp>
        <p:nvSpPr>
          <p:cNvPr id="15" name="TextBox 14"/>
          <p:cNvSpPr txBox="1"/>
          <p:nvPr/>
        </p:nvSpPr>
        <p:spPr>
          <a:xfrm>
            <a:off x="5943600" y="1079205"/>
            <a:ext cx="321624" cy="461665"/>
          </a:xfrm>
          <a:prstGeom prst="rect">
            <a:avLst/>
          </a:prstGeom>
          <a:noFill/>
        </p:spPr>
        <p:txBody>
          <a:bodyPr wrap="square" rtlCol="0">
            <a:spAutoFit/>
          </a:bodyPr>
          <a:lstStyle/>
          <a:p>
            <a:pPr algn="ctr"/>
            <a:r>
              <a:rPr lang="el-GR" sz="1200" b="1" u="sng" dirty="0" smtClean="0">
                <a:latin typeface="Comic Sans MS" panose="030F0702030302020204" pitchFamily="66" charset="0"/>
              </a:rPr>
              <a:t>π</a:t>
            </a:r>
            <a:r>
              <a:rPr lang="en-US" sz="1200" b="1" dirty="0" smtClean="0">
                <a:latin typeface="Comic Sans MS" panose="030F0702030302020204" pitchFamily="66" charset="0"/>
              </a:rPr>
              <a:t> 2</a:t>
            </a:r>
            <a:endParaRPr lang="en-GB" sz="1200" b="1" dirty="0">
              <a:latin typeface="Comic Sans MS" panose="030F0702030302020204" pitchFamily="66" charset="0"/>
            </a:endParaRPr>
          </a:p>
        </p:txBody>
      </p:sp>
      <p:sp>
        <p:nvSpPr>
          <p:cNvPr id="16" name="TextBox 15"/>
          <p:cNvSpPr txBox="1"/>
          <p:nvPr/>
        </p:nvSpPr>
        <p:spPr>
          <a:xfrm>
            <a:off x="3886200" y="2603205"/>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17" name="TextBox 16"/>
          <p:cNvSpPr txBox="1"/>
          <p:nvPr/>
        </p:nvSpPr>
        <p:spPr>
          <a:xfrm>
            <a:off x="5909931" y="3985438"/>
            <a:ext cx="442357" cy="461665"/>
          </a:xfrm>
          <a:prstGeom prst="rect">
            <a:avLst/>
          </a:prstGeom>
          <a:noFill/>
        </p:spPr>
        <p:txBody>
          <a:bodyPr wrap="square" rtlCol="0">
            <a:spAutoFit/>
          </a:bodyPr>
          <a:lstStyle/>
          <a:p>
            <a:pPr algn="ctr"/>
            <a:r>
              <a:rPr lang="en-US" sz="1200" b="1" u="sng" dirty="0" smtClean="0">
                <a:latin typeface="Comic Sans MS" panose="030F0702030302020204" pitchFamily="66" charset="0"/>
              </a:rPr>
              <a:t>3</a:t>
            </a:r>
            <a:r>
              <a:rPr lang="el-GR" sz="1200" b="1" u="sng" dirty="0" smtClean="0">
                <a:latin typeface="Comic Sans MS" panose="030F0702030302020204" pitchFamily="66" charset="0"/>
              </a:rPr>
              <a:t>π</a:t>
            </a:r>
            <a:r>
              <a:rPr lang="en-US" sz="1200" b="1" dirty="0" smtClean="0">
                <a:latin typeface="Comic Sans MS" panose="030F0702030302020204" pitchFamily="66" charset="0"/>
              </a:rPr>
              <a:t> 2</a:t>
            </a:r>
            <a:endParaRPr lang="en-GB" sz="1200" b="1" dirty="0">
              <a:latin typeface="Comic Sans MS" panose="030F0702030302020204" pitchFamily="66" charset="0"/>
            </a:endParaRPr>
          </a:p>
        </p:txBody>
      </p:sp>
      <p:sp>
        <p:nvSpPr>
          <p:cNvPr id="24" name="TextBox 23"/>
          <p:cNvSpPr txBox="1"/>
          <p:nvPr/>
        </p:nvSpPr>
        <p:spPr>
          <a:xfrm>
            <a:off x="6113721" y="1743740"/>
            <a:ext cx="825867" cy="276999"/>
          </a:xfrm>
          <a:prstGeom prst="rect">
            <a:avLst/>
          </a:prstGeom>
          <a:noFill/>
        </p:spPr>
        <p:txBody>
          <a:bodyPr wrap="none" rtlCol="0">
            <a:spAutoFit/>
          </a:bodyPr>
          <a:lstStyle/>
          <a:p>
            <a:r>
              <a:rPr lang="en-US" sz="1200" b="1" dirty="0" smtClean="0">
                <a:solidFill>
                  <a:srgbClr val="FF0000"/>
                </a:solidFill>
                <a:latin typeface="Comic Sans MS" panose="030F0702030302020204" pitchFamily="66" charset="0"/>
              </a:rPr>
              <a:t>(2.5,</a:t>
            </a:r>
            <a:r>
              <a:rPr lang="el-GR" sz="1200" b="1" baseline="30000" dirty="0" smtClean="0">
                <a:solidFill>
                  <a:srgbClr val="FF0000"/>
                </a:solidFill>
                <a:latin typeface="Comic Sans MS" panose="030F0702030302020204" pitchFamily="66" charset="0"/>
              </a:rPr>
              <a:t>π</a:t>
            </a:r>
            <a:r>
              <a:rPr lang="en-US" sz="1200" b="1" dirty="0" smtClean="0">
                <a:solidFill>
                  <a:srgbClr val="FF0000"/>
                </a:solidFill>
                <a:latin typeface="Comic Sans MS" panose="030F0702030302020204" pitchFamily="66" charset="0"/>
              </a:rPr>
              <a:t>/</a:t>
            </a:r>
            <a:r>
              <a:rPr lang="en-US" sz="1200" b="1" baseline="-25000" dirty="0" smtClean="0">
                <a:solidFill>
                  <a:srgbClr val="FF0000"/>
                </a:solidFill>
                <a:latin typeface="Comic Sans MS" panose="030F0702030302020204" pitchFamily="66" charset="0"/>
              </a:rPr>
              <a:t>3</a:t>
            </a:r>
            <a:r>
              <a:rPr lang="en-US" sz="1200" b="1" dirty="0" smtClean="0">
                <a:solidFill>
                  <a:srgbClr val="FF0000"/>
                </a:solidFill>
                <a:latin typeface="Comic Sans MS" panose="030F0702030302020204" pitchFamily="66" charset="0"/>
              </a:rPr>
              <a:t>)</a:t>
            </a:r>
            <a:endParaRPr lang="en-GB" sz="1200" b="1" dirty="0">
              <a:solidFill>
                <a:srgbClr val="FF0000"/>
              </a:solidFill>
              <a:latin typeface="Comic Sans MS" panose="030F0702030302020204" pitchFamily="66" charset="0"/>
            </a:endParaRPr>
          </a:p>
        </p:txBody>
      </p:sp>
      <p:sp>
        <p:nvSpPr>
          <p:cNvPr id="28" name="TextBox 27"/>
          <p:cNvSpPr txBox="1"/>
          <p:nvPr/>
        </p:nvSpPr>
        <p:spPr>
          <a:xfrm>
            <a:off x="6074735" y="3501656"/>
            <a:ext cx="920445" cy="276999"/>
          </a:xfrm>
          <a:prstGeom prst="rect">
            <a:avLst/>
          </a:prstGeom>
          <a:noFill/>
        </p:spPr>
        <p:txBody>
          <a:bodyPr wrap="none" rtlCol="0">
            <a:spAutoFit/>
          </a:bodyPr>
          <a:lstStyle/>
          <a:p>
            <a:r>
              <a:rPr lang="en-US" sz="1200" b="1" dirty="0" smtClean="0">
                <a:solidFill>
                  <a:srgbClr val="FF0000"/>
                </a:solidFill>
                <a:latin typeface="Comic Sans MS" panose="030F0702030302020204" pitchFamily="66" charset="0"/>
              </a:rPr>
              <a:t>(2.5,-</a:t>
            </a:r>
            <a:r>
              <a:rPr lang="el-GR" sz="1200" b="1" baseline="30000" dirty="0" smtClean="0">
                <a:solidFill>
                  <a:srgbClr val="FF0000"/>
                </a:solidFill>
                <a:latin typeface="Comic Sans MS" panose="030F0702030302020204" pitchFamily="66" charset="0"/>
              </a:rPr>
              <a:t>π</a:t>
            </a:r>
            <a:r>
              <a:rPr lang="en-US" sz="1200" b="1" dirty="0" smtClean="0">
                <a:solidFill>
                  <a:srgbClr val="FF0000"/>
                </a:solidFill>
                <a:latin typeface="Comic Sans MS" panose="030F0702030302020204" pitchFamily="66" charset="0"/>
              </a:rPr>
              <a:t>/</a:t>
            </a:r>
            <a:r>
              <a:rPr lang="en-US" sz="1200" b="1" baseline="-25000" dirty="0" smtClean="0">
                <a:solidFill>
                  <a:srgbClr val="FF0000"/>
                </a:solidFill>
                <a:latin typeface="Comic Sans MS" panose="030F0702030302020204" pitchFamily="66" charset="0"/>
              </a:rPr>
              <a:t>3</a:t>
            </a:r>
            <a:r>
              <a:rPr lang="en-US" sz="1200" b="1" dirty="0" smtClean="0">
                <a:solidFill>
                  <a:srgbClr val="FF0000"/>
                </a:solidFill>
                <a:latin typeface="Comic Sans MS" panose="030F0702030302020204" pitchFamily="66" charset="0"/>
              </a:rPr>
              <a:t>)</a:t>
            </a:r>
            <a:endParaRPr lang="en-GB" sz="1200" b="1" dirty="0">
              <a:solidFill>
                <a:srgbClr val="FF0000"/>
              </a:solidFill>
              <a:latin typeface="Comic Sans MS" panose="030F0702030302020204" pitchFamily="66" charset="0"/>
            </a:endParaRPr>
          </a:p>
        </p:txBody>
      </p:sp>
      <p:sp>
        <p:nvSpPr>
          <p:cNvPr id="6" name="Freeform 5"/>
          <p:cNvSpPr/>
          <p:nvPr/>
        </p:nvSpPr>
        <p:spPr>
          <a:xfrm>
            <a:off x="6104836" y="2133133"/>
            <a:ext cx="966787" cy="1262062"/>
          </a:xfrm>
          <a:custGeom>
            <a:avLst/>
            <a:gdLst>
              <a:gd name="connsiteX0" fmla="*/ 0 w 964406"/>
              <a:gd name="connsiteY0" fmla="*/ 623887 h 1252537"/>
              <a:gd name="connsiteX1" fmla="*/ 7144 w 964406"/>
              <a:gd name="connsiteY1" fmla="*/ 514350 h 1252537"/>
              <a:gd name="connsiteX2" fmla="*/ 38100 w 964406"/>
              <a:gd name="connsiteY2" fmla="*/ 402431 h 1252537"/>
              <a:gd name="connsiteX3" fmla="*/ 90488 w 964406"/>
              <a:gd name="connsiteY3" fmla="*/ 295275 h 1252537"/>
              <a:gd name="connsiteX4" fmla="*/ 161925 w 964406"/>
              <a:gd name="connsiteY4" fmla="*/ 188119 h 1252537"/>
              <a:gd name="connsiteX5" fmla="*/ 259556 w 964406"/>
              <a:gd name="connsiteY5" fmla="*/ 92869 h 1252537"/>
              <a:gd name="connsiteX6" fmla="*/ 347663 w 964406"/>
              <a:gd name="connsiteY6" fmla="*/ 30956 h 1252537"/>
              <a:gd name="connsiteX7" fmla="*/ 416719 w 964406"/>
              <a:gd name="connsiteY7" fmla="*/ 0 h 1252537"/>
              <a:gd name="connsiteX8" fmla="*/ 509588 w 964406"/>
              <a:gd name="connsiteY8" fmla="*/ 26194 h 1252537"/>
              <a:gd name="connsiteX9" fmla="*/ 635794 w 964406"/>
              <a:gd name="connsiteY9" fmla="*/ 80962 h 1252537"/>
              <a:gd name="connsiteX10" fmla="*/ 764381 w 964406"/>
              <a:gd name="connsiteY10" fmla="*/ 180975 h 1252537"/>
              <a:gd name="connsiteX11" fmla="*/ 869156 w 964406"/>
              <a:gd name="connsiteY11" fmla="*/ 304800 h 1252537"/>
              <a:gd name="connsiteX12" fmla="*/ 923925 w 964406"/>
              <a:gd name="connsiteY12" fmla="*/ 421481 h 1252537"/>
              <a:gd name="connsiteX13" fmla="*/ 957263 w 964406"/>
              <a:gd name="connsiteY13" fmla="*/ 552450 h 1252537"/>
              <a:gd name="connsiteX14" fmla="*/ 964406 w 964406"/>
              <a:gd name="connsiteY14" fmla="*/ 657225 h 1252537"/>
              <a:gd name="connsiteX15" fmla="*/ 938213 w 964406"/>
              <a:gd name="connsiteY15" fmla="*/ 797719 h 1252537"/>
              <a:gd name="connsiteX16" fmla="*/ 904875 w 964406"/>
              <a:gd name="connsiteY16" fmla="*/ 885825 h 1252537"/>
              <a:gd name="connsiteX17" fmla="*/ 871538 w 964406"/>
              <a:gd name="connsiteY17" fmla="*/ 950119 h 1252537"/>
              <a:gd name="connsiteX18" fmla="*/ 819150 w 964406"/>
              <a:gd name="connsiteY18" fmla="*/ 1023937 h 1252537"/>
              <a:gd name="connsiteX19" fmla="*/ 719138 w 964406"/>
              <a:gd name="connsiteY19" fmla="*/ 1119187 h 1252537"/>
              <a:gd name="connsiteX20" fmla="*/ 640556 w 964406"/>
              <a:gd name="connsiteY20" fmla="*/ 1171575 h 1252537"/>
              <a:gd name="connsiteX21" fmla="*/ 566738 w 964406"/>
              <a:gd name="connsiteY21" fmla="*/ 1209675 h 1252537"/>
              <a:gd name="connsiteX22" fmla="*/ 490538 w 964406"/>
              <a:gd name="connsiteY22" fmla="*/ 1235869 h 1252537"/>
              <a:gd name="connsiteX23" fmla="*/ 404813 w 964406"/>
              <a:gd name="connsiteY23" fmla="*/ 1252537 h 1252537"/>
              <a:gd name="connsiteX24" fmla="*/ 314325 w 964406"/>
              <a:gd name="connsiteY24" fmla="*/ 1200150 h 1252537"/>
              <a:gd name="connsiteX25" fmla="*/ 228600 w 964406"/>
              <a:gd name="connsiteY25" fmla="*/ 1133475 h 1252537"/>
              <a:gd name="connsiteX26" fmla="*/ 166688 w 964406"/>
              <a:gd name="connsiteY26" fmla="*/ 1066800 h 1252537"/>
              <a:gd name="connsiteX27" fmla="*/ 111919 w 964406"/>
              <a:gd name="connsiteY27" fmla="*/ 990600 h 1252537"/>
              <a:gd name="connsiteX28" fmla="*/ 59531 w 964406"/>
              <a:gd name="connsiteY28" fmla="*/ 900112 h 1252537"/>
              <a:gd name="connsiteX29" fmla="*/ 26194 w 964406"/>
              <a:gd name="connsiteY29" fmla="*/ 790575 h 1252537"/>
              <a:gd name="connsiteX30" fmla="*/ 7144 w 964406"/>
              <a:gd name="connsiteY30" fmla="*/ 685800 h 1252537"/>
              <a:gd name="connsiteX31" fmla="*/ 0 w 964406"/>
              <a:gd name="connsiteY31" fmla="*/ 623887 h 1252537"/>
              <a:gd name="connsiteX0" fmla="*/ 0 w 964406"/>
              <a:gd name="connsiteY0" fmla="*/ 623887 h 1252537"/>
              <a:gd name="connsiteX1" fmla="*/ 7144 w 964406"/>
              <a:gd name="connsiteY1" fmla="*/ 514350 h 1252537"/>
              <a:gd name="connsiteX2" fmla="*/ 38100 w 964406"/>
              <a:gd name="connsiteY2" fmla="*/ 402431 h 1252537"/>
              <a:gd name="connsiteX3" fmla="*/ 90488 w 964406"/>
              <a:gd name="connsiteY3" fmla="*/ 295275 h 1252537"/>
              <a:gd name="connsiteX4" fmla="*/ 161925 w 964406"/>
              <a:gd name="connsiteY4" fmla="*/ 188119 h 1252537"/>
              <a:gd name="connsiteX5" fmla="*/ 259556 w 964406"/>
              <a:gd name="connsiteY5" fmla="*/ 92869 h 1252537"/>
              <a:gd name="connsiteX6" fmla="*/ 347663 w 964406"/>
              <a:gd name="connsiteY6" fmla="*/ 30956 h 1252537"/>
              <a:gd name="connsiteX7" fmla="*/ 416719 w 964406"/>
              <a:gd name="connsiteY7" fmla="*/ 0 h 1252537"/>
              <a:gd name="connsiteX8" fmla="*/ 509588 w 964406"/>
              <a:gd name="connsiteY8" fmla="*/ 26194 h 1252537"/>
              <a:gd name="connsiteX9" fmla="*/ 635794 w 964406"/>
              <a:gd name="connsiteY9" fmla="*/ 80962 h 1252537"/>
              <a:gd name="connsiteX10" fmla="*/ 759618 w 964406"/>
              <a:gd name="connsiteY10" fmla="*/ 169069 h 1252537"/>
              <a:gd name="connsiteX11" fmla="*/ 869156 w 964406"/>
              <a:gd name="connsiteY11" fmla="*/ 304800 h 1252537"/>
              <a:gd name="connsiteX12" fmla="*/ 923925 w 964406"/>
              <a:gd name="connsiteY12" fmla="*/ 421481 h 1252537"/>
              <a:gd name="connsiteX13" fmla="*/ 957263 w 964406"/>
              <a:gd name="connsiteY13" fmla="*/ 552450 h 1252537"/>
              <a:gd name="connsiteX14" fmla="*/ 964406 w 964406"/>
              <a:gd name="connsiteY14" fmla="*/ 657225 h 1252537"/>
              <a:gd name="connsiteX15" fmla="*/ 938213 w 964406"/>
              <a:gd name="connsiteY15" fmla="*/ 797719 h 1252537"/>
              <a:gd name="connsiteX16" fmla="*/ 904875 w 964406"/>
              <a:gd name="connsiteY16" fmla="*/ 885825 h 1252537"/>
              <a:gd name="connsiteX17" fmla="*/ 871538 w 964406"/>
              <a:gd name="connsiteY17" fmla="*/ 950119 h 1252537"/>
              <a:gd name="connsiteX18" fmla="*/ 819150 w 964406"/>
              <a:gd name="connsiteY18" fmla="*/ 1023937 h 1252537"/>
              <a:gd name="connsiteX19" fmla="*/ 719138 w 964406"/>
              <a:gd name="connsiteY19" fmla="*/ 1119187 h 1252537"/>
              <a:gd name="connsiteX20" fmla="*/ 640556 w 964406"/>
              <a:gd name="connsiteY20" fmla="*/ 1171575 h 1252537"/>
              <a:gd name="connsiteX21" fmla="*/ 566738 w 964406"/>
              <a:gd name="connsiteY21" fmla="*/ 1209675 h 1252537"/>
              <a:gd name="connsiteX22" fmla="*/ 490538 w 964406"/>
              <a:gd name="connsiteY22" fmla="*/ 1235869 h 1252537"/>
              <a:gd name="connsiteX23" fmla="*/ 404813 w 964406"/>
              <a:gd name="connsiteY23" fmla="*/ 1252537 h 1252537"/>
              <a:gd name="connsiteX24" fmla="*/ 314325 w 964406"/>
              <a:gd name="connsiteY24" fmla="*/ 1200150 h 1252537"/>
              <a:gd name="connsiteX25" fmla="*/ 228600 w 964406"/>
              <a:gd name="connsiteY25" fmla="*/ 1133475 h 1252537"/>
              <a:gd name="connsiteX26" fmla="*/ 166688 w 964406"/>
              <a:gd name="connsiteY26" fmla="*/ 1066800 h 1252537"/>
              <a:gd name="connsiteX27" fmla="*/ 111919 w 964406"/>
              <a:gd name="connsiteY27" fmla="*/ 990600 h 1252537"/>
              <a:gd name="connsiteX28" fmla="*/ 59531 w 964406"/>
              <a:gd name="connsiteY28" fmla="*/ 900112 h 1252537"/>
              <a:gd name="connsiteX29" fmla="*/ 26194 w 964406"/>
              <a:gd name="connsiteY29" fmla="*/ 790575 h 1252537"/>
              <a:gd name="connsiteX30" fmla="*/ 7144 w 964406"/>
              <a:gd name="connsiteY30" fmla="*/ 685800 h 1252537"/>
              <a:gd name="connsiteX31" fmla="*/ 0 w 964406"/>
              <a:gd name="connsiteY31" fmla="*/ 623887 h 1252537"/>
              <a:gd name="connsiteX0" fmla="*/ 0 w 964406"/>
              <a:gd name="connsiteY0" fmla="*/ 623887 h 1252537"/>
              <a:gd name="connsiteX1" fmla="*/ 7144 w 964406"/>
              <a:gd name="connsiteY1" fmla="*/ 514350 h 1252537"/>
              <a:gd name="connsiteX2" fmla="*/ 38100 w 964406"/>
              <a:gd name="connsiteY2" fmla="*/ 402431 h 1252537"/>
              <a:gd name="connsiteX3" fmla="*/ 90488 w 964406"/>
              <a:gd name="connsiteY3" fmla="*/ 295275 h 1252537"/>
              <a:gd name="connsiteX4" fmla="*/ 161925 w 964406"/>
              <a:gd name="connsiteY4" fmla="*/ 188119 h 1252537"/>
              <a:gd name="connsiteX5" fmla="*/ 259556 w 964406"/>
              <a:gd name="connsiteY5" fmla="*/ 92869 h 1252537"/>
              <a:gd name="connsiteX6" fmla="*/ 347663 w 964406"/>
              <a:gd name="connsiteY6" fmla="*/ 30956 h 1252537"/>
              <a:gd name="connsiteX7" fmla="*/ 416719 w 964406"/>
              <a:gd name="connsiteY7" fmla="*/ 0 h 1252537"/>
              <a:gd name="connsiteX8" fmla="*/ 509588 w 964406"/>
              <a:gd name="connsiteY8" fmla="*/ 26194 h 1252537"/>
              <a:gd name="connsiteX9" fmla="*/ 635794 w 964406"/>
              <a:gd name="connsiteY9" fmla="*/ 80962 h 1252537"/>
              <a:gd name="connsiteX10" fmla="*/ 759618 w 964406"/>
              <a:gd name="connsiteY10" fmla="*/ 169069 h 1252537"/>
              <a:gd name="connsiteX11" fmla="*/ 869156 w 964406"/>
              <a:gd name="connsiteY11" fmla="*/ 304800 h 1252537"/>
              <a:gd name="connsiteX12" fmla="*/ 923925 w 964406"/>
              <a:gd name="connsiteY12" fmla="*/ 421481 h 1252537"/>
              <a:gd name="connsiteX13" fmla="*/ 957263 w 964406"/>
              <a:gd name="connsiteY13" fmla="*/ 552450 h 1252537"/>
              <a:gd name="connsiteX14" fmla="*/ 964406 w 964406"/>
              <a:gd name="connsiteY14" fmla="*/ 657225 h 1252537"/>
              <a:gd name="connsiteX15" fmla="*/ 938213 w 964406"/>
              <a:gd name="connsiteY15" fmla="*/ 797719 h 1252537"/>
              <a:gd name="connsiteX16" fmla="*/ 904875 w 964406"/>
              <a:gd name="connsiteY16" fmla="*/ 885825 h 1252537"/>
              <a:gd name="connsiteX17" fmla="*/ 871538 w 964406"/>
              <a:gd name="connsiteY17" fmla="*/ 950119 h 1252537"/>
              <a:gd name="connsiteX18" fmla="*/ 819150 w 964406"/>
              <a:gd name="connsiteY18" fmla="*/ 1023937 h 1252537"/>
              <a:gd name="connsiteX19" fmla="*/ 719138 w 964406"/>
              <a:gd name="connsiteY19" fmla="*/ 1119187 h 1252537"/>
              <a:gd name="connsiteX20" fmla="*/ 640556 w 964406"/>
              <a:gd name="connsiteY20" fmla="*/ 1171575 h 1252537"/>
              <a:gd name="connsiteX21" fmla="*/ 566738 w 964406"/>
              <a:gd name="connsiteY21" fmla="*/ 1209675 h 1252537"/>
              <a:gd name="connsiteX22" fmla="*/ 490538 w 964406"/>
              <a:gd name="connsiteY22" fmla="*/ 1235869 h 1252537"/>
              <a:gd name="connsiteX23" fmla="*/ 404813 w 964406"/>
              <a:gd name="connsiteY23" fmla="*/ 1252537 h 1252537"/>
              <a:gd name="connsiteX24" fmla="*/ 314325 w 964406"/>
              <a:gd name="connsiteY24" fmla="*/ 1200150 h 1252537"/>
              <a:gd name="connsiteX25" fmla="*/ 228600 w 964406"/>
              <a:gd name="connsiteY25" fmla="*/ 1133475 h 1252537"/>
              <a:gd name="connsiteX26" fmla="*/ 166688 w 964406"/>
              <a:gd name="connsiteY26" fmla="*/ 1066800 h 1252537"/>
              <a:gd name="connsiteX27" fmla="*/ 111919 w 964406"/>
              <a:gd name="connsiteY27" fmla="*/ 990600 h 1252537"/>
              <a:gd name="connsiteX28" fmla="*/ 59531 w 964406"/>
              <a:gd name="connsiteY28" fmla="*/ 900112 h 1252537"/>
              <a:gd name="connsiteX29" fmla="*/ 26194 w 964406"/>
              <a:gd name="connsiteY29" fmla="*/ 790575 h 1252537"/>
              <a:gd name="connsiteX30" fmla="*/ 7144 w 964406"/>
              <a:gd name="connsiteY30" fmla="*/ 685800 h 1252537"/>
              <a:gd name="connsiteX31" fmla="*/ 0 w 964406"/>
              <a:gd name="connsiteY31" fmla="*/ 623887 h 1252537"/>
              <a:gd name="connsiteX0" fmla="*/ 0 w 964406"/>
              <a:gd name="connsiteY0" fmla="*/ 623887 h 1252537"/>
              <a:gd name="connsiteX1" fmla="*/ 7144 w 964406"/>
              <a:gd name="connsiteY1" fmla="*/ 514350 h 1252537"/>
              <a:gd name="connsiteX2" fmla="*/ 38100 w 964406"/>
              <a:gd name="connsiteY2" fmla="*/ 402431 h 1252537"/>
              <a:gd name="connsiteX3" fmla="*/ 90488 w 964406"/>
              <a:gd name="connsiteY3" fmla="*/ 295275 h 1252537"/>
              <a:gd name="connsiteX4" fmla="*/ 161925 w 964406"/>
              <a:gd name="connsiteY4" fmla="*/ 188119 h 1252537"/>
              <a:gd name="connsiteX5" fmla="*/ 259556 w 964406"/>
              <a:gd name="connsiteY5" fmla="*/ 92869 h 1252537"/>
              <a:gd name="connsiteX6" fmla="*/ 347663 w 964406"/>
              <a:gd name="connsiteY6" fmla="*/ 30956 h 1252537"/>
              <a:gd name="connsiteX7" fmla="*/ 416719 w 964406"/>
              <a:gd name="connsiteY7" fmla="*/ 0 h 1252537"/>
              <a:gd name="connsiteX8" fmla="*/ 509588 w 964406"/>
              <a:gd name="connsiteY8" fmla="*/ 26194 h 1252537"/>
              <a:gd name="connsiteX9" fmla="*/ 635794 w 964406"/>
              <a:gd name="connsiteY9" fmla="*/ 80962 h 1252537"/>
              <a:gd name="connsiteX10" fmla="*/ 759618 w 964406"/>
              <a:gd name="connsiteY10" fmla="*/ 169069 h 1252537"/>
              <a:gd name="connsiteX11" fmla="*/ 871537 w 964406"/>
              <a:gd name="connsiteY11" fmla="*/ 302419 h 1252537"/>
              <a:gd name="connsiteX12" fmla="*/ 923925 w 964406"/>
              <a:gd name="connsiteY12" fmla="*/ 421481 h 1252537"/>
              <a:gd name="connsiteX13" fmla="*/ 957263 w 964406"/>
              <a:gd name="connsiteY13" fmla="*/ 552450 h 1252537"/>
              <a:gd name="connsiteX14" fmla="*/ 964406 w 964406"/>
              <a:gd name="connsiteY14" fmla="*/ 657225 h 1252537"/>
              <a:gd name="connsiteX15" fmla="*/ 938213 w 964406"/>
              <a:gd name="connsiteY15" fmla="*/ 797719 h 1252537"/>
              <a:gd name="connsiteX16" fmla="*/ 904875 w 964406"/>
              <a:gd name="connsiteY16" fmla="*/ 885825 h 1252537"/>
              <a:gd name="connsiteX17" fmla="*/ 871538 w 964406"/>
              <a:gd name="connsiteY17" fmla="*/ 950119 h 1252537"/>
              <a:gd name="connsiteX18" fmla="*/ 819150 w 964406"/>
              <a:gd name="connsiteY18" fmla="*/ 1023937 h 1252537"/>
              <a:gd name="connsiteX19" fmla="*/ 719138 w 964406"/>
              <a:gd name="connsiteY19" fmla="*/ 1119187 h 1252537"/>
              <a:gd name="connsiteX20" fmla="*/ 640556 w 964406"/>
              <a:gd name="connsiteY20" fmla="*/ 1171575 h 1252537"/>
              <a:gd name="connsiteX21" fmla="*/ 566738 w 964406"/>
              <a:gd name="connsiteY21" fmla="*/ 1209675 h 1252537"/>
              <a:gd name="connsiteX22" fmla="*/ 490538 w 964406"/>
              <a:gd name="connsiteY22" fmla="*/ 1235869 h 1252537"/>
              <a:gd name="connsiteX23" fmla="*/ 404813 w 964406"/>
              <a:gd name="connsiteY23" fmla="*/ 1252537 h 1252537"/>
              <a:gd name="connsiteX24" fmla="*/ 314325 w 964406"/>
              <a:gd name="connsiteY24" fmla="*/ 1200150 h 1252537"/>
              <a:gd name="connsiteX25" fmla="*/ 228600 w 964406"/>
              <a:gd name="connsiteY25" fmla="*/ 1133475 h 1252537"/>
              <a:gd name="connsiteX26" fmla="*/ 166688 w 964406"/>
              <a:gd name="connsiteY26" fmla="*/ 1066800 h 1252537"/>
              <a:gd name="connsiteX27" fmla="*/ 111919 w 964406"/>
              <a:gd name="connsiteY27" fmla="*/ 990600 h 1252537"/>
              <a:gd name="connsiteX28" fmla="*/ 59531 w 964406"/>
              <a:gd name="connsiteY28" fmla="*/ 900112 h 1252537"/>
              <a:gd name="connsiteX29" fmla="*/ 26194 w 964406"/>
              <a:gd name="connsiteY29" fmla="*/ 790575 h 1252537"/>
              <a:gd name="connsiteX30" fmla="*/ 7144 w 964406"/>
              <a:gd name="connsiteY30" fmla="*/ 685800 h 1252537"/>
              <a:gd name="connsiteX31" fmla="*/ 0 w 964406"/>
              <a:gd name="connsiteY31" fmla="*/ 623887 h 1252537"/>
              <a:gd name="connsiteX0" fmla="*/ 0 w 964406"/>
              <a:gd name="connsiteY0" fmla="*/ 623887 h 1252537"/>
              <a:gd name="connsiteX1" fmla="*/ 7144 w 964406"/>
              <a:gd name="connsiteY1" fmla="*/ 514350 h 1252537"/>
              <a:gd name="connsiteX2" fmla="*/ 38100 w 964406"/>
              <a:gd name="connsiteY2" fmla="*/ 402431 h 1252537"/>
              <a:gd name="connsiteX3" fmla="*/ 90488 w 964406"/>
              <a:gd name="connsiteY3" fmla="*/ 295275 h 1252537"/>
              <a:gd name="connsiteX4" fmla="*/ 161925 w 964406"/>
              <a:gd name="connsiteY4" fmla="*/ 188119 h 1252537"/>
              <a:gd name="connsiteX5" fmla="*/ 259556 w 964406"/>
              <a:gd name="connsiteY5" fmla="*/ 92869 h 1252537"/>
              <a:gd name="connsiteX6" fmla="*/ 347663 w 964406"/>
              <a:gd name="connsiteY6" fmla="*/ 30956 h 1252537"/>
              <a:gd name="connsiteX7" fmla="*/ 416719 w 964406"/>
              <a:gd name="connsiteY7" fmla="*/ 0 h 1252537"/>
              <a:gd name="connsiteX8" fmla="*/ 509588 w 964406"/>
              <a:gd name="connsiteY8" fmla="*/ 26194 h 1252537"/>
              <a:gd name="connsiteX9" fmla="*/ 635794 w 964406"/>
              <a:gd name="connsiteY9" fmla="*/ 80962 h 1252537"/>
              <a:gd name="connsiteX10" fmla="*/ 759618 w 964406"/>
              <a:gd name="connsiteY10" fmla="*/ 169069 h 1252537"/>
              <a:gd name="connsiteX11" fmla="*/ 871537 w 964406"/>
              <a:gd name="connsiteY11" fmla="*/ 302419 h 1252537"/>
              <a:gd name="connsiteX12" fmla="*/ 935831 w 964406"/>
              <a:gd name="connsiteY12" fmla="*/ 426244 h 1252537"/>
              <a:gd name="connsiteX13" fmla="*/ 957263 w 964406"/>
              <a:gd name="connsiteY13" fmla="*/ 552450 h 1252537"/>
              <a:gd name="connsiteX14" fmla="*/ 964406 w 964406"/>
              <a:gd name="connsiteY14" fmla="*/ 657225 h 1252537"/>
              <a:gd name="connsiteX15" fmla="*/ 938213 w 964406"/>
              <a:gd name="connsiteY15" fmla="*/ 797719 h 1252537"/>
              <a:gd name="connsiteX16" fmla="*/ 904875 w 964406"/>
              <a:gd name="connsiteY16" fmla="*/ 885825 h 1252537"/>
              <a:gd name="connsiteX17" fmla="*/ 871538 w 964406"/>
              <a:gd name="connsiteY17" fmla="*/ 950119 h 1252537"/>
              <a:gd name="connsiteX18" fmla="*/ 819150 w 964406"/>
              <a:gd name="connsiteY18" fmla="*/ 1023937 h 1252537"/>
              <a:gd name="connsiteX19" fmla="*/ 719138 w 964406"/>
              <a:gd name="connsiteY19" fmla="*/ 1119187 h 1252537"/>
              <a:gd name="connsiteX20" fmla="*/ 640556 w 964406"/>
              <a:gd name="connsiteY20" fmla="*/ 1171575 h 1252537"/>
              <a:gd name="connsiteX21" fmla="*/ 566738 w 964406"/>
              <a:gd name="connsiteY21" fmla="*/ 1209675 h 1252537"/>
              <a:gd name="connsiteX22" fmla="*/ 490538 w 964406"/>
              <a:gd name="connsiteY22" fmla="*/ 1235869 h 1252537"/>
              <a:gd name="connsiteX23" fmla="*/ 404813 w 964406"/>
              <a:gd name="connsiteY23" fmla="*/ 1252537 h 1252537"/>
              <a:gd name="connsiteX24" fmla="*/ 314325 w 964406"/>
              <a:gd name="connsiteY24" fmla="*/ 1200150 h 1252537"/>
              <a:gd name="connsiteX25" fmla="*/ 228600 w 964406"/>
              <a:gd name="connsiteY25" fmla="*/ 1133475 h 1252537"/>
              <a:gd name="connsiteX26" fmla="*/ 166688 w 964406"/>
              <a:gd name="connsiteY26" fmla="*/ 1066800 h 1252537"/>
              <a:gd name="connsiteX27" fmla="*/ 111919 w 964406"/>
              <a:gd name="connsiteY27" fmla="*/ 990600 h 1252537"/>
              <a:gd name="connsiteX28" fmla="*/ 59531 w 964406"/>
              <a:gd name="connsiteY28" fmla="*/ 900112 h 1252537"/>
              <a:gd name="connsiteX29" fmla="*/ 26194 w 964406"/>
              <a:gd name="connsiteY29" fmla="*/ 790575 h 1252537"/>
              <a:gd name="connsiteX30" fmla="*/ 7144 w 964406"/>
              <a:gd name="connsiteY30" fmla="*/ 685800 h 1252537"/>
              <a:gd name="connsiteX31" fmla="*/ 0 w 964406"/>
              <a:gd name="connsiteY31" fmla="*/ 623887 h 1252537"/>
              <a:gd name="connsiteX0" fmla="*/ 0 w 964406"/>
              <a:gd name="connsiteY0" fmla="*/ 623887 h 1252537"/>
              <a:gd name="connsiteX1" fmla="*/ 7144 w 964406"/>
              <a:gd name="connsiteY1" fmla="*/ 514350 h 1252537"/>
              <a:gd name="connsiteX2" fmla="*/ 38100 w 964406"/>
              <a:gd name="connsiteY2" fmla="*/ 402431 h 1252537"/>
              <a:gd name="connsiteX3" fmla="*/ 90488 w 964406"/>
              <a:gd name="connsiteY3" fmla="*/ 295275 h 1252537"/>
              <a:gd name="connsiteX4" fmla="*/ 161925 w 964406"/>
              <a:gd name="connsiteY4" fmla="*/ 188119 h 1252537"/>
              <a:gd name="connsiteX5" fmla="*/ 259556 w 964406"/>
              <a:gd name="connsiteY5" fmla="*/ 92869 h 1252537"/>
              <a:gd name="connsiteX6" fmla="*/ 347663 w 964406"/>
              <a:gd name="connsiteY6" fmla="*/ 30956 h 1252537"/>
              <a:gd name="connsiteX7" fmla="*/ 416719 w 964406"/>
              <a:gd name="connsiteY7" fmla="*/ 0 h 1252537"/>
              <a:gd name="connsiteX8" fmla="*/ 509588 w 964406"/>
              <a:gd name="connsiteY8" fmla="*/ 26194 h 1252537"/>
              <a:gd name="connsiteX9" fmla="*/ 635794 w 964406"/>
              <a:gd name="connsiteY9" fmla="*/ 80962 h 1252537"/>
              <a:gd name="connsiteX10" fmla="*/ 759618 w 964406"/>
              <a:gd name="connsiteY10" fmla="*/ 169069 h 1252537"/>
              <a:gd name="connsiteX11" fmla="*/ 871537 w 964406"/>
              <a:gd name="connsiteY11" fmla="*/ 302419 h 1252537"/>
              <a:gd name="connsiteX12" fmla="*/ 935831 w 964406"/>
              <a:gd name="connsiteY12" fmla="*/ 426244 h 1252537"/>
              <a:gd name="connsiteX13" fmla="*/ 962026 w 964406"/>
              <a:gd name="connsiteY13" fmla="*/ 561975 h 1252537"/>
              <a:gd name="connsiteX14" fmla="*/ 964406 w 964406"/>
              <a:gd name="connsiteY14" fmla="*/ 657225 h 1252537"/>
              <a:gd name="connsiteX15" fmla="*/ 938213 w 964406"/>
              <a:gd name="connsiteY15" fmla="*/ 797719 h 1252537"/>
              <a:gd name="connsiteX16" fmla="*/ 904875 w 964406"/>
              <a:gd name="connsiteY16" fmla="*/ 885825 h 1252537"/>
              <a:gd name="connsiteX17" fmla="*/ 871538 w 964406"/>
              <a:gd name="connsiteY17" fmla="*/ 950119 h 1252537"/>
              <a:gd name="connsiteX18" fmla="*/ 819150 w 964406"/>
              <a:gd name="connsiteY18" fmla="*/ 1023937 h 1252537"/>
              <a:gd name="connsiteX19" fmla="*/ 719138 w 964406"/>
              <a:gd name="connsiteY19" fmla="*/ 1119187 h 1252537"/>
              <a:gd name="connsiteX20" fmla="*/ 640556 w 964406"/>
              <a:gd name="connsiteY20" fmla="*/ 1171575 h 1252537"/>
              <a:gd name="connsiteX21" fmla="*/ 566738 w 964406"/>
              <a:gd name="connsiteY21" fmla="*/ 1209675 h 1252537"/>
              <a:gd name="connsiteX22" fmla="*/ 490538 w 964406"/>
              <a:gd name="connsiteY22" fmla="*/ 1235869 h 1252537"/>
              <a:gd name="connsiteX23" fmla="*/ 404813 w 964406"/>
              <a:gd name="connsiteY23" fmla="*/ 1252537 h 1252537"/>
              <a:gd name="connsiteX24" fmla="*/ 314325 w 964406"/>
              <a:gd name="connsiteY24" fmla="*/ 1200150 h 1252537"/>
              <a:gd name="connsiteX25" fmla="*/ 228600 w 964406"/>
              <a:gd name="connsiteY25" fmla="*/ 1133475 h 1252537"/>
              <a:gd name="connsiteX26" fmla="*/ 166688 w 964406"/>
              <a:gd name="connsiteY26" fmla="*/ 1066800 h 1252537"/>
              <a:gd name="connsiteX27" fmla="*/ 111919 w 964406"/>
              <a:gd name="connsiteY27" fmla="*/ 990600 h 1252537"/>
              <a:gd name="connsiteX28" fmla="*/ 59531 w 964406"/>
              <a:gd name="connsiteY28" fmla="*/ 900112 h 1252537"/>
              <a:gd name="connsiteX29" fmla="*/ 26194 w 964406"/>
              <a:gd name="connsiteY29" fmla="*/ 790575 h 1252537"/>
              <a:gd name="connsiteX30" fmla="*/ 7144 w 964406"/>
              <a:gd name="connsiteY30" fmla="*/ 685800 h 1252537"/>
              <a:gd name="connsiteX31" fmla="*/ 0 w 964406"/>
              <a:gd name="connsiteY31" fmla="*/ 623887 h 1252537"/>
              <a:gd name="connsiteX0" fmla="*/ 0 w 964406"/>
              <a:gd name="connsiteY0" fmla="*/ 623887 h 1252537"/>
              <a:gd name="connsiteX1" fmla="*/ 7144 w 964406"/>
              <a:gd name="connsiteY1" fmla="*/ 514350 h 1252537"/>
              <a:gd name="connsiteX2" fmla="*/ 38100 w 964406"/>
              <a:gd name="connsiteY2" fmla="*/ 402431 h 1252537"/>
              <a:gd name="connsiteX3" fmla="*/ 90488 w 964406"/>
              <a:gd name="connsiteY3" fmla="*/ 295275 h 1252537"/>
              <a:gd name="connsiteX4" fmla="*/ 161925 w 964406"/>
              <a:gd name="connsiteY4" fmla="*/ 188119 h 1252537"/>
              <a:gd name="connsiteX5" fmla="*/ 259556 w 964406"/>
              <a:gd name="connsiteY5" fmla="*/ 92869 h 1252537"/>
              <a:gd name="connsiteX6" fmla="*/ 347663 w 964406"/>
              <a:gd name="connsiteY6" fmla="*/ 30956 h 1252537"/>
              <a:gd name="connsiteX7" fmla="*/ 416719 w 964406"/>
              <a:gd name="connsiteY7" fmla="*/ 0 h 1252537"/>
              <a:gd name="connsiteX8" fmla="*/ 509588 w 964406"/>
              <a:gd name="connsiteY8" fmla="*/ 26194 h 1252537"/>
              <a:gd name="connsiteX9" fmla="*/ 635794 w 964406"/>
              <a:gd name="connsiteY9" fmla="*/ 80962 h 1252537"/>
              <a:gd name="connsiteX10" fmla="*/ 759618 w 964406"/>
              <a:gd name="connsiteY10" fmla="*/ 169069 h 1252537"/>
              <a:gd name="connsiteX11" fmla="*/ 871537 w 964406"/>
              <a:gd name="connsiteY11" fmla="*/ 302419 h 1252537"/>
              <a:gd name="connsiteX12" fmla="*/ 935831 w 964406"/>
              <a:gd name="connsiteY12" fmla="*/ 426244 h 1252537"/>
              <a:gd name="connsiteX13" fmla="*/ 962026 w 964406"/>
              <a:gd name="connsiteY13" fmla="*/ 561975 h 1252537"/>
              <a:gd name="connsiteX14" fmla="*/ 964406 w 964406"/>
              <a:gd name="connsiteY14" fmla="*/ 657225 h 1252537"/>
              <a:gd name="connsiteX15" fmla="*/ 940594 w 964406"/>
              <a:gd name="connsiteY15" fmla="*/ 804863 h 1252537"/>
              <a:gd name="connsiteX16" fmla="*/ 904875 w 964406"/>
              <a:gd name="connsiteY16" fmla="*/ 885825 h 1252537"/>
              <a:gd name="connsiteX17" fmla="*/ 871538 w 964406"/>
              <a:gd name="connsiteY17" fmla="*/ 950119 h 1252537"/>
              <a:gd name="connsiteX18" fmla="*/ 819150 w 964406"/>
              <a:gd name="connsiteY18" fmla="*/ 1023937 h 1252537"/>
              <a:gd name="connsiteX19" fmla="*/ 719138 w 964406"/>
              <a:gd name="connsiteY19" fmla="*/ 1119187 h 1252537"/>
              <a:gd name="connsiteX20" fmla="*/ 640556 w 964406"/>
              <a:gd name="connsiteY20" fmla="*/ 1171575 h 1252537"/>
              <a:gd name="connsiteX21" fmla="*/ 566738 w 964406"/>
              <a:gd name="connsiteY21" fmla="*/ 1209675 h 1252537"/>
              <a:gd name="connsiteX22" fmla="*/ 490538 w 964406"/>
              <a:gd name="connsiteY22" fmla="*/ 1235869 h 1252537"/>
              <a:gd name="connsiteX23" fmla="*/ 404813 w 964406"/>
              <a:gd name="connsiteY23" fmla="*/ 1252537 h 1252537"/>
              <a:gd name="connsiteX24" fmla="*/ 314325 w 964406"/>
              <a:gd name="connsiteY24" fmla="*/ 1200150 h 1252537"/>
              <a:gd name="connsiteX25" fmla="*/ 228600 w 964406"/>
              <a:gd name="connsiteY25" fmla="*/ 1133475 h 1252537"/>
              <a:gd name="connsiteX26" fmla="*/ 166688 w 964406"/>
              <a:gd name="connsiteY26" fmla="*/ 1066800 h 1252537"/>
              <a:gd name="connsiteX27" fmla="*/ 111919 w 964406"/>
              <a:gd name="connsiteY27" fmla="*/ 990600 h 1252537"/>
              <a:gd name="connsiteX28" fmla="*/ 59531 w 964406"/>
              <a:gd name="connsiteY28" fmla="*/ 900112 h 1252537"/>
              <a:gd name="connsiteX29" fmla="*/ 26194 w 964406"/>
              <a:gd name="connsiteY29" fmla="*/ 790575 h 1252537"/>
              <a:gd name="connsiteX30" fmla="*/ 7144 w 964406"/>
              <a:gd name="connsiteY30" fmla="*/ 685800 h 1252537"/>
              <a:gd name="connsiteX31" fmla="*/ 0 w 964406"/>
              <a:gd name="connsiteY31" fmla="*/ 623887 h 1252537"/>
              <a:gd name="connsiteX0" fmla="*/ 0 w 966787"/>
              <a:gd name="connsiteY0" fmla="*/ 623887 h 1252537"/>
              <a:gd name="connsiteX1" fmla="*/ 7144 w 966787"/>
              <a:gd name="connsiteY1" fmla="*/ 514350 h 1252537"/>
              <a:gd name="connsiteX2" fmla="*/ 38100 w 966787"/>
              <a:gd name="connsiteY2" fmla="*/ 402431 h 1252537"/>
              <a:gd name="connsiteX3" fmla="*/ 90488 w 966787"/>
              <a:gd name="connsiteY3" fmla="*/ 295275 h 1252537"/>
              <a:gd name="connsiteX4" fmla="*/ 161925 w 966787"/>
              <a:gd name="connsiteY4" fmla="*/ 188119 h 1252537"/>
              <a:gd name="connsiteX5" fmla="*/ 259556 w 966787"/>
              <a:gd name="connsiteY5" fmla="*/ 92869 h 1252537"/>
              <a:gd name="connsiteX6" fmla="*/ 347663 w 966787"/>
              <a:gd name="connsiteY6" fmla="*/ 30956 h 1252537"/>
              <a:gd name="connsiteX7" fmla="*/ 416719 w 966787"/>
              <a:gd name="connsiteY7" fmla="*/ 0 h 1252537"/>
              <a:gd name="connsiteX8" fmla="*/ 509588 w 966787"/>
              <a:gd name="connsiteY8" fmla="*/ 26194 h 1252537"/>
              <a:gd name="connsiteX9" fmla="*/ 635794 w 966787"/>
              <a:gd name="connsiteY9" fmla="*/ 80962 h 1252537"/>
              <a:gd name="connsiteX10" fmla="*/ 759618 w 966787"/>
              <a:gd name="connsiteY10" fmla="*/ 169069 h 1252537"/>
              <a:gd name="connsiteX11" fmla="*/ 871537 w 966787"/>
              <a:gd name="connsiteY11" fmla="*/ 302419 h 1252537"/>
              <a:gd name="connsiteX12" fmla="*/ 935831 w 966787"/>
              <a:gd name="connsiteY12" fmla="*/ 426244 h 1252537"/>
              <a:gd name="connsiteX13" fmla="*/ 962026 w 966787"/>
              <a:gd name="connsiteY13" fmla="*/ 561975 h 1252537"/>
              <a:gd name="connsiteX14" fmla="*/ 966787 w 966787"/>
              <a:gd name="connsiteY14" fmla="*/ 666750 h 1252537"/>
              <a:gd name="connsiteX15" fmla="*/ 940594 w 966787"/>
              <a:gd name="connsiteY15" fmla="*/ 804863 h 1252537"/>
              <a:gd name="connsiteX16" fmla="*/ 904875 w 966787"/>
              <a:gd name="connsiteY16" fmla="*/ 885825 h 1252537"/>
              <a:gd name="connsiteX17" fmla="*/ 871538 w 966787"/>
              <a:gd name="connsiteY17" fmla="*/ 950119 h 1252537"/>
              <a:gd name="connsiteX18" fmla="*/ 819150 w 966787"/>
              <a:gd name="connsiteY18" fmla="*/ 1023937 h 1252537"/>
              <a:gd name="connsiteX19" fmla="*/ 719138 w 966787"/>
              <a:gd name="connsiteY19" fmla="*/ 1119187 h 1252537"/>
              <a:gd name="connsiteX20" fmla="*/ 640556 w 966787"/>
              <a:gd name="connsiteY20" fmla="*/ 1171575 h 1252537"/>
              <a:gd name="connsiteX21" fmla="*/ 566738 w 966787"/>
              <a:gd name="connsiteY21" fmla="*/ 1209675 h 1252537"/>
              <a:gd name="connsiteX22" fmla="*/ 490538 w 966787"/>
              <a:gd name="connsiteY22" fmla="*/ 1235869 h 1252537"/>
              <a:gd name="connsiteX23" fmla="*/ 404813 w 966787"/>
              <a:gd name="connsiteY23" fmla="*/ 1252537 h 1252537"/>
              <a:gd name="connsiteX24" fmla="*/ 314325 w 966787"/>
              <a:gd name="connsiteY24" fmla="*/ 1200150 h 1252537"/>
              <a:gd name="connsiteX25" fmla="*/ 228600 w 966787"/>
              <a:gd name="connsiteY25" fmla="*/ 1133475 h 1252537"/>
              <a:gd name="connsiteX26" fmla="*/ 166688 w 966787"/>
              <a:gd name="connsiteY26" fmla="*/ 1066800 h 1252537"/>
              <a:gd name="connsiteX27" fmla="*/ 111919 w 966787"/>
              <a:gd name="connsiteY27" fmla="*/ 990600 h 1252537"/>
              <a:gd name="connsiteX28" fmla="*/ 59531 w 966787"/>
              <a:gd name="connsiteY28" fmla="*/ 900112 h 1252537"/>
              <a:gd name="connsiteX29" fmla="*/ 26194 w 966787"/>
              <a:gd name="connsiteY29" fmla="*/ 790575 h 1252537"/>
              <a:gd name="connsiteX30" fmla="*/ 7144 w 966787"/>
              <a:gd name="connsiteY30" fmla="*/ 685800 h 1252537"/>
              <a:gd name="connsiteX31" fmla="*/ 0 w 966787"/>
              <a:gd name="connsiteY31" fmla="*/ 623887 h 1252537"/>
              <a:gd name="connsiteX0" fmla="*/ 0 w 966787"/>
              <a:gd name="connsiteY0" fmla="*/ 623887 h 1262062"/>
              <a:gd name="connsiteX1" fmla="*/ 7144 w 966787"/>
              <a:gd name="connsiteY1" fmla="*/ 514350 h 1262062"/>
              <a:gd name="connsiteX2" fmla="*/ 38100 w 966787"/>
              <a:gd name="connsiteY2" fmla="*/ 402431 h 1262062"/>
              <a:gd name="connsiteX3" fmla="*/ 90488 w 966787"/>
              <a:gd name="connsiteY3" fmla="*/ 295275 h 1262062"/>
              <a:gd name="connsiteX4" fmla="*/ 161925 w 966787"/>
              <a:gd name="connsiteY4" fmla="*/ 188119 h 1262062"/>
              <a:gd name="connsiteX5" fmla="*/ 259556 w 966787"/>
              <a:gd name="connsiteY5" fmla="*/ 92869 h 1262062"/>
              <a:gd name="connsiteX6" fmla="*/ 347663 w 966787"/>
              <a:gd name="connsiteY6" fmla="*/ 30956 h 1262062"/>
              <a:gd name="connsiteX7" fmla="*/ 416719 w 966787"/>
              <a:gd name="connsiteY7" fmla="*/ 0 h 1262062"/>
              <a:gd name="connsiteX8" fmla="*/ 509588 w 966787"/>
              <a:gd name="connsiteY8" fmla="*/ 26194 h 1262062"/>
              <a:gd name="connsiteX9" fmla="*/ 635794 w 966787"/>
              <a:gd name="connsiteY9" fmla="*/ 80962 h 1262062"/>
              <a:gd name="connsiteX10" fmla="*/ 759618 w 966787"/>
              <a:gd name="connsiteY10" fmla="*/ 169069 h 1262062"/>
              <a:gd name="connsiteX11" fmla="*/ 871537 w 966787"/>
              <a:gd name="connsiteY11" fmla="*/ 302419 h 1262062"/>
              <a:gd name="connsiteX12" fmla="*/ 935831 w 966787"/>
              <a:gd name="connsiteY12" fmla="*/ 426244 h 1262062"/>
              <a:gd name="connsiteX13" fmla="*/ 962026 w 966787"/>
              <a:gd name="connsiteY13" fmla="*/ 561975 h 1262062"/>
              <a:gd name="connsiteX14" fmla="*/ 966787 w 966787"/>
              <a:gd name="connsiteY14" fmla="*/ 666750 h 1262062"/>
              <a:gd name="connsiteX15" fmla="*/ 940594 w 966787"/>
              <a:gd name="connsiteY15" fmla="*/ 804863 h 1262062"/>
              <a:gd name="connsiteX16" fmla="*/ 904875 w 966787"/>
              <a:gd name="connsiteY16" fmla="*/ 885825 h 1262062"/>
              <a:gd name="connsiteX17" fmla="*/ 871538 w 966787"/>
              <a:gd name="connsiteY17" fmla="*/ 950119 h 1262062"/>
              <a:gd name="connsiteX18" fmla="*/ 819150 w 966787"/>
              <a:gd name="connsiteY18" fmla="*/ 1023937 h 1262062"/>
              <a:gd name="connsiteX19" fmla="*/ 719138 w 966787"/>
              <a:gd name="connsiteY19" fmla="*/ 1119187 h 1262062"/>
              <a:gd name="connsiteX20" fmla="*/ 640556 w 966787"/>
              <a:gd name="connsiteY20" fmla="*/ 1171575 h 1262062"/>
              <a:gd name="connsiteX21" fmla="*/ 566738 w 966787"/>
              <a:gd name="connsiteY21" fmla="*/ 1209675 h 1262062"/>
              <a:gd name="connsiteX22" fmla="*/ 490538 w 966787"/>
              <a:gd name="connsiteY22" fmla="*/ 1235869 h 1262062"/>
              <a:gd name="connsiteX23" fmla="*/ 407195 w 966787"/>
              <a:gd name="connsiteY23" fmla="*/ 1262062 h 1262062"/>
              <a:gd name="connsiteX24" fmla="*/ 314325 w 966787"/>
              <a:gd name="connsiteY24" fmla="*/ 1200150 h 1262062"/>
              <a:gd name="connsiteX25" fmla="*/ 228600 w 966787"/>
              <a:gd name="connsiteY25" fmla="*/ 1133475 h 1262062"/>
              <a:gd name="connsiteX26" fmla="*/ 166688 w 966787"/>
              <a:gd name="connsiteY26" fmla="*/ 1066800 h 1262062"/>
              <a:gd name="connsiteX27" fmla="*/ 111919 w 966787"/>
              <a:gd name="connsiteY27" fmla="*/ 990600 h 1262062"/>
              <a:gd name="connsiteX28" fmla="*/ 59531 w 966787"/>
              <a:gd name="connsiteY28" fmla="*/ 900112 h 1262062"/>
              <a:gd name="connsiteX29" fmla="*/ 26194 w 966787"/>
              <a:gd name="connsiteY29" fmla="*/ 790575 h 1262062"/>
              <a:gd name="connsiteX30" fmla="*/ 7144 w 966787"/>
              <a:gd name="connsiteY30" fmla="*/ 685800 h 1262062"/>
              <a:gd name="connsiteX31" fmla="*/ 0 w 966787"/>
              <a:gd name="connsiteY31" fmla="*/ 623887 h 1262062"/>
              <a:gd name="connsiteX0" fmla="*/ 0 w 966787"/>
              <a:gd name="connsiteY0" fmla="*/ 623887 h 1262062"/>
              <a:gd name="connsiteX1" fmla="*/ 7144 w 966787"/>
              <a:gd name="connsiteY1" fmla="*/ 514350 h 1262062"/>
              <a:gd name="connsiteX2" fmla="*/ 38100 w 966787"/>
              <a:gd name="connsiteY2" fmla="*/ 402431 h 1262062"/>
              <a:gd name="connsiteX3" fmla="*/ 90488 w 966787"/>
              <a:gd name="connsiteY3" fmla="*/ 295275 h 1262062"/>
              <a:gd name="connsiteX4" fmla="*/ 161925 w 966787"/>
              <a:gd name="connsiteY4" fmla="*/ 188119 h 1262062"/>
              <a:gd name="connsiteX5" fmla="*/ 259556 w 966787"/>
              <a:gd name="connsiteY5" fmla="*/ 92869 h 1262062"/>
              <a:gd name="connsiteX6" fmla="*/ 347663 w 966787"/>
              <a:gd name="connsiteY6" fmla="*/ 30956 h 1262062"/>
              <a:gd name="connsiteX7" fmla="*/ 416719 w 966787"/>
              <a:gd name="connsiteY7" fmla="*/ 0 h 1262062"/>
              <a:gd name="connsiteX8" fmla="*/ 509588 w 966787"/>
              <a:gd name="connsiteY8" fmla="*/ 26194 h 1262062"/>
              <a:gd name="connsiteX9" fmla="*/ 635794 w 966787"/>
              <a:gd name="connsiteY9" fmla="*/ 80962 h 1262062"/>
              <a:gd name="connsiteX10" fmla="*/ 759618 w 966787"/>
              <a:gd name="connsiteY10" fmla="*/ 169069 h 1262062"/>
              <a:gd name="connsiteX11" fmla="*/ 871537 w 966787"/>
              <a:gd name="connsiteY11" fmla="*/ 302419 h 1262062"/>
              <a:gd name="connsiteX12" fmla="*/ 935831 w 966787"/>
              <a:gd name="connsiteY12" fmla="*/ 426244 h 1262062"/>
              <a:gd name="connsiteX13" fmla="*/ 962026 w 966787"/>
              <a:gd name="connsiteY13" fmla="*/ 561975 h 1262062"/>
              <a:gd name="connsiteX14" fmla="*/ 966787 w 966787"/>
              <a:gd name="connsiteY14" fmla="*/ 666750 h 1262062"/>
              <a:gd name="connsiteX15" fmla="*/ 940594 w 966787"/>
              <a:gd name="connsiteY15" fmla="*/ 804863 h 1262062"/>
              <a:gd name="connsiteX16" fmla="*/ 904875 w 966787"/>
              <a:gd name="connsiteY16" fmla="*/ 885825 h 1262062"/>
              <a:gd name="connsiteX17" fmla="*/ 871538 w 966787"/>
              <a:gd name="connsiteY17" fmla="*/ 950119 h 1262062"/>
              <a:gd name="connsiteX18" fmla="*/ 819150 w 966787"/>
              <a:gd name="connsiteY18" fmla="*/ 1023937 h 1262062"/>
              <a:gd name="connsiteX19" fmla="*/ 719138 w 966787"/>
              <a:gd name="connsiteY19" fmla="*/ 1119187 h 1262062"/>
              <a:gd name="connsiteX20" fmla="*/ 640556 w 966787"/>
              <a:gd name="connsiteY20" fmla="*/ 1171575 h 1262062"/>
              <a:gd name="connsiteX21" fmla="*/ 566738 w 966787"/>
              <a:gd name="connsiteY21" fmla="*/ 1209675 h 1262062"/>
              <a:gd name="connsiteX22" fmla="*/ 490538 w 966787"/>
              <a:gd name="connsiteY22" fmla="*/ 1235869 h 1262062"/>
              <a:gd name="connsiteX23" fmla="*/ 407195 w 966787"/>
              <a:gd name="connsiteY23" fmla="*/ 1262062 h 1262062"/>
              <a:gd name="connsiteX24" fmla="*/ 300037 w 966787"/>
              <a:gd name="connsiteY24" fmla="*/ 1197768 h 1262062"/>
              <a:gd name="connsiteX25" fmla="*/ 228600 w 966787"/>
              <a:gd name="connsiteY25" fmla="*/ 1133475 h 1262062"/>
              <a:gd name="connsiteX26" fmla="*/ 166688 w 966787"/>
              <a:gd name="connsiteY26" fmla="*/ 1066800 h 1262062"/>
              <a:gd name="connsiteX27" fmla="*/ 111919 w 966787"/>
              <a:gd name="connsiteY27" fmla="*/ 990600 h 1262062"/>
              <a:gd name="connsiteX28" fmla="*/ 59531 w 966787"/>
              <a:gd name="connsiteY28" fmla="*/ 900112 h 1262062"/>
              <a:gd name="connsiteX29" fmla="*/ 26194 w 966787"/>
              <a:gd name="connsiteY29" fmla="*/ 790575 h 1262062"/>
              <a:gd name="connsiteX30" fmla="*/ 7144 w 966787"/>
              <a:gd name="connsiteY30" fmla="*/ 685800 h 1262062"/>
              <a:gd name="connsiteX31" fmla="*/ 0 w 966787"/>
              <a:gd name="connsiteY31" fmla="*/ 623887 h 1262062"/>
              <a:gd name="connsiteX0" fmla="*/ 0 w 966787"/>
              <a:gd name="connsiteY0" fmla="*/ 623887 h 1262062"/>
              <a:gd name="connsiteX1" fmla="*/ 7144 w 966787"/>
              <a:gd name="connsiteY1" fmla="*/ 514350 h 1262062"/>
              <a:gd name="connsiteX2" fmla="*/ 38100 w 966787"/>
              <a:gd name="connsiteY2" fmla="*/ 402431 h 1262062"/>
              <a:gd name="connsiteX3" fmla="*/ 90488 w 966787"/>
              <a:gd name="connsiteY3" fmla="*/ 295275 h 1262062"/>
              <a:gd name="connsiteX4" fmla="*/ 161925 w 966787"/>
              <a:gd name="connsiteY4" fmla="*/ 188119 h 1262062"/>
              <a:gd name="connsiteX5" fmla="*/ 259556 w 966787"/>
              <a:gd name="connsiteY5" fmla="*/ 92869 h 1262062"/>
              <a:gd name="connsiteX6" fmla="*/ 347663 w 966787"/>
              <a:gd name="connsiteY6" fmla="*/ 30956 h 1262062"/>
              <a:gd name="connsiteX7" fmla="*/ 416719 w 966787"/>
              <a:gd name="connsiteY7" fmla="*/ 0 h 1262062"/>
              <a:gd name="connsiteX8" fmla="*/ 516732 w 966787"/>
              <a:gd name="connsiteY8" fmla="*/ 23813 h 1262062"/>
              <a:gd name="connsiteX9" fmla="*/ 635794 w 966787"/>
              <a:gd name="connsiteY9" fmla="*/ 80962 h 1262062"/>
              <a:gd name="connsiteX10" fmla="*/ 759618 w 966787"/>
              <a:gd name="connsiteY10" fmla="*/ 169069 h 1262062"/>
              <a:gd name="connsiteX11" fmla="*/ 871537 w 966787"/>
              <a:gd name="connsiteY11" fmla="*/ 302419 h 1262062"/>
              <a:gd name="connsiteX12" fmla="*/ 935831 w 966787"/>
              <a:gd name="connsiteY12" fmla="*/ 426244 h 1262062"/>
              <a:gd name="connsiteX13" fmla="*/ 962026 w 966787"/>
              <a:gd name="connsiteY13" fmla="*/ 561975 h 1262062"/>
              <a:gd name="connsiteX14" fmla="*/ 966787 w 966787"/>
              <a:gd name="connsiteY14" fmla="*/ 666750 h 1262062"/>
              <a:gd name="connsiteX15" fmla="*/ 940594 w 966787"/>
              <a:gd name="connsiteY15" fmla="*/ 804863 h 1262062"/>
              <a:gd name="connsiteX16" fmla="*/ 904875 w 966787"/>
              <a:gd name="connsiteY16" fmla="*/ 885825 h 1262062"/>
              <a:gd name="connsiteX17" fmla="*/ 871538 w 966787"/>
              <a:gd name="connsiteY17" fmla="*/ 950119 h 1262062"/>
              <a:gd name="connsiteX18" fmla="*/ 819150 w 966787"/>
              <a:gd name="connsiteY18" fmla="*/ 1023937 h 1262062"/>
              <a:gd name="connsiteX19" fmla="*/ 719138 w 966787"/>
              <a:gd name="connsiteY19" fmla="*/ 1119187 h 1262062"/>
              <a:gd name="connsiteX20" fmla="*/ 640556 w 966787"/>
              <a:gd name="connsiteY20" fmla="*/ 1171575 h 1262062"/>
              <a:gd name="connsiteX21" fmla="*/ 566738 w 966787"/>
              <a:gd name="connsiteY21" fmla="*/ 1209675 h 1262062"/>
              <a:gd name="connsiteX22" fmla="*/ 490538 w 966787"/>
              <a:gd name="connsiteY22" fmla="*/ 1235869 h 1262062"/>
              <a:gd name="connsiteX23" fmla="*/ 407195 w 966787"/>
              <a:gd name="connsiteY23" fmla="*/ 1262062 h 1262062"/>
              <a:gd name="connsiteX24" fmla="*/ 300037 w 966787"/>
              <a:gd name="connsiteY24" fmla="*/ 1197768 h 1262062"/>
              <a:gd name="connsiteX25" fmla="*/ 228600 w 966787"/>
              <a:gd name="connsiteY25" fmla="*/ 1133475 h 1262062"/>
              <a:gd name="connsiteX26" fmla="*/ 166688 w 966787"/>
              <a:gd name="connsiteY26" fmla="*/ 1066800 h 1262062"/>
              <a:gd name="connsiteX27" fmla="*/ 111919 w 966787"/>
              <a:gd name="connsiteY27" fmla="*/ 990600 h 1262062"/>
              <a:gd name="connsiteX28" fmla="*/ 59531 w 966787"/>
              <a:gd name="connsiteY28" fmla="*/ 900112 h 1262062"/>
              <a:gd name="connsiteX29" fmla="*/ 26194 w 966787"/>
              <a:gd name="connsiteY29" fmla="*/ 790575 h 1262062"/>
              <a:gd name="connsiteX30" fmla="*/ 7144 w 966787"/>
              <a:gd name="connsiteY30" fmla="*/ 685800 h 1262062"/>
              <a:gd name="connsiteX31" fmla="*/ 0 w 966787"/>
              <a:gd name="connsiteY31" fmla="*/ 623887 h 1262062"/>
              <a:gd name="connsiteX0" fmla="*/ 0 w 966787"/>
              <a:gd name="connsiteY0" fmla="*/ 623887 h 1262062"/>
              <a:gd name="connsiteX1" fmla="*/ 7144 w 966787"/>
              <a:gd name="connsiteY1" fmla="*/ 514350 h 1262062"/>
              <a:gd name="connsiteX2" fmla="*/ 38100 w 966787"/>
              <a:gd name="connsiteY2" fmla="*/ 402431 h 1262062"/>
              <a:gd name="connsiteX3" fmla="*/ 90488 w 966787"/>
              <a:gd name="connsiteY3" fmla="*/ 295275 h 1262062"/>
              <a:gd name="connsiteX4" fmla="*/ 161925 w 966787"/>
              <a:gd name="connsiteY4" fmla="*/ 188119 h 1262062"/>
              <a:gd name="connsiteX5" fmla="*/ 259556 w 966787"/>
              <a:gd name="connsiteY5" fmla="*/ 92869 h 1262062"/>
              <a:gd name="connsiteX6" fmla="*/ 347663 w 966787"/>
              <a:gd name="connsiteY6" fmla="*/ 30956 h 1262062"/>
              <a:gd name="connsiteX7" fmla="*/ 416719 w 966787"/>
              <a:gd name="connsiteY7" fmla="*/ 0 h 1262062"/>
              <a:gd name="connsiteX8" fmla="*/ 516732 w 966787"/>
              <a:gd name="connsiteY8" fmla="*/ 23813 h 1262062"/>
              <a:gd name="connsiteX9" fmla="*/ 638176 w 966787"/>
              <a:gd name="connsiteY9" fmla="*/ 78581 h 1262062"/>
              <a:gd name="connsiteX10" fmla="*/ 759618 w 966787"/>
              <a:gd name="connsiteY10" fmla="*/ 169069 h 1262062"/>
              <a:gd name="connsiteX11" fmla="*/ 871537 w 966787"/>
              <a:gd name="connsiteY11" fmla="*/ 302419 h 1262062"/>
              <a:gd name="connsiteX12" fmla="*/ 935831 w 966787"/>
              <a:gd name="connsiteY12" fmla="*/ 426244 h 1262062"/>
              <a:gd name="connsiteX13" fmla="*/ 962026 w 966787"/>
              <a:gd name="connsiteY13" fmla="*/ 561975 h 1262062"/>
              <a:gd name="connsiteX14" fmla="*/ 966787 w 966787"/>
              <a:gd name="connsiteY14" fmla="*/ 666750 h 1262062"/>
              <a:gd name="connsiteX15" fmla="*/ 940594 w 966787"/>
              <a:gd name="connsiteY15" fmla="*/ 804863 h 1262062"/>
              <a:gd name="connsiteX16" fmla="*/ 904875 w 966787"/>
              <a:gd name="connsiteY16" fmla="*/ 885825 h 1262062"/>
              <a:gd name="connsiteX17" fmla="*/ 871538 w 966787"/>
              <a:gd name="connsiteY17" fmla="*/ 950119 h 1262062"/>
              <a:gd name="connsiteX18" fmla="*/ 819150 w 966787"/>
              <a:gd name="connsiteY18" fmla="*/ 1023937 h 1262062"/>
              <a:gd name="connsiteX19" fmla="*/ 719138 w 966787"/>
              <a:gd name="connsiteY19" fmla="*/ 1119187 h 1262062"/>
              <a:gd name="connsiteX20" fmla="*/ 640556 w 966787"/>
              <a:gd name="connsiteY20" fmla="*/ 1171575 h 1262062"/>
              <a:gd name="connsiteX21" fmla="*/ 566738 w 966787"/>
              <a:gd name="connsiteY21" fmla="*/ 1209675 h 1262062"/>
              <a:gd name="connsiteX22" fmla="*/ 490538 w 966787"/>
              <a:gd name="connsiteY22" fmla="*/ 1235869 h 1262062"/>
              <a:gd name="connsiteX23" fmla="*/ 407195 w 966787"/>
              <a:gd name="connsiteY23" fmla="*/ 1262062 h 1262062"/>
              <a:gd name="connsiteX24" fmla="*/ 300037 w 966787"/>
              <a:gd name="connsiteY24" fmla="*/ 1197768 h 1262062"/>
              <a:gd name="connsiteX25" fmla="*/ 228600 w 966787"/>
              <a:gd name="connsiteY25" fmla="*/ 1133475 h 1262062"/>
              <a:gd name="connsiteX26" fmla="*/ 166688 w 966787"/>
              <a:gd name="connsiteY26" fmla="*/ 1066800 h 1262062"/>
              <a:gd name="connsiteX27" fmla="*/ 111919 w 966787"/>
              <a:gd name="connsiteY27" fmla="*/ 990600 h 1262062"/>
              <a:gd name="connsiteX28" fmla="*/ 59531 w 966787"/>
              <a:gd name="connsiteY28" fmla="*/ 900112 h 1262062"/>
              <a:gd name="connsiteX29" fmla="*/ 26194 w 966787"/>
              <a:gd name="connsiteY29" fmla="*/ 790575 h 1262062"/>
              <a:gd name="connsiteX30" fmla="*/ 7144 w 966787"/>
              <a:gd name="connsiteY30" fmla="*/ 685800 h 1262062"/>
              <a:gd name="connsiteX31" fmla="*/ 0 w 966787"/>
              <a:gd name="connsiteY31" fmla="*/ 623887 h 126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6787" h="1262062">
                <a:moveTo>
                  <a:pt x="0" y="623887"/>
                </a:moveTo>
                <a:lnTo>
                  <a:pt x="7144" y="514350"/>
                </a:lnTo>
                <a:lnTo>
                  <a:pt x="38100" y="402431"/>
                </a:lnTo>
                <a:lnTo>
                  <a:pt x="90488" y="295275"/>
                </a:lnTo>
                <a:lnTo>
                  <a:pt x="161925" y="188119"/>
                </a:lnTo>
                <a:lnTo>
                  <a:pt x="259556" y="92869"/>
                </a:lnTo>
                <a:lnTo>
                  <a:pt x="347663" y="30956"/>
                </a:lnTo>
                <a:lnTo>
                  <a:pt x="416719" y="0"/>
                </a:lnTo>
                <a:lnTo>
                  <a:pt x="516732" y="23813"/>
                </a:lnTo>
                <a:lnTo>
                  <a:pt x="638176" y="78581"/>
                </a:lnTo>
                <a:lnTo>
                  <a:pt x="759618" y="169069"/>
                </a:lnTo>
                <a:cubicBezTo>
                  <a:pt x="812800" y="221457"/>
                  <a:pt x="835024" y="257175"/>
                  <a:pt x="871537" y="302419"/>
                </a:cubicBezTo>
                <a:lnTo>
                  <a:pt x="935831" y="426244"/>
                </a:lnTo>
                <a:lnTo>
                  <a:pt x="962026" y="561975"/>
                </a:lnTo>
                <a:cubicBezTo>
                  <a:pt x="962819" y="593725"/>
                  <a:pt x="965994" y="635000"/>
                  <a:pt x="966787" y="666750"/>
                </a:cubicBezTo>
                <a:lnTo>
                  <a:pt x="940594" y="804863"/>
                </a:lnTo>
                <a:lnTo>
                  <a:pt x="904875" y="885825"/>
                </a:lnTo>
                <a:lnTo>
                  <a:pt x="871538" y="950119"/>
                </a:lnTo>
                <a:lnTo>
                  <a:pt x="819150" y="1023937"/>
                </a:lnTo>
                <a:lnTo>
                  <a:pt x="719138" y="1119187"/>
                </a:lnTo>
                <a:lnTo>
                  <a:pt x="640556" y="1171575"/>
                </a:lnTo>
                <a:lnTo>
                  <a:pt x="566738" y="1209675"/>
                </a:lnTo>
                <a:lnTo>
                  <a:pt x="490538" y="1235869"/>
                </a:lnTo>
                <a:lnTo>
                  <a:pt x="407195" y="1262062"/>
                </a:lnTo>
                <a:lnTo>
                  <a:pt x="300037" y="1197768"/>
                </a:lnTo>
                <a:lnTo>
                  <a:pt x="228600" y="1133475"/>
                </a:lnTo>
                <a:lnTo>
                  <a:pt x="166688" y="1066800"/>
                </a:lnTo>
                <a:lnTo>
                  <a:pt x="111919" y="990600"/>
                </a:lnTo>
                <a:lnTo>
                  <a:pt x="59531" y="900112"/>
                </a:lnTo>
                <a:lnTo>
                  <a:pt x="26194" y="790575"/>
                </a:lnTo>
                <a:lnTo>
                  <a:pt x="7144" y="685800"/>
                </a:lnTo>
                <a:cubicBezTo>
                  <a:pt x="6350" y="665162"/>
                  <a:pt x="5557" y="644525"/>
                  <a:pt x="0" y="623887"/>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p:cNvGrpSpPr/>
          <p:nvPr/>
        </p:nvGrpSpPr>
        <p:grpSpPr>
          <a:xfrm>
            <a:off x="6427381" y="3320904"/>
            <a:ext cx="152400" cy="152400"/>
            <a:chOff x="5105400" y="5029200"/>
            <a:chExt cx="152400" cy="152400"/>
          </a:xfrm>
        </p:grpSpPr>
        <p:cxnSp>
          <p:nvCxnSpPr>
            <p:cNvPr id="26" name="Straight Connector 25"/>
            <p:cNvCxnSpPr/>
            <p:nvPr/>
          </p:nvCxnSpPr>
          <p:spPr>
            <a:xfrm>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 name="Freeform 6"/>
          <p:cNvSpPr/>
          <p:nvPr/>
        </p:nvSpPr>
        <p:spPr>
          <a:xfrm>
            <a:off x="6107906" y="2131218"/>
            <a:ext cx="969169" cy="628650"/>
          </a:xfrm>
          <a:custGeom>
            <a:avLst/>
            <a:gdLst>
              <a:gd name="connsiteX0" fmla="*/ 0 w 957263"/>
              <a:gd name="connsiteY0" fmla="*/ 616744 h 900112"/>
              <a:gd name="connsiteX1" fmla="*/ 9525 w 957263"/>
              <a:gd name="connsiteY1" fmla="*/ 504825 h 900112"/>
              <a:gd name="connsiteX2" fmla="*/ 38100 w 957263"/>
              <a:gd name="connsiteY2" fmla="*/ 411956 h 900112"/>
              <a:gd name="connsiteX3" fmla="*/ 76200 w 957263"/>
              <a:gd name="connsiteY3" fmla="*/ 321469 h 900112"/>
              <a:gd name="connsiteX4" fmla="*/ 119063 w 957263"/>
              <a:gd name="connsiteY4" fmla="*/ 252412 h 900112"/>
              <a:gd name="connsiteX5" fmla="*/ 164307 w 957263"/>
              <a:gd name="connsiteY5" fmla="*/ 190500 h 900112"/>
              <a:gd name="connsiteX6" fmla="*/ 226219 w 957263"/>
              <a:gd name="connsiteY6" fmla="*/ 121444 h 900112"/>
              <a:gd name="connsiteX7" fmla="*/ 278607 w 957263"/>
              <a:gd name="connsiteY7" fmla="*/ 80962 h 900112"/>
              <a:gd name="connsiteX8" fmla="*/ 347663 w 957263"/>
              <a:gd name="connsiteY8" fmla="*/ 26194 h 900112"/>
              <a:gd name="connsiteX9" fmla="*/ 402432 w 957263"/>
              <a:gd name="connsiteY9" fmla="*/ 0 h 900112"/>
              <a:gd name="connsiteX10" fmla="*/ 454819 w 957263"/>
              <a:gd name="connsiteY10" fmla="*/ 11906 h 900112"/>
              <a:gd name="connsiteX11" fmla="*/ 526257 w 957263"/>
              <a:gd name="connsiteY11" fmla="*/ 33337 h 900112"/>
              <a:gd name="connsiteX12" fmla="*/ 585788 w 957263"/>
              <a:gd name="connsiteY12" fmla="*/ 59531 h 900112"/>
              <a:gd name="connsiteX13" fmla="*/ 652463 w 957263"/>
              <a:gd name="connsiteY13" fmla="*/ 92869 h 900112"/>
              <a:gd name="connsiteX14" fmla="*/ 726282 w 957263"/>
              <a:gd name="connsiteY14" fmla="*/ 147637 h 900112"/>
              <a:gd name="connsiteX15" fmla="*/ 778669 w 957263"/>
              <a:gd name="connsiteY15" fmla="*/ 200025 h 900112"/>
              <a:gd name="connsiteX16" fmla="*/ 831057 w 957263"/>
              <a:gd name="connsiteY16" fmla="*/ 259556 h 900112"/>
              <a:gd name="connsiteX17" fmla="*/ 869157 w 957263"/>
              <a:gd name="connsiteY17" fmla="*/ 319087 h 900112"/>
              <a:gd name="connsiteX18" fmla="*/ 902494 w 957263"/>
              <a:gd name="connsiteY18" fmla="*/ 373856 h 900112"/>
              <a:gd name="connsiteX19" fmla="*/ 931069 w 957263"/>
              <a:gd name="connsiteY19" fmla="*/ 447675 h 900112"/>
              <a:gd name="connsiteX20" fmla="*/ 950119 w 957263"/>
              <a:gd name="connsiteY20" fmla="*/ 533400 h 900112"/>
              <a:gd name="connsiteX21" fmla="*/ 957263 w 957263"/>
              <a:gd name="connsiteY21" fmla="*/ 623887 h 900112"/>
              <a:gd name="connsiteX22" fmla="*/ 952500 w 957263"/>
              <a:gd name="connsiteY22" fmla="*/ 707231 h 900112"/>
              <a:gd name="connsiteX23" fmla="*/ 935832 w 957263"/>
              <a:gd name="connsiteY23" fmla="*/ 781050 h 900112"/>
              <a:gd name="connsiteX24" fmla="*/ 916782 w 957263"/>
              <a:gd name="connsiteY24" fmla="*/ 847725 h 900112"/>
              <a:gd name="connsiteX25" fmla="*/ 892969 w 957263"/>
              <a:gd name="connsiteY25" fmla="*/ 900112 h 900112"/>
              <a:gd name="connsiteX26" fmla="*/ 869157 w 957263"/>
              <a:gd name="connsiteY26" fmla="*/ 762000 h 900112"/>
              <a:gd name="connsiteX27" fmla="*/ 864394 w 957263"/>
              <a:gd name="connsiteY27" fmla="*/ 764381 h 900112"/>
              <a:gd name="connsiteX0" fmla="*/ 0 w 957263"/>
              <a:gd name="connsiteY0" fmla="*/ 616744 h 900112"/>
              <a:gd name="connsiteX1" fmla="*/ 9525 w 957263"/>
              <a:gd name="connsiteY1" fmla="*/ 504825 h 900112"/>
              <a:gd name="connsiteX2" fmla="*/ 38100 w 957263"/>
              <a:gd name="connsiteY2" fmla="*/ 411956 h 900112"/>
              <a:gd name="connsiteX3" fmla="*/ 76200 w 957263"/>
              <a:gd name="connsiteY3" fmla="*/ 321469 h 900112"/>
              <a:gd name="connsiteX4" fmla="*/ 119063 w 957263"/>
              <a:gd name="connsiteY4" fmla="*/ 252412 h 900112"/>
              <a:gd name="connsiteX5" fmla="*/ 164307 w 957263"/>
              <a:gd name="connsiteY5" fmla="*/ 190500 h 900112"/>
              <a:gd name="connsiteX6" fmla="*/ 226219 w 957263"/>
              <a:gd name="connsiteY6" fmla="*/ 121444 h 900112"/>
              <a:gd name="connsiteX7" fmla="*/ 278607 w 957263"/>
              <a:gd name="connsiteY7" fmla="*/ 80962 h 900112"/>
              <a:gd name="connsiteX8" fmla="*/ 347663 w 957263"/>
              <a:gd name="connsiteY8" fmla="*/ 26194 h 900112"/>
              <a:gd name="connsiteX9" fmla="*/ 402432 w 957263"/>
              <a:gd name="connsiteY9" fmla="*/ 0 h 900112"/>
              <a:gd name="connsiteX10" fmla="*/ 454819 w 957263"/>
              <a:gd name="connsiteY10" fmla="*/ 11906 h 900112"/>
              <a:gd name="connsiteX11" fmla="*/ 526257 w 957263"/>
              <a:gd name="connsiteY11" fmla="*/ 33337 h 900112"/>
              <a:gd name="connsiteX12" fmla="*/ 585788 w 957263"/>
              <a:gd name="connsiteY12" fmla="*/ 59531 h 900112"/>
              <a:gd name="connsiteX13" fmla="*/ 652463 w 957263"/>
              <a:gd name="connsiteY13" fmla="*/ 92869 h 900112"/>
              <a:gd name="connsiteX14" fmla="*/ 726282 w 957263"/>
              <a:gd name="connsiteY14" fmla="*/ 147637 h 900112"/>
              <a:gd name="connsiteX15" fmla="*/ 778669 w 957263"/>
              <a:gd name="connsiteY15" fmla="*/ 200025 h 900112"/>
              <a:gd name="connsiteX16" fmla="*/ 831057 w 957263"/>
              <a:gd name="connsiteY16" fmla="*/ 259556 h 900112"/>
              <a:gd name="connsiteX17" fmla="*/ 869157 w 957263"/>
              <a:gd name="connsiteY17" fmla="*/ 319087 h 900112"/>
              <a:gd name="connsiteX18" fmla="*/ 902494 w 957263"/>
              <a:gd name="connsiteY18" fmla="*/ 373856 h 900112"/>
              <a:gd name="connsiteX19" fmla="*/ 931069 w 957263"/>
              <a:gd name="connsiteY19" fmla="*/ 447675 h 900112"/>
              <a:gd name="connsiteX20" fmla="*/ 950119 w 957263"/>
              <a:gd name="connsiteY20" fmla="*/ 533400 h 900112"/>
              <a:gd name="connsiteX21" fmla="*/ 957263 w 957263"/>
              <a:gd name="connsiteY21" fmla="*/ 623887 h 900112"/>
              <a:gd name="connsiteX22" fmla="*/ 819150 w 957263"/>
              <a:gd name="connsiteY22" fmla="*/ 623887 h 900112"/>
              <a:gd name="connsiteX23" fmla="*/ 935832 w 957263"/>
              <a:gd name="connsiteY23" fmla="*/ 781050 h 900112"/>
              <a:gd name="connsiteX24" fmla="*/ 916782 w 957263"/>
              <a:gd name="connsiteY24" fmla="*/ 847725 h 900112"/>
              <a:gd name="connsiteX25" fmla="*/ 892969 w 957263"/>
              <a:gd name="connsiteY25" fmla="*/ 900112 h 900112"/>
              <a:gd name="connsiteX26" fmla="*/ 869157 w 957263"/>
              <a:gd name="connsiteY26" fmla="*/ 762000 h 900112"/>
              <a:gd name="connsiteX27" fmla="*/ 864394 w 957263"/>
              <a:gd name="connsiteY27" fmla="*/ 764381 h 900112"/>
              <a:gd name="connsiteX0" fmla="*/ 0 w 957263"/>
              <a:gd name="connsiteY0" fmla="*/ 616744 h 900112"/>
              <a:gd name="connsiteX1" fmla="*/ 9525 w 957263"/>
              <a:gd name="connsiteY1" fmla="*/ 504825 h 900112"/>
              <a:gd name="connsiteX2" fmla="*/ 38100 w 957263"/>
              <a:gd name="connsiteY2" fmla="*/ 411956 h 900112"/>
              <a:gd name="connsiteX3" fmla="*/ 76200 w 957263"/>
              <a:gd name="connsiteY3" fmla="*/ 321469 h 900112"/>
              <a:gd name="connsiteX4" fmla="*/ 119063 w 957263"/>
              <a:gd name="connsiteY4" fmla="*/ 252412 h 900112"/>
              <a:gd name="connsiteX5" fmla="*/ 164307 w 957263"/>
              <a:gd name="connsiteY5" fmla="*/ 190500 h 900112"/>
              <a:gd name="connsiteX6" fmla="*/ 226219 w 957263"/>
              <a:gd name="connsiteY6" fmla="*/ 121444 h 900112"/>
              <a:gd name="connsiteX7" fmla="*/ 278607 w 957263"/>
              <a:gd name="connsiteY7" fmla="*/ 80962 h 900112"/>
              <a:gd name="connsiteX8" fmla="*/ 347663 w 957263"/>
              <a:gd name="connsiteY8" fmla="*/ 26194 h 900112"/>
              <a:gd name="connsiteX9" fmla="*/ 402432 w 957263"/>
              <a:gd name="connsiteY9" fmla="*/ 0 h 900112"/>
              <a:gd name="connsiteX10" fmla="*/ 454819 w 957263"/>
              <a:gd name="connsiteY10" fmla="*/ 11906 h 900112"/>
              <a:gd name="connsiteX11" fmla="*/ 526257 w 957263"/>
              <a:gd name="connsiteY11" fmla="*/ 33337 h 900112"/>
              <a:gd name="connsiteX12" fmla="*/ 585788 w 957263"/>
              <a:gd name="connsiteY12" fmla="*/ 59531 h 900112"/>
              <a:gd name="connsiteX13" fmla="*/ 652463 w 957263"/>
              <a:gd name="connsiteY13" fmla="*/ 92869 h 900112"/>
              <a:gd name="connsiteX14" fmla="*/ 726282 w 957263"/>
              <a:gd name="connsiteY14" fmla="*/ 147637 h 900112"/>
              <a:gd name="connsiteX15" fmla="*/ 778669 w 957263"/>
              <a:gd name="connsiteY15" fmla="*/ 200025 h 900112"/>
              <a:gd name="connsiteX16" fmla="*/ 831057 w 957263"/>
              <a:gd name="connsiteY16" fmla="*/ 259556 h 900112"/>
              <a:gd name="connsiteX17" fmla="*/ 869157 w 957263"/>
              <a:gd name="connsiteY17" fmla="*/ 319087 h 900112"/>
              <a:gd name="connsiteX18" fmla="*/ 902494 w 957263"/>
              <a:gd name="connsiteY18" fmla="*/ 373856 h 900112"/>
              <a:gd name="connsiteX19" fmla="*/ 931069 w 957263"/>
              <a:gd name="connsiteY19" fmla="*/ 447675 h 900112"/>
              <a:gd name="connsiteX20" fmla="*/ 950119 w 957263"/>
              <a:gd name="connsiteY20" fmla="*/ 533400 h 900112"/>
              <a:gd name="connsiteX21" fmla="*/ 957263 w 957263"/>
              <a:gd name="connsiteY21" fmla="*/ 623887 h 900112"/>
              <a:gd name="connsiteX22" fmla="*/ 819150 w 957263"/>
              <a:gd name="connsiteY22" fmla="*/ 623887 h 900112"/>
              <a:gd name="connsiteX23" fmla="*/ 407195 w 957263"/>
              <a:gd name="connsiteY23" fmla="*/ 621506 h 900112"/>
              <a:gd name="connsiteX24" fmla="*/ 916782 w 957263"/>
              <a:gd name="connsiteY24" fmla="*/ 847725 h 900112"/>
              <a:gd name="connsiteX25" fmla="*/ 892969 w 957263"/>
              <a:gd name="connsiteY25" fmla="*/ 900112 h 900112"/>
              <a:gd name="connsiteX26" fmla="*/ 869157 w 957263"/>
              <a:gd name="connsiteY26" fmla="*/ 762000 h 900112"/>
              <a:gd name="connsiteX27" fmla="*/ 864394 w 957263"/>
              <a:gd name="connsiteY27" fmla="*/ 764381 h 900112"/>
              <a:gd name="connsiteX0" fmla="*/ 0 w 957263"/>
              <a:gd name="connsiteY0" fmla="*/ 616744 h 900112"/>
              <a:gd name="connsiteX1" fmla="*/ 9525 w 957263"/>
              <a:gd name="connsiteY1" fmla="*/ 504825 h 900112"/>
              <a:gd name="connsiteX2" fmla="*/ 38100 w 957263"/>
              <a:gd name="connsiteY2" fmla="*/ 411956 h 900112"/>
              <a:gd name="connsiteX3" fmla="*/ 76200 w 957263"/>
              <a:gd name="connsiteY3" fmla="*/ 321469 h 900112"/>
              <a:gd name="connsiteX4" fmla="*/ 119063 w 957263"/>
              <a:gd name="connsiteY4" fmla="*/ 252412 h 900112"/>
              <a:gd name="connsiteX5" fmla="*/ 164307 w 957263"/>
              <a:gd name="connsiteY5" fmla="*/ 190500 h 900112"/>
              <a:gd name="connsiteX6" fmla="*/ 226219 w 957263"/>
              <a:gd name="connsiteY6" fmla="*/ 121444 h 900112"/>
              <a:gd name="connsiteX7" fmla="*/ 278607 w 957263"/>
              <a:gd name="connsiteY7" fmla="*/ 80962 h 900112"/>
              <a:gd name="connsiteX8" fmla="*/ 347663 w 957263"/>
              <a:gd name="connsiteY8" fmla="*/ 26194 h 900112"/>
              <a:gd name="connsiteX9" fmla="*/ 402432 w 957263"/>
              <a:gd name="connsiteY9" fmla="*/ 0 h 900112"/>
              <a:gd name="connsiteX10" fmla="*/ 454819 w 957263"/>
              <a:gd name="connsiteY10" fmla="*/ 11906 h 900112"/>
              <a:gd name="connsiteX11" fmla="*/ 526257 w 957263"/>
              <a:gd name="connsiteY11" fmla="*/ 33337 h 900112"/>
              <a:gd name="connsiteX12" fmla="*/ 585788 w 957263"/>
              <a:gd name="connsiteY12" fmla="*/ 59531 h 900112"/>
              <a:gd name="connsiteX13" fmla="*/ 652463 w 957263"/>
              <a:gd name="connsiteY13" fmla="*/ 92869 h 900112"/>
              <a:gd name="connsiteX14" fmla="*/ 726282 w 957263"/>
              <a:gd name="connsiteY14" fmla="*/ 147637 h 900112"/>
              <a:gd name="connsiteX15" fmla="*/ 778669 w 957263"/>
              <a:gd name="connsiteY15" fmla="*/ 200025 h 900112"/>
              <a:gd name="connsiteX16" fmla="*/ 831057 w 957263"/>
              <a:gd name="connsiteY16" fmla="*/ 259556 h 900112"/>
              <a:gd name="connsiteX17" fmla="*/ 869157 w 957263"/>
              <a:gd name="connsiteY17" fmla="*/ 319087 h 900112"/>
              <a:gd name="connsiteX18" fmla="*/ 902494 w 957263"/>
              <a:gd name="connsiteY18" fmla="*/ 373856 h 900112"/>
              <a:gd name="connsiteX19" fmla="*/ 931069 w 957263"/>
              <a:gd name="connsiteY19" fmla="*/ 447675 h 900112"/>
              <a:gd name="connsiteX20" fmla="*/ 950119 w 957263"/>
              <a:gd name="connsiteY20" fmla="*/ 533400 h 900112"/>
              <a:gd name="connsiteX21" fmla="*/ 957263 w 957263"/>
              <a:gd name="connsiteY21" fmla="*/ 623887 h 900112"/>
              <a:gd name="connsiteX22" fmla="*/ 819150 w 957263"/>
              <a:gd name="connsiteY22" fmla="*/ 623887 h 900112"/>
              <a:gd name="connsiteX23" fmla="*/ 407195 w 957263"/>
              <a:gd name="connsiteY23" fmla="*/ 621506 h 900112"/>
              <a:gd name="connsiteX24" fmla="*/ 264319 w 957263"/>
              <a:gd name="connsiteY24" fmla="*/ 619125 h 900112"/>
              <a:gd name="connsiteX25" fmla="*/ 892969 w 957263"/>
              <a:gd name="connsiteY25" fmla="*/ 900112 h 900112"/>
              <a:gd name="connsiteX26" fmla="*/ 869157 w 957263"/>
              <a:gd name="connsiteY26" fmla="*/ 762000 h 900112"/>
              <a:gd name="connsiteX27" fmla="*/ 864394 w 957263"/>
              <a:gd name="connsiteY27" fmla="*/ 764381 h 900112"/>
              <a:gd name="connsiteX0" fmla="*/ 0 w 957263"/>
              <a:gd name="connsiteY0" fmla="*/ 616744 h 764381"/>
              <a:gd name="connsiteX1" fmla="*/ 9525 w 957263"/>
              <a:gd name="connsiteY1" fmla="*/ 504825 h 764381"/>
              <a:gd name="connsiteX2" fmla="*/ 38100 w 957263"/>
              <a:gd name="connsiteY2" fmla="*/ 411956 h 764381"/>
              <a:gd name="connsiteX3" fmla="*/ 76200 w 957263"/>
              <a:gd name="connsiteY3" fmla="*/ 321469 h 764381"/>
              <a:gd name="connsiteX4" fmla="*/ 119063 w 957263"/>
              <a:gd name="connsiteY4" fmla="*/ 252412 h 764381"/>
              <a:gd name="connsiteX5" fmla="*/ 164307 w 957263"/>
              <a:gd name="connsiteY5" fmla="*/ 190500 h 764381"/>
              <a:gd name="connsiteX6" fmla="*/ 226219 w 957263"/>
              <a:gd name="connsiteY6" fmla="*/ 121444 h 764381"/>
              <a:gd name="connsiteX7" fmla="*/ 278607 w 957263"/>
              <a:gd name="connsiteY7" fmla="*/ 80962 h 764381"/>
              <a:gd name="connsiteX8" fmla="*/ 347663 w 957263"/>
              <a:gd name="connsiteY8" fmla="*/ 26194 h 764381"/>
              <a:gd name="connsiteX9" fmla="*/ 402432 w 957263"/>
              <a:gd name="connsiteY9" fmla="*/ 0 h 764381"/>
              <a:gd name="connsiteX10" fmla="*/ 454819 w 957263"/>
              <a:gd name="connsiteY10" fmla="*/ 11906 h 764381"/>
              <a:gd name="connsiteX11" fmla="*/ 526257 w 957263"/>
              <a:gd name="connsiteY11" fmla="*/ 33337 h 764381"/>
              <a:gd name="connsiteX12" fmla="*/ 585788 w 957263"/>
              <a:gd name="connsiteY12" fmla="*/ 59531 h 764381"/>
              <a:gd name="connsiteX13" fmla="*/ 652463 w 957263"/>
              <a:gd name="connsiteY13" fmla="*/ 92869 h 764381"/>
              <a:gd name="connsiteX14" fmla="*/ 726282 w 957263"/>
              <a:gd name="connsiteY14" fmla="*/ 147637 h 764381"/>
              <a:gd name="connsiteX15" fmla="*/ 778669 w 957263"/>
              <a:gd name="connsiteY15" fmla="*/ 200025 h 764381"/>
              <a:gd name="connsiteX16" fmla="*/ 831057 w 957263"/>
              <a:gd name="connsiteY16" fmla="*/ 259556 h 764381"/>
              <a:gd name="connsiteX17" fmla="*/ 869157 w 957263"/>
              <a:gd name="connsiteY17" fmla="*/ 319087 h 764381"/>
              <a:gd name="connsiteX18" fmla="*/ 902494 w 957263"/>
              <a:gd name="connsiteY18" fmla="*/ 373856 h 764381"/>
              <a:gd name="connsiteX19" fmla="*/ 931069 w 957263"/>
              <a:gd name="connsiteY19" fmla="*/ 447675 h 764381"/>
              <a:gd name="connsiteX20" fmla="*/ 950119 w 957263"/>
              <a:gd name="connsiteY20" fmla="*/ 533400 h 764381"/>
              <a:gd name="connsiteX21" fmla="*/ 957263 w 957263"/>
              <a:gd name="connsiteY21" fmla="*/ 623887 h 764381"/>
              <a:gd name="connsiteX22" fmla="*/ 819150 w 957263"/>
              <a:gd name="connsiteY22" fmla="*/ 623887 h 764381"/>
              <a:gd name="connsiteX23" fmla="*/ 407195 w 957263"/>
              <a:gd name="connsiteY23" fmla="*/ 621506 h 764381"/>
              <a:gd name="connsiteX24" fmla="*/ 264319 w 957263"/>
              <a:gd name="connsiteY24" fmla="*/ 619125 h 764381"/>
              <a:gd name="connsiteX25" fmla="*/ 145256 w 957263"/>
              <a:gd name="connsiteY25" fmla="*/ 621506 h 764381"/>
              <a:gd name="connsiteX26" fmla="*/ 869157 w 957263"/>
              <a:gd name="connsiteY26" fmla="*/ 762000 h 764381"/>
              <a:gd name="connsiteX27" fmla="*/ 864394 w 957263"/>
              <a:gd name="connsiteY27" fmla="*/ 764381 h 764381"/>
              <a:gd name="connsiteX0" fmla="*/ 4762 w 962025"/>
              <a:gd name="connsiteY0" fmla="*/ 616744 h 762000"/>
              <a:gd name="connsiteX1" fmla="*/ 14287 w 962025"/>
              <a:gd name="connsiteY1" fmla="*/ 504825 h 762000"/>
              <a:gd name="connsiteX2" fmla="*/ 42862 w 962025"/>
              <a:gd name="connsiteY2" fmla="*/ 411956 h 762000"/>
              <a:gd name="connsiteX3" fmla="*/ 80962 w 962025"/>
              <a:gd name="connsiteY3" fmla="*/ 321469 h 762000"/>
              <a:gd name="connsiteX4" fmla="*/ 123825 w 962025"/>
              <a:gd name="connsiteY4" fmla="*/ 252412 h 762000"/>
              <a:gd name="connsiteX5" fmla="*/ 169069 w 962025"/>
              <a:gd name="connsiteY5" fmla="*/ 190500 h 762000"/>
              <a:gd name="connsiteX6" fmla="*/ 230981 w 962025"/>
              <a:gd name="connsiteY6" fmla="*/ 121444 h 762000"/>
              <a:gd name="connsiteX7" fmla="*/ 283369 w 962025"/>
              <a:gd name="connsiteY7" fmla="*/ 80962 h 762000"/>
              <a:gd name="connsiteX8" fmla="*/ 352425 w 962025"/>
              <a:gd name="connsiteY8" fmla="*/ 26194 h 762000"/>
              <a:gd name="connsiteX9" fmla="*/ 407194 w 962025"/>
              <a:gd name="connsiteY9" fmla="*/ 0 h 762000"/>
              <a:gd name="connsiteX10" fmla="*/ 459581 w 962025"/>
              <a:gd name="connsiteY10" fmla="*/ 11906 h 762000"/>
              <a:gd name="connsiteX11" fmla="*/ 531019 w 962025"/>
              <a:gd name="connsiteY11" fmla="*/ 33337 h 762000"/>
              <a:gd name="connsiteX12" fmla="*/ 590550 w 962025"/>
              <a:gd name="connsiteY12" fmla="*/ 59531 h 762000"/>
              <a:gd name="connsiteX13" fmla="*/ 657225 w 962025"/>
              <a:gd name="connsiteY13" fmla="*/ 92869 h 762000"/>
              <a:gd name="connsiteX14" fmla="*/ 731044 w 962025"/>
              <a:gd name="connsiteY14" fmla="*/ 147637 h 762000"/>
              <a:gd name="connsiteX15" fmla="*/ 783431 w 962025"/>
              <a:gd name="connsiteY15" fmla="*/ 200025 h 762000"/>
              <a:gd name="connsiteX16" fmla="*/ 835819 w 962025"/>
              <a:gd name="connsiteY16" fmla="*/ 259556 h 762000"/>
              <a:gd name="connsiteX17" fmla="*/ 873919 w 962025"/>
              <a:gd name="connsiteY17" fmla="*/ 319087 h 762000"/>
              <a:gd name="connsiteX18" fmla="*/ 907256 w 962025"/>
              <a:gd name="connsiteY18" fmla="*/ 373856 h 762000"/>
              <a:gd name="connsiteX19" fmla="*/ 935831 w 962025"/>
              <a:gd name="connsiteY19" fmla="*/ 447675 h 762000"/>
              <a:gd name="connsiteX20" fmla="*/ 954881 w 962025"/>
              <a:gd name="connsiteY20" fmla="*/ 533400 h 762000"/>
              <a:gd name="connsiteX21" fmla="*/ 962025 w 962025"/>
              <a:gd name="connsiteY21" fmla="*/ 623887 h 762000"/>
              <a:gd name="connsiteX22" fmla="*/ 823912 w 962025"/>
              <a:gd name="connsiteY22" fmla="*/ 623887 h 762000"/>
              <a:gd name="connsiteX23" fmla="*/ 411957 w 962025"/>
              <a:gd name="connsiteY23" fmla="*/ 621506 h 762000"/>
              <a:gd name="connsiteX24" fmla="*/ 269081 w 962025"/>
              <a:gd name="connsiteY24" fmla="*/ 619125 h 762000"/>
              <a:gd name="connsiteX25" fmla="*/ 150018 w 962025"/>
              <a:gd name="connsiteY25" fmla="*/ 621506 h 762000"/>
              <a:gd name="connsiteX26" fmla="*/ 873919 w 962025"/>
              <a:gd name="connsiteY26" fmla="*/ 762000 h 762000"/>
              <a:gd name="connsiteX27" fmla="*/ 0 w 962025"/>
              <a:gd name="connsiteY27" fmla="*/ 616743 h 762000"/>
              <a:gd name="connsiteX0" fmla="*/ 4762 w 962025"/>
              <a:gd name="connsiteY0" fmla="*/ 616744 h 623887"/>
              <a:gd name="connsiteX1" fmla="*/ 14287 w 962025"/>
              <a:gd name="connsiteY1" fmla="*/ 504825 h 623887"/>
              <a:gd name="connsiteX2" fmla="*/ 42862 w 962025"/>
              <a:gd name="connsiteY2" fmla="*/ 411956 h 623887"/>
              <a:gd name="connsiteX3" fmla="*/ 80962 w 962025"/>
              <a:gd name="connsiteY3" fmla="*/ 321469 h 623887"/>
              <a:gd name="connsiteX4" fmla="*/ 123825 w 962025"/>
              <a:gd name="connsiteY4" fmla="*/ 252412 h 623887"/>
              <a:gd name="connsiteX5" fmla="*/ 169069 w 962025"/>
              <a:gd name="connsiteY5" fmla="*/ 190500 h 623887"/>
              <a:gd name="connsiteX6" fmla="*/ 230981 w 962025"/>
              <a:gd name="connsiteY6" fmla="*/ 121444 h 623887"/>
              <a:gd name="connsiteX7" fmla="*/ 283369 w 962025"/>
              <a:gd name="connsiteY7" fmla="*/ 80962 h 623887"/>
              <a:gd name="connsiteX8" fmla="*/ 352425 w 962025"/>
              <a:gd name="connsiteY8" fmla="*/ 26194 h 623887"/>
              <a:gd name="connsiteX9" fmla="*/ 407194 w 962025"/>
              <a:gd name="connsiteY9" fmla="*/ 0 h 623887"/>
              <a:gd name="connsiteX10" fmla="*/ 459581 w 962025"/>
              <a:gd name="connsiteY10" fmla="*/ 11906 h 623887"/>
              <a:gd name="connsiteX11" fmla="*/ 531019 w 962025"/>
              <a:gd name="connsiteY11" fmla="*/ 33337 h 623887"/>
              <a:gd name="connsiteX12" fmla="*/ 590550 w 962025"/>
              <a:gd name="connsiteY12" fmla="*/ 59531 h 623887"/>
              <a:gd name="connsiteX13" fmla="*/ 657225 w 962025"/>
              <a:gd name="connsiteY13" fmla="*/ 92869 h 623887"/>
              <a:gd name="connsiteX14" fmla="*/ 731044 w 962025"/>
              <a:gd name="connsiteY14" fmla="*/ 147637 h 623887"/>
              <a:gd name="connsiteX15" fmla="*/ 783431 w 962025"/>
              <a:gd name="connsiteY15" fmla="*/ 200025 h 623887"/>
              <a:gd name="connsiteX16" fmla="*/ 835819 w 962025"/>
              <a:gd name="connsiteY16" fmla="*/ 259556 h 623887"/>
              <a:gd name="connsiteX17" fmla="*/ 873919 w 962025"/>
              <a:gd name="connsiteY17" fmla="*/ 319087 h 623887"/>
              <a:gd name="connsiteX18" fmla="*/ 907256 w 962025"/>
              <a:gd name="connsiteY18" fmla="*/ 373856 h 623887"/>
              <a:gd name="connsiteX19" fmla="*/ 935831 w 962025"/>
              <a:gd name="connsiteY19" fmla="*/ 447675 h 623887"/>
              <a:gd name="connsiteX20" fmla="*/ 954881 w 962025"/>
              <a:gd name="connsiteY20" fmla="*/ 533400 h 623887"/>
              <a:gd name="connsiteX21" fmla="*/ 962025 w 962025"/>
              <a:gd name="connsiteY21" fmla="*/ 623887 h 623887"/>
              <a:gd name="connsiteX22" fmla="*/ 823912 w 962025"/>
              <a:gd name="connsiteY22" fmla="*/ 623887 h 623887"/>
              <a:gd name="connsiteX23" fmla="*/ 411957 w 962025"/>
              <a:gd name="connsiteY23" fmla="*/ 621506 h 623887"/>
              <a:gd name="connsiteX24" fmla="*/ 269081 w 962025"/>
              <a:gd name="connsiteY24" fmla="*/ 619125 h 623887"/>
              <a:gd name="connsiteX25" fmla="*/ 150018 w 962025"/>
              <a:gd name="connsiteY25" fmla="*/ 621506 h 623887"/>
              <a:gd name="connsiteX26" fmla="*/ 0 w 962025"/>
              <a:gd name="connsiteY26" fmla="*/ 619125 h 623887"/>
              <a:gd name="connsiteX27" fmla="*/ 0 w 962025"/>
              <a:gd name="connsiteY27" fmla="*/ 616743 h 623887"/>
              <a:gd name="connsiteX0" fmla="*/ 4762 w 962025"/>
              <a:gd name="connsiteY0" fmla="*/ 616744 h 628650"/>
              <a:gd name="connsiteX1" fmla="*/ 14287 w 962025"/>
              <a:gd name="connsiteY1" fmla="*/ 504825 h 628650"/>
              <a:gd name="connsiteX2" fmla="*/ 42862 w 962025"/>
              <a:gd name="connsiteY2" fmla="*/ 411956 h 628650"/>
              <a:gd name="connsiteX3" fmla="*/ 80962 w 962025"/>
              <a:gd name="connsiteY3" fmla="*/ 321469 h 628650"/>
              <a:gd name="connsiteX4" fmla="*/ 123825 w 962025"/>
              <a:gd name="connsiteY4" fmla="*/ 252412 h 628650"/>
              <a:gd name="connsiteX5" fmla="*/ 169069 w 962025"/>
              <a:gd name="connsiteY5" fmla="*/ 190500 h 628650"/>
              <a:gd name="connsiteX6" fmla="*/ 230981 w 962025"/>
              <a:gd name="connsiteY6" fmla="*/ 121444 h 628650"/>
              <a:gd name="connsiteX7" fmla="*/ 283369 w 962025"/>
              <a:gd name="connsiteY7" fmla="*/ 80962 h 628650"/>
              <a:gd name="connsiteX8" fmla="*/ 352425 w 962025"/>
              <a:gd name="connsiteY8" fmla="*/ 26194 h 628650"/>
              <a:gd name="connsiteX9" fmla="*/ 407194 w 962025"/>
              <a:gd name="connsiteY9" fmla="*/ 0 h 628650"/>
              <a:gd name="connsiteX10" fmla="*/ 459581 w 962025"/>
              <a:gd name="connsiteY10" fmla="*/ 11906 h 628650"/>
              <a:gd name="connsiteX11" fmla="*/ 531019 w 962025"/>
              <a:gd name="connsiteY11" fmla="*/ 33337 h 628650"/>
              <a:gd name="connsiteX12" fmla="*/ 590550 w 962025"/>
              <a:gd name="connsiteY12" fmla="*/ 59531 h 628650"/>
              <a:gd name="connsiteX13" fmla="*/ 657225 w 962025"/>
              <a:gd name="connsiteY13" fmla="*/ 92869 h 628650"/>
              <a:gd name="connsiteX14" fmla="*/ 731044 w 962025"/>
              <a:gd name="connsiteY14" fmla="*/ 147637 h 628650"/>
              <a:gd name="connsiteX15" fmla="*/ 783431 w 962025"/>
              <a:gd name="connsiteY15" fmla="*/ 200025 h 628650"/>
              <a:gd name="connsiteX16" fmla="*/ 835819 w 962025"/>
              <a:gd name="connsiteY16" fmla="*/ 259556 h 628650"/>
              <a:gd name="connsiteX17" fmla="*/ 873919 w 962025"/>
              <a:gd name="connsiteY17" fmla="*/ 319087 h 628650"/>
              <a:gd name="connsiteX18" fmla="*/ 907256 w 962025"/>
              <a:gd name="connsiteY18" fmla="*/ 373856 h 628650"/>
              <a:gd name="connsiteX19" fmla="*/ 935831 w 962025"/>
              <a:gd name="connsiteY19" fmla="*/ 447675 h 628650"/>
              <a:gd name="connsiteX20" fmla="*/ 954881 w 962025"/>
              <a:gd name="connsiteY20" fmla="*/ 533400 h 628650"/>
              <a:gd name="connsiteX21" fmla="*/ 962025 w 962025"/>
              <a:gd name="connsiteY21" fmla="*/ 623887 h 628650"/>
              <a:gd name="connsiteX22" fmla="*/ 823912 w 962025"/>
              <a:gd name="connsiteY22" fmla="*/ 623887 h 628650"/>
              <a:gd name="connsiteX23" fmla="*/ 411957 w 962025"/>
              <a:gd name="connsiteY23" fmla="*/ 621506 h 628650"/>
              <a:gd name="connsiteX24" fmla="*/ 269081 w 962025"/>
              <a:gd name="connsiteY24" fmla="*/ 619125 h 628650"/>
              <a:gd name="connsiteX25" fmla="*/ 154781 w 962025"/>
              <a:gd name="connsiteY25" fmla="*/ 628650 h 628650"/>
              <a:gd name="connsiteX26" fmla="*/ 0 w 962025"/>
              <a:gd name="connsiteY26" fmla="*/ 619125 h 628650"/>
              <a:gd name="connsiteX27" fmla="*/ 0 w 962025"/>
              <a:gd name="connsiteY27" fmla="*/ 616743 h 628650"/>
              <a:gd name="connsiteX0" fmla="*/ 4762 w 962025"/>
              <a:gd name="connsiteY0" fmla="*/ 616744 h 633412"/>
              <a:gd name="connsiteX1" fmla="*/ 14287 w 962025"/>
              <a:gd name="connsiteY1" fmla="*/ 504825 h 633412"/>
              <a:gd name="connsiteX2" fmla="*/ 42862 w 962025"/>
              <a:gd name="connsiteY2" fmla="*/ 411956 h 633412"/>
              <a:gd name="connsiteX3" fmla="*/ 80962 w 962025"/>
              <a:gd name="connsiteY3" fmla="*/ 321469 h 633412"/>
              <a:gd name="connsiteX4" fmla="*/ 123825 w 962025"/>
              <a:gd name="connsiteY4" fmla="*/ 252412 h 633412"/>
              <a:gd name="connsiteX5" fmla="*/ 169069 w 962025"/>
              <a:gd name="connsiteY5" fmla="*/ 190500 h 633412"/>
              <a:gd name="connsiteX6" fmla="*/ 230981 w 962025"/>
              <a:gd name="connsiteY6" fmla="*/ 121444 h 633412"/>
              <a:gd name="connsiteX7" fmla="*/ 283369 w 962025"/>
              <a:gd name="connsiteY7" fmla="*/ 80962 h 633412"/>
              <a:gd name="connsiteX8" fmla="*/ 352425 w 962025"/>
              <a:gd name="connsiteY8" fmla="*/ 26194 h 633412"/>
              <a:gd name="connsiteX9" fmla="*/ 407194 w 962025"/>
              <a:gd name="connsiteY9" fmla="*/ 0 h 633412"/>
              <a:gd name="connsiteX10" fmla="*/ 459581 w 962025"/>
              <a:gd name="connsiteY10" fmla="*/ 11906 h 633412"/>
              <a:gd name="connsiteX11" fmla="*/ 531019 w 962025"/>
              <a:gd name="connsiteY11" fmla="*/ 33337 h 633412"/>
              <a:gd name="connsiteX12" fmla="*/ 590550 w 962025"/>
              <a:gd name="connsiteY12" fmla="*/ 59531 h 633412"/>
              <a:gd name="connsiteX13" fmla="*/ 657225 w 962025"/>
              <a:gd name="connsiteY13" fmla="*/ 92869 h 633412"/>
              <a:gd name="connsiteX14" fmla="*/ 731044 w 962025"/>
              <a:gd name="connsiteY14" fmla="*/ 147637 h 633412"/>
              <a:gd name="connsiteX15" fmla="*/ 783431 w 962025"/>
              <a:gd name="connsiteY15" fmla="*/ 200025 h 633412"/>
              <a:gd name="connsiteX16" fmla="*/ 835819 w 962025"/>
              <a:gd name="connsiteY16" fmla="*/ 259556 h 633412"/>
              <a:gd name="connsiteX17" fmla="*/ 873919 w 962025"/>
              <a:gd name="connsiteY17" fmla="*/ 319087 h 633412"/>
              <a:gd name="connsiteX18" fmla="*/ 907256 w 962025"/>
              <a:gd name="connsiteY18" fmla="*/ 373856 h 633412"/>
              <a:gd name="connsiteX19" fmla="*/ 935831 w 962025"/>
              <a:gd name="connsiteY19" fmla="*/ 447675 h 633412"/>
              <a:gd name="connsiteX20" fmla="*/ 954881 w 962025"/>
              <a:gd name="connsiteY20" fmla="*/ 533400 h 633412"/>
              <a:gd name="connsiteX21" fmla="*/ 962025 w 962025"/>
              <a:gd name="connsiteY21" fmla="*/ 623887 h 633412"/>
              <a:gd name="connsiteX22" fmla="*/ 823912 w 962025"/>
              <a:gd name="connsiteY22" fmla="*/ 623887 h 633412"/>
              <a:gd name="connsiteX23" fmla="*/ 411957 w 962025"/>
              <a:gd name="connsiteY23" fmla="*/ 621506 h 633412"/>
              <a:gd name="connsiteX24" fmla="*/ 269081 w 962025"/>
              <a:gd name="connsiteY24" fmla="*/ 619125 h 633412"/>
              <a:gd name="connsiteX25" fmla="*/ 154781 w 962025"/>
              <a:gd name="connsiteY25" fmla="*/ 628650 h 633412"/>
              <a:gd name="connsiteX26" fmla="*/ 0 w 962025"/>
              <a:gd name="connsiteY26" fmla="*/ 619125 h 633412"/>
              <a:gd name="connsiteX27" fmla="*/ 9525 w 962025"/>
              <a:gd name="connsiteY27" fmla="*/ 633412 h 633412"/>
              <a:gd name="connsiteX0" fmla="*/ 4762 w 962025"/>
              <a:gd name="connsiteY0" fmla="*/ 616744 h 628650"/>
              <a:gd name="connsiteX1" fmla="*/ 14287 w 962025"/>
              <a:gd name="connsiteY1" fmla="*/ 504825 h 628650"/>
              <a:gd name="connsiteX2" fmla="*/ 42862 w 962025"/>
              <a:gd name="connsiteY2" fmla="*/ 411956 h 628650"/>
              <a:gd name="connsiteX3" fmla="*/ 80962 w 962025"/>
              <a:gd name="connsiteY3" fmla="*/ 321469 h 628650"/>
              <a:gd name="connsiteX4" fmla="*/ 123825 w 962025"/>
              <a:gd name="connsiteY4" fmla="*/ 252412 h 628650"/>
              <a:gd name="connsiteX5" fmla="*/ 169069 w 962025"/>
              <a:gd name="connsiteY5" fmla="*/ 190500 h 628650"/>
              <a:gd name="connsiteX6" fmla="*/ 230981 w 962025"/>
              <a:gd name="connsiteY6" fmla="*/ 121444 h 628650"/>
              <a:gd name="connsiteX7" fmla="*/ 283369 w 962025"/>
              <a:gd name="connsiteY7" fmla="*/ 80962 h 628650"/>
              <a:gd name="connsiteX8" fmla="*/ 352425 w 962025"/>
              <a:gd name="connsiteY8" fmla="*/ 26194 h 628650"/>
              <a:gd name="connsiteX9" fmla="*/ 407194 w 962025"/>
              <a:gd name="connsiteY9" fmla="*/ 0 h 628650"/>
              <a:gd name="connsiteX10" fmla="*/ 459581 w 962025"/>
              <a:gd name="connsiteY10" fmla="*/ 11906 h 628650"/>
              <a:gd name="connsiteX11" fmla="*/ 531019 w 962025"/>
              <a:gd name="connsiteY11" fmla="*/ 33337 h 628650"/>
              <a:gd name="connsiteX12" fmla="*/ 590550 w 962025"/>
              <a:gd name="connsiteY12" fmla="*/ 59531 h 628650"/>
              <a:gd name="connsiteX13" fmla="*/ 657225 w 962025"/>
              <a:gd name="connsiteY13" fmla="*/ 92869 h 628650"/>
              <a:gd name="connsiteX14" fmla="*/ 731044 w 962025"/>
              <a:gd name="connsiteY14" fmla="*/ 147637 h 628650"/>
              <a:gd name="connsiteX15" fmla="*/ 783431 w 962025"/>
              <a:gd name="connsiteY15" fmla="*/ 200025 h 628650"/>
              <a:gd name="connsiteX16" fmla="*/ 835819 w 962025"/>
              <a:gd name="connsiteY16" fmla="*/ 259556 h 628650"/>
              <a:gd name="connsiteX17" fmla="*/ 873919 w 962025"/>
              <a:gd name="connsiteY17" fmla="*/ 319087 h 628650"/>
              <a:gd name="connsiteX18" fmla="*/ 907256 w 962025"/>
              <a:gd name="connsiteY18" fmla="*/ 373856 h 628650"/>
              <a:gd name="connsiteX19" fmla="*/ 935831 w 962025"/>
              <a:gd name="connsiteY19" fmla="*/ 447675 h 628650"/>
              <a:gd name="connsiteX20" fmla="*/ 954881 w 962025"/>
              <a:gd name="connsiteY20" fmla="*/ 533400 h 628650"/>
              <a:gd name="connsiteX21" fmla="*/ 962025 w 962025"/>
              <a:gd name="connsiteY21" fmla="*/ 623887 h 628650"/>
              <a:gd name="connsiteX22" fmla="*/ 823912 w 962025"/>
              <a:gd name="connsiteY22" fmla="*/ 623887 h 628650"/>
              <a:gd name="connsiteX23" fmla="*/ 411957 w 962025"/>
              <a:gd name="connsiteY23" fmla="*/ 621506 h 628650"/>
              <a:gd name="connsiteX24" fmla="*/ 269081 w 962025"/>
              <a:gd name="connsiteY24" fmla="*/ 619125 h 628650"/>
              <a:gd name="connsiteX25" fmla="*/ 154781 w 962025"/>
              <a:gd name="connsiteY25" fmla="*/ 628650 h 628650"/>
              <a:gd name="connsiteX26" fmla="*/ 0 w 962025"/>
              <a:gd name="connsiteY26" fmla="*/ 619125 h 628650"/>
              <a:gd name="connsiteX27" fmla="*/ 7144 w 962025"/>
              <a:gd name="connsiteY27" fmla="*/ 585787 h 628650"/>
              <a:gd name="connsiteX0" fmla="*/ 0 w 957263"/>
              <a:gd name="connsiteY0" fmla="*/ 616744 h 628650"/>
              <a:gd name="connsiteX1" fmla="*/ 9525 w 957263"/>
              <a:gd name="connsiteY1" fmla="*/ 504825 h 628650"/>
              <a:gd name="connsiteX2" fmla="*/ 38100 w 957263"/>
              <a:gd name="connsiteY2" fmla="*/ 411956 h 628650"/>
              <a:gd name="connsiteX3" fmla="*/ 76200 w 957263"/>
              <a:gd name="connsiteY3" fmla="*/ 321469 h 628650"/>
              <a:gd name="connsiteX4" fmla="*/ 119063 w 957263"/>
              <a:gd name="connsiteY4" fmla="*/ 252412 h 628650"/>
              <a:gd name="connsiteX5" fmla="*/ 164307 w 957263"/>
              <a:gd name="connsiteY5" fmla="*/ 190500 h 628650"/>
              <a:gd name="connsiteX6" fmla="*/ 226219 w 957263"/>
              <a:gd name="connsiteY6" fmla="*/ 121444 h 628650"/>
              <a:gd name="connsiteX7" fmla="*/ 278607 w 957263"/>
              <a:gd name="connsiteY7" fmla="*/ 80962 h 628650"/>
              <a:gd name="connsiteX8" fmla="*/ 347663 w 957263"/>
              <a:gd name="connsiteY8" fmla="*/ 26194 h 628650"/>
              <a:gd name="connsiteX9" fmla="*/ 402432 w 957263"/>
              <a:gd name="connsiteY9" fmla="*/ 0 h 628650"/>
              <a:gd name="connsiteX10" fmla="*/ 454819 w 957263"/>
              <a:gd name="connsiteY10" fmla="*/ 11906 h 628650"/>
              <a:gd name="connsiteX11" fmla="*/ 526257 w 957263"/>
              <a:gd name="connsiteY11" fmla="*/ 33337 h 628650"/>
              <a:gd name="connsiteX12" fmla="*/ 585788 w 957263"/>
              <a:gd name="connsiteY12" fmla="*/ 59531 h 628650"/>
              <a:gd name="connsiteX13" fmla="*/ 652463 w 957263"/>
              <a:gd name="connsiteY13" fmla="*/ 92869 h 628650"/>
              <a:gd name="connsiteX14" fmla="*/ 726282 w 957263"/>
              <a:gd name="connsiteY14" fmla="*/ 147637 h 628650"/>
              <a:gd name="connsiteX15" fmla="*/ 778669 w 957263"/>
              <a:gd name="connsiteY15" fmla="*/ 200025 h 628650"/>
              <a:gd name="connsiteX16" fmla="*/ 831057 w 957263"/>
              <a:gd name="connsiteY16" fmla="*/ 259556 h 628650"/>
              <a:gd name="connsiteX17" fmla="*/ 869157 w 957263"/>
              <a:gd name="connsiteY17" fmla="*/ 319087 h 628650"/>
              <a:gd name="connsiteX18" fmla="*/ 902494 w 957263"/>
              <a:gd name="connsiteY18" fmla="*/ 373856 h 628650"/>
              <a:gd name="connsiteX19" fmla="*/ 931069 w 957263"/>
              <a:gd name="connsiteY19" fmla="*/ 447675 h 628650"/>
              <a:gd name="connsiteX20" fmla="*/ 950119 w 957263"/>
              <a:gd name="connsiteY20" fmla="*/ 533400 h 628650"/>
              <a:gd name="connsiteX21" fmla="*/ 957263 w 957263"/>
              <a:gd name="connsiteY21" fmla="*/ 623887 h 628650"/>
              <a:gd name="connsiteX22" fmla="*/ 819150 w 957263"/>
              <a:gd name="connsiteY22" fmla="*/ 623887 h 628650"/>
              <a:gd name="connsiteX23" fmla="*/ 407195 w 957263"/>
              <a:gd name="connsiteY23" fmla="*/ 621506 h 628650"/>
              <a:gd name="connsiteX24" fmla="*/ 264319 w 957263"/>
              <a:gd name="connsiteY24" fmla="*/ 619125 h 628650"/>
              <a:gd name="connsiteX25" fmla="*/ 150019 w 957263"/>
              <a:gd name="connsiteY25" fmla="*/ 628650 h 628650"/>
              <a:gd name="connsiteX26" fmla="*/ 0 w 957263"/>
              <a:gd name="connsiteY26" fmla="*/ 626268 h 628650"/>
              <a:gd name="connsiteX27" fmla="*/ 2382 w 957263"/>
              <a:gd name="connsiteY27" fmla="*/ 585787 h 628650"/>
              <a:gd name="connsiteX0" fmla="*/ 0 w 957263"/>
              <a:gd name="connsiteY0" fmla="*/ 616744 h 628650"/>
              <a:gd name="connsiteX1" fmla="*/ 9525 w 957263"/>
              <a:gd name="connsiteY1" fmla="*/ 504825 h 628650"/>
              <a:gd name="connsiteX2" fmla="*/ 38100 w 957263"/>
              <a:gd name="connsiteY2" fmla="*/ 411956 h 628650"/>
              <a:gd name="connsiteX3" fmla="*/ 76200 w 957263"/>
              <a:gd name="connsiteY3" fmla="*/ 321469 h 628650"/>
              <a:gd name="connsiteX4" fmla="*/ 119063 w 957263"/>
              <a:gd name="connsiteY4" fmla="*/ 252412 h 628650"/>
              <a:gd name="connsiteX5" fmla="*/ 164307 w 957263"/>
              <a:gd name="connsiteY5" fmla="*/ 190500 h 628650"/>
              <a:gd name="connsiteX6" fmla="*/ 226219 w 957263"/>
              <a:gd name="connsiteY6" fmla="*/ 121444 h 628650"/>
              <a:gd name="connsiteX7" fmla="*/ 278607 w 957263"/>
              <a:gd name="connsiteY7" fmla="*/ 80962 h 628650"/>
              <a:gd name="connsiteX8" fmla="*/ 347663 w 957263"/>
              <a:gd name="connsiteY8" fmla="*/ 26194 h 628650"/>
              <a:gd name="connsiteX9" fmla="*/ 402432 w 957263"/>
              <a:gd name="connsiteY9" fmla="*/ 0 h 628650"/>
              <a:gd name="connsiteX10" fmla="*/ 454819 w 957263"/>
              <a:gd name="connsiteY10" fmla="*/ 11906 h 628650"/>
              <a:gd name="connsiteX11" fmla="*/ 526257 w 957263"/>
              <a:gd name="connsiteY11" fmla="*/ 33337 h 628650"/>
              <a:gd name="connsiteX12" fmla="*/ 585788 w 957263"/>
              <a:gd name="connsiteY12" fmla="*/ 59531 h 628650"/>
              <a:gd name="connsiteX13" fmla="*/ 652463 w 957263"/>
              <a:gd name="connsiteY13" fmla="*/ 92869 h 628650"/>
              <a:gd name="connsiteX14" fmla="*/ 726282 w 957263"/>
              <a:gd name="connsiteY14" fmla="*/ 147637 h 628650"/>
              <a:gd name="connsiteX15" fmla="*/ 778669 w 957263"/>
              <a:gd name="connsiteY15" fmla="*/ 200025 h 628650"/>
              <a:gd name="connsiteX16" fmla="*/ 831057 w 957263"/>
              <a:gd name="connsiteY16" fmla="*/ 259556 h 628650"/>
              <a:gd name="connsiteX17" fmla="*/ 869157 w 957263"/>
              <a:gd name="connsiteY17" fmla="*/ 319087 h 628650"/>
              <a:gd name="connsiteX18" fmla="*/ 902494 w 957263"/>
              <a:gd name="connsiteY18" fmla="*/ 373856 h 628650"/>
              <a:gd name="connsiteX19" fmla="*/ 931069 w 957263"/>
              <a:gd name="connsiteY19" fmla="*/ 447675 h 628650"/>
              <a:gd name="connsiteX20" fmla="*/ 950119 w 957263"/>
              <a:gd name="connsiteY20" fmla="*/ 533400 h 628650"/>
              <a:gd name="connsiteX21" fmla="*/ 957263 w 957263"/>
              <a:gd name="connsiteY21" fmla="*/ 623887 h 628650"/>
              <a:gd name="connsiteX22" fmla="*/ 819150 w 957263"/>
              <a:gd name="connsiteY22" fmla="*/ 623887 h 628650"/>
              <a:gd name="connsiteX23" fmla="*/ 407195 w 957263"/>
              <a:gd name="connsiteY23" fmla="*/ 621506 h 628650"/>
              <a:gd name="connsiteX24" fmla="*/ 276225 w 957263"/>
              <a:gd name="connsiteY24" fmla="*/ 628650 h 628650"/>
              <a:gd name="connsiteX25" fmla="*/ 150019 w 957263"/>
              <a:gd name="connsiteY25" fmla="*/ 628650 h 628650"/>
              <a:gd name="connsiteX26" fmla="*/ 0 w 957263"/>
              <a:gd name="connsiteY26" fmla="*/ 626268 h 628650"/>
              <a:gd name="connsiteX27" fmla="*/ 2382 w 957263"/>
              <a:gd name="connsiteY27" fmla="*/ 585787 h 628650"/>
              <a:gd name="connsiteX0" fmla="*/ 0 w 957263"/>
              <a:gd name="connsiteY0" fmla="*/ 616744 h 628650"/>
              <a:gd name="connsiteX1" fmla="*/ 9525 w 957263"/>
              <a:gd name="connsiteY1" fmla="*/ 504825 h 628650"/>
              <a:gd name="connsiteX2" fmla="*/ 38100 w 957263"/>
              <a:gd name="connsiteY2" fmla="*/ 411956 h 628650"/>
              <a:gd name="connsiteX3" fmla="*/ 76200 w 957263"/>
              <a:gd name="connsiteY3" fmla="*/ 321469 h 628650"/>
              <a:gd name="connsiteX4" fmla="*/ 119063 w 957263"/>
              <a:gd name="connsiteY4" fmla="*/ 252412 h 628650"/>
              <a:gd name="connsiteX5" fmla="*/ 164307 w 957263"/>
              <a:gd name="connsiteY5" fmla="*/ 190500 h 628650"/>
              <a:gd name="connsiteX6" fmla="*/ 226219 w 957263"/>
              <a:gd name="connsiteY6" fmla="*/ 121444 h 628650"/>
              <a:gd name="connsiteX7" fmla="*/ 278607 w 957263"/>
              <a:gd name="connsiteY7" fmla="*/ 80962 h 628650"/>
              <a:gd name="connsiteX8" fmla="*/ 347663 w 957263"/>
              <a:gd name="connsiteY8" fmla="*/ 26194 h 628650"/>
              <a:gd name="connsiteX9" fmla="*/ 402432 w 957263"/>
              <a:gd name="connsiteY9" fmla="*/ 0 h 628650"/>
              <a:gd name="connsiteX10" fmla="*/ 454819 w 957263"/>
              <a:gd name="connsiteY10" fmla="*/ 11906 h 628650"/>
              <a:gd name="connsiteX11" fmla="*/ 526257 w 957263"/>
              <a:gd name="connsiteY11" fmla="*/ 33337 h 628650"/>
              <a:gd name="connsiteX12" fmla="*/ 585788 w 957263"/>
              <a:gd name="connsiteY12" fmla="*/ 59531 h 628650"/>
              <a:gd name="connsiteX13" fmla="*/ 652463 w 957263"/>
              <a:gd name="connsiteY13" fmla="*/ 92869 h 628650"/>
              <a:gd name="connsiteX14" fmla="*/ 726282 w 957263"/>
              <a:gd name="connsiteY14" fmla="*/ 147637 h 628650"/>
              <a:gd name="connsiteX15" fmla="*/ 778669 w 957263"/>
              <a:gd name="connsiteY15" fmla="*/ 200025 h 628650"/>
              <a:gd name="connsiteX16" fmla="*/ 831057 w 957263"/>
              <a:gd name="connsiteY16" fmla="*/ 259556 h 628650"/>
              <a:gd name="connsiteX17" fmla="*/ 869157 w 957263"/>
              <a:gd name="connsiteY17" fmla="*/ 319087 h 628650"/>
              <a:gd name="connsiteX18" fmla="*/ 902494 w 957263"/>
              <a:gd name="connsiteY18" fmla="*/ 373856 h 628650"/>
              <a:gd name="connsiteX19" fmla="*/ 931069 w 957263"/>
              <a:gd name="connsiteY19" fmla="*/ 447675 h 628650"/>
              <a:gd name="connsiteX20" fmla="*/ 950119 w 957263"/>
              <a:gd name="connsiteY20" fmla="*/ 533400 h 628650"/>
              <a:gd name="connsiteX21" fmla="*/ 957263 w 957263"/>
              <a:gd name="connsiteY21" fmla="*/ 623887 h 628650"/>
              <a:gd name="connsiteX22" fmla="*/ 819150 w 957263"/>
              <a:gd name="connsiteY22" fmla="*/ 623887 h 628650"/>
              <a:gd name="connsiteX23" fmla="*/ 419101 w 957263"/>
              <a:gd name="connsiteY23" fmla="*/ 628650 h 628650"/>
              <a:gd name="connsiteX24" fmla="*/ 276225 w 957263"/>
              <a:gd name="connsiteY24" fmla="*/ 628650 h 628650"/>
              <a:gd name="connsiteX25" fmla="*/ 150019 w 957263"/>
              <a:gd name="connsiteY25" fmla="*/ 628650 h 628650"/>
              <a:gd name="connsiteX26" fmla="*/ 0 w 957263"/>
              <a:gd name="connsiteY26" fmla="*/ 626268 h 628650"/>
              <a:gd name="connsiteX27" fmla="*/ 2382 w 957263"/>
              <a:gd name="connsiteY27" fmla="*/ 585787 h 628650"/>
              <a:gd name="connsiteX0" fmla="*/ 0 w 957263"/>
              <a:gd name="connsiteY0" fmla="*/ 616744 h 628650"/>
              <a:gd name="connsiteX1" fmla="*/ 9525 w 957263"/>
              <a:gd name="connsiteY1" fmla="*/ 504825 h 628650"/>
              <a:gd name="connsiteX2" fmla="*/ 38100 w 957263"/>
              <a:gd name="connsiteY2" fmla="*/ 411956 h 628650"/>
              <a:gd name="connsiteX3" fmla="*/ 76200 w 957263"/>
              <a:gd name="connsiteY3" fmla="*/ 321469 h 628650"/>
              <a:gd name="connsiteX4" fmla="*/ 119063 w 957263"/>
              <a:gd name="connsiteY4" fmla="*/ 252412 h 628650"/>
              <a:gd name="connsiteX5" fmla="*/ 164307 w 957263"/>
              <a:gd name="connsiteY5" fmla="*/ 190500 h 628650"/>
              <a:gd name="connsiteX6" fmla="*/ 226219 w 957263"/>
              <a:gd name="connsiteY6" fmla="*/ 121444 h 628650"/>
              <a:gd name="connsiteX7" fmla="*/ 278607 w 957263"/>
              <a:gd name="connsiteY7" fmla="*/ 80962 h 628650"/>
              <a:gd name="connsiteX8" fmla="*/ 347663 w 957263"/>
              <a:gd name="connsiteY8" fmla="*/ 26194 h 628650"/>
              <a:gd name="connsiteX9" fmla="*/ 402432 w 957263"/>
              <a:gd name="connsiteY9" fmla="*/ 0 h 628650"/>
              <a:gd name="connsiteX10" fmla="*/ 454819 w 957263"/>
              <a:gd name="connsiteY10" fmla="*/ 11906 h 628650"/>
              <a:gd name="connsiteX11" fmla="*/ 526257 w 957263"/>
              <a:gd name="connsiteY11" fmla="*/ 33337 h 628650"/>
              <a:gd name="connsiteX12" fmla="*/ 585788 w 957263"/>
              <a:gd name="connsiteY12" fmla="*/ 59531 h 628650"/>
              <a:gd name="connsiteX13" fmla="*/ 652463 w 957263"/>
              <a:gd name="connsiteY13" fmla="*/ 92869 h 628650"/>
              <a:gd name="connsiteX14" fmla="*/ 726282 w 957263"/>
              <a:gd name="connsiteY14" fmla="*/ 147637 h 628650"/>
              <a:gd name="connsiteX15" fmla="*/ 778669 w 957263"/>
              <a:gd name="connsiteY15" fmla="*/ 200025 h 628650"/>
              <a:gd name="connsiteX16" fmla="*/ 831057 w 957263"/>
              <a:gd name="connsiteY16" fmla="*/ 259556 h 628650"/>
              <a:gd name="connsiteX17" fmla="*/ 869157 w 957263"/>
              <a:gd name="connsiteY17" fmla="*/ 319087 h 628650"/>
              <a:gd name="connsiteX18" fmla="*/ 902494 w 957263"/>
              <a:gd name="connsiteY18" fmla="*/ 373856 h 628650"/>
              <a:gd name="connsiteX19" fmla="*/ 931069 w 957263"/>
              <a:gd name="connsiteY19" fmla="*/ 447675 h 628650"/>
              <a:gd name="connsiteX20" fmla="*/ 950119 w 957263"/>
              <a:gd name="connsiteY20" fmla="*/ 533400 h 628650"/>
              <a:gd name="connsiteX21" fmla="*/ 957263 w 957263"/>
              <a:gd name="connsiteY21" fmla="*/ 623887 h 628650"/>
              <a:gd name="connsiteX22" fmla="*/ 826294 w 957263"/>
              <a:gd name="connsiteY22" fmla="*/ 623887 h 628650"/>
              <a:gd name="connsiteX23" fmla="*/ 419101 w 957263"/>
              <a:gd name="connsiteY23" fmla="*/ 628650 h 628650"/>
              <a:gd name="connsiteX24" fmla="*/ 276225 w 957263"/>
              <a:gd name="connsiteY24" fmla="*/ 628650 h 628650"/>
              <a:gd name="connsiteX25" fmla="*/ 150019 w 957263"/>
              <a:gd name="connsiteY25" fmla="*/ 628650 h 628650"/>
              <a:gd name="connsiteX26" fmla="*/ 0 w 957263"/>
              <a:gd name="connsiteY26" fmla="*/ 626268 h 628650"/>
              <a:gd name="connsiteX27" fmla="*/ 2382 w 957263"/>
              <a:gd name="connsiteY27" fmla="*/ 585787 h 628650"/>
              <a:gd name="connsiteX0" fmla="*/ 0 w 957263"/>
              <a:gd name="connsiteY0" fmla="*/ 616744 h 628650"/>
              <a:gd name="connsiteX1" fmla="*/ 9525 w 957263"/>
              <a:gd name="connsiteY1" fmla="*/ 504825 h 628650"/>
              <a:gd name="connsiteX2" fmla="*/ 38100 w 957263"/>
              <a:gd name="connsiteY2" fmla="*/ 411956 h 628650"/>
              <a:gd name="connsiteX3" fmla="*/ 76200 w 957263"/>
              <a:gd name="connsiteY3" fmla="*/ 321469 h 628650"/>
              <a:gd name="connsiteX4" fmla="*/ 119063 w 957263"/>
              <a:gd name="connsiteY4" fmla="*/ 252412 h 628650"/>
              <a:gd name="connsiteX5" fmla="*/ 164307 w 957263"/>
              <a:gd name="connsiteY5" fmla="*/ 190500 h 628650"/>
              <a:gd name="connsiteX6" fmla="*/ 226219 w 957263"/>
              <a:gd name="connsiteY6" fmla="*/ 121444 h 628650"/>
              <a:gd name="connsiteX7" fmla="*/ 278607 w 957263"/>
              <a:gd name="connsiteY7" fmla="*/ 80962 h 628650"/>
              <a:gd name="connsiteX8" fmla="*/ 347663 w 957263"/>
              <a:gd name="connsiteY8" fmla="*/ 26194 h 628650"/>
              <a:gd name="connsiteX9" fmla="*/ 402432 w 957263"/>
              <a:gd name="connsiteY9" fmla="*/ 0 h 628650"/>
              <a:gd name="connsiteX10" fmla="*/ 454819 w 957263"/>
              <a:gd name="connsiteY10" fmla="*/ 11906 h 628650"/>
              <a:gd name="connsiteX11" fmla="*/ 526257 w 957263"/>
              <a:gd name="connsiteY11" fmla="*/ 33337 h 628650"/>
              <a:gd name="connsiteX12" fmla="*/ 585788 w 957263"/>
              <a:gd name="connsiteY12" fmla="*/ 59531 h 628650"/>
              <a:gd name="connsiteX13" fmla="*/ 652463 w 957263"/>
              <a:gd name="connsiteY13" fmla="*/ 92869 h 628650"/>
              <a:gd name="connsiteX14" fmla="*/ 726282 w 957263"/>
              <a:gd name="connsiteY14" fmla="*/ 147637 h 628650"/>
              <a:gd name="connsiteX15" fmla="*/ 778669 w 957263"/>
              <a:gd name="connsiteY15" fmla="*/ 200025 h 628650"/>
              <a:gd name="connsiteX16" fmla="*/ 831057 w 957263"/>
              <a:gd name="connsiteY16" fmla="*/ 259556 h 628650"/>
              <a:gd name="connsiteX17" fmla="*/ 869157 w 957263"/>
              <a:gd name="connsiteY17" fmla="*/ 319087 h 628650"/>
              <a:gd name="connsiteX18" fmla="*/ 902494 w 957263"/>
              <a:gd name="connsiteY18" fmla="*/ 373856 h 628650"/>
              <a:gd name="connsiteX19" fmla="*/ 931069 w 957263"/>
              <a:gd name="connsiteY19" fmla="*/ 447675 h 628650"/>
              <a:gd name="connsiteX20" fmla="*/ 950119 w 957263"/>
              <a:gd name="connsiteY20" fmla="*/ 533400 h 628650"/>
              <a:gd name="connsiteX21" fmla="*/ 957263 w 957263"/>
              <a:gd name="connsiteY21" fmla="*/ 623887 h 628650"/>
              <a:gd name="connsiteX22" fmla="*/ 823913 w 957263"/>
              <a:gd name="connsiteY22" fmla="*/ 626268 h 628650"/>
              <a:gd name="connsiteX23" fmla="*/ 419101 w 957263"/>
              <a:gd name="connsiteY23" fmla="*/ 628650 h 628650"/>
              <a:gd name="connsiteX24" fmla="*/ 276225 w 957263"/>
              <a:gd name="connsiteY24" fmla="*/ 628650 h 628650"/>
              <a:gd name="connsiteX25" fmla="*/ 150019 w 957263"/>
              <a:gd name="connsiteY25" fmla="*/ 628650 h 628650"/>
              <a:gd name="connsiteX26" fmla="*/ 0 w 957263"/>
              <a:gd name="connsiteY26" fmla="*/ 626268 h 628650"/>
              <a:gd name="connsiteX27" fmla="*/ 2382 w 957263"/>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9157 w 969169"/>
              <a:gd name="connsiteY17" fmla="*/ 319087 h 628650"/>
              <a:gd name="connsiteX18" fmla="*/ 902494 w 969169"/>
              <a:gd name="connsiteY18" fmla="*/ 373856 h 628650"/>
              <a:gd name="connsiteX19" fmla="*/ 931069 w 969169"/>
              <a:gd name="connsiteY19" fmla="*/ 447675 h 628650"/>
              <a:gd name="connsiteX20" fmla="*/ 950119 w 969169"/>
              <a:gd name="connsiteY20" fmla="*/ 533400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9157 w 969169"/>
              <a:gd name="connsiteY17" fmla="*/ 319087 h 628650"/>
              <a:gd name="connsiteX18" fmla="*/ 902494 w 969169"/>
              <a:gd name="connsiteY18" fmla="*/ 373856 h 628650"/>
              <a:gd name="connsiteX19" fmla="*/ 931069 w 969169"/>
              <a:gd name="connsiteY19" fmla="*/ 447675 h 628650"/>
              <a:gd name="connsiteX20" fmla="*/ 954881 w 969169"/>
              <a:gd name="connsiteY20" fmla="*/ 523875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9157 w 969169"/>
              <a:gd name="connsiteY17" fmla="*/ 319087 h 628650"/>
              <a:gd name="connsiteX18" fmla="*/ 902494 w 969169"/>
              <a:gd name="connsiteY18" fmla="*/ 373856 h 628650"/>
              <a:gd name="connsiteX19" fmla="*/ 931069 w 969169"/>
              <a:gd name="connsiteY19" fmla="*/ 438150 h 628650"/>
              <a:gd name="connsiteX20" fmla="*/ 954881 w 969169"/>
              <a:gd name="connsiteY20" fmla="*/ 523875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9157 w 969169"/>
              <a:gd name="connsiteY17" fmla="*/ 319087 h 628650"/>
              <a:gd name="connsiteX18" fmla="*/ 902494 w 969169"/>
              <a:gd name="connsiteY18" fmla="*/ 373856 h 628650"/>
              <a:gd name="connsiteX19" fmla="*/ 931069 w 969169"/>
              <a:gd name="connsiteY19" fmla="*/ 438150 h 628650"/>
              <a:gd name="connsiteX20" fmla="*/ 954881 w 969169"/>
              <a:gd name="connsiteY20" fmla="*/ 523875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9157 w 969169"/>
              <a:gd name="connsiteY17" fmla="*/ 319087 h 628650"/>
              <a:gd name="connsiteX18" fmla="*/ 900113 w 969169"/>
              <a:gd name="connsiteY18" fmla="*/ 366712 h 628650"/>
              <a:gd name="connsiteX19" fmla="*/ 931069 w 969169"/>
              <a:gd name="connsiteY19" fmla="*/ 438150 h 628650"/>
              <a:gd name="connsiteX20" fmla="*/ 954881 w 969169"/>
              <a:gd name="connsiteY20" fmla="*/ 523875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71538 w 969169"/>
              <a:gd name="connsiteY17" fmla="*/ 302419 h 628650"/>
              <a:gd name="connsiteX18" fmla="*/ 900113 w 969169"/>
              <a:gd name="connsiteY18" fmla="*/ 366712 h 628650"/>
              <a:gd name="connsiteX19" fmla="*/ 931069 w 969169"/>
              <a:gd name="connsiteY19" fmla="*/ 438150 h 628650"/>
              <a:gd name="connsiteX20" fmla="*/ 954881 w 969169"/>
              <a:gd name="connsiteY20" fmla="*/ 523875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1538 w 969169"/>
              <a:gd name="connsiteY18" fmla="*/ 302419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62013 w 969169"/>
              <a:gd name="connsiteY18" fmla="*/ 30480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6282 w 969169"/>
              <a:gd name="connsiteY14" fmla="*/ 147637 h 628650"/>
              <a:gd name="connsiteX15" fmla="*/ 790575 w 969169"/>
              <a:gd name="connsiteY15" fmla="*/ 204787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6282 w 969169"/>
              <a:gd name="connsiteY14" fmla="*/ 147637 h 628650"/>
              <a:gd name="connsiteX15" fmla="*/ 790575 w 969169"/>
              <a:gd name="connsiteY15" fmla="*/ 204787 h 628650"/>
              <a:gd name="connsiteX16" fmla="*/ 833439 w 969169"/>
              <a:gd name="connsiteY16" fmla="*/ 254793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1520 w 969169"/>
              <a:gd name="connsiteY14" fmla="*/ 142875 h 628650"/>
              <a:gd name="connsiteX15" fmla="*/ 790575 w 969169"/>
              <a:gd name="connsiteY15" fmla="*/ 204787 h 628650"/>
              <a:gd name="connsiteX16" fmla="*/ 833439 w 969169"/>
              <a:gd name="connsiteY16" fmla="*/ 254793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6283 w 969169"/>
              <a:gd name="connsiteY14" fmla="*/ 138113 h 628650"/>
              <a:gd name="connsiteX15" fmla="*/ 790575 w 969169"/>
              <a:gd name="connsiteY15" fmla="*/ 204787 h 628650"/>
              <a:gd name="connsiteX16" fmla="*/ 833439 w 969169"/>
              <a:gd name="connsiteY16" fmla="*/ 254793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6283 w 969169"/>
              <a:gd name="connsiteY14" fmla="*/ 138113 h 628650"/>
              <a:gd name="connsiteX15" fmla="*/ 790575 w 969169"/>
              <a:gd name="connsiteY15" fmla="*/ 204787 h 628650"/>
              <a:gd name="connsiteX16" fmla="*/ 833439 w 969169"/>
              <a:gd name="connsiteY16" fmla="*/ 254793 h 628650"/>
              <a:gd name="connsiteX17" fmla="*/ 866775 w 969169"/>
              <a:gd name="connsiteY17" fmla="*/ 302420 h 628650"/>
              <a:gd name="connsiteX18" fmla="*/ 881062 w 969169"/>
              <a:gd name="connsiteY18" fmla="*/ 330994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69169" h="628650">
                <a:moveTo>
                  <a:pt x="0" y="616744"/>
                </a:moveTo>
                <a:lnTo>
                  <a:pt x="9525" y="504825"/>
                </a:lnTo>
                <a:lnTo>
                  <a:pt x="38100" y="411956"/>
                </a:lnTo>
                <a:lnTo>
                  <a:pt x="76200" y="321469"/>
                </a:lnTo>
                <a:lnTo>
                  <a:pt x="119063" y="252412"/>
                </a:lnTo>
                <a:lnTo>
                  <a:pt x="164307" y="190500"/>
                </a:lnTo>
                <a:lnTo>
                  <a:pt x="226219" y="121444"/>
                </a:lnTo>
                <a:lnTo>
                  <a:pt x="278607" y="80962"/>
                </a:lnTo>
                <a:lnTo>
                  <a:pt x="347663" y="26194"/>
                </a:lnTo>
                <a:lnTo>
                  <a:pt x="402432" y="0"/>
                </a:lnTo>
                <a:lnTo>
                  <a:pt x="457200" y="4762"/>
                </a:lnTo>
                <a:lnTo>
                  <a:pt x="540544" y="33337"/>
                </a:lnTo>
                <a:lnTo>
                  <a:pt x="595313" y="61912"/>
                </a:lnTo>
                <a:lnTo>
                  <a:pt x="652463" y="92869"/>
                </a:lnTo>
                <a:lnTo>
                  <a:pt x="726283" y="138113"/>
                </a:lnTo>
                <a:lnTo>
                  <a:pt x="790575" y="204787"/>
                </a:lnTo>
                <a:lnTo>
                  <a:pt x="833439" y="254793"/>
                </a:lnTo>
                <a:cubicBezTo>
                  <a:pt x="845345" y="265112"/>
                  <a:pt x="854869" y="292101"/>
                  <a:pt x="866775" y="302420"/>
                </a:cubicBezTo>
                <a:lnTo>
                  <a:pt x="881062" y="330994"/>
                </a:lnTo>
                <a:cubicBezTo>
                  <a:pt x="892174" y="340519"/>
                  <a:pt x="891382" y="352425"/>
                  <a:pt x="900113" y="366712"/>
                </a:cubicBezTo>
                <a:cubicBezTo>
                  <a:pt x="909638" y="388143"/>
                  <a:pt x="923926" y="409575"/>
                  <a:pt x="931069" y="438150"/>
                </a:cubicBezTo>
                <a:lnTo>
                  <a:pt x="954881" y="523875"/>
                </a:lnTo>
                <a:lnTo>
                  <a:pt x="969169" y="626268"/>
                </a:lnTo>
                <a:lnTo>
                  <a:pt x="823913" y="626268"/>
                </a:lnTo>
                <a:lnTo>
                  <a:pt x="419101" y="628650"/>
                </a:lnTo>
                <a:lnTo>
                  <a:pt x="276225" y="628650"/>
                </a:lnTo>
                <a:lnTo>
                  <a:pt x="150019" y="628650"/>
                </a:lnTo>
                <a:lnTo>
                  <a:pt x="0" y="626268"/>
                </a:lnTo>
                <a:lnTo>
                  <a:pt x="2382" y="585787"/>
                </a:lnTo>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p:cNvGrpSpPr/>
          <p:nvPr/>
        </p:nvGrpSpPr>
        <p:grpSpPr>
          <a:xfrm>
            <a:off x="6445102" y="2041453"/>
            <a:ext cx="152400" cy="152400"/>
            <a:chOff x="5105400" y="5029200"/>
            <a:chExt cx="152400" cy="152400"/>
          </a:xfrm>
        </p:grpSpPr>
        <p:cxnSp>
          <p:nvCxnSpPr>
            <p:cNvPr id="22" name="Straight Connector 21"/>
            <p:cNvCxnSpPr/>
            <p:nvPr/>
          </p:nvCxnSpPr>
          <p:spPr>
            <a:xfrm>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3583172" y="4464471"/>
            <a:ext cx="5082364" cy="830997"/>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The region we are finding the area of is highlighted in green</a:t>
            </a:r>
          </a:p>
          <a:p>
            <a:pPr algn="ctr"/>
            <a:endParaRPr lang="en-US" sz="1200" dirty="0">
              <a:solidFill>
                <a:srgbClr val="FF0000"/>
              </a:solidFill>
              <a:latin typeface="Comic Sans MS" panose="030F0702030302020204" pitchFamily="66" charset="0"/>
            </a:endParaRPr>
          </a:p>
          <a:p>
            <a:pPr algn="ctr"/>
            <a:r>
              <a:rPr lang="en-US" sz="1200" dirty="0" smtClean="0">
                <a:solidFill>
                  <a:srgbClr val="FF0000"/>
                </a:solidFill>
                <a:latin typeface="Comic Sans MS" panose="030F0702030302020204" pitchFamily="66" charset="0"/>
                <a:sym typeface="Wingdings" panose="05000000000000000000" pitchFamily="2" charset="2"/>
              </a:rPr>
              <a:t> We can calculate the area of just the top part, and then double it (since the area is symmetrical)</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9" name="TextBox 28"/>
              <p:cNvSpPr txBox="1"/>
              <p:nvPr/>
            </p:nvSpPr>
            <p:spPr>
              <a:xfrm>
                <a:off x="4391245" y="2248784"/>
                <a:ext cx="143180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FF0000"/>
                          </a:solidFill>
                          <a:latin typeface="Cambria Math"/>
                        </a:rPr>
                        <m:t>𝒓</m:t>
                      </m:r>
                      <m:r>
                        <a:rPr lang="en-US" sz="1600" b="1" i="1" smtClean="0">
                          <a:solidFill>
                            <a:srgbClr val="FF0000"/>
                          </a:solidFill>
                          <a:latin typeface="Cambria Math"/>
                        </a:rPr>
                        <m:t>=</m:t>
                      </m:r>
                      <m:r>
                        <a:rPr lang="en-US" sz="1600" b="1" i="1" smtClean="0">
                          <a:solidFill>
                            <a:srgbClr val="FF0000"/>
                          </a:solidFill>
                          <a:latin typeface="Cambria Math"/>
                        </a:rPr>
                        <m:t>𝟐</m:t>
                      </m:r>
                      <m:r>
                        <a:rPr lang="en-US" sz="1600" b="1" i="1" smtClean="0">
                          <a:solidFill>
                            <a:srgbClr val="FF0000"/>
                          </a:solidFill>
                          <a:latin typeface="Cambria Math"/>
                        </a:rPr>
                        <m:t>+</m:t>
                      </m:r>
                      <m:r>
                        <a:rPr lang="en-US" sz="1600" b="1" i="1" smtClean="0">
                          <a:solidFill>
                            <a:srgbClr val="FF0000"/>
                          </a:solidFill>
                          <a:latin typeface="Cambria Math"/>
                        </a:rPr>
                        <m:t>𝒄𝒐𝒔</m:t>
                      </m:r>
                      <m:r>
                        <a:rPr lang="en-US" sz="1600" b="1" i="1" smtClean="0">
                          <a:solidFill>
                            <a:srgbClr val="FF0000"/>
                          </a:solidFill>
                          <a:latin typeface="Cambria Math"/>
                          <a:ea typeface="Cambria Math"/>
                        </a:rPr>
                        <m:t>𝜽</m:t>
                      </m:r>
                    </m:oMath>
                  </m:oMathPara>
                </a14:m>
                <a:endParaRPr lang="en-GB" sz="1600" b="1" dirty="0">
                  <a:solidFill>
                    <a:srgbClr val="FF000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391245" y="2248784"/>
                <a:ext cx="1431802" cy="338554"/>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265579" y="3283686"/>
                <a:ext cx="118673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0000FF"/>
                          </a:solidFill>
                          <a:latin typeface="Cambria Math"/>
                        </a:rPr>
                        <m:t>𝒓</m:t>
                      </m:r>
                      <m:r>
                        <a:rPr lang="en-US" sz="1600" b="1" i="1" smtClean="0">
                          <a:solidFill>
                            <a:srgbClr val="0000FF"/>
                          </a:solidFill>
                          <a:latin typeface="Cambria Math"/>
                        </a:rPr>
                        <m:t>=</m:t>
                      </m:r>
                      <m:r>
                        <a:rPr lang="en-US" sz="1600" b="1" i="1" smtClean="0">
                          <a:solidFill>
                            <a:srgbClr val="0000FF"/>
                          </a:solidFill>
                          <a:latin typeface="Cambria Math"/>
                        </a:rPr>
                        <m:t>𝟓</m:t>
                      </m:r>
                      <m:r>
                        <a:rPr lang="en-US" sz="1600" b="1" i="1" smtClean="0">
                          <a:solidFill>
                            <a:srgbClr val="0000FF"/>
                          </a:solidFill>
                          <a:latin typeface="Cambria Math"/>
                        </a:rPr>
                        <m:t>𝒄𝒐𝒔</m:t>
                      </m:r>
                      <m:r>
                        <a:rPr lang="en-US" sz="1600" b="1" i="1" smtClean="0">
                          <a:solidFill>
                            <a:srgbClr val="0000FF"/>
                          </a:solidFill>
                          <a:latin typeface="Cambria Math"/>
                          <a:ea typeface="Cambria Math"/>
                        </a:rPr>
                        <m:t>𝜽</m:t>
                      </m:r>
                    </m:oMath>
                  </m:oMathPara>
                </a14:m>
                <a:endParaRPr lang="en-GB" sz="1600" b="1" dirty="0">
                  <a:solidFill>
                    <a:srgbClr val="0000FF"/>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265579" y="3283686"/>
                <a:ext cx="1186735" cy="338554"/>
              </a:xfrm>
              <a:prstGeom prst="rect">
                <a:avLst/>
              </a:prstGeom>
              <a:blipFill rotWithShape="1">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6747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3"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152400" y="1600200"/>
            <a:ext cx="3505200" cy="5029200"/>
          </a:xfrm>
        </p:spPr>
        <p:txBody>
          <a:bodyPr>
            <a:normAutofit/>
          </a:bodyPr>
          <a:lstStyle/>
          <a:p>
            <a:pPr marL="0" indent="0" algn="ctr">
              <a:buNone/>
            </a:pPr>
            <a:r>
              <a:rPr lang="en-GB" sz="1400" b="1" dirty="0" smtClean="0">
                <a:latin typeface="Comic Sans MS" panose="030F0702030302020204" pitchFamily="66" charset="0"/>
              </a:rPr>
              <a:t>You need to be able to use both Polar and Cartesian Coordinates</a:t>
            </a:r>
            <a:endParaRPr lang="en-GB" sz="1400" dirty="0" smtClean="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smtClean="0">
                <a:latin typeface="Comic Sans MS" panose="030F0702030302020204" pitchFamily="66" charset="0"/>
                <a:sym typeface="Wingdings" panose="05000000000000000000" pitchFamily="2" charset="2"/>
              </a:rPr>
              <a:t>You need to know some simple formulae linking Cartesian and Polar coordinates</a:t>
            </a:r>
          </a:p>
          <a:p>
            <a:pPr marL="0" indent="0" algn="ctr">
              <a:buNone/>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smtClean="0">
                <a:latin typeface="Comic Sans MS" panose="030F0702030302020204" pitchFamily="66" charset="0"/>
                <a:sym typeface="Wingdings" panose="05000000000000000000" pitchFamily="2" charset="2"/>
              </a:rPr>
              <a:t>These come from using GCSE Trigonometry and Pythagoras…</a:t>
            </a:r>
          </a:p>
          <a:p>
            <a:pPr marL="0" indent="0" algn="ctr">
              <a:buNone/>
            </a:pPr>
            <a:endParaRPr lang="en-GB" sz="1400" dirty="0" smtClean="0">
              <a:latin typeface="Comic Sans MS" panose="030F0702030302020204" pitchFamily="66" charset="0"/>
              <a:sym typeface="Wingdings" panose="05000000000000000000" pitchFamily="2" charset="2"/>
            </a:endParaRPr>
          </a:p>
        </p:txBody>
      </p:sp>
      <p:sp>
        <p:nvSpPr>
          <p:cNvPr id="4" name="TextBox 3"/>
          <p:cNvSpPr txBox="1"/>
          <p:nvPr/>
        </p:nvSpPr>
        <p:spPr>
          <a:xfrm>
            <a:off x="8712788" y="6550223"/>
            <a:ext cx="425116" cy="307777"/>
          </a:xfrm>
          <a:prstGeom prst="rect">
            <a:avLst/>
          </a:prstGeom>
          <a:noFill/>
        </p:spPr>
        <p:txBody>
          <a:bodyPr wrap="none" rtlCol="0">
            <a:spAutoFit/>
          </a:bodyPr>
          <a:lstStyle/>
          <a:p>
            <a:pPr algn="ctr"/>
            <a:r>
              <a:rPr lang="en-GB" sz="1400" dirty="0" smtClean="0">
                <a:latin typeface="Comic Sans MS" panose="030F0702030302020204" pitchFamily="66" charset="0"/>
              </a:rPr>
              <a:t>7A</a:t>
            </a:r>
            <a:endParaRPr lang="en-GB" sz="1400" dirty="0">
              <a:latin typeface="Comic Sans MS" panose="030F0702030302020204" pitchFamily="66" charset="0"/>
            </a:endParaRPr>
          </a:p>
        </p:txBody>
      </p:sp>
      <p:pic>
        <p:nvPicPr>
          <p:cNvPr id="5" name="Picture 10" descr="http://upload.wikimedia.org/wikipedia/commons/thumb/a/af/Archimedian_spiral.svg/220px-Archimedian_spiral.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143000" cy="114300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4343400" y="3352800"/>
            <a:ext cx="3962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a:off x="4419600" y="3352800"/>
            <a:ext cx="3962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977757" y="1524000"/>
            <a:ext cx="599844" cy="307777"/>
          </a:xfrm>
          <a:prstGeom prst="rect">
            <a:avLst/>
          </a:prstGeom>
          <a:noFill/>
        </p:spPr>
        <p:txBody>
          <a:bodyPr wrap="none" rtlCol="0">
            <a:spAutoFit/>
          </a:bodyPr>
          <a:lstStyle/>
          <a:p>
            <a:pPr algn="ctr"/>
            <a:r>
              <a:rPr lang="en-GB" sz="1400" b="1" dirty="0" smtClean="0">
                <a:solidFill>
                  <a:srgbClr val="FF0000"/>
                </a:solidFill>
                <a:latin typeface="Comic Sans MS" panose="030F0702030302020204" pitchFamily="66" charset="0"/>
              </a:rPr>
              <a:t>(</a:t>
            </a:r>
            <a:r>
              <a:rPr lang="en-GB" sz="1400" b="1" dirty="0" err="1" smtClean="0">
                <a:solidFill>
                  <a:srgbClr val="FF0000"/>
                </a:solidFill>
                <a:latin typeface="Comic Sans MS" panose="030F0702030302020204" pitchFamily="66" charset="0"/>
              </a:rPr>
              <a:t>x,y</a:t>
            </a:r>
            <a:r>
              <a:rPr lang="en-GB" sz="1400" b="1" dirty="0" smtClean="0">
                <a:solidFill>
                  <a:srgbClr val="FF0000"/>
                </a:solidFill>
                <a:latin typeface="Comic Sans MS" panose="030F0702030302020204" pitchFamily="66" charset="0"/>
              </a:rPr>
              <a:t>)</a:t>
            </a:r>
            <a:endParaRPr lang="en-GB" sz="1400" b="1" dirty="0">
              <a:solidFill>
                <a:srgbClr val="FF0000"/>
              </a:solidFill>
              <a:latin typeface="Comic Sans MS" panose="030F0702030302020204" pitchFamily="66" charset="0"/>
            </a:endParaRPr>
          </a:p>
        </p:txBody>
      </p:sp>
      <p:grpSp>
        <p:nvGrpSpPr>
          <p:cNvPr id="13" name="Group 12"/>
          <p:cNvGrpSpPr/>
          <p:nvPr/>
        </p:nvGrpSpPr>
        <p:grpSpPr>
          <a:xfrm>
            <a:off x="8001000" y="1828800"/>
            <a:ext cx="152400" cy="152400"/>
            <a:chOff x="5715000" y="3962400"/>
            <a:chExt cx="152400" cy="152400"/>
          </a:xfrm>
        </p:grpSpPr>
        <p:cxnSp>
          <p:nvCxnSpPr>
            <p:cNvPr id="14" name="Straight Connector 13"/>
            <p:cNvCxnSpPr/>
            <p:nvPr/>
          </p:nvCxnSpPr>
          <p:spPr>
            <a:xfrm>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H="1">
            <a:off x="6400800" y="1905000"/>
            <a:ext cx="1676400" cy="1447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400800" y="3352800"/>
            <a:ext cx="1676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077200" y="1905000"/>
            <a:ext cx="0" cy="1447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239000" y="3352800"/>
            <a:ext cx="290464" cy="307777"/>
          </a:xfrm>
          <a:prstGeom prst="rect">
            <a:avLst/>
          </a:prstGeom>
          <a:noFill/>
        </p:spPr>
        <p:txBody>
          <a:bodyPr wrap="none" rtlCol="0">
            <a:spAutoFit/>
          </a:bodyPr>
          <a:lstStyle/>
          <a:p>
            <a:pPr algn="ctr"/>
            <a:r>
              <a:rPr lang="en-GB" sz="1400" b="1" dirty="0" smtClean="0">
                <a:solidFill>
                  <a:srgbClr val="FF0000"/>
                </a:solidFill>
                <a:latin typeface="Comic Sans MS" panose="030F0702030302020204" pitchFamily="66" charset="0"/>
              </a:rPr>
              <a:t>x</a:t>
            </a:r>
            <a:endParaRPr lang="en-GB" sz="1400" b="1" dirty="0">
              <a:solidFill>
                <a:srgbClr val="FF0000"/>
              </a:solidFill>
              <a:latin typeface="Comic Sans MS" panose="030F0702030302020204" pitchFamily="66" charset="0"/>
            </a:endParaRPr>
          </a:p>
        </p:txBody>
      </p:sp>
      <p:sp>
        <p:nvSpPr>
          <p:cNvPr id="24" name="TextBox 23"/>
          <p:cNvSpPr txBox="1"/>
          <p:nvPr/>
        </p:nvSpPr>
        <p:spPr>
          <a:xfrm>
            <a:off x="8077200" y="2514600"/>
            <a:ext cx="284052" cy="307777"/>
          </a:xfrm>
          <a:prstGeom prst="rect">
            <a:avLst/>
          </a:prstGeom>
          <a:noFill/>
        </p:spPr>
        <p:txBody>
          <a:bodyPr wrap="none" rtlCol="0">
            <a:spAutoFit/>
          </a:bodyPr>
          <a:lstStyle/>
          <a:p>
            <a:pPr algn="ctr"/>
            <a:r>
              <a:rPr lang="en-GB" sz="1400" b="1" dirty="0" smtClean="0">
                <a:solidFill>
                  <a:srgbClr val="FF0000"/>
                </a:solidFill>
                <a:latin typeface="Comic Sans MS" panose="030F0702030302020204" pitchFamily="66" charset="0"/>
              </a:rPr>
              <a:t>y</a:t>
            </a:r>
            <a:endParaRPr lang="en-GB" sz="1400" b="1" dirty="0">
              <a:solidFill>
                <a:srgbClr val="FF0000"/>
              </a:solidFill>
              <a:latin typeface="Comic Sans MS" panose="030F0702030302020204" pitchFamily="66" charset="0"/>
            </a:endParaRPr>
          </a:p>
        </p:txBody>
      </p:sp>
      <p:sp>
        <p:nvSpPr>
          <p:cNvPr id="25" name="TextBox 24"/>
          <p:cNvSpPr txBox="1"/>
          <p:nvPr/>
        </p:nvSpPr>
        <p:spPr>
          <a:xfrm>
            <a:off x="7086600" y="2286000"/>
            <a:ext cx="271229" cy="307777"/>
          </a:xfrm>
          <a:prstGeom prst="rect">
            <a:avLst/>
          </a:prstGeom>
          <a:noFill/>
        </p:spPr>
        <p:txBody>
          <a:bodyPr wrap="none" rtlCol="0">
            <a:spAutoFit/>
          </a:bodyPr>
          <a:lstStyle/>
          <a:p>
            <a:pPr algn="ctr"/>
            <a:r>
              <a:rPr lang="en-GB" sz="1400" b="1" dirty="0" smtClean="0">
                <a:solidFill>
                  <a:srgbClr val="FF0000"/>
                </a:solidFill>
                <a:latin typeface="Comic Sans MS" panose="030F0702030302020204" pitchFamily="66" charset="0"/>
              </a:rPr>
              <a:t>r</a:t>
            </a:r>
            <a:endParaRPr lang="en-GB" sz="1400" b="1" dirty="0">
              <a:solidFill>
                <a:srgbClr val="FF0000"/>
              </a:solidFill>
              <a:latin typeface="Comic Sans MS" panose="030F0702030302020204" pitchFamily="66" charset="0"/>
            </a:endParaRPr>
          </a:p>
        </p:txBody>
      </p:sp>
      <p:sp>
        <p:nvSpPr>
          <p:cNvPr id="26" name="Arc 25"/>
          <p:cNvSpPr/>
          <p:nvPr/>
        </p:nvSpPr>
        <p:spPr>
          <a:xfrm>
            <a:off x="5867400" y="2895600"/>
            <a:ext cx="914400" cy="914400"/>
          </a:xfrm>
          <a:prstGeom prst="arc">
            <a:avLst>
              <a:gd name="adj1" fmla="val 19525925"/>
              <a:gd name="adj2" fmla="val 28439"/>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TextBox 26"/>
          <p:cNvSpPr txBox="1"/>
          <p:nvPr/>
        </p:nvSpPr>
        <p:spPr>
          <a:xfrm>
            <a:off x="6705600" y="3048000"/>
            <a:ext cx="293670" cy="307777"/>
          </a:xfrm>
          <a:prstGeom prst="rect">
            <a:avLst/>
          </a:prstGeom>
          <a:noFill/>
        </p:spPr>
        <p:txBody>
          <a:bodyPr wrap="none" rtlCol="0">
            <a:spAutoFit/>
          </a:bodyPr>
          <a:lstStyle/>
          <a:p>
            <a:r>
              <a:rPr lang="el-GR" sz="1400" dirty="0" smtClean="0">
                <a:solidFill>
                  <a:srgbClr val="FF0000"/>
                </a:solidFill>
                <a:latin typeface="Comic Sans MS" panose="030F0702030302020204" pitchFamily="66" charset="0"/>
              </a:rPr>
              <a:t>θ</a:t>
            </a:r>
            <a:endParaRPr lang="en-GB" sz="1400" dirty="0">
              <a:solidFill>
                <a:srgbClr val="FF0000"/>
              </a:solidFill>
              <a:latin typeface="Comic Sans MS" panose="030F0702030302020204" pitchFamily="66" charset="0"/>
            </a:endParaRPr>
          </a:p>
        </p:txBody>
      </p:sp>
      <p:sp>
        <p:nvSpPr>
          <p:cNvPr id="28" name="TextBox 27"/>
          <p:cNvSpPr txBox="1"/>
          <p:nvPr/>
        </p:nvSpPr>
        <p:spPr>
          <a:xfrm>
            <a:off x="8382000" y="2209800"/>
            <a:ext cx="615874" cy="369332"/>
          </a:xfrm>
          <a:prstGeom prst="rect">
            <a:avLst/>
          </a:prstGeom>
          <a:noFill/>
        </p:spPr>
        <p:txBody>
          <a:bodyPr wrap="none" rtlCol="0">
            <a:spAutoFit/>
          </a:bodyPr>
          <a:lstStyle/>
          <a:p>
            <a:r>
              <a:rPr lang="en-US" dirty="0" err="1" smtClean="0">
                <a:solidFill>
                  <a:srgbClr val="0000FF"/>
                </a:solidFill>
                <a:latin typeface="Comic Sans MS" panose="030F0702030302020204" pitchFamily="66" charset="0"/>
              </a:rPr>
              <a:t>Opp</a:t>
            </a:r>
            <a:endParaRPr lang="en-GB" dirty="0">
              <a:solidFill>
                <a:srgbClr val="0000FF"/>
              </a:solidFill>
              <a:latin typeface="Comic Sans MS" panose="030F0702030302020204" pitchFamily="66" charset="0"/>
            </a:endParaRPr>
          </a:p>
        </p:txBody>
      </p:sp>
      <p:sp>
        <p:nvSpPr>
          <p:cNvPr id="29" name="TextBox 28"/>
          <p:cNvSpPr txBox="1"/>
          <p:nvPr/>
        </p:nvSpPr>
        <p:spPr>
          <a:xfrm>
            <a:off x="7086600" y="3733800"/>
            <a:ext cx="582211" cy="369332"/>
          </a:xfrm>
          <a:prstGeom prst="rect">
            <a:avLst/>
          </a:prstGeom>
          <a:noFill/>
        </p:spPr>
        <p:txBody>
          <a:bodyPr wrap="none" rtlCol="0">
            <a:spAutoFit/>
          </a:bodyPr>
          <a:lstStyle/>
          <a:p>
            <a:r>
              <a:rPr lang="en-US" dirty="0" err="1" smtClean="0">
                <a:solidFill>
                  <a:srgbClr val="0000FF"/>
                </a:solidFill>
                <a:latin typeface="Comic Sans MS" panose="030F0702030302020204" pitchFamily="66" charset="0"/>
              </a:rPr>
              <a:t>Adj</a:t>
            </a:r>
            <a:endParaRPr lang="en-GB" dirty="0">
              <a:solidFill>
                <a:srgbClr val="0000FF"/>
              </a:solidFill>
              <a:latin typeface="Comic Sans MS" panose="030F0702030302020204" pitchFamily="66" charset="0"/>
            </a:endParaRPr>
          </a:p>
        </p:txBody>
      </p:sp>
      <p:sp>
        <p:nvSpPr>
          <p:cNvPr id="30" name="TextBox 29"/>
          <p:cNvSpPr txBox="1"/>
          <p:nvPr/>
        </p:nvSpPr>
        <p:spPr>
          <a:xfrm>
            <a:off x="6705600" y="1905000"/>
            <a:ext cx="606256" cy="369332"/>
          </a:xfrm>
          <a:prstGeom prst="rect">
            <a:avLst/>
          </a:prstGeom>
          <a:noFill/>
        </p:spPr>
        <p:txBody>
          <a:bodyPr wrap="none" rtlCol="0">
            <a:spAutoFit/>
          </a:bodyPr>
          <a:lstStyle/>
          <a:p>
            <a:r>
              <a:rPr lang="en-US" dirty="0" err="1" smtClean="0">
                <a:solidFill>
                  <a:srgbClr val="0000FF"/>
                </a:solidFill>
                <a:latin typeface="Comic Sans MS" panose="030F0702030302020204" pitchFamily="66" charset="0"/>
              </a:rPr>
              <a:t>Hyp</a:t>
            </a:r>
            <a:endParaRPr lang="en-GB"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1" name="TextBox 30"/>
              <p:cNvSpPr txBox="1"/>
              <p:nvPr/>
            </p:nvSpPr>
            <p:spPr>
              <a:xfrm>
                <a:off x="228600" y="4038600"/>
                <a:ext cx="188949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𝐴𝑑𝑗</m:t>
                      </m:r>
                      <m:r>
                        <a:rPr lang="en-US" sz="1600" b="0" i="1" smtClean="0">
                          <a:latin typeface="Cambria Math"/>
                        </a:rPr>
                        <m:t>=</m:t>
                      </m:r>
                      <m:r>
                        <a:rPr lang="en-US" sz="1600" b="0" i="1" smtClean="0">
                          <a:latin typeface="Cambria Math"/>
                        </a:rPr>
                        <m:t>𝑐𝑜𝑠</m:t>
                      </m:r>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𝐻𝑦𝑝</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228600" y="4038600"/>
                <a:ext cx="1889492" cy="338554"/>
              </a:xfrm>
              <a:prstGeom prst="rect">
                <a:avLst/>
              </a:prstGeom>
              <a:blipFill rotWithShape="1">
                <a:blip r:embed="rId3"/>
                <a:stretch>
                  <a:fillRect b="-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94648" y="4495800"/>
                <a:ext cx="12192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94648" y="4495800"/>
                <a:ext cx="1219200" cy="338554"/>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70597" y="5239603"/>
                <a:ext cx="189968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𝑂𝑝𝑝</m:t>
                      </m:r>
                      <m:r>
                        <a:rPr lang="en-US" sz="1600" b="0" i="1" smtClean="0">
                          <a:latin typeface="Cambria Math"/>
                        </a:rPr>
                        <m:t>=</m:t>
                      </m:r>
                      <m:r>
                        <a:rPr lang="en-US" sz="1600" b="0" i="1" smtClean="0">
                          <a:latin typeface="Cambria Math"/>
                        </a:rPr>
                        <m:t>𝑠𝑖𝑛</m:t>
                      </m:r>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𝐻𝑦𝑝</m:t>
                      </m:r>
                    </m:oMath>
                  </m:oMathPara>
                </a14:m>
                <a:endParaRPr lang="en-GB" sz="1600" dirty="0"/>
              </a:p>
            </p:txBody>
          </p:sp>
        </mc:Choice>
        <mc:Fallback xmlns="">
          <p:sp>
            <p:nvSpPr>
              <p:cNvPr id="33" name="TextBox 32"/>
              <p:cNvSpPr txBox="1">
                <a:spLocks noRot="1" noChangeAspect="1" noMove="1" noResize="1" noEditPoints="1" noAdjustHandles="1" noChangeArrowheads="1" noChangeShapeType="1" noTextEdit="1"/>
              </p:cNvSpPr>
              <p:nvPr/>
            </p:nvSpPr>
            <p:spPr>
              <a:xfrm>
                <a:off x="170597" y="5239603"/>
                <a:ext cx="1899687" cy="338554"/>
              </a:xfrm>
              <a:prstGeom prst="rect">
                <a:avLst/>
              </a:prstGeom>
              <a:blipFill rotWithShape="1">
                <a:blip r:embed="rId5"/>
                <a:stretch>
                  <a:fillRect b="-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71901" y="5696803"/>
                <a:ext cx="12192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371901" y="5696803"/>
                <a:ext cx="1219200" cy="338554"/>
              </a:xfrm>
              <a:prstGeom prst="rect">
                <a:avLst/>
              </a:prstGeom>
              <a:blipFill rotWithShape="1">
                <a:blip r:embed="rId6"/>
                <a:stretch>
                  <a:fillRect b="-3636"/>
                </a:stretch>
              </a:blipFill>
            </p:spPr>
            <p:txBody>
              <a:bodyPr/>
              <a:lstStyle/>
              <a:p>
                <a:r>
                  <a:rPr lang="en-GB">
                    <a:noFill/>
                  </a:rPr>
                  <a:t> </a:t>
                </a:r>
              </a:p>
            </p:txBody>
          </p:sp>
        </mc:Fallback>
      </mc:AlternateContent>
      <p:sp>
        <p:nvSpPr>
          <p:cNvPr id="36" name="Arc 35"/>
          <p:cNvSpPr/>
          <p:nvPr/>
        </p:nvSpPr>
        <p:spPr>
          <a:xfrm>
            <a:off x="1883391" y="4203510"/>
            <a:ext cx="341194" cy="477672"/>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Arc 36"/>
          <p:cNvSpPr/>
          <p:nvPr/>
        </p:nvSpPr>
        <p:spPr>
          <a:xfrm>
            <a:off x="1831075" y="5420436"/>
            <a:ext cx="341194" cy="477672"/>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TextBox 37"/>
          <p:cNvSpPr txBox="1"/>
          <p:nvPr/>
        </p:nvSpPr>
        <p:spPr>
          <a:xfrm>
            <a:off x="2156346" y="4203510"/>
            <a:ext cx="1064526"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a:t>
            </a:r>
            <a:r>
              <a:rPr lang="en-US" sz="1200" dirty="0" err="1" smtClean="0">
                <a:solidFill>
                  <a:srgbClr val="FF0000"/>
                </a:solidFill>
                <a:latin typeface="Comic Sans MS" panose="030F0702030302020204" pitchFamily="66" charset="0"/>
              </a:rPr>
              <a:t>Adj</a:t>
            </a:r>
            <a:r>
              <a:rPr lang="en-US" sz="1200" dirty="0" smtClean="0">
                <a:solidFill>
                  <a:srgbClr val="FF0000"/>
                </a:solidFill>
                <a:latin typeface="Comic Sans MS" panose="030F0702030302020204" pitchFamily="66" charset="0"/>
              </a:rPr>
              <a:t> and </a:t>
            </a:r>
            <a:r>
              <a:rPr lang="en-US" sz="1200" dirty="0" err="1" smtClean="0">
                <a:solidFill>
                  <a:srgbClr val="FF0000"/>
                </a:solidFill>
                <a:latin typeface="Comic Sans MS" panose="030F0702030302020204" pitchFamily="66" charset="0"/>
              </a:rPr>
              <a:t>Hyp</a:t>
            </a:r>
            <a:endParaRPr lang="en-GB" sz="1200" dirty="0">
              <a:solidFill>
                <a:srgbClr val="FF0000"/>
              </a:solidFill>
              <a:latin typeface="Comic Sans MS" panose="030F0702030302020204" pitchFamily="66" charset="0"/>
            </a:endParaRPr>
          </a:p>
        </p:txBody>
      </p:sp>
      <p:sp>
        <p:nvSpPr>
          <p:cNvPr id="39" name="TextBox 38"/>
          <p:cNvSpPr txBox="1"/>
          <p:nvPr/>
        </p:nvSpPr>
        <p:spPr>
          <a:xfrm>
            <a:off x="2158621" y="5420436"/>
            <a:ext cx="1064526"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a:t>
            </a:r>
            <a:r>
              <a:rPr lang="en-US" sz="1200" dirty="0" err="1" smtClean="0">
                <a:solidFill>
                  <a:srgbClr val="FF0000"/>
                </a:solidFill>
                <a:latin typeface="Comic Sans MS" panose="030F0702030302020204" pitchFamily="66" charset="0"/>
              </a:rPr>
              <a:t>Opp</a:t>
            </a:r>
            <a:r>
              <a:rPr lang="en-US" sz="1200" dirty="0" smtClean="0">
                <a:solidFill>
                  <a:srgbClr val="FF0000"/>
                </a:solidFill>
                <a:latin typeface="Comic Sans MS" panose="030F0702030302020204" pitchFamily="66" charset="0"/>
              </a:rPr>
              <a:t> and </a:t>
            </a:r>
            <a:r>
              <a:rPr lang="en-US" sz="1200" dirty="0" err="1" smtClean="0">
                <a:solidFill>
                  <a:srgbClr val="FF0000"/>
                </a:solidFill>
                <a:latin typeface="Comic Sans MS" panose="030F0702030302020204" pitchFamily="66" charset="0"/>
              </a:rPr>
              <a:t>Hyp</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0" name="TextBox 39"/>
              <p:cNvSpPr txBox="1"/>
              <p:nvPr/>
            </p:nvSpPr>
            <p:spPr>
              <a:xfrm>
                <a:off x="6437193" y="5064457"/>
                <a:ext cx="136992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a:rPr>
                          </m:ctrlPr>
                        </m:sSupPr>
                        <m:e>
                          <m:r>
                            <a:rPr lang="en-US" sz="1600" b="0" i="1" smtClean="0">
                              <a:latin typeface="Cambria Math"/>
                            </a:rPr>
                            <m:t>𝑐</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𝑎</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𝑏</m:t>
                          </m:r>
                        </m:e>
                        <m:sup>
                          <m:r>
                            <a:rPr lang="en-US" sz="1600" b="0" i="1" smtClean="0">
                              <a:latin typeface="Cambria Math"/>
                            </a:rPr>
                            <m:t>2</m:t>
                          </m:r>
                        </m:sup>
                      </m:sSup>
                    </m:oMath>
                  </m:oMathPara>
                </a14:m>
                <a:endParaRPr lang="en-GB" sz="1600" dirty="0"/>
              </a:p>
            </p:txBody>
          </p:sp>
        </mc:Choice>
        <mc:Fallback xmlns="">
          <p:sp>
            <p:nvSpPr>
              <p:cNvPr id="40" name="TextBox 39"/>
              <p:cNvSpPr txBox="1">
                <a:spLocks noRot="1" noChangeAspect="1" noMove="1" noResize="1" noEditPoints="1" noAdjustHandles="1" noChangeArrowheads="1" noChangeShapeType="1" noTextEdit="1"/>
              </p:cNvSpPr>
              <p:nvPr/>
            </p:nvSpPr>
            <p:spPr>
              <a:xfrm>
                <a:off x="6437193" y="5064457"/>
                <a:ext cx="1369927" cy="338554"/>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6425819" y="5517108"/>
                <a:ext cx="137306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41" name="TextBox 40"/>
              <p:cNvSpPr txBox="1">
                <a:spLocks noRot="1" noChangeAspect="1" noMove="1" noResize="1" noEditPoints="1" noAdjustHandles="1" noChangeArrowheads="1" noChangeShapeType="1" noTextEdit="1"/>
              </p:cNvSpPr>
              <p:nvPr/>
            </p:nvSpPr>
            <p:spPr>
              <a:xfrm>
                <a:off x="6425819" y="5517108"/>
                <a:ext cx="1373068" cy="338554"/>
              </a:xfrm>
              <a:prstGeom prst="rect">
                <a:avLst/>
              </a:prstGeom>
              <a:blipFill rotWithShape="1">
                <a:blip r:embed="rId8"/>
                <a:stretch>
                  <a:fillRect b="-1786"/>
                </a:stretch>
              </a:blipFill>
            </p:spPr>
            <p:txBody>
              <a:bodyPr/>
              <a:lstStyle/>
              <a:p>
                <a:r>
                  <a:rPr lang="en-GB">
                    <a:noFill/>
                  </a:rPr>
                  <a:t> </a:t>
                </a:r>
              </a:p>
            </p:txBody>
          </p:sp>
        </mc:Fallback>
      </mc:AlternateContent>
      <p:sp>
        <p:nvSpPr>
          <p:cNvPr id="42" name="Arc 41"/>
          <p:cNvSpPr/>
          <p:nvPr/>
        </p:nvSpPr>
        <p:spPr>
          <a:xfrm>
            <a:off x="7617726" y="5243014"/>
            <a:ext cx="341194" cy="477672"/>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p:cNvSpPr txBox="1"/>
          <p:nvPr/>
        </p:nvSpPr>
        <p:spPr>
          <a:xfrm>
            <a:off x="7890681" y="5243014"/>
            <a:ext cx="1064526"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r, x and y</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4" name="TextBox 43"/>
              <p:cNvSpPr txBox="1"/>
              <p:nvPr/>
            </p:nvSpPr>
            <p:spPr>
              <a:xfrm>
                <a:off x="3289109" y="3895300"/>
                <a:ext cx="1342739" cy="598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𝑇𝑎𝑛</m:t>
                      </m:r>
                      <m:r>
                        <a:rPr lang="en-US" sz="1600" b="0" i="1" smtClean="0">
                          <a:latin typeface="Cambria Math"/>
                          <a:ea typeface="Cambria Math"/>
                        </a:rPr>
                        <m:t>𝜃</m:t>
                      </m:r>
                      <m:r>
                        <a:rPr lang="en-US" sz="1600" b="0" i="1" smtClean="0">
                          <a:latin typeface="Cambria Math"/>
                          <a:ea typeface="Cambria Math"/>
                        </a:rPr>
                        <m:t>=</m:t>
                      </m:r>
                      <m:f>
                        <m:fPr>
                          <m:ctrlPr>
                            <a:rPr lang="en-US" sz="1600" b="0" i="1" smtClean="0">
                              <a:latin typeface="Cambria Math"/>
                              <a:ea typeface="Cambria Math"/>
                            </a:rPr>
                          </m:ctrlPr>
                        </m:fPr>
                        <m:num>
                          <m:r>
                            <a:rPr lang="en-US" sz="1600" b="0" i="1" smtClean="0">
                              <a:latin typeface="Cambria Math"/>
                              <a:ea typeface="Cambria Math"/>
                            </a:rPr>
                            <m:t>𝑂𝑝𝑝</m:t>
                          </m:r>
                        </m:num>
                        <m:den>
                          <m:r>
                            <a:rPr lang="en-US" sz="1600" b="0" i="1" smtClean="0">
                              <a:latin typeface="Cambria Math"/>
                              <a:ea typeface="Cambria Math"/>
                            </a:rPr>
                            <m:t>𝐴𝑑𝑗</m:t>
                          </m:r>
                        </m:den>
                      </m:f>
                    </m:oMath>
                  </m:oMathPara>
                </a14:m>
                <a:endParaRPr lang="en-GB" sz="1600" dirty="0"/>
              </a:p>
            </p:txBody>
          </p:sp>
        </mc:Choice>
        <mc:Fallback xmlns="">
          <p:sp>
            <p:nvSpPr>
              <p:cNvPr id="44" name="TextBox 43"/>
              <p:cNvSpPr txBox="1">
                <a:spLocks noRot="1" noChangeAspect="1" noMove="1" noResize="1" noEditPoints="1" noAdjustHandles="1" noChangeArrowheads="1" noChangeShapeType="1" noTextEdit="1"/>
              </p:cNvSpPr>
              <p:nvPr/>
            </p:nvSpPr>
            <p:spPr>
              <a:xfrm>
                <a:off x="3289109" y="3895300"/>
                <a:ext cx="1342739" cy="598177"/>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291383" y="4634554"/>
                <a:ext cx="1092094" cy="5139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𝑇𝑎𝑛</m:t>
                      </m:r>
                      <m:r>
                        <a:rPr lang="en-US" sz="1600" b="0" i="1" smtClean="0">
                          <a:latin typeface="Cambria Math"/>
                          <a:ea typeface="Cambria Math"/>
                        </a:rPr>
                        <m:t>𝜃</m:t>
                      </m:r>
                      <m:r>
                        <a:rPr lang="en-US" sz="1600" b="0" i="1" smtClean="0">
                          <a:latin typeface="Cambria Math"/>
                          <a:ea typeface="Cambria Math"/>
                        </a:rPr>
                        <m:t>=</m:t>
                      </m:r>
                      <m:f>
                        <m:fPr>
                          <m:ctrlPr>
                            <a:rPr lang="en-US" sz="1600" b="0" i="1" smtClean="0">
                              <a:latin typeface="Cambria Math"/>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oMath>
                  </m:oMathPara>
                </a14:m>
                <a:endParaRPr lang="en-GB" sz="1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3291383" y="4634554"/>
                <a:ext cx="1092094" cy="513987"/>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3648499" y="5319217"/>
                <a:ext cx="1597104" cy="5139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a:ea typeface="Cambria Math"/>
                            </a:rPr>
                          </m:ctrlPr>
                        </m:dPr>
                        <m:e>
                          <m:f>
                            <m:fPr>
                              <m:ctrlPr>
                                <a:rPr lang="en-US" sz="1600" b="0" i="1" smtClean="0">
                                  <a:latin typeface="Cambria Math"/>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3648499" y="5319217"/>
                <a:ext cx="1597104" cy="513987"/>
              </a:xfrm>
              <a:prstGeom prst="rect">
                <a:avLst/>
              </a:prstGeom>
              <a:blipFill rotWithShape="1">
                <a:blip r:embed="rId11"/>
                <a:stretch>
                  <a:fillRect/>
                </a:stretch>
              </a:blipFill>
            </p:spPr>
            <p:txBody>
              <a:bodyPr/>
              <a:lstStyle/>
              <a:p>
                <a:r>
                  <a:rPr lang="en-GB">
                    <a:noFill/>
                  </a:rPr>
                  <a:t> </a:t>
                </a:r>
              </a:p>
            </p:txBody>
          </p:sp>
        </mc:Fallback>
      </mc:AlternateContent>
      <p:sp>
        <p:nvSpPr>
          <p:cNvPr id="47" name="Arc 46"/>
          <p:cNvSpPr/>
          <p:nvPr/>
        </p:nvSpPr>
        <p:spPr>
          <a:xfrm>
            <a:off x="4453719" y="4221707"/>
            <a:ext cx="309350" cy="664191"/>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Arc 47"/>
          <p:cNvSpPr/>
          <p:nvPr/>
        </p:nvSpPr>
        <p:spPr>
          <a:xfrm>
            <a:off x="5029200" y="4906370"/>
            <a:ext cx="309350" cy="664191"/>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TextBox 48"/>
          <p:cNvSpPr txBox="1"/>
          <p:nvPr/>
        </p:nvSpPr>
        <p:spPr>
          <a:xfrm>
            <a:off x="4672084" y="4289945"/>
            <a:ext cx="1064526"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a:t>
            </a:r>
            <a:r>
              <a:rPr lang="en-US" sz="1200" dirty="0" err="1" smtClean="0">
                <a:solidFill>
                  <a:srgbClr val="FF0000"/>
                </a:solidFill>
                <a:latin typeface="Comic Sans MS" panose="030F0702030302020204" pitchFamily="66" charset="0"/>
              </a:rPr>
              <a:t>Opp</a:t>
            </a:r>
            <a:r>
              <a:rPr lang="en-US" sz="1200" dirty="0" smtClean="0">
                <a:solidFill>
                  <a:srgbClr val="FF0000"/>
                </a:solidFill>
                <a:latin typeface="Comic Sans MS" panose="030F0702030302020204" pitchFamily="66" charset="0"/>
              </a:rPr>
              <a:t> and </a:t>
            </a:r>
            <a:r>
              <a:rPr lang="en-US" sz="1200" dirty="0" err="1" smtClean="0">
                <a:solidFill>
                  <a:srgbClr val="FF0000"/>
                </a:solidFill>
                <a:latin typeface="Comic Sans MS" panose="030F0702030302020204" pitchFamily="66" charset="0"/>
              </a:rPr>
              <a:t>Adj</a:t>
            </a:r>
            <a:endParaRPr lang="en-GB" sz="1200" dirty="0">
              <a:solidFill>
                <a:srgbClr val="FF0000"/>
              </a:solidFill>
              <a:latin typeface="Comic Sans MS" panose="030F0702030302020204" pitchFamily="66" charset="0"/>
            </a:endParaRPr>
          </a:p>
        </p:txBody>
      </p:sp>
      <p:sp>
        <p:nvSpPr>
          <p:cNvPr id="50" name="TextBox 49"/>
          <p:cNvSpPr txBox="1"/>
          <p:nvPr/>
        </p:nvSpPr>
        <p:spPr>
          <a:xfrm>
            <a:off x="5274860" y="4892720"/>
            <a:ext cx="1064526" cy="646331"/>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Tan</a:t>
            </a:r>
            <a:r>
              <a:rPr lang="en-US" sz="1200" baseline="30000" dirty="0" smtClean="0">
                <a:solidFill>
                  <a:srgbClr val="FF0000"/>
                </a:solidFill>
                <a:latin typeface="Comic Sans MS" panose="030F0702030302020204" pitchFamily="66" charset="0"/>
              </a:rPr>
              <a:t>-1</a:t>
            </a:r>
            <a:r>
              <a:rPr lang="en-US" sz="1200" dirty="0" smtClean="0">
                <a:solidFill>
                  <a:srgbClr val="FF0000"/>
                </a:solidFill>
                <a:latin typeface="Comic Sans MS" panose="030F0702030302020204" pitchFamily="66" charset="0"/>
              </a:rPr>
              <a:t> (also known as </a:t>
            </a:r>
            <a:r>
              <a:rPr lang="en-US" sz="1200" dirty="0" err="1" smtClean="0">
                <a:solidFill>
                  <a:srgbClr val="FF0000"/>
                </a:solidFill>
                <a:latin typeface="Comic Sans MS" panose="030F0702030302020204" pitchFamily="66" charset="0"/>
              </a:rPr>
              <a:t>arctan</a:t>
            </a:r>
            <a:r>
              <a:rPr lang="en-US" sz="1200" dirty="0" smtClean="0">
                <a:solidFill>
                  <a:srgbClr val="FF0000"/>
                </a:solidFill>
                <a:latin typeface="Comic Sans MS" panose="030F0702030302020204" pitchFamily="66" charset="0"/>
              </a:rPr>
              <a:t>)</a:t>
            </a:r>
            <a:endParaRPr lang="en-GB" sz="1200" dirty="0">
              <a:solidFill>
                <a:srgbClr val="FF0000"/>
              </a:solidFill>
              <a:latin typeface="Comic Sans MS" panose="030F0702030302020204" pitchFamily="66" charset="0"/>
            </a:endParaRPr>
          </a:p>
        </p:txBody>
      </p:sp>
      <p:sp>
        <p:nvSpPr>
          <p:cNvPr id="51" name="Rectangle 50"/>
          <p:cNvSpPr/>
          <p:nvPr/>
        </p:nvSpPr>
        <p:spPr>
          <a:xfrm>
            <a:off x="477672" y="4490113"/>
            <a:ext cx="1091821" cy="39578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439003" y="5666095"/>
            <a:ext cx="1091821" cy="39578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3730388" y="5258937"/>
            <a:ext cx="1401170" cy="63689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6489511" y="5493224"/>
            <a:ext cx="1248770" cy="36166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5" name="TextBox 54"/>
              <p:cNvSpPr txBox="1"/>
              <p:nvPr/>
            </p:nvSpPr>
            <p:spPr>
              <a:xfrm>
                <a:off x="4955274"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55" name="TextBox 54"/>
              <p:cNvSpPr txBox="1">
                <a:spLocks noRot="1" noChangeAspect="1" noMove="1" noResize="1" noEditPoints="1" noAdjustHandles="1" noChangeArrowheads="1" noChangeShapeType="1" noTextEdit="1"/>
              </p:cNvSpPr>
              <p:nvPr/>
            </p:nvSpPr>
            <p:spPr>
              <a:xfrm>
                <a:off x="4955274" y="0"/>
                <a:ext cx="1219200" cy="338554"/>
              </a:xfrm>
              <a:prstGeom prst="rect">
                <a:avLst/>
              </a:prstGeom>
              <a:blipFill rotWithShape="1">
                <a:blip r:embed="rId1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3731524"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56" name="TextBox 55"/>
              <p:cNvSpPr txBox="1">
                <a:spLocks noRot="1" noChangeAspect="1" noMove="1" noResize="1" noEditPoints="1" noAdjustHandles="1" noChangeArrowheads="1" noChangeShapeType="1" noTextEdit="1"/>
              </p:cNvSpPr>
              <p:nvPr/>
            </p:nvSpPr>
            <p:spPr>
              <a:xfrm>
                <a:off x="3731524" y="0"/>
                <a:ext cx="1219200" cy="338554"/>
              </a:xfrm>
              <a:prstGeom prst="rect">
                <a:avLst/>
              </a:prstGeom>
              <a:blipFill rotWithShape="1">
                <a:blip r:embed="rId1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6168785"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57" name="TextBox 56"/>
              <p:cNvSpPr txBox="1">
                <a:spLocks noRot="1" noChangeAspect="1" noMove="1" noResize="1" noEditPoints="1" noAdjustHandles="1" noChangeArrowheads="1" noChangeShapeType="1" noTextEdit="1"/>
              </p:cNvSpPr>
              <p:nvPr/>
            </p:nvSpPr>
            <p:spPr>
              <a:xfrm>
                <a:off x="6168785" y="0"/>
                <a:ext cx="1373068" cy="338554"/>
              </a:xfrm>
              <a:prstGeom prst="rect">
                <a:avLst/>
              </a:prstGeom>
              <a:blipFill rotWithShape="1">
                <a:blip r:embed="rId1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7546896"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a:ea typeface="Cambria Math"/>
                            </a:rPr>
                          </m:ctrlPr>
                        </m:dPr>
                        <m:e>
                          <m:f>
                            <m:fPr>
                              <m:ctrlPr>
                                <a:rPr lang="en-US" sz="1600" b="0" i="1" smtClean="0">
                                  <a:latin typeface="Cambria Math"/>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58" name="TextBox 57"/>
              <p:cNvSpPr txBox="1">
                <a:spLocks noRot="1" noChangeAspect="1" noMove="1" noResize="1" noEditPoints="1" noAdjustHandles="1" noChangeArrowheads="1" noChangeShapeType="1" noTextEdit="1"/>
              </p:cNvSpPr>
              <p:nvPr/>
            </p:nvSpPr>
            <p:spPr>
              <a:xfrm>
                <a:off x="7546896" y="0"/>
                <a:ext cx="1597104" cy="513987"/>
              </a:xfrm>
              <a:prstGeom prst="rect">
                <a:avLst/>
              </a:prstGeom>
              <a:blipFill rotWithShape="1">
                <a:blip r:embed="rId15"/>
                <a:stretch>
                  <a:fillRect/>
                </a:stretch>
              </a:blipFill>
              <a:ln w="254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288962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vertic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linds(horizontal)">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5"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linds(vertical)">
                                      <p:cBhvr>
                                        <p:cTn id="36" dur="500"/>
                                        <p:tgtEl>
                                          <p:spTgt spid="18"/>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linds(horizontal)">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linds(horizontal)">
                                      <p:cBhvr>
                                        <p:cTn id="44" dur="500"/>
                                        <p:tgtEl>
                                          <p:spTgt spid="20"/>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linds(horizontal)">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linds(horizontal)">
                                      <p:cBhvr>
                                        <p:cTn id="52" dur="500"/>
                                        <p:tgtEl>
                                          <p:spTgt spid="26"/>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linds(horizontal)">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blinds(horizontal)">
                                      <p:cBhvr>
                                        <p:cTn id="60" dur="5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blinds(horizontal)">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blinds(horizontal)">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blinds(horizontal)">
                                      <p:cBhvr>
                                        <p:cTn id="75" dur="500"/>
                                        <p:tgtEl>
                                          <p:spTgt spid="31"/>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blinds(horizontal)">
                                      <p:cBhvr>
                                        <p:cTn id="80" dur="500"/>
                                        <p:tgtEl>
                                          <p:spTgt spid="36"/>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blinds(horizontal)">
                                      <p:cBhvr>
                                        <p:cTn id="85" dur="500"/>
                                        <p:tgtEl>
                                          <p:spTgt spid="38"/>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blinds(horizontal)">
                                      <p:cBhvr>
                                        <p:cTn id="90" dur="500"/>
                                        <p:tgtEl>
                                          <p:spTgt spid="32"/>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blinds(horizontal)">
                                      <p:cBhvr>
                                        <p:cTn id="95" dur="500"/>
                                        <p:tgtEl>
                                          <p:spTgt spid="51"/>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blinds(horizontal)">
                                      <p:cBhvr>
                                        <p:cTn id="100" dur="500"/>
                                        <p:tgtEl>
                                          <p:spTgt spid="33"/>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blinds(horizontal)">
                                      <p:cBhvr>
                                        <p:cTn id="105" dur="500"/>
                                        <p:tgtEl>
                                          <p:spTgt spid="37"/>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blinds(horizontal)">
                                      <p:cBhvr>
                                        <p:cTn id="110" dur="500"/>
                                        <p:tgtEl>
                                          <p:spTgt spid="39"/>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blinds(horizontal)">
                                      <p:cBhvr>
                                        <p:cTn id="115" dur="500"/>
                                        <p:tgtEl>
                                          <p:spTgt spid="34"/>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blinds(horizontal)">
                                      <p:cBhvr>
                                        <p:cTn id="120" dur="500"/>
                                        <p:tgtEl>
                                          <p:spTgt spid="52"/>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44"/>
                                        </p:tgtEl>
                                        <p:attrNameLst>
                                          <p:attrName>style.visibility</p:attrName>
                                        </p:attrNameLst>
                                      </p:cBhvr>
                                      <p:to>
                                        <p:strVal val="visible"/>
                                      </p:to>
                                    </p:set>
                                    <p:animEffect transition="in" filter="blinds(horizontal)">
                                      <p:cBhvr>
                                        <p:cTn id="125" dur="500"/>
                                        <p:tgtEl>
                                          <p:spTgt spid="44"/>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47"/>
                                        </p:tgtEl>
                                        <p:attrNameLst>
                                          <p:attrName>style.visibility</p:attrName>
                                        </p:attrNameLst>
                                      </p:cBhvr>
                                      <p:to>
                                        <p:strVal val="visible"/>
                                      </p:to>
                                    </p:set>
                                    <p:animEffect transition="in" filter="blinds(horizontal)">
                                      <p:cBhvr>
                                        <p:cTn id="130" dur="500"/>
                                        <p:tgtEl>
                                          <p:spTgt spid="47"/>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49"/>
                                        </p:tgtEl>
                                        <p:attrNameLst>
                                          <p:attrName>style.visibility</p:attrName>
                                        </p:attrNameLst>
                                      </p:cBhvr>
                                      <p:to>
                                        <p:strVal val="visible"/>
                                      </p:to>
                                    </p:set>
                                    <p:animEffect transition="in" filter="blinds(horizontal)">
                                      <p:cBhvr>
                                        <p:cTn id="135" dur="500"/>
                                        <p:tgtEl>
                                          <p:spTgt spid="49"/>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45"/>
                                        </p:tgtEl>
                                        <p:attrNameLst>
                                          <p:attrName>style.visibility</p:attrName>
                                        </p:attrNameLst>
                                      </p:cBhvr>
                                      <p:to>
                                        <p:strVal val="visible"/>
                                      </p:to>
                                    </p:set>
                                    <p:animEffect transition="in" filter="blinds(horizontal)">
                                      <p:cBhvr>
                                        <p:cTn id="140" dur="500"/>
                                        <p:tgtEl>
                                          <p:spTgt spid="45"/>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48"/>
                                        </p:tgtEl>
                                        <p:attrNameLst>
                                          <p:attrName>style.visibility</p:attrName>
                                        </p:attrNameLst>
                                      </p:cBhvr>
                                      <p:to>
                                        <p:strVal val="visible"/>
                                      </p:to>
                                    </p:set>
                                    <p:animEffect transition="in" filter="blinds(horizontal)">
                                      <p:cBhvr>
                                        <p:cTn id="145" dur="500"/>
                                        <p:tgtEl>
                                          <p:spTgt spid="48"/>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50"/>
                                        </p:tgtEl>
                                        <p:attrNameLst>
                                          <p:attrName>style.visibility</p:attrName>
                                        </p:attrNameLst>
                                      </p:cBhvr>
                                      <p:to>
                                        <p:strVal val="visible"/>
                                      </p:to>
                                    </p:set>
                                    <p:animEffect transition="in" filter="blinds(horizontal)">
                                      <p:cBhvr>
                                        <p:cTn id="150" dur="500"/>
                                        <p:tgtEl>
                                          <p:spTgt spid="50"/>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46"/>
                                        </p:tgtEl>
                                        <p:attrNameLst>
                                          <p:attrName>style.visibility</p:attrName>
                                        </p:attrNameLst>
                                      </p:cBhvr>
                                      <p:to>
                                        <p:strVal val="visible"/>
                                      </p:to>
                                    </p:set>
                                    <p:animEffect transition="in" filter="blinds(horizontal)">
                                      <p:cBhvr>
                                        <p:cTn id="155" dur="500"/>
                                        <p:tgtEl>
                                          <p:spTgt spid="46"/>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ntr" presetSubtype="10" fill="hold" grpId="0" nodeType="clickEffect">
                                  <p:stCondLst>
                                    <p:cond delay="0"/>
                                  </p:stCondLst>
                                  <p:childTnLst>
                                    <p:set>
                                      <p:cBhvr>
                                        <p:cTn id="159" dur="1" fill="hold">
                                          <p:stCondLst>
                                            <p:cond delay="0"/>
                                          </p:stCondLst>
                                        </p:cTn>
                                        <p:tgtEl>
                                          <p:spTgt spid="53"/>
                                        </p:tgtEl>
                                        <p:attrNameLst>
                                          <p:attrName>style.visibility</p:attrName>
                                        </p:attrNameLst>
                                      </p:cBhvr>
                                      <p:to>
                                        <p:strVal val="visible"/>
                                      </p:to>
                                    </p:set>
                                    <p:animEffect transition="in" filter="blinds(horizontal)">
                                      <p:cBhvr>
                                        <p:cTn id="160" dur="500"/>
                                        <p:tgtEl>
                                          <p:spTgt spid="53"/>
                                        </p:tgtEl>
                                      </p:cBhvr>
                                    </p:animEffect>
                                  </p:childTnLst>
                                </p:cTn>
                              </p:par>
                            </p:childTnLst>
                          </p:cTn>
                        </p:par>
                      </p:childTnLst>
                    </p:cTn>
                  </p:par>
                  <p:par>
                    <p:cTn id="161" fill="hold">
                      <p:stCondLst>
                        <p:cond delay="indefinite"/>
                      </p:stCondLst>
                      <p:childTnLst>
                        <p:par>
                          <p:cTn id="162" fill="hold">
                            <p:stCondLst>
                              <p:cond delay="0"/>
                            </p:stCondLst>
                            <p:childTnLst>
                              <p:par>
                                <p:cTn id="163" presetID="3" presetClass="entr" presetSubtype="10" fill="hold" grpId="0" nodeType="clickEffect">
                                  <p:stCondLst>
                                    <p:cond delay="0"/>
                                  </p:stCondLst>
                                  <p:childTnLst>
                                    <p:set>
                                      <p:cBhvr>
                                        <p:cTn id="164" dur="1" fill="hold">
                                          <p:stCondLst>
                                            <p:cond delay="0"/>
                                          </p:stCondLst>
                                        </p:cTn>
                                        <p:tgtEl>
                                          <p:spTgt spid="40"/>
                                        </p:tgtEl>
                                        <p:attrNameLst>
                                          <p:attrName>style.visibility</p:attrName>
                                        </p:attrNameLst>
                                      </p:cBhvr>
                                      <p:to>
                                        <p:strVal val="visible"/>
                                      </p:to>
                                    </p:set>
                                    <p:animEffect transition="in" filter="blinds(horizontal)">
                                      <p:cBhvr>
                                        <p:cTn id="165" dur="500"/>
                                        <p:tgtEl>
                                          <p:spTgt spid="40"/>
                                        </p:tgtEl>
                                      </p:cBhvr>
                                    </p:animEffect>
                                  </p:childTnLst>
                                </p:cTn>
                              </p:par>
                            </p:childTnLst>
                          </p:cTn>
                        </p:par>
                      </p:childTnLst>
                    </p:cTn>
                  </p:par>
                  <p:par>
                    <p:cTn id="166" fill="hold">
                      <p:stCondLst>
                        <p:cond delay="indefinite"/>
                      </p:stCondLst>
                      <p:childTnLst>
                        <p:par>
                          <p:cTn id="167" fill="hold">
                            <p:stCondLst>
                              <p:cond delay="0"/>
                            </p:stCondLst>
                            <p:childTnLst>
                              <p:par>
                                <p:cTn id="168" presetID="3" presetClass="entr" presetSubtype="10" fill="hold" grpId="0" nodeType="clickEffect">
                                  <p:stCondLst>
                                    <p:cond delay="0"/>
                                  </p:stCondLst>
                                  <p:childTnLst>
                                    <p:set>
                                      <p:cBhvr>
                                        <p:cTn id="169" dur="1" fill="hold">
                                          <p:stCondLst>
                                            <p:cond delay="0"/>
                                          </p:stCondLst>
                                        </p:cTn>
                                        <p:tgtEl>
                                          <p:spTgt spid="42"/>
                                        </p:tgtEl>
                                        <p:attrNameLst>
                                          <p:attrName>style.visibility</p:attrName>
                                        </p:attrNameLst>
                                      </p:cBhvr>
                                      <p:to>
                                        <p:strVal val="visible"/>
                                      </p:to>
                                    </p:set>
                                    <p:animEffect transition="in" filter="blinds(horizontal)">
                                      <p:cBhvr>
                                        <p:cTn id="170" dur="500"/>
                                        <p:tgtEl>
                                          <p:spTgt spid="42"/>
                                        </p:tgtEl>
                                      </p:cBhvr>
                                    </p:animEffect>
                                  </p:childTnLst>
                                </p:cTn>
                              </p:par>
                            </p:childTnLst>
                          </p:cTn>
                        </p:par>
                      </p:childTnLst>
                    </p:cTn>
                  </p:par>
                  <p:par>
                    <p:cTn id="171" fill="hold">
                      <p:stCondLst>
                        <p:cond delay="indefinite"/>
                      </p:stCondLst>
                      <p:childTnLst>
                        <p:par>
                          <p:cTn id="172" fill="hold">
                            <p:stCondLst>
                              <p:cond delay="0"/>
                            </p:stCondLst>
                            <p:childTnLst>
                              <p:par>
                                <p:cTn id="173" presetID="3" presetClass="entr" presetSubtype="10" fill="hold" grpId="0" nodeType="clickEffect">
                                  <p:stCondLst>
                                    <p:cond delay="0"/>
                                  </p:stCondLst>
                                  <p:childTnLst>
                                    <p:set>
                                      <p:cBhvr>
                                        <p:cTn id="174" dur="1" fill="hold">
                                          <p:stCondLst>
                                            <p:cond delay="0"/>
                                          </p:stCondLst>
                                        </p:cTn>
                                        <p:tgtEl>
                                          <p:spTgt spid="43"/>
                                        </p:tgtEl>
                                        <p:attrNameLst>
                                          <p:attrName>style.visibility</p:attrName>
                                        </p:attrNameLst>
                                      </p:cBhvr>
                                      <p:to>
                                        <p:strVal val="visible"/>
                                      </p:to>
                                    </p:set>
                                    <p:animEffect transition="in" filter="blinds(horizontal)">
                                      <p:cBhvr>
                                        <p:cTn id="175" dur="500"/>
                                        <p:tgtEl>
                                          <p:spTgt spid="43"/>
                                        </p:tgtEl>
                                      </p:cBhvr>
                                    </p:animEffect>
                                  </p:childTnLst>
                                </p:cTn>
                              </p:par>
                            </p:childTnLst>
                          </p:cTn>
                        </p:par>
                      </p:childTnLst>
                    </p:cTn>
                  </p:par>
                  <p:par>
                    <p:cTn id="176" fill="hold">
                      <p:stCondLst>
                        <p:cond delay="indefinite"/>
                      </p:stCondLst>
                      <p:childTnLst>
                        <p:par>
                          <p:cTn id="177" fill="hold">
                            <p:stCondLst>
                              <p:cond delay="0"/>
                            </p:stCondLst>
                            <p:childTnLst>
                              <p:par>
                                <p:cTn id="178" presetID="3" presetClass="entr" presetSubtype="10" fill="hold" grpId="0" nodeType="clickEffect">
                                  <p:stCondLst>
                                    <p:cond delay="0"/>
                                  </p:stCondLst>
                                  <p:childTnLst>
                                    <p:set>
                                      <p:cBhvr>
                                        <p:cTn id="179" dur="1" fill="hold">
                                          <p:stCondLst>
                                            <p:cond delay="0"/>
                                          </p:stCondLst>
                                        </p:cTn>
                                        <p:tgtEl>
                                          <p:spTgt spid="41"/>
                                        </p:tgtEl>
                                        <p:attrNameLst>
                                          <p:attrName>style.visibility</p:attrName>
                                        </p:attrNameLst>
                                      </p:cBhvr>
                                      <p:to>
                                        <p:strVal val="visible"/>
                                      </p:to>
                                    </p:set>
                                    <p:animEffect transition="in" filter="blinds(horizontal)">
                                      <p:cBhvr>
                                        <p:cTn id="180" dur="500"/>
                                        <p:tgtEl>
                                          <p:spTgt spid="41"/>
                                        </p:tgtEl>
                                      </p:cBhvr>
                                    </p:animEffect>
                                  </p:childTnLst>
                                </p:cTn>
                              </p:par>
                            </p:childTnLst>
                          </p:cTn>
                        </p:par>
                      </p:childTnLst>
                    </p:cTn>
                  </p:par>
                  <p:par>
                    <p:cTn id="181" fill="hold">
                      <p:stCondLst>
                        <p:cond delay="indefinite"/>
                      </p:stCondLst>
                      <p:childTnLst>
                        <p:par>
                          <p:cTn id="182" fill="hold">
                            <p:stCondLst>
                              <p:cond delay="0"/>
                            </p:stCondLst>
                            <p:childTnLst>
                              <p:par>
                                <p:cTn id="183" presetID="3" presetClass="entr" presetSubtype="10" fill="hold" grpId="0" nodeType="clickEffect">
                                  <p:stCondLst>
                                    <p:cond delay="0"/>
                                  </p:stCondLst>
                                  <p:childTnLst>
                                    <p:set>
                                      <p:cBhvr>
                                        <p:cTn id="184" dur="1" fill="hold">
                                          <p:stCondLst>
                                            <p:cond delay="0"/>
                                          </p:stCondLst>
                                        </p:cTn>
                                        <p:tgtEl>
                                          <p:spTgt spid="54"/>
                                        </p:tgtEl>
                                        <p:attrNameLst>
                                          <p:attrName>style.visibility</p:attrName>
                                        </p:attrNameLst>
                                      </p:cBhvr>
                                      <p:to>
                                        <p:strVal val="visible"/>
                                      </p:to>
                                    </p:set>
                                    <p:animEffect transition="in" filter="blinds(horizontal)">
                                      <p:cBhvr>
                                        <p:cTn id="185" dur="500"/>
                                        <p:tgtEl>
                                          <p:spTgt spid="54"/>
                                        </p:tgtEl>
                                      </p:cBhvr>
                                    </p:animEffect>
                                  </p:childTnLst>
                                </p:cTn>
                              </p:par>
                            </p:childTnLst>
                          </p:cTn>
                        </p:par>
                      </p:childTnLst>
                    </p:cTn>
                  </p:par>
                  <p:par>
                    <p:cTn id="186" fill="hold">
                      <p:stCondLst>
                        <p:cond delay="indefinite"/>
                      </p:stCondLst>
                      <p:childTnLst>
                        <p:par>
                          <p:cTn id="187" fill="hold">
                            <p:stCondLst>
                              <p:cond delay="0"/>
                            </p:stCondLst>
                            <p:childTnLst>
                              <p:par>
                                <p:cTn id="188" presetID="3" presetClass="entr" presetSubtype="10" fill="hold" grpId="0" nodeType="clickEffect">
                                  <p:stCondLst>
                                    <p:cond delay="0"/>
                                  </p:stCondLst>
                                  <p:childTnLst>
                                    <p:set>
                                      <p:cBhvr>
                                        <p:cTn id="189" dur="1" fill="hold">
                                          <p:stCondLst>
                                            <p:cond delay="0"/>
                                          </p:stCondLst>
                                        </p:cTn>
                                        <p:tgtEl>
                                          <p:spTgt spid="55"/>
                                        </p:tgtEl>
                                        <p:attrNameLst>
                                          <p:attrName>style.visibility</p:attrName>
                                        </p:attrNameLst>
                                      </p:cBhvr>
                                      <p:to>
                                        <p:strVal val="visible"/>
                                      </p:to>
                                    </p:set>
                                    <p:animEffect transition="in" filter="blinds(horizontal)">
                                      <p:cBhvr>
                                        <p:cTn id="190" dur="500"/>
                                        <p:tgtEl>
                                          <p:spTgt spid="55"/>
                                        </p:tgtEl>
                                      </p:cBhvr>
                                    </p:animEffect>
                                  </p:childTnLst>
                                </p:cTn>
                              </p:par>
                              <p:par>
                                <p:cTn id="191" presetID="3" presetClass="entr" presetSubtype="10" fill="hold" grpId="0" nodeType="withEffect">
                                  <p:stCondLst>
                                    <p:cond delay="0"/>
                                  </p:stCondLst>
                                  <p:childTnLst>
                                    <p:set>
                                      <p:cBhvr>
                                        <p:cTn id="192" dur="1" fill="hold">
                                          <p:stCondLst>
                                            <p:cond delay="0"/>
                                          </p:stCondLst>
                                        </p:cTn>
                                        <p:tgtEl>
                                          <p:spTgt spid="56"/>
                                        </p:tgtEl>
                                        <p:attrNameLst>
                                          <p:attrName>style.visibility</p:attrName>
                                        </p:attrNameLst>
                                      </p:cBhvr>
                                      <p:to>
                                        <p:strVal val="visible"/>
                                      </p:to>
                                    </p:set>
                                    <p:animEffect transition="in" filter="blinds(horizontal)">
                                      <p:cBhvr>
                                        <p:cTn id="193" dur="500"/>
                                        <p:tgtEl>
                                          <p:spTgt spid="56"/>
                                        </p:tgtEl>
                                      </p:cBhvr>
                                    </p:animEffect>
                                  </p:childTnLst>
                                </p:cTn>
                              </p:par>
                              <p:par>
                                <p:cTn id="194" presetID="3" presetClass="entr" presetSubtype="10" fill="hold" grpId="0" nodeType="withEffect">
                                  <p:stCondLst>
                                    <p:cond delay="0"/>
                                  </p:stCondLst>
                                  <p:childTnLst>
                                    <p:set>
                                      <p:cBhvr>
                                        <p:cTn id="195" dur="1" fill="hold">
                                          <p:stCondLst>
                                            <p:cond delay="0"/>
                                          </p:stCondLst>
                                        </p:cTn>
                                        <p:tgtEl>
                                          <p:spTgt spid="57"/>
                                        </p:tgtEl>
                                        <p:attrNameLst>
                                          <p:attrName>style.visibility</p:attrName>
                                        </p:attrNameLst>
                                      </p:cBhvr>
                                      <p:to>
                                        <p:strVal val="visible"/>
                                      </p:to>
                                    </p:set>
                                    <p:animEffect transition="in" filter="blinds(horizontal)">
                                      <p:cBhvr>
                                        <p:cTn id="196" dur="500"/>
                                        <p:tgtEl>
                                          <p:spTgt spid="57"/>
                                        </p:tgtEl>
                                      </p:cBhvr>
                                    </p:animEffect>
                                  </p:childTnLst>
                                </p:cTn>
                              </p:par>
                              <p:par>
                                <p:cTn id="197" presetID="3" presetClass="entr" presetSubtype="10" fill="hold" grpId="0" nodeType="withEffect">
                                  <p:stCondLst>
                                    <p:cond delay="0"/>
                                  </p:stCondLst>
                                  <p:childTnLst>
                                    <p:set>
                                      <p:cBhvr>
                                        <p:cTn id="198" dur="1" fill="hold">
                                          <p:stCondLst>
                                            <p:cond delay="0"/>
                                          </p:stCondLst>
                                        </p:cTn>
                                        <p:tgtEl>
                                          <p:spTgt spid="58"/>
                                        </p:tgtEl>
                                        <p:attrNameLst>
                                          <p:attrName>style.visibility</p:attrName>
                                        </p:attrNameLst>
                                      </p:cBhvr>
                                      <p:to>
                                        <p:strVal val="visible"/>
                                      </p:to>
                                    </p:set>
                                    <p:animEffect transition="in" filter="blinds(horizontal)">
                                      <p:cBhvr>
                                        <p:cTn id="19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4" grpId="0"/>
      <p:bldP spid="25" grpId="0"/>
      <p:bldP spid="26" grpId="0" animBg="1"/>
      <p:bldP spid="27" grpId="0"/>
      <p:bldP spid="28" grpId="0"/>
      <p:bldP spid="29" grpId="0"/>
      <p:bldP spid="30" grpId="0"/>
      <p:bldP spid="31" grpId="0"/>
      <p:bldP spid="32" grpId="0"/>
      <p:bldP spid="33" grpId="0"/>
      <p:bldP spid="34" grpId="0"/>
      <p:bldP spid="36" grpId="0" animBg="1"/>
      <p:bldP spid="37" grpId="0" animBg="1"/>
      <p:bldP spid="38" grpId="0"/>
      <p:bldP spid="39" grpId="0"/>
      <p:bldP spid="40" grpId="0"/>
      <p:bldP spid="41" grpId="0"/>
      <p:bldP spid="42" grpId="0" animBg="1"/>
      <p:bldP spid="43" grpId="0"/>
      <p:bldP spid="44" grpId="0"/>
      <p:bldP spid="45" grpId="0"/>
      <p:bldP spid="46" grpId="0"/>
      <p:bldP spid="47" grpId="0" animBg="1"/>
      <p:bldP spid="48" grpId="0" animBg="1"/>
      <p:bldP spid="49" grpId="0"/>
      <p:bldP spid="50" grpId="0"/>
      <p:bldP spid="51" grpId="0" animBg="1"/>
      <p:bldP spid="52" grpId="0" animBg="1"/>
      <p:bldP spid="53" grpId="0" animBg="1"/>
      <p:bldP spid="54" grpId="0" animBg="1"/>
      <p:bldP spid="55" grpId="0" animBg="1"/>
      <p:bldP spid="56" grpId="0" animBg="1"/>
      <p:bldP spid="57" grpId="0" animBg="1"/>
      <p:bldP spid="5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44" t="14345" r="1254" b="13474"/>
          <a:stretch/>
        </p:blipFill>
        <p:spPr bwMode="auto">
          <a:xfrm>
            <a:off x="4125433" y="1541721"/>
            <a:ext cx="3973692" cy="2438400"/>
          </a:xfrm>
          <a:prstGeom prst="rect">
            <a:avLst/>
          </a:prstGeom>
          <a:noFill/>
          <a:ln w="25400">
            <a:no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124200" cy="4800600"/>
          </a:xfrm>
        </p:spPr>
        <p:txBody>
          <a:bodyPr>
            <a:normAutofit/>
          </a:bodyPr>
          <a:lstStyle/>
          <a:p>
            <a:pPr marL="0" indent="0" algn="ctr">
              <a:buNone/>
            </a:pPr>
            <a:r>
              <a:rPr lang="en-GB" sz="1400" b="1" dirty="0" smtClean="0">
                <a:latin typeface="Comic Sans MS" panose="030F0702030302020204" pitchFamily="66" charset="0"/>
              </a:rPr>
              <a:t>You can use Integration to find areas of sectors of curves, given their Polar equations</a:t>
            </a:r>
            <a:endParaRPr lang="en-GB" sz="1400" dirty="0" smtClean="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smtClean="0">
                <a:latin typeface="Comic Sans MS" panose="030F0702030302020204" pitchFamily="66" charset="0"/>
              </a:rPr>
              <a:t>a) On the same diagram, sketch the curves with equations: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r = 2 + cos</a:t>
            </a:r>
            <a:r>
              <a:rPr lang="el-GR" sz="1400" dirty="0" smtClean="0">
                <a:latin typeface="Comic Sans MS" panose="030F0702030302020204" pitchFamily="66" charset="0"/>
                <a:sym typeface="Wingdings" panose="05000000000000000000" pitchFamily="2" charset="2"/>
              </a:rPr>
              <a:t>θ</a:t>
            </a:r>
            <a:endParaRPr lang="en-US" sz="1400" dirty="0" smtClean="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r = 5cos</a:t>
            </a:r>
            <a:r>
              <a:rPr lang="el-GR" sz="1400" dirty="0" smtClean="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smtClean="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b) Find the polar coordinates of the intersection of these curves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c) Find the exact value of the finite region bounded by the 2 curves</a:t>
            </a:r>
          </a:p>
        </p:txBody>
      </p:sp>
      <p:sp>
        <p:nvSpPr>
          <p:cNvPr id="4" name="TextBox 3"/>
          <p:cNvSpPr txBox="1"/>
          <p:nvPr/>
        </p:nvSpPr>
        <p:spPr>
          <a:xfrm>
            <a:off x="8713589" y="6550223"/>
            <a:ext cx="423514" cy="307777"/>
          </a:xfrm>
          <a:prstGeom prst="rect">
            <a:avLst/>
          </a:prstGeom>
          <a:noFill/>
        </p:spPr>
        <p:txBody>
          <a:bodyPr wrap="none" rtlCol="0">
            <a:spAutoFit/>
          </a:bodyPr>
          <a:lstStyle/>
          <a:p>
            <a:pPr algn="ctr"/>
            <a:r>
              <a:rPr lang="en-GB" sz="1400" dirty="0" smtClean="0">
                <a:latin typeface="Comic Sans MS" panose="030F0702030302020204" pitchFamily="66" charset="0"/>
              </a:rPr>
              <a:t>7D</a:t>
            </a:r>
            <a:endParaRPr lang="en-GB" sz="1400" dirty="0">
              <a:latin typeface="Comic Sans MS" panose="030F0702030302020204" pitchFamily="66" charset="0"/>
            </a:endParaRPr>
          </a:p>
        </p:txBody>
      </p:sp>
      <p:pic>
        <p:nvPicPr>
          <p:cNvPr id="5" name="Picture 2" descr="http://hyperphysics.phy-astr.gsu.edu/hbase/math/immath/sphcoorde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76200"/>
            <a:ext cx="1623848" cy="11792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sp>
        <p:nvSpPr>
          <p:cNvPr id="14" name="TextBox 13"/>
          <p:cNvSpPr txBox="1"/>
          <p:nvPr/>
        </p:nvSpPr>
        <p:spPr>
          <a:xfrm>
            <a:off x="8122077" y="2766176"/>
            <a:ext cx="279244" cy="276999"/>
          </a:xfrm>
          <a:prstGeom prst="rect">
            <a:avLst/>
          </a:prstGeom>
          <a:noFill/>
        </p:spPr>
        <p:txBody>
          <a:bodyPr wrap="none" rtlCol="0">
            <a:spAutoFit/>
          </a:bodyPr>
          <a:lstStyle/>
          <a:p>
            <a:r>
              <a:rPr lang="en-US" sz="1200" b="1" dirty="0" smtClean="0">
                <a:latin typeface="Comic Sans MS" panose="030F0702030302020204" pitchFamily="66" charset="0"/>
              </a:rPr>
              <a:t>0</a:t>
            </a:r>
            <a:endParaRPr lang="en-GB" sz="1200" b="1" dirty="0">
              <a:latin typeface="Comic Sans MS" panose="030F0702030302020204" pitchFamily="66" charset="0"/>
            </a:endParaRPr>
          </a:p>
        </p:txBody>
      </p:sp>
      <p:sp>
        <p:nvSpPr>
          <p:cNvPr id="15" name="TextBox 14"/>
          <p:cNvSpPr txBox="1"/>
          <p:nvPr/>
        </p:nvSpPr>
        <p:spPr>
          <a:xfrm>
            <a:off x="5949210" y="1011887"/>
            <a:ext cx="321624" cy="461665"/>
          </a:xfrm>
          <a:prstGeom prst="rect">
            <a:avLst/>
          </a:prstGeom>
          <a:noFill/>
        </p:spPr>
        <p:txBody>
          <a:bodyPr wrap="square" rtlCol="0">
            <a:spAutoFit/>
          </a:bodyPr>
          <a:lstStyle/>
          <a:p>
            <a:pPr algn="ctr"/>
            <a:r>
              <a:rPr lang="el-GR" sz="1200" b="1" u="sng" dirty="0" smtClean="0">
                <a:latin typeface="Comic Sans MS" panose="030F0702030302020204" pitchFamily="66" charset="0"/>
              </a:rPr>
              <a:t>π</a:t>
            </a:r>
            <a:r>
              <a:rPr lang="en-US" sz="1200" b="1" dirty="0" smtClean="0">
                <a:latin typeface="Comic Sans MS" panose="030F0702030302020204" pitchFamily="66" charset="0"/>
              </a:rPr>
              <a:t> 2</a:t>
            </a:r>
            <a:endParaRPr lang="en-GB" sz="1200" b="1" dirty="0">
              <a:latin typeface="Comic Sans MS" panose="030F0702030302020204" pitchFamily="66" charset="0"/>
            </a:endParaRPr>
          </a:p>
        </p:txBody>
      </p:sp>
      <p:sp>
        <p:nvSpPr>
          <p:cNvPr id="16" name="TextBox 15"/>
          <p:cNvSpPr txBox="1"/>
          <p:nvPr/>
        </p:nvSpPr>
        <p:spPr>
          <a:xfrm>
            <a:off x="3886200" y="2603205"/>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17" name="TextBox 16"/>
          <p:cNvSpPr txBox="1"/>
          <p:nvPr/>
        </p:nvSpPr>
        <p:spPr>
          <a:xfrm>
            <a:off x="5909931" y="3985438"/>
            <a:ext cx="442357" cy="461665"/>
          </a:xfrm>
          <a:prstGeom prst="rect">
            <a:avLst/>
          </a:prstGeom>
          <a:noFill/>
        </p:spPr>
        <p:txBody>
          <a:bodyPr wrap="square" rtlCol="0">
            <a:spAutoFit/>
          </a:bodyPr>
          <a:lstStyle/>
          <a:p>
            <a:pPr algn="ctr"/>
            <a:r>
              <a:rPr lang="en-US" sz="1200" b="1" u="sng" dirty="0" smtClean="0">
                <a:latin typeface="Comic Sans MS" panose="030F0702030302020204" pitchFamily="66" charset="0"/>
              </a:rPr>
              <a:t>3</a:t>
            </a:r>
            <a:r>
              <a:rPr lang="el-GR" sz="1200" b="1" u="sng" dirty="0" smtClean="0">
                <a:latin typeface="Comic Sans MS" panose="030F0702030302020204" pitchFamily="66" charset="0"/>
              </a:rPr>
              <a:t>π</a:t>
            </a:r>
            <a:r>
              <a:rPr lang="en-US" sz="1200" b="1" dirty="0" smtClean="0">
                <a:latin typeface="Comic Sans MS" panose="030F0702030302020204" pitchFamily="66" charset="0"/>
              </a:rPr>
              <a:t> 2</a:t>
            </a:r>
            <a:endParaRPr lang="en-GB" sz="1200" b="1" dirty="0">
              <a:latin typeface="Comic Sans MS" panose="030F0702030302020204" pitchFamily="66" charset="0"/>
            </a:endParaRPr>
          </a:p>
        </p:txBody>
      </p:sp>
      <p:sp>
        <p:nvSpPr>
          <p:cNvPr id="7" name="Freeform 6"/>
          <p:cNvSpPr/>
          <p:nvPr/>
        </p:nvSpPr>
        <p:spPr>
          <a:xfrm>
            <a:off x="6107906" y="2131218"/>
            <a:ext cx="969169" cy="628650"/>
          </a:xfrm>
          <a:custGeom>
            <a:avLst/>
            <a:gdLst>
              <a:gd name="connsiteX0" fmla="*/ 0 w 957263"/>
              <a:gd name="connsiteY0" fmla="*/ 616744 h 900112"/>
              <a:gd name="connsiteX1" fmla="*/ 9525 w 957263"/>
              <a:gd name="connsiteY1" fmla="*/ 504825 h 900112"/>
              <a:gd name="connsiteX2" fmla="*/ 38100 w 957263"/>
              <a:gd name="connsiteY2" fmla="*/ 411956 h 900112"/>
              <a:gd name="connsiteX3" fmla="*/ 76200 w 957263"/>
              <a:gd name="connsiteY3" fmla="*/ 321469 h 900112"/>
              <a:gd name="connsiteX4" fmla="*/ 119063 w 957263"/>
              <a:gd name="connsiteY4" fmla="*/ 252412 h 900112"/>
              <a:gd name="connsiteX5" fmla="*/ 164307 w 957263"/>
              <a:gd name="connsiteY5" fmla="*/ 190500 h 900112"/>
              <a:gd name="connsiteX6" fmla="*/ 226219 w 957263"/>
              <a:gd name="connsiteY6" fmla="*/ 121444 h 900112"/>
              <a:gd name="connsiteX7" fmla="*/ 278607 w 957263"/>
              <a:gd name="connsiteY7" fmla="*/ 80962 h 900112"/>
              <a:gd name="connsiteX8" fmla="*/ 347663 w 957263"/>
              <a:gd name="connsiteY8" fmla="*/ 26194 h 900112"/>
              <a:gd name="connsiteX9" fmla="*/ 402432 w 957263"/>
              <a:gd name="connsiteY9" fmla="*/ 0 h 900112"/>
              <a:gd name="connsiteX10" fmla="*/ 454819 w 957263"/>
              <a:gd name="connsiteY10" fmla="*/ 11906 h 900112"/>
              <a:gd name="connsiteX11" fmla="*/ 526257 w 957263"/>
              <a:gd name="connsiteY11" fmla="*/ 33337 h 900112"/>
              <a:gd name="connsiteX12" fmla="*/ 585788 w 957263"/>
              <a:gd name="connsiteY12" fmla="*/ 59531 h 900112"/>
              <a:gd name="connsiteX13" fmla="*/ 652463 w 957263"/>
              <a:gd name="connsiteY13" fmla="*/ 92869 h 900112"/>
              <a:gd name="connsiteX14" fmla="*/ 726282 w 957263"/>
              <a:gd name="connsiteY14" fmla="*/ 147637 h 900112"/>
              <a:gd name="connsiteX15" fmla="*/ 778669 w 957263"/>
              <a:gd name="connsiteY15" fmla="*/ 200025 h 900112"/>
              <a:gd name="connsiteX16" fmla="*/ 831057 w 957263"/>
              <a:gd name="connsiteY16" fmla="*/ 259556 h 900112"/>
              <a:gd name="connsiteX17" fmla="*/ 869157 w 957263"/>
              <a:gd name="connsiteY17" fmla="*/ 319087 h 900112"/>
              <a:gd name="connsiteX18" fmla="*/ 902494 w 957263"/>
              <a:gd name="connsiteY18" fmla="*/ 373856 h 900112"/>
              <a:gd name="connsiteX19" fmla="*/ 931069 w 957263"/>
              <a:gd name="connsiteY19" fmla="*/ 447675 h 900112"/>
              <a:gd name="connsiteX20" fmla="*/ 950119 w 957263"/>
              <a:gd name="connsiteY20" fmla="*/ 533400 h 900112"/>
              <a:gd name="connsiteX21" fmla="*/ 957263 w 957263"/>
              <a:gd name="connsiteY21" fmla="*/ 623887 h 900112"/>
              <a:gd name="connsiteX22" fmla="*/ 952500 w 957263"/>
              <a:gd name="connsiteY22" fmla="*/ 707231 h 900112"/>
              <a:gd name="connsiteX23" fmla="*/ 935832 w 957263"/>
              <a:gd name="connsiteY23" fmla="*/ 781050 h 900112"/>
              <a:gd name="connsiteX24" fmla="*/ 916782 w 957263"/>
              <a:gd name="connsiteY24" fmla="*/ 847725 h 900112"/>
              <a:gd name="connsiteX25" fmla="*/ 892969 w 957263"/>
              <a:gd name="connsiteY25" fmla="*/ 900112 h 900112"/>
              <a:gd name="connsiteX26" fmla="*/ 869157 w 957263"/>
              <a:gd name="connsiteY26" fmla="*/ 762000 h 900112"/>
              <a:gd name="connsiteX27" fmla="*/ 864394 w 957263"/>
              <a:gd name="connsiteY27" fmla="*/ 764381 h 900112"/>
              <a:gd name="connsiteX0" fmla="*/ 0 w 957263"/>
              <a:gd name="connsiteY0" fmla="*/ 616744 h 900112"/>
              <a:gd name="connsiteX1" fmla="*/ 9525 w 957263"/>
              <a:gd name="connsiteY1" fmla="*/ 504825 h 900112"/>
              <a:gd name="connsiteX2" fmla="*/ 38100 w 957263"/>
              <a:gd name="connsiteY2" fmla="*/ 411956 h 900112"/>
              <a:gd name="connsiteX3" fmla="*/ 76200 w 957263"/>
              <a:gd name="connsiteY3" fmla="*/ 321469 h 900112"/>
              <a:gd name="connsiteX4" fmla="*/ 119063 w 957263"/>
              <a:gd name="connsiteY4" fmla="*/ 252412 h 900112"/>
              <a:gd name="connsiteX5" fmla="*/ 164307 w 957263"/>
              <a:gd name="connsiteY5" fmla="*/ 190500 h 900112"/>
              <a:gd name="connsiteX6" fmla="*/ 226219 w 957263"/>
              <a:gd name="connsiteY6" fmla="*/ 121444 h 900112"/>
              <a:gd name="connsiteX7" fmla="*/ 278607 w 957263"/>
              <a:gd name="connsiteY7" fmla="*/ 80962 h 900112"/>
              <a:gd name="connsiteX8" fmla="*/ 347663 w 957263"/>
              <a:gd name="connsiteY8" fmla="*/ 26194 h 900112"/>
              <a:gd name="connsiteX9" fmla="*/ 402432 w 957263"/>
              <a:gd name="connsiteY9" fmla="*/ 0 h 900112"/>
              <a:gd name="connsiteX10" fmla="*/ 454819 w 957263"/>
              <a:gd name="connsiteY10" fmla="*/ 11906 h 900112"/>
              <a:gd name="connsiteX11" fmla="*/ 526257 w 957263"/>
              <a:gd name="connsiteY11" fmla="*/ 33337 h 900112"/>
              <a:gd name="connsiteX12" fmla="*/ 585788 w 957263"/>
              <a:gd name="connsiteY12" fmla="*/ 59531 h 900112"/>
              <a:gd name="connsiteX13" fmla="*/ 652463 w 957263"/>
              <a:gd name="connsiteY13" fmla="*/ 92869 h 900112"/>
              <a:gd name="connsiteX14" fmla="*/ 726282 w 957263"/>
              <a:gd name="connsiteY14" fmla="*/ 147637 h 900112"/>
              <a:gd name="connsiteX15" fmla="*/ 778669 w 957263"/>
              <a:gd name="connsiteY15" fmla="*/ 200025 h 900112"/>
              <a:gd name="connsiteX16" fmla="*/ 831057 w 957263"/>
              <a:gd name="connsiteY16" fmla="*/ 259556 h 900112"/>
              <a:gd name="connsiteX17" fmla="*/ 869157 w 957263"/>
              <a:gd name="connsiteY17" fmla="*/ 319087 h 900112"/>
              <a:gd name="connsiteX18" fmla="*/ 902494 w 957263"/>
              <a:gd name="connsiteY18" fmla="*/ 373856 h 900112"/>
              <a:gd name="connsiteX19" fmla="*/ 931069 w 957263"/>
              <a:gd name="connsiteY19" fmla="*/ 447675 h 900112"/>
              <a:gd name="connsiteX20" fmla="*/ 950119 w 957263"/>
              <a:gd name="connsiteY20" fmla="*/ 533400 h 900112"/>
              <a:gd name="connsiteX21" fmla="*/ 957263 w 957263"/>
              <a:gd name="connsiteY21" fmla="*/ 623887 h 900112"/>
              <a:gd name="connsiteX22" fmla="*/ 819150 w 957263"/>
              <a:gd name="connsiteY22" fmla="*/ 623887 h 900112"/>
              <a:gd name="connsiteX23" fmla="*/ 935832 w 957263"/>
              <a:gd name="connsiteY23" fmla="*/ 781050 h 900112"/>
              <a:gd name="connsiteX24" fmla="*/ 916782 w 957263"/>
              <a:gd name="connsiteY24" fmla="*/ 847725 h 900112"/>
              <a:gd name="connsiteX25" fmla="*/ 892969 w 957263"/>
              <a:gd name="connsiteY25" fmla="*/ 900112 h 900112"/>
              <a:gd name="connsiteX26" fmla="*/ 869157 w 957263"/>
              <a:gd name="connsiteY26" fmla="*/ 762000 h 900112"/>
              <a:gd name="connsiteX27" fmla="*/ 864394 w 957263"/>
              <a:gd name="connsiteY27" fmla="*/ 764381 h 900112"/>
              <a:gd name="connsiteX0" fmla="*/ 0 w 957263"/>
              <a:gd name="connsiteY0" fmla="*/ 616744 h 900112"/>
              <a:gd name="connsiteX1" fmla="*/ 9525 w 957263"/>
              <a:gd name="connsiteY1" fmla="*/ 504825 h 900112"/>
              <a:gd name="connsiteX2" fmla="*/ 38100 w 957263"/>
              <a:gd name="connsiteY2" fmla="*/ 411956 h 900112"/>
              <a:gd name="connsiteX3" fmla="*/ 76200 w 957263"/>
              <a:gd name="connsiteY3" fmla="*/ 321469 h 900112"/>
              <a:gd name="connsiteX4" fmla="*/ 119063 w 957263"/>
              <a:gd name="connsiteY4" fmla="*/ 252412 h 900112"/>
              <a:gd name="connsiteX5" fmla="*/ 164307 w 957263"/>
              <a:gd name="connsiteY5" fmla="*/ 190500 h 900112"/>
              <a:gd name="connsiteX6" fmla="*/ 226219 w 957263"/>
              <a:gd name="connsiteY6" fmla="*/ 121444 h 900112"/>
              <a:gd name="connsiteX7" fmla="*/ 278607 w 957263"/>
              <a:gd name="connsiteY7" fmla="*/ 80962 h 900112"/>
              <a:gd name="connsiteX8" fmla="*/ 347663 w 957263"/>
              <a:gd name="connsiteY8" fmla="*/ 26194 h 900112"/>
              <a:gd name="connsiteX9" fmla="*/ 402432 w 957263"/>
              <a:gd name="connsiteY9" fmla="*/ 0 h 900112"/>
              <a:gd name="connsiteX10" fmla="*/ 454819 w 957263"/>
              <a:gd name="connsiteY10" fmla="*/ 11906 h 900112"/>
              <a:gd name="connsiteX11" fmla="*/ 526257 w 957263"/>
              <a:gd name="connsiteY11" fmla="*/ 33337 h 900112"/>
              <a:gd name="connsiteX12" fmla="*/ 585788 w 957263"/>
              <a:gd name="connsiteY12" fmla="*/ 59531 h 900112"/>
              <a:gd name="connsiteX13" fmla="*/ 652463 w 957263"/>
              <a:gd name="connsiteY13" fmla="*/ 92869 h 900112"/>
              <a:gd name="connsiteX14" fmla="*/ 726282 w 957263"/>
              <a:gd name="connsiteY14" fmla="*/ 147637 h 900112"/>
              <a:gd name="connsiteX15" fmla="*/ 778669 w 957263"/>
              <a:gd name="connsiteY15" fmla="*/ 200025 h 900112"/>
              <a:gd name="connsiteX16" fmla="*/ 831057 w 957263"/>
              <a:gd name="connsiteY16" fmla="*/ 259556 h 900112"/>
              <a:gd name="connsiteX17" fmla="*/ 869157 w 957263"/>
              <a:gd name="connsiteY17" fmla="*/ 319087 h 900112"/>
              <a:gd name="connsiteX18" fmla="*/ 902494 w 957263"/>
              <a:gd name="connsiteY18" fmla="*/ 373856 h 900112"/>
              <a:gd name="connsiteX19" fmla="*/ 931069 w 957263"/>
              <a:gd name="connsiteY19" fmla="*/ 447675 h 900112"/>
              <a:gd name="connsiteX20" fmla="*/ 950119 w 957263"/>
              <a:gd name="connsiteY20" fmla="*/ 533400 h 900112"/>
              <a:gd name="connsiteX21" fmla="*/ 957263 w 957263"/>
              <a:gd name="connsiteY21" fmla="*/ 623887 h 900112"/>
              <a:gd name="connsiteX22" fmla="*/ 819150 w 957263"/>
              <a:gd name="connsiteY22" fmla="*/ 623887 h 900112"/>
              <a:gd name="connsiteX23" fmla="*/ 407195 w 957263"/>
              <a:gd name="connsiteY23" fmla="*/ 621506 h 900112"/>
              <a:gd name="connsiteX24" fmla="*/ 916782 w 957263"/>
              <a:gd name="connsiteY24" fmla="*/ 847725 h 900112"/>
              <a:gd name="connsiteX25" fmla="*/ 892969 w 957263"/>
              <a:gd name="connsiteY25" fmla="*/ 900112 h 900112"/>
              <a:gd name="connsiteX26" fmla="*/ 869157 w 957263"/>
              <a:gd name="connsiteY26" fmla="*/ 762000 h 900112"/>
              <a:gd name="connsiteX27" fmla="*/ 864394 w 957263"/>
              <a:gd name="connsiteY27" fmla="*/ 764381 h 900112"/>
              <a:gd name="connsiteX0" fmla="*/ 0 w 957263"/>
              <a:gd name="connsiteY0" fmla="*/ 616744 h 900112"/>
              <a:gd name="connsiteX1" fmla="*/ 9525 w 957263"/>
              <a:gd name="connsiteY1" fmla="*/ 504825 h 900112"/>
              <a:gd name="connsiteX2" fmla="*/ 38100 w 957263"/>
              <a:gd name="connsiteY2" fmla="*/ 411956 h 900112"/>
              <a:gd name="connsiteX3" fmla="*/ 76200 w 957263"/>
              <a:gd name="connsiteY3" fmla="*/ 321469 h 900112"/>
              <a:gd name="connsiteX4" fmla="*/ 119063 w 957263"/>
              <a:gd name="connsiteY4" fmla="*/ 252412 h 900112"/>
              <a:gd name="connsiteX5" fmla="*/ 164307 w 957263"/>
              <a:gd name="connsiteY5" fmla="*/ 190500 h 900112"/>
              <a:gd name="connsiteX6" fmla="*/ 226219 w 957263"/>
              <a:gd name="connsiteY6" fmla="*/ 121444 h 900112"/>
              <a:gd name="connsiteX7" fmla="*/ 278607 w 957263"/>
              <a:gd name="connsiteY7" fmla="*/ 80962 h 900112"/>
              <a:gd name="connsiteX8" fmla="*/ 347663 w 957263"/>
              <a:gd name="connsiteY8" fmla="*/ 26194 h 900112"/>
              <a:gd name="connsiteX9" fmla="*/ 402432 w 957263"/>
              <a:gd name="connsiteY9" fmla="*/ 0 h 900112"/>
              <a:gd name="connsiteX10" fmla="*/ 454819 w 957263"/>
              <a:gd name="connsiteY10" fmla="*/ 11906 h 900112"/>
              <a:gd name="connsiteX11" fmla="*/ 526257 w 957263"/>
              <a:gd name="connsiteY11" fmla="*/ 33337 h 900112"/>
              <a:gd name="connsiteX12" fmla="*/ 585788 w 957263"/>
              <a:gd name="connsiteY12" fmla="*/ 59531 h 900112"/>
              <a:gd name="connsiteX13" fmla="*/ 652463 w 957263"/>
              <a:gd name="connsiteY13" fmla="*/ 92869 h 900112"/>
              <a:gd name="connsiteX14" fmla="*/ 726282 w 957263"/>
              <a:gd name="connsiteY14" fmla="*/ 147637 h 900112"/>
              <a:gd name="connsiteX15" fmla="*/ 778669 w 957263"/>
              <a:gd name="connsiteY15" fmla="*/ 200025 h 900112"/>
              <a:gd name="connsiteX16" fmla="*/ 831057 w 957263"/>
              <a:gd name="connsiteY16" fmla="*/ 259556 h 900112"/>
              <a:gd name="connsiteX17" fmla="*/ 869157 w 957263"/>
              <a:gd name="connsiteY17" fmla="*/ 319087 h 900112"/>
              <a:gd name="connsiteX18" fmla="*/ 902494 w 957263"/>
              <a:gd name="connsiteY18" fmla="*/ 373856 h 900112"/>
              <a:gd name="connsiteX19" fmla="*/ 931069 w 957263"/>
              <a:gd name="connsiteY19" fmla="*/ 447675 h 900112"/>
              <a:gd name="connsiteX20" fmla="*/ 950119 w 957263"/>
              <a:gd name="connsiteY20" fmla="*/ 533400 h 900112"/>
              <a:gd name="connsiteX21" fmla="*/ 957263 w 957263"/>
              <a:gd name="connsiteY21" fmla="*/ 623887 h 900112"/>
              <a:gd name="connsiteX22" fmla="*/ 819150 w 957263"/>
              <a:gd name="connsiteY22" fmla="*/ 623887 h 900112"/>
              <a:gd name="connsiteX23" fmla="*/ 407195 w 957263"/>
              <a:gd name="connsiteY23" fmla="*/ 621506 h 900112"/>
              <a:gd name="connsiteX24" fmla="*/ 264319 w 957263"/>
              <a:gd name="connsiteY24" fmla="*/ 619125 h 900112"/>
              <a:gd name="connsiteX25" fmla="*/ 892969 w 957263"/>
              <a:gd name="connsiteY25" fmla="*/ 900112 h 900112"/>
              <a:gd name="connsiteX26" fmla="*/ 869157 w 957263"/>
              <a:gd name="connsiteY26" fmla="*/ 762000 h 900112"/>
              <a:gd name="connsiteX27" fmla="*/ 864394 w 957263"/>
              <a:gd name="connsiteY27" fmla="*/ 764381 h 900112"/>
              <a:gd name="connsiteX0" fmla="*/ 0 w 957263"/>
              <a:gd name="connsiteY0" fmla="*/ 616744 h 764381"/>
              <a:gd name="connsiteX1" fmla="*/ 9525 w 957263"/>
              <a:gd name="connsiteY1" fmla="*/ 504825 h 764381"/>
              <a:gd name="connsiteX2" fmla="*/ 38100 w 957263"/>
              <a:gd name="connsiteY2" fmla="*/ 411956 h 764381"/>
              <a:gd name="connsiteX3" fmla="*/ 76200 w 957263"/>
              <a:gd name="connsiteY3" fmla="*/ 321469 h 764381"/>
              <a:gd name="connsiteX4" fmla="*/ 119063 w 957263"/>
              <a:gd name="connsiteY4" fmla="*/ 252412 h 764381"/>
              <a:gd name="connsiteX5" fmla="*/ 164307 w 957263"/>
              <a:gd name="connsiteY5" fmla="*/ 190500 h 764381"/>
              <a:gd name="connsiteX6" fmla="*/ 226219 w 957263"/>
              <a:gd name="connsiteY6" fmla="*/ 121444 h 764381"/>
              <a:gd name="connsiteX7" fmla="*/ 278607 w 957263"/>
              <a:gd name="connsiteY7" fmla="*/ 80962 h 764381"/>
              <a:gd name="connsiteX8" fmla="*/ 347663 w 957263"/>
              <a:gd name="connsiteY8" fmla="*/ 26194 h 764381"/>
              <a:gd name="connsiteX9" fmla="*/ 402432 w 957263"/>
              <a:gd name="connsiteY9" fmla="*/ 0 h 764381"/>
              <a:gd name="connsiteX10" fmla="*/ 454819 w 957263"/>
              <a:gd name="connsiteY10" fmla="*/ 11906 h 764381"/>
              <a:gd name="connsiteX11" fmla="*/ 526257 w 957263"/>
              <a:gd name="connsiteY11" fmla="*/ 33337 h 764381"/>
              <a:gd name="connsiteX12" fmla="*/ 585788 w 957263"/>
              <a:gd name="connsiteY12" fmla="*/ 59531 h 764381"/>
              <a:gd name="connsiteX13" fmla="*/ 652463 w 957263"/>
              <a:gd name="connsiteY13" fmla="*/ 92869 h 764381"/>
              <a:gd name="connsiteX14" fmla="*/ 726282 w 957263"/>
              <a:gd name="connsiteY14" fmla="*/ 147637 h 764381"/>
              <a:gd name="connsiteX15" fmla="*/ 778669 w 957263"/>
              <a:gd name="connsiteY15" fmla="*/ 200025 h 764381"/>
              <a:gd name="connsiteX16" fmla="*/ 831057 w 957263"/>
              <a:gd name="connsiteY16" fmla="*/ 259556 h 764381"/>
              <a:gd name="connsiteX17" fmla="*/ 869157 w 957263"/>
              <a:gd name="connsiteY17" fmla="*/ 319087 h 764381"/>
              <a:gd name="connsiteX18" fmla="*/ 902494 w 957263"/>
              <a:gd name="connsiteY18" fmla="*/ 373856 h 764381"/>
              <a:gd name="connsiteX19" fmla="*/ 931069 w 957263"/>
              <a:gd name="connsiteY19" fmla="*/ 447675 h 764381"/>
              <a:gd name="connsiteX20" fmla="*/ 950119 w 957263"/>
              <a:gd name="connsiteY20" fmla="*/ 533400 h 764381"/>
              <a:gd name="connsiteX21" fmla="*/ 957263 w 957263"/>
              <a:gd name="connsiteY21" fmla="*/ 623887 h 764381"/>
              <a:gd name="connsiteX22" fmla="*/ 819150 w 957263"/>
              <a:gd name="connsiteY22" fmla="*/ 623887 h 764381"/>
              <a:gd name="connsiteX23" fmla="*/ 407195 w 957263"/>
              <a:gd name="connsiteY23" fmla="*/ 621506 h 764381"/>
              <a:gd name="connsiteX24" fmla="*/ 264319 w 957263"/>
              <a:gd name="connsiteY24" fmla="*/ 619125 h 764381"/>
              <a:gd name="connsiteX25" fmla="*/ 145256 w 957263"/>
              <a:gd name="connsiteY25" fmla="*/ 621506 h 764381"/>
              <a:gd name="connsiteX26" fmla="*/ 869157 w 957263"/>
              <a:gd name="connsiteY26" fmla="*/ 762000 h 764381"/>
              <a:gd name="connsiteX27" fmla="*/ 864394 w 957263"/>
              <a:gd name="connsiteY27" fmla="*/ 764381 h 764381"/>
              <a:gd name="connsiteX0" fmla="*/ 4762 w 962025"/>
              <a:gd name="connsiteY0" fmla="*/ 616744 h 762000"/>
              <a:gd name="connsiteX1" fmla="*/ 14287 w 962025"/>
              <a:gd name="connsiteY1" fmla="*/ 504825 h 762000"/>
              <a:gd name="connsiteX2" fmla="*/ 42862 w 962025"/>
              <a:gd name="connsiteY2" fmla="*/ 411956 h 762000"/>
              <a:gd name="connsiteX3" fmla="*/ 80962 w 962025"/>
              <a:gd name="connsiteY3" fmla="*/ 321469 h 762000"/>
              <a:gd name="connsiteX4" fmla="*/ 123825 w 962025"/>
              <a:gd name="connsiteY4" fmla="*/ 252412 h 762000"/>
              <a:gd name="connsiteX5" fmla="*/ 169069 w 962025"/>
              <a:gd name="connsiteY5" fmla="*/ 190500 h 762000"/>
              <a:gd name="connsiteX6" fmla="*/ 230981 w 962025"/>
              <a:gd name="connsiteY6" fmla="*/ 121444 h 762000"/>
              <a:gd name="connsiteX7" fmla="*/ 283369 w 962025"/>
              <a:gd name="connsiteY7" fmla="*/ 80962 h 762000"/>
              <a:gd name="connsiteX8" fmla="*/ 352425 w 962025"/>
              <a:gd name="connsiteY8" fmla="*/ 26194 h 762000"/>
              <a:gd name="connsiteX9" fmla="*/ 407194 w 962025"/>
              <a:gd name="connsiteY9" fmla="*/ 0 h 762000"/>
              <a:gd name="connsiteX10" fmla="*/ 459581 w 962025"/>
              <a:gd name="connsiteY10" fmla="*/ 11906 h 762000"/>
              <a:gd name="connsiteX11" fmla="*/ 531019 w 962025"/>
              <a:gd name="connsiteY11" fmla="*/ 33337 h 762000"/>
              <a:gd name="connsiteX12" fmla="*/ 590550 w 962025"/>
              <a:gd name="connsiteY12" fmla="*/ 59531 h 762000"/>
              <a:gd name="connsiteX13" fmla="*/ 657225 w 962025"/>
              <a:gd name="connsiteY13" fmla="*/ 92869 h 762000"/>
              <a:gd name="connsiteX14" fmla="*/ 731044 w 962025"/>
              <a:gd name="connsiteY14" fmla="*/ 147637 h 762000"/>
              <a:gd name="connsiteX15" fmla="*/ 783431 w 962025"/>
              <a:gd name="connsiteY15" fmla="*/ 200025 h 762000"/>
              <a:gd name="connsiteX16" fmla="*/ 835819 w 962025"/>
              <a:gd name="connsiteY16" fmla="*/ 259556 h 762000"/>
              <a:gd name="connsiteX17" fmla="*/ 873919 w 962025"/>
              <a:gd name="connsiteY17" fmla="*/ 319087 h 762000"/>
              <a:gd name="connsiteX18" fmla="*/ 907256 w 962025"/>
              <a:gd name="connsiteY18" fmla="*/ 373856 h 762000"/>
              <a:gd name="connsiteX19" fmla="*/ 935831 w 962025"/>
              <a:gd name="connsiteY19" fmla="*/ 447675 h 762000"/>
              <a:gd name="connsiteX20" fmla="*/ 954881 w 962025"/>
              <a:gd name="connsiteY20" fmla="*/ 533400 h 762000"/>
              <a:gd name="connsiteX21" fmla="*/ 962025 w 962025"/>
              <a:gd name="connsiteY21" fmla="*/ 623887 h 762000"/>
              <a:gd name="connsiteX22" fmla="*/ 823912 w 962025"/>
              <a:gd name="connsiteY22" fmla="*/ 623887 h 762000"/>
              <a:gd name="connsiteX23" fmla="*/ 411957 w 962025"/>
              <a:gd name="connsiteY23" fmla="*/ 621506 h 762000"/>
              <a:gd name="connsiteX24" fmla="*/ 269081 w 962025"/>
              <a:gd name="connsiteY24" fmla="*/ 619125 h 762000"/>
              <a:gd name="connsiteX25" fmla="*/ 150018 w 962025"/>
              <a:gd name="connsiteY25" fmla="*/ 621506 h 762000"/>
              <a:gd name="connsiteX26" fmla="*/ 873919 w 962025"/>
              <a:gd name="connsiteY26" fmla="*/ 762000 h 762000"/>
              <a:gd name="connsiteX27" fmla="*/ 0 w 962025"/>
              <a:gd name="connsiteY27" fmla="*/ 616743 h 762000"/>
              <a:gd name="connsiteX0" fmla="*/ 4762 w 962025"/>
              <a:gd name="connsiteY0" fmla="*/ 616744 h 623887"/>
              <a:gd name="connsiteX1" fmla="*/ 14287 w 962025"/>
              <a:gd name="connsiteY1" fmla="*/ 504825 h 623887"/>
              <a:gd name="connsiteX2" fmla="*/ 42862 w 962025"/>
              <a:gd name="connsiteY2" fmla="*/ 411956 h 623887"/>
              <a:gd name="connsiteX3" fmla="*/ 80962 w 962025"/>
              <a:gd name="connsiteY3" fmla="*/ 321469 h 623887"/>
              <a:gd name="connsiteX4" fmla="*/ 123825 w 962025"/>
              <a:gd name="connsiteY4" fmla="*/ 252412 h 623887"/>
              <a:gd name="connsiteX5" fmla="*/ 169069 w 962025"/>
              <a:gd name="connsiteY5" fmla="*/ 190500 h 623887"/>
              <a:gd name="connsiteX6" fmla="*/ 230981 w 962025"/>
              <a:gd name="connsiteY6" fmla="*/ 121444 h 623887"/>
              <a:gd name="connsiteX7" fmla="*/ 283369 w 962025"/>
              <a:gd name="connsiteY7" fmla="*/ 80962 h 623887"/>
              <a:gd name="connsiteX8" fmla="*/ 352425 w 962025"/>
              <a:gd name="connsiteY8" fmla="*/ 26194 h 623887"/>
              <a:gd name="connsiteX9" fmla="*/ 407194 w 962025"/>
              <a:gd name="connsiteY9" fmla="*/ 0 h 623887"/>
              <a:gd name="connsiteX10" fmla="*/ 459581 w 962025"/>
              <a:gd name="connsiteY10" fmla="*/ 11906 h 623887"/>
              <a:gd name="connsiteX11" fmla="*/ 531019 w 962025"/>
              <a:gd name="connsiteY11" fmla="*/ 33337 h 623887"/>
              <a:gd name="connsiteX12" fmla="*/ 590550 w 962025"/>
              <a:gd name="connsiteY12" fmla="*/ 59531 h 623887"/>
              <a:gd name="connsiteX13" fmla="*/ 657225 w 962025"/>
              <a:gd name="connsiteY13" fmla="*/ 92869 h 623887"/>
              <a:gd name="connsiteX14" fmla="*/ 731044 w 962025"/>
              <a:gd name="connsiteY14" fmla="*/ 147637 h 623887"/>
              <a:gd name="connsiteX15" fmla="*/ 783431 w 962025"/>
              <a:gd name="connsiteY15" fmla="*/ 200025 h 623887"/>
              <a:gd name="connsiteX16" fmla="*/ 835819 w 962025"/>
              <a:gd name="connsiteY16" fmla="*/ 259556 h 623887"/>
              <a:gd name="connsiteX17" fmla="*/ 873919 w 962025"/>
              <a:gd name="connsiteY17" fmla="*/ 319087 h 623887"/>
              <a:gd name="connsiteX18" fmla="*/ 907256 w 962025"/>
              <a:gd name="connsiteY18" fmla="*/ 373856 h 623887"/>
              <a:gd name="connsiteX19" fmla="*/ 935831 w 962025"/>
              <a:gd name="connsiteY19" fmla="*/ 447675 h 623887"/>
              <a:gd name="connsiteX20" fmla="*/ 954881 w 962025"/>
              <a:gd name="connsiteY20" fmla="*/ 533400 h 623887"/>
              <a:gd name="connsiteX21" fmla="*/ 962025 w 962025"/>
              <a:gd name="connsiteY21" fmla="*/ 623887 h 623887"/>
              <a:gd name="connsiteX22" fmla="*/ 823912 w 962025"/>
              <a:gd name="connsiteY22" fmla="*/ 623887 h 623887"/>
              <a:gd name="connsiteX23" fmla="*/ 411957 w 962025"/>
              <a:gd name="connsiteY23" fmla="*/ 621506 h 623887"/>
              <a:gd name="connsiteX24" fmla="*/ 269081 w 962025"/>
              <a:gd name="connsiteY24" fmla="*/ 619125 h 623887"/>
              <a:gd name="connsiteX25" fmla="*/ 150018 w 962025"/>
              <a:gd name="connsiteY25" fmla="*/ 621506 h 623887"/>
              <a:gd name="connsiteX26" fmla="*/ 0 w 962025"/>
              <a:gd name="connsiteY26" fmla="*/ 619125 h 623887"/>
              <a:gd name="connsiteX27" fmla="*/ 0 w 962025"/>
              <a:gd name="connsiteY27" fmla="*/ 616743 h 623887"/>
              <a:gd name="connsiteX0" fmla="*/ 4762 w 962025"/>
              <a:gd name="connsiteY0" fmla="*/ 616744 h 628650"/>
              <a:gd name="connsiteX1" fmla="*/ 14287 w 962025"/>
              <a:gd name="connsiteY1" fmla="*/ 504825 h 628650"/>
              <a:gd name="connsiteX2" fmla="*/ 42862 w 962025"/>
              <a:gd name="connsiteY2" fmla="*/ 411956 h 628650"/>
              <a:gd name="connsiteX3" fmla="*/ 80962 w 962025"/>
              <a:gd name="connsiteY3" fmla="*/ 321469 h 628650"/>
              <a:gd name="connsiteX4" fmla="*/ 123825 w 962025"/>
              <a:gd name="connsiteY4" fmla="*/ 252412 h 628650"/>
              <a:gd name="connsiteX5" fmla="*/ 169069 w 962025"/>
              <a:gd name="connsiteY5" fmla="*/ 190500 h 628650"/>
              <a:gd name="connsiteX6" fmla="*/ 230981 w 962025"/>
              <a:gd name="connsiteY6" fmla="*/ 121444 h 628650"/>
              <a:gd name="connsiteX7" fmla="*/ 283369 w 962025"/>
              <a:gd name="connsiteY7" fmla="*/ 80962 h 628650"/>
              <a:gd name="connsiteX8" fmla="*/ 352425 w 962025"/>
              <a:gd name="connsiteY8" fmla="*/ 26194 h 628650"/>
              <a:gd name="connsiteX9" fmla="*/ 407194 w 962025"/>
              <a:gd name="connsiteY9" fmla="*/ 0 h 628650"/>
              <a:gd name="connsiteX10" fmla="*/ 459581 w 962025"/>
              <a:gd name="connsiteY10" fmla="*/ 11906 h 628650"/>
              <a:gd name="connsiteX11" fmla="*/ 531019 w 962025"/>
              <a:gd name="connsiteY11" fmla="*/ 33337 h 628650"/>
              <a:gd name="connsiteX12" fmla="*/ 590550 w 962025"/>
              <a:gd name="connsiteY12" fmla="*/ 59531 h 628650"/>
              <a:gd name="connsiteX13" fmla="*/ 657225 w 962025"/>
              <a:gd name="connsiteY13" fmla="*/ 92869 h 628650"/>
              <a:gd name="connsiteX14" fmla="*/ 731044 w 962025"/>
              <a:gd name="connsiteY14" fmla="*/ 147637 h 628650"/>
              <a:gd name="connsiteX15" fmla="*/ 783431 w 962025"/>
              <a:gd name="connsiteY15" fmla="*/ 200025 h 628650"/>
              <a:gd name="connsiteX16" fmla="*/ 835819 w 962025"/>
              <a:gd name="connsiteY16" fmla="*/ 259556 h 628650"/>
              <a:gd name="connsiteX17" fmla="*/ 873919 w 962025"/>
              <a:gd name="connsiteY17" fmla="*/ 319087 h 628650"/>
              <a:gd name="connsiteX18" fmla="*/ 907256 w 962025"/>
              <a:gd name="connsiteY18" fmla="*/ 373856 h 628650"/>
              <a:gd name="connsiteX19" fmla="*/ 935831 w 962025"/>
              <a:gd name="connsiteY19" fmla="*/ 447675 h 628650"/>
              <a:gd name="connsiteX20" fmla="*/ 954881 w 962025"/>
              <a:gd name="connsiteY20" fmla="*/ 533400 h 628650"/>
              <a:gd name="connsiteX21" fmla="*/ 962025 w 962025"/>
              <a:gd name="connsiteY21" fmla="*/ 623887 h 628650"/>
              <a:gd name="connsiteX22" fmla="*/ 823912 w 962025"/>
              <a:gd name="connsiteY22" fmla="*/ 623887 h 628650"/>
              <a:gd name="connsiteX23" fmla="*/ 411957 w 962025"/>
              <a:gd name="connsiteY23" fmla="*/ 621506 h 628650"/>
              <a:gd name="connsiteX24" fmla="*/ 269081 w 962025"/>
              <a:gd name="connsiteY24" fmla="*/ 619125 h 628650"/>
              <a:gd name="connsiteX25" fmla="*/ 154781 w 962025"/>
              <a:gd name="connsiteY25" fmla="*/ 628650 h 628650"/>
              <a:gd name="connsiteX26" fmla="*/ 0 w 962025"/>
              <a:gd name="connsiteY26" fmla="*/ 619125 h 628650"/>
              <a:gd name="connsiteX27" fmla="*/ 0 w 962025"/>
              <a:gd name="connsiteY27" fmla="*/ 616743 h 628650"/>
              <a:gd name="connsiteX0" fmla="*/ 4762 w 962025"/>
              <a:gd name="connsiteY0" fmla="*/ 616744 h 633412"/>
              <a:gd name="connsiteX1" fmla="*/ 14287 w 962025"/>
              <a:gd name="connsiteY1" fmla="*/ 504825 h 633412"/>
              <a:gd name="connsiteX2" fmla="*/ 42862 w 962025"/>
              <a:gd name="connsiteY2" fmla="*/ 411956 h 633412"/>
              <a:gd name="connsiteX3" fmla="*/ 80962 w 962025"/>
              <a:gd name="connsiteY3" fmla="*/ 321469 h 633412"/>
              <a:gd name="connsiteX4" fmla="*/ 123825 w 962025"/>
              <a:gd name="connsiteY4" fmla="*/ 252412 h 633412"/>
              <a:gd name="connsiteX5" fmla="*/ 169069 w 962025"/>
              <a:gd name="connsiteY5" fmla="*/ 190500 h 633412"/>
              <a:gd name="connsiteX6" fmla="*/ 230981 w 962025"/>
              <a:gd name="connsiteY6" fmla="*/ 121444 h 633412"/>
              <a:gd name="connsiteX7" fmla="*/ 283369 w 962025"/>
              <a:gd name="connsiteY7" fmla="*/ 80962 h 633412"/>
              <a:gd name="connsiteX8" fmla="*/ 352425 w 962025"/>
              <a:gd name="connsiteY8" fmla="*/ 26194 h 633412"/>
              <a:gd name="connsiteX9" fmla="*/ 407194 w 962025"/>
              <a:gd name="connsiteY9" fmla="*/ 0 h 633412"/>
              <a:gd name="connsiteX10" fmla="*/ 459581 w 962025"/>
              <a:gd name="connsiteY10" fmla="*/ 11906 h 633412"/>
              <a:gd name="connsiteX11" fmla="*/ 531019 w 962025"/>
              <a:gd name="connsiteY11" fmla="*/ 33337 h 633412"/>
              <a:gd name="connsiteX12" fmla="*/ 590550 w 962025"/>
              <a:gd name="connsiteY12" fmla="*/ 59531 h 633412"/>
              <a:gd name="connsiteX13" fmla="*/ 657225 w 962025"/>
              <a:gd name="connsiteY13" fmla="*/ 92869 h 633412"/>
              <a:gd name="connsiteX14" fmla="*/ 731044 w 962025"/>
              <a:gd name="connsiteY14" fmla="*/ 147637 h 633412"/>
              <a:gd name="connsiteX15" fmla="*/ 783431 w 962025"/>
              <a:gd name="connsiteY15" fmla="*/ 200025 h 633412"/>
              <a:gd name="connsiteX16" fmla="*/ 835819 w 962025"/>
              <a:gd name="connsiteY16" fmla="*/ 259556 h 633412"/>
              <a:gd name="connsiteX17" fmla="*/ 873919 w 962025"/>
              <a:gd name="connsiteY17" fmla="*/ 319087 h 633412"/>
              <a:gd name="connsiteX18" fmla="*/ 907256 w 962025"/>
              <a:gd name="connsiteY18" fmla="*/ 373856 h 633412"/>
              <a:gd name="connsiteX19" fmla="*/ 935831 w 962025"/>
              <a:gd name="connsiteY19" fmla="*/ 447675 h 633412"/>
              <a:gd name="connsiteX20" fmla="*/ 954881 w 962025"/>
              <a:gd name="connsiteY20" fmla="*/ 533400 h 633412"/>
              <a:gd name="connsiteX21" fmla="*/ 962025 w 962025"/>
              <a:gd name="connsiteY21" fmla="*/ 623887 h 633412"/>
              <a:gd name="connsiteX22" fmla="*/ 823912 w 962025"/>
              <a:gd name="connsiteY22" fmla="*/ 623887 h 633412"/>
              <a:gd name="connsiteX23" fmla="*/ 411957 w 962025"/>
              <a:gd name="connsiteY23" fmla="*/ 621506 h 633412"/>
              <a:gd name="connsiteX24" fmla="*/ 269081 w 962025"/>
              <a:gd name="connsiteY24" fmla="*/ 619125 h 633412"/>
              <a:gd name="connsiteX25" fmla="*/ 154781 w 962025"/>
              <a:gd name="connsiteY25" fmla="*/ 628650 h 633412"/>
              <a:gd name="connsiteX26" fmla="*/ 0 w 962025"/>
              <a:gd name="connsiteY26" fmla="*/ 619125 h 633412"/>
              <a:gd name="connsiteX27" fmla="*/ 9525 w 962025"/>
              <a:gd name="connsiteY27" fmla="*/ 633412 h 633412"/>
              <a:gd name="connsiteX0" fmla="*/ 4762 w 962025"/>
              <a:gd name="connsiteY0" fmla="*/ 616744 h 628650"/>
              <a:gd name="connsiteX1" fmla="*/ 14287 w 962025"/>
              <a:gd name="connsiteY1" fmla="*/ 504825 h 628650"/>
              <a:gd name="connsiteX2" fmla="*/ 42862 w 962025"/>
              <a:gd name="connsiteY2" fmla="*/ 411956 h 628650"/>
              <a:gd name="connsiteX3" fmla="*/ 80962 w 962025"/>
              <a:gd name="connsiteY3" fmla="*/ 321469 h 628650"/>
              <a:gd name="connsiteX4" fmla="*/ 123825 w 962025"/>
              <a:gd name="connsiteY4" fmla="*/ 252412 h 628650"/>
              <a:gd name="connsiteX5" fmla="*/ 169069 w 962025"/>
              <a:gd name="connsiteY5" fmla="*/ 190500 h 628650"/>
              <a:gd name="connsiteX6" fmla="*/ 230981 w 962025"/>
              <a:gd name="connsiteY6" fmla="*/ 121444 h 628650"/>
              <a:gd name="connsiteX7" fmla="*/ 283369 w 962025"/>
              <a:gd name="connsiteY7" fmla="*/ 80962 h 628650"/>
              <a:gd name="connsiteX8" fmla="*/ 352425 w 962025"/>
              <a:gd name="connsiteY8" fmla="*/ 26194 h 628650"/>
              <a:gd name="connsiteX9" fmla="*/ 407194 w 962025"/>
              <a:gd name="connsiteY9" fmla="*/ 0 h 628650"/>
              <a:gd name="connsiteX10" fmla="*/ 459581 w 962025"/>
              <a:gd name="connsiteY10" fmla="*/ 11906 h 628650"/>
              <a:gd name="connsiteX11" fmla="*/ 531019 w 962025"/>
              <a:gd name="connsiteY11" fmla="*/ 33337 h 628650"/>
              <a:gd name="connsiteX12" fmla="*/ 590550 w 962025"/>
              <a:gd name="connsiteY12" fmla="*/ 59531 h 628650"/>
              <a:gd name="connsiteX13" fmla="*/ 657225 w 962025"/>
              <a:gd name="connsiteY13" fmla="*/ 92869 h 628650"/>
              <a:gd name="connsiteX14" fmla="*/ 731044 w 962025"/>
              <a:gd name="connsiteY14" fmla="*/ 147637 h 628650"/>
              <a:gd name="connsiteX15" fmla="*/ 783431 w 962025"/>
              <a:gd name="connsiteY15" fmla="*/ 200025 h 628650"/>
              <a:gd name="connsiteX16" fmla="*/ 835819 w 962025"/>
              <a:gd name="connsiteY16" fmla="*/ 259556 h 628650"/>
              <a:gd name="connsiteX17" fmla="*/ 873919 w 962025"/>
              <a:gd name="connsiteY17" fmla="*/ 319087 h 628650"/>
              <a:gd name="connsiteX18" fmla="*/ 907256 w 962025"/>
              <a:gd name="connsiteY18" fmla="*/ 373856 h 628650"/>
              <a:gd name="connsiteX19" fmla="*/ 935831 w 962025"/>
              <a:gd name="connsiteY19" fmla="*/ 447675 h 628650"/>
              <a:gd name="connsiteX20" fmla="*/ 954881 w 962025"/>
              <a:gd name="connsiteY20" fmla="*/ 533400 h 628650"/>
              <a:gd name="connsiteX21" fmla="*/ 962025 w 962025"/>
              <a:gd name="connsiteY21" fmla="*/ 623887 h 628650"/>
              <a:gd name="connsiteX22" fmla="*/ 823912 w 962025"/>
              <a:gd name="connsiteY22" fmla="*/ 623887 h 628650"/>
              <a:gd name="connsiteX23" fmla="*/ 411957 w 962025"/>
              <a:gd name="connsiteY23" fmla="*/ 621506 h 628650"/>
              <a:gd name="connsiteX24" fmla="*/ 269081 w 962025"/>
              <a:gd name="connsiteY24" fmla="*/ 619125 h 628650"/>
              <a:gd name="connsiteX25" fmla="*/ 154781 w 962025"/>
              <a:gd name="connsiteY25" fmla="*/ 628650 h 628650"/>
              <a:gd name="connsiteX26" fmla="*/ 0 w 962025"/>
              <a:gd name="connsiteY26" fmla="*/ 619125 h 628650"/>
              <a:gd name="connsiteX27" fmla="*/ 7144 w 962025"/>
              <a:gd name="connsiteY27" fmla="*/ 585787 h 628650"/>
              <a:gd name="connsiteX0" fmla="*/ 0 w 957263"/>
              <a:gd name="connsiteY0" fmla="*/ 616744 h 628650"/>
              <a:gd name="connsiteX1" fmla="*/ 9525 w 957263"/>
              <a:gd name="connsiteY1" fmla="*/ 504825 h 628650"/>
              <a:gd name="connsiteX2" fmla="*/ 38100 w 957263"/>
              <a:gd name="connsiteY2" fmla="*/ 411956 h 628650"/>
              <a:gd name="connsiteX3" fmla="*/ 76200 w 957263"/>
              <a:gd name="connsiteY3" fmla="*/ 321469 h 628650"/>
              <a:gd name="connsiteX4" fmla="*/ 119063 w 957263"/>
              <a:gd name="connsiteY4" fmla="*/ 252412 h 628650"/>
              <a:gd name="connsiteX5" fmla="*/ 164307 w 957263"/>
              <a:gd name="connsiteY5" fmla="*/ 190500 h 628650"/>
              <a:gd name="connsiteX6" fmla="*/ 226219 w 957263"/>
              <a:gd name="connsiteY6" fmla="*/ 121444 h 628650"/>
              <a:gd name="connsiteX7" fmla="*/ 278607 w 957263"/>
              <a:gd name="connsiteY7" fmla="*/ 80962 h 628650"/>
              <a:gd name="connsiteX8" fmla="*/ 347663 w 957263"/>
              <a:gd name="connsiteY8" fmla="*/ 26194 h 628650"/>
              <a:gd name="connsiteX9" fmla="*/ 402432 w 957263"/>
              <a:gd name="connsiteY9" fmla="*/ 0 h 628650"/>
              <a:gd name="connsiteX10" fmla="*/ 454819 w 957263"/>
              <a:gd name="connsiteY10" fmla="*/ 11906 h 628650"/>
              <a:gd name="connsiteX11" fmla="*/ 526257 w 957263"/>
              <a:gd name="connsiteY11" fmla="*/ 33337 h 628650"/>
              <a:gd name="connsiteX12" fmla="*/ 585788 w 957263"/>
              <a:gd name="connsiteY12" fmla="*/ 59531 h 628650"/>
              <a:gd name="connsiteX13" fmla="*/ 652463 w 957263"/>
              <a:gd name="connsiteY13" fmla="*/ 92869 h 628650"/>
              <a:gd name="connsiteX14" fmla="*/ 726282 w 957263"/>
              <a:gd name="connsiteY14" fmla="*/ 147637 h 628650"/>
              <a:gd name="connsiteX15" fmla="*/ 778669 w 957263"/>
              <a:gd name="connsiteY15" fmla="*/ 200025 h 628650"/>
              <a:gd name="connsiteX16" fmla="*/ 831057 w 957263"/>
              <a:gd name="connsiteY16" fmla="*/ 259556 h 628650"/>
              <a:gd name="connsiteX17" fmla="*/ 869157 w 957263"/>
              <a:gd name="connsiteY17" fmla="*/ 319087 h 628650"/>
              <a:gd name="connsiteX18" fmla="*/ 902494 w 957263"/>
              <a:gd name="connsiteY18" fmla="*/ 373856 h 628650"/>
              <a:gd name="connsiteX19" fmla="*/ 931069 w 957263"/>
              <a:gd name="connsiteY19" fmla="*/ 447675 h 628650"/>
              <a:gd name="connsiteX20" fmla="*/ 950119 w 957263"/>
              <a:gd name="connsiteY20" fmla="*/ 533400 h 628650"/>
              <a:gd name="connsiteX21" fmla="*/ 957263 w 957263"/>
              <a:gd name="connsiteY21" fmla="*/ 623887 h 628650"/>
              <a:gd name="connsiteX22" fmla="*/ 819150 w 957263"/>
              <a:gd name="connsiteY22" fmla="*/ 623887 h 628650"/>
              <a:gd name="connsiteX23" fmla="*/ 407195 w 957263"/>
              <a:gd name="connsiteY23" fmla="*/ 621506 h 628650"/>
              <a:gd name="connsiteX24" fmla="*/ 264319 w 957263"/>
              <a:gd name="connsiteY24" fmla="*/ 619125 h 628650"/>
              <a:gd name="connsiteX25" fmla="*/ 150019 w 957263"/>
              <a:gd name="connsiteY25" fmla="*/ 628650 h 628650"/>
              <a:gd name="connsiteX26" fmla="*/ 0 w 957263"/>
              <a:gd name="connsiteY26" fmla="*/ 626268 h 628650"/>
              <a:gd name="connsiteX27" fmla="*/ 2382 w 957263"/>
              <a:gd name="connsiteY27" fmla="*/ 585787 h 628650"/>
              <a:gd name="connsiteX0" fmla="*/ 0 w 957263"/>
              <a:gd name="connsiteY0" fmla="*/ 616744 h 628650"/>
              <a:gd name="connsiteX1" fmla="*/ 9525 w 957263"/>
              <a:gd name="connsiteY1" fmla="*/ 504825 h 628650"/>
              <a:gd name="connsiteX2" fmla="*/ 38100 w 957263"/>
              <a:gd name="connsiteY2" fmla="*/ 411956 h 628650"/>
              <a:gd name="connsiteX3" fmla="*/ 76200 w 957263"/>
              <a:gd name="connsiteY3" fmla="*/ 321469 h 628650"/>
              <a:gd name="connsiteX4" fmla="*/ 119063 w 957263"/>
              <a:gd name="connsiteY4" fmla="*/ 252412 h 628650"/>
              <a:gd name="connsiteX5" fmla="*/ 164307 w 957263"/>
              <a:gd name="connsiteY5" fmla="*/ 190500 h 628650"/>
              <a:gd name="connsiteX6" fmla="*/ 226219 w 957263"/>
              <a:gd name="connsiteY6" fmla="*/ 121444 h 628650"/>
              <a:gd name="connsiteX7" fmla="*/ 278607 w 957263"/>
              <a:gd name="connsiteY7" fmla="*/ 80962 h 628650"/>
              <a:gd name="connsiteX8" fmla="*/ 347663 w 957263"/>
              <a:gd name="connsiteY8" fmla="*/ 26194 h 628650"/>
              <a:gd name="connsiteX9" fmla="*/ 402432 w 957263"/>
              <a:gd name="connsiteY9" fmla="*/ 0 h 628650"/>
              <a:gd name="connsiteX10" fmla="*/ 454819 w 957263"/>
              <a:gd name="connsiteY10" fmla="*/ 11906 h 628650"/>
              <a:gd name="connsiteX11" fmla="*/ 526257 w 957263"/>
              <a:gd name="connsiteY11" fmla="*/ 33337 h 628650"/>
              <a:gd name="connsiteX12" fmla="*/ 585788 w 957263"/>
              <a:gd name="connsiteY12" fmla="*/ 59531 h 628650"/>
              <a:gd name="connsiteX13" fmla="*/ 652463 w 957263"/>
              <a:gd name="connsiteY13" fmla="*/ 92869 h 628650"/>
              <a:gd name="connsiteX14" fmla="*/ 726282 w 957263"/>
              <a:gd name="connsiteY14" fmla="*/ 147637 h 628650"/>
              <a:gd name="connsiteX15" fmla="*/ 778669 w 957263"/>
              <a:gd name="connsiteY15" fmla="*/ 200025 h 628650"/>
              <a:gd name="connsiteX16" fmla="*/ 831057 w 957263"/>
              <a:gd name="connsiteY16" fmla="*/ 259556 h 628650"/>
              <a:gd name="connsiteX17" fmla="*/ 869157 w 957263"/>
              <a:gd name="connsiteY17" fmla="*/ 319087 h 628650"/>
              <a:gd name="connsiteX18" fmla="*/ 902494 w 957263"/>
              <a:gd name="connsiteY18" fmla="*/ 373856 h 628650"/>
              <a:gd name="connsiteX19" fmla="*/ 931069 w 957263"/>
              <a:gd name="connsiteY19" fmla="*/ 447675 h 628650"/>
              <a:gd name="connsiteX20" fmla="*/ 950119 w 957263"/>
              <a:gd name="connsiteY20" fmla="*/ 533400 h 628650"/>
              <a:gd name="connsiteX21" fmla="*/ 957263 w 957263"/>
              <a:gd name="connsiteY21" fmla="*/ 623887 h 628650"/>
              <a:gd name="connsiteX22" fmla="*/ 819150 w 957263"/>
              <a:gd name="connsiteY22" fmla="*/ 623887 h 628650"/>
              <a:gd name="connsiteX23" fmla="*/ 407195 w 957263"/>
              <a:gd name="connsiteY23" fmla="*/ 621506 h 628650"/>
              <a:gd name="connsiteX24" fmla="*/ 276225 w 957263"/>
              <a:gd name="connsiteY24" fmla="*/ 628650 h 628650"/>
              <a:gd name="connsiteX25" fmla="*/ 150019 w 957263"/>
              <a:gd name="connsiteY25" fmla="*/ 628650 h 628650"/>
              <a:gd name="connsiteX26" fmla="*/ 0 w 957263"/>
              <a:gd name="connsiteY26" fmla="*/ 626268 h 628650"/>
              <a:gd name="connsiteX27" fmla="*/ 2382 w 957263"/>
              <a:gd name="connsiteY27" fmla="*/ 585787 h 628650"/>
              <a:gd name="connsiteX0" fmla="*/ 0 w 957263"/>
              <a:gd name="connsiteY0" fmla="*/ 616744 h 628650"/>
              <a:gd name="connsiteX1" fmla="*/ 9525 w 957263"/>
              <a:gd name="connsiteY1" fmla="*/ 504825 h 628650"/>
              <a:gd name="connsiteX2" fmla="*/ 38100 w 957263"/>
              <a:gd name="connsiteY2" fmla="*/ 411956 h 628650"/>
              <a:gd name="connsiteX3" fmla="*/ 76200 w 957263"/>
              <a:gd name="connsiteY3" fmla="*/ 321469 h 628650"/>
              <a:gd name="connsiteX4" fmla="*/ 119063 w 957263"/>
              <a:gd name="connsiteY4" fmla="*/ 252412 h 628650"/>
              <a:gd name="connsiteX5" fmla="*/ 164307 w 957263"/>
              <a:gd name="connsiteY5" fmla="*/ 190500 h 628650"/>
              <a:gd name="connsiteX6" fmla="*/ 226219 w 957263"/>
              <a:gd name="connsiteY6" fmla="*/ 121444 h 628650"/>
              <a:gd name="connsiteX7" fmla="*/ 278607 w 957263"/>
              <a:gd name="connsiteY7" fmla="*/ 80962 h 628650"/>
              <a:gd name="connsiteX8" fmla="*/ 347663 w 957263"/>
              <a:gd name="connsiteY8" fmla="*/ 26194 h 628650"/>
              <a:gd name="connsiteX9" fmla="*/ 402432 w 957263"/>
              <a:gd name="connsiteY9" fmla="*/ 0 h 628650"/>
              <a:gd name="connsiteX10" fmla="*/ 454819 w 957263"/>
              <a:gd name="connsiteY10" fmla="*/ 11906 h 628650"/>
              <a:gd name="connsiteX11" fmla="*/ 526257 w 957263"/>
              <a:gd name="connsiteY11" fmla="*/ 33337 h 628650"/>
              <a:gd name="connsiteX12" fmla="*/ 585788 w 957263"/>
              <a:gd name="connsiteY12" fmla="*/ 59531 h 628650"/>
              <a:gd name="connsiteX13" fmla="*/ 652463 w 957263"/>
              <a:gd name="connsiteY13" fmla="*/ 92869 h 628650"/>
              <a:gd name="connsiteX14" fmla="*/ 726282 w 957263"/>
              <a:gd name="connsiteY14" fmla="*/ 147637 h 628650"/>
              <a:gd name="connsiteX15" fmla="*/ 778669 w 957263"/>
              <a:gd name="connsiteY15" fmla="*/ 200025 h 628650"/>
              <a:gd name="connsiteX16" fmla="*/ 831057 w 957263"/>
              <a:gd name="connsiteY16" fmla="*/ 259556 h 628650"/>
              <a:gd name="connsiteX17" fmla="*/ 869157 w 957263"/>
              <a:gd name="connsiteY17" fmla="*/ 319087 h 628650"/>
              <a:gd name="connsiteX18" fmla="*/ 902494 w 957263"/>
              <a:gd name="connsiteY18" fmla="*/ 373856 h 628650"/>
              <a:gd name="connsiteX19" fmla="*/ 931069 w 957263"/>
              <a:gd name="connsiteY19" fmla="*/ 447675 h 628650"/>
              <a:gd name="connsiteX20" fmla="*/ 950119 w 957263"/>
              <a:gd name="connsiteY20" fmla="*/ 533400 h 628650"/>
              <a:gd name="connsiteX21" fmla="*/ 957263 w 957263"/>
              <a:gd name="connsiteY21" fmla="*/ 623887 h 628650"/>
              <a:gd name="connsiteX22" fmla="*/ 819150 w 957263"/>
              <a:gd name="connsiteY22" fmla="*/ 623887 h 628650"/>
              <a:gd name="connsiteX23" fmla="*/ 419101 w 957263"/>
              <a:gd name="connsiteY23" fmla="*/ 628650 h 628650"/>
              <a:gd name="connsiteX24" fmla="*/ 276225 w 957263"/>
              <a:gd name="connsiteY24" fmla="*/ 628650 h 628650"/>
              <a:gd name="connsiteX25" fmla="*/ 150019 w 957263"/>
              <a:gd name="connsiteY25" fmla="*/ 628650 h 628650"/>
              <a:gd name="connsiteX26" fmla="*/ 0 w 957263"/>
              <a:gd name="connsiteY26" fmla="*/ 626268 h 628650"/>
              <a:gd name="connsiteX27" fmla="*/ 2382 w 957263"/>
              <a:gd name="connsiteY27" fmla="*/ 585787 h 628650"/>
              <a:gd name="connsiteX0" fmla="*/ 0 w 957263"/>
              <a:gd name="connsiteY0" fmla="*/ 616744 h 628650"/>
              <a:gd name="connsiteX1" fmla="*/ 9525 w 957263"/>
              <a:gd name="connsiteY1" fmla="*/ 504825 h 628650"/>
              <a:gd name="connsiteX2" fmla="*/ 38100 w 957263"/>
              <a:gd name="connsiteY2" fmla="*/ 411956 h 628650"/>
              <a:gd name="connsiteX3" fmla="*/ 76200 w 957263"/>
              <a:gd name="connsiteY3" fmla="*/ 321469 h 628650"/>
              <a:gd name="connsiteX4" fmla="*/ 119063 w 957263"/>
              <a:gd name="connsiteY4" fmla="*/ 252412 h 628650"/>
              <a:gd name="connsiteX5" fmla="*/ 164307 w 957263"/>
              <a:gd name="connsiteY5" fmla="*/ 190500 h 628650"/>
              <a:gd name="connsiteX6" fmla="*/ 226219 w 957263"/>
              <a:gd name="connsiteY6" fmla="*/ 121444 h 628650"/>
              <a:gd name="connsiteX7" fmla="*/ 278607 w 957263"/>
              <a:gd name="connsiteY7" fmla="*/ 80962 h 628650"/>
              <a:gd name="connsiteX8" fmla="*/ 347663 w 957263"/>
              <a:gd name="connsiteY8" fmla="*/ 26194 h 628650"/>
              <a:gd name="connsiteX9" fmla="*/ 402432 w 957263"/>
              <a:gd name="connsiteY9" fmla="*/ 0 h 628650"/>
              <a:gd name="connsiteX10" fmla="*/ 454819 w 957263"/>
              <a:gd name="connsiteY10" fmla="*/ 11906 h 628650"/>
              <a:gd name="connsiteX11" fmla="*/ 526257 w 957263"/>
              <a:gd name="connsiteY11" fmla="*/ 33337 h 628650"/>
              <a:gd name="connsiteX12" fmla="*/ 585788 w 957263"/>
              <a:gd name="connsiteY12" fmla="*/ 59531 h 628650"/>
              <a:gd name="connsiteX13" fmla="*/ 652463 w 957263"/>
              <a:gd name="connsiteY13" fmla="*/ 92869 h 628650"/>
              <a:gd name="connsiteX14" fmla="*/ 726282 w 957263"/>
              <a:gd name="connsiteY14" fmla="*/ 147637 h 628650"/>
              <a:gd name="connsiteX15" fmla="*/ 778669 w 957263"/>
              <a:gd name="connsiteY15" fmla="*/ 200025 h 628650"/>
              <a:gd name="connsiteX16" fmla="*/ 831057 w 957263"/>
              <a:gd name="connsiteY16" fmla="*/ 259556 h 628650"/>
              <a:gd name="connsiteX17" fmla="*/ 869157 w 957263"/>
              <a:gd name="connsiteY17" fmla="*/ 319087 h 628650"/>
              <a:gd name="connsiteX18" fmla="*/ 902494 w 957263"/>
              <a:gd name="connsiteY18" fmla="*/ 373856 h 628650"/>
              <a:gd name="connsiteX19" fmla="*/ 931069 w 957263"/>
              <a:gd name="connsiteY19" fmla="*/ 447675 h 628650"/>
              <a:gd name="connsiteX20" fmla="*/ 950119 w 957263"/>
              <a:gd name="connsiteY20" fmla="*/ 533400 h 628650"/>
              <a:gd name="connsiteX21" fmla="*/ 957263 w 957263"/>
              <a:gd name="connsiteY21" fmla="*/ 623887 h 628650"/>
              <a:gd name="connsiteX22" fmla="*/ 826294 w 957263"/>
              <a:gd name="connsiteY22" fmla="*/ 623887 h 628650"/>
              <a:gd name="connsiteX23" fmla="*/ 419101 w 957263"/>
              <a:gd name="connsiteY23" fmla="*/ 628650 h 628650"/>
              <a:gd name="connsiteX24" fmla="*/ 276225 w 957263"/>
              <a:gd name="connsiteY24" fmla="*/ 628650 h 628650"/>
              <a:gd name="connsiteX25" fmla="*/ 150019 w 957263"/>
              <a:gd name="connsiteY25" fmla="*/ 628650 h 628650"/>
              <a:gd name="connsiteX26" fmla="*/ 0 w 957263"/>
              <a:gd name="connsiteY26" fmla="*/ 626268 h 628650"/>
              <a:gd name="connsiteX27" fmla="*/ 2382 w 957263"/>
              <a:gd name="connsiteY27" fmla="*/ 585787 h 628650"/>
              <a:gd name="connsiteX0" fmla="*/ 0 w 957263"/>
              <a:gd name="connsiteY0" fmla="*/ 616744 h 628650"/>
              <a:gd name="connsiteX1" fmla="*/ 9525 w 957263"/>
              <a:gd name="connsiteY1" fmla="*/ 504825 h 628650"/>
              <a:gd name="connsiteX2" fmla="*/ 38100 w 957263"/>
              <a:gd name="connsiteY2" fmla="*/ 411956 h 628650"/>
              <a:gd name="connsiteX3" fmla="*/ 76200 w 957263"/>
              <a:gd name="connsiteY3" fmla="*/ 321469 h 628650"/>
              <a:gd name="connsiteX4" fmla="*/ 119063 w 957263"/>
              <a:gd name="connsiteY4" fmla="*/ 252412 h 628650"/>
              <a:gd name="connsiteX5" fmla="*/ 164307 w 957263"/>
              <a:gd name="connsiteY5" fmla="*/ 190500 h 628650"/>
              <a:gd name="connsiteX6" fmla="*/ 226219 w 957263"/>
              <a:gd name="connsiteY6" fmla="*/ 121444 h 628650"/>
              <a:gd name="connsiteX7" fmla="*/ 278607 w 957263"/>
              <a:gd name="connsiteY7" fmla="*/ 80962 h 628650"/>
              <a:gd name="connsiteX8" fmla="*/ 347663 w 957263"/>
              <a:gd name="connsiteY8" fmla="*/ 26194 h 628650"/>
              <a:gd name="connsiteX9" fmla="*/ 402432 w 957263"/>
              <a:gd name="connsiteY9" fmla="*/ 0 h 628650"/>
              <a:gd name="connsiteX10" fmla="*/ 454819 w 957263"/>
              <a:gd name="connsiteY10" fmla="*/ 11906 h 628650"/>
              <a:gd name="connsiteX11" fmla="*/ 526257 w 957263"/>
              <a:gd name="connsiteY11" fmla="*/ 33337 h 628650"/>
              <a:gd name="connsiteX12" fmla="*/ 585788 w 957263"/>
              <a:gd name="connsiteY12" fmla="*/ 59531 h 628650"/>
              <a:gd name="connsiteX13" fmla="*/ 652463 w 957263"/>
              <a:gd name="connsiteY13" fmla="*/ 92869 h 628650"/>
              <a:gd name="connsiteX14" fmla="*/ 726282 w 957263"/>
              <a:gd name="connsiteY14" fmla="*/ 147637 h 628650"/>
              <a:gd name="connsiteX15" fmla="*/ 778669 w 957263"/>
              <a:gd name="connsiteY15" fmla="*/ 200025 h 628650"/>
              <a:gd name="connsiteX16" fmla="*/ 831057 w 957263"/>
              <a:gd name="connsiteY16" fmla="*/ 259556 h 628650"/>
              <a:gd name="connsiteX17" fmla="*/ 869157 w 957263"/>
              <a:gd name="connsiteY17" fmla="*/ 319087 h 628650"/>
              <a:gd name="connsiteX18" fmla="*/ 902494 w 957263"/>
              <a:gd name="connsiteY18" fmla="*/ 373856 h 628650"/>
              <a:gd name="connsiteX19" fmla="*/ 931069 w 957263"/>
              <a:gd name="connsiteY19" fmla="*/ 447675 h 628650"/>
              <a:gd name="connsiteX20" fmla="*/ 950119 w 957263"/>
              <a:gd name="connsiteY20" fmla="*/ 533400 h 628650"/>
              <a:gd name="connsiteX21" fmla="*/ 957263 w 957263"/>
              <a:gd name="connsiteY21" fmla="*/ 623887 h 628650"/>
              <a:gd name="connsiteX22" fmla="*/ 823913 w 957263"/>
              <a:gd name="connsiteY22" fmla="*/ 626268 h 628650"/>
              <a:gd name="connsiteX23" fmla="*/ 419101 w 957263"/>
              <a:gd name="connsiteY23" fmla="*/ 628650 h 628650"/>
              <a:gd name="connsiteX24" fmla="*/ 276225 w 957263"/>
              <a:gd name="connsiteY24" fmla="*/ 628650 h 628650"/>
              <a:gd name="connsiteX25" fmla="*/ 150019 w 957263"/>
              <a:gd name="connsiteY25" fmla="*/ 628650 h 628650"/>
              <a:gd name="connsiteX26" fmla="*/ 0 w 957263"/>
              <a:gd name="connsiteY26" fmla="*/ 626268 h 628650"/>
              <a:gd name="connsiteX27" fmla="*/ 2382 w 957263"/>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9157 w 969169"/>
              <a:gd name="connsiteY17" fmla="*/ 319087 h 628650"/>
              <a:gd name="connsiteX18" fmla="*/ 902494 w 969169"/>
              <a:gd name="connsiteY18" fmla="*/ 373856 h 628650"/>
              <a:gd name="connsiteX19" fmla="*/ 931069 w 969169"/>
              <a:gd name="connsiteY19" fmla="*/ 447675 h 628650"/>
              <a:gd name="connsiteX20" fmla="*/ 950119 w 969169"/>
              <a:gd name="connsiteY20" fmla="*/ 533400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9157 w 969169"/>
              <a:gd name="connsiteY17" fmla="*/ 319087 h 628650"/>
              <a:gd name="connsiteX18" fmla="*/ 902494 w 969169"/>
              <a:gd name="connsiteY18" fmla="*/ 373856 h 628650"/>
              <a:gd name="connsiteX19" fmla="*/ 931069 w 969169"/>
              <a:gd name="connsiteY19" fmla="*/ 447675 h 628650"/>
              <a:gd name="connsiteX20" fmla="*/ 954881 w 969169"/>
              <a:gd name="connsiteY20" fmla="*/ 523875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9157 w 969169"/>
              <a:gd name="connsiteY17" fmla="*/ 319087 h 628650"/>
              <a:gd name="connsiteX18" fmla="*/ 902494 w 969169"/>
              <a:gd name="connsiteY18" fmla="*/ 373856 h 628650"/>
              <a:gd name="connsiteX19" fmla="*/ 931069 w 969169"/>
              <a:gd name="connsiteY19" fmla="*/ 438150 h 628650"/>
              <a:gd name="connsiteX20" fmla="*/ 954881 w 969169"/>
              <a:gd name="connsiteY20" fmla="*/ 523875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9157 w 969169"/>
              <a:gd name="connsiteY17" fmla="*/ 319087 h 628650"/>
              <a:gd name="connsiteX18" fmla="*/ 902494 w 969169"/>
              <a:gd name="connsiteY18" fmla="*/ 373856 h 628650"/>
              <a:gd name="connsiteX19" fmla="*/ 931069 w 969169"/>
              <a:gd name="connsiteY19" fmla="*/ 438150 h 628650"/>
              <a:gd name="connsiteX20" fmla="*/ 954881 w 969169"/>
              <a:gd name="connsiteY20" fmla="*/ 523875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9157 w 969169"/>
              <a:gd name="connsiteY17" fmla="*/ 319087 h 628650"/>
              <a:gd name="connsiteX18" fmla="*/ 900113 w 969169"/>
              <a:gd name="connsiteY18" fmla="*/ 366712 h 628650"/>
              <a:gd name="connsiteX19" fmla="*/ 931069 w 969169"/>
              <a:gd name="connsiteY19" fmla="*/ 438150 h 628650"/>
              <a:gd name="connsiteX20" fmla="*/ 954881 w 969169"/>
              <a:gd name="connsiteY20" fmla="*/ 523875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71538 w 969169"/>
              <a:gd name="connsiteY17" fmla="*/ 302419 h 628650"/>
              <a:gd name="connsiteX18" fmla="*/ 900113 w 969169"/>
              <a:gd name="connsiteY18" fmla="*/ 366712 h 628650"/>
              <a:gd name="connsiteX19" fmla="*/ 931069 w 969169"/>
              <a:gd name="connsiteY19" fmla="*/ 438150 h 628650"/>
              <a:gd name="connsiteX20" fmla="*/ 954881 w 969169"/>
              <a:gd name="connsiteY20" fmla="*/ 523875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1538 w 969169"/>
              <a:gd name="connsiteY18" fmla="*/ 302419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62013 w 969169"/>
              <a:gd name="connsiteY18" fmla="*/ 30480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6282 w 969169"/>
              <a:gd name="connsiteY14" fmla="*/ 147637 h 628650"/>
              <a:gd name="connsiteX15" fmla="*/ 790575 w 969169"/>
              <a:gd name="connsiteY15" fmla="*/ 204787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6282 w 969169"/>
              <a:gd name="connsiteY14" fmla="*/ 147637 h 628650"/>
              <a:gd name="connsiteX15" fmla="*/ 790575 w 969169"/>
              <a:gd name="connsiteY15" fmla="*/ 204787 h 628650"/>
              <a:gd name="connsiteX16" fmla="*/ 833439 w 969169"/>
              <a:gd name="connsiteY16" fmla="*/ 254793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1520 w 969169"/>
              <a:gd name="connsiteY14" fmla="*/ 142875 h 628650"/>
              <a:gd name="connsiteX15" fmla="*/ 790575 w 969169"/>
              <a:gd name="connsiteY15" fmla="*/ 204787 h 628650"/>
              <a:gd name="connsiteX16" fmla="*/ 833439 w 969169"/>
              <a:gd name="connsiteY16" fmla="*/ 254793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6283 w 969169"/>
              <a:gd name="connsiteY14" fmla="*/ 138113 h 628650"/>
              <a:gd name="connsiteX15" fmla="*/ 790575 w 969169"/>
              <a:gd name="connsiteY15" fmla="*/ 204787 h 628650"/>
              <a:gd name="connsiteX16" fmla="*/ 833439 w 969169"/>
              <a:gd name="connsiteY16" fmla="*/ 254793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6283 w 969169"/>
              <a:gd name="connsiteY14" fmla="*/ 138113 h 628650"/>
              <a:gd name="connsiteX15" fmla="*/ 790575 w 969169"/>
              <a:gd name="connsiteY15" fmla="*/ 204787 h 628650"/>
              <a:gd name="connsiteX16" fmla="*/ 833439 w 969169"/>
              <a:gd name="connsiteY16" fmla="*/ 254793 h 628650"/>
              <a:gd name="connsiteX17" fmla="*/ 866775 w 969169"/>
              <a:gd name="connsiteY17" fmla="*/ 302420 h 628650"/>
              <a:gd name="connsiteX18" fmla="*/ 881062 w 969169"/>
              <a:gd name="connsiteY18" fmla="*/ 330994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69169" h="628650">
                <a:moveTo>
                  <a:pt x="0" y="616744"/>
                </a:moveTo>
                <a:lnTo>
                  <a:pt x="9525" y="504825"/>
                </a:lnTo>
                <a:lnTo>
                  <a:pt x="38100" y="411956"/>
                </a:lnTo>
                <a:lnTo>
                  <a:pt x="76200" y="321469"/>
                </a:lnTo>
                <a:lnTo>
                  <a:pt x="119063" y="252412"/>
                </a:lnTo>
                <a:lnTo>
                  <a:pt x="164307" y="190500"/>
                </a:lnTo>
                <a:lnTo>
                  <a:pt x="226219" y="121444"/>
                </a:lnTo>
                <a:lnTo>
                  <a:pt x="278607" y="80962"/>
                </a:lnTo>
                <a:lnTo>
                  <a:pt x="347663" y="26194"/>
                </a:lnTo>
                <a:lnTo>
                  <a:pt x="402432" y="0"/>
                </a:lnTo>
                <a:lnTo>
                  <a:pt x="457200" y="4762"/>
                </a:lnTo>
                <a:lnTo>
                  <a:pt x="540544" y="33337"/>
                </a:lnTo>
                <a:lnTo>
                  <a:pt x="595313" y="61912"/>
                </a:lnTo>
                <a:lnTo>
                  <a:pt x="652463" y="92869"/>
                </a:lnTo>
                <a:lnTo>
                  <a:pt x="726283" y="138113"/>
                </a:lnTo>
                <a:lnTo>
                  <a:pt x="790575" y="204787"/>
                </a:lnTo>
                <a:lnTo>
                  <a:pt x="833439" y="254793"/>
                </a:lnTo>
                <a:cubicBezTo>
                  <a:pt x="845345" y="265112"/>
                  <a:pt x="854869" y="292101"/>
                  <a:pt x="866775" y="302420"/>
                </a:cubicBezTo>
                <a:lnTo>
                  <a:pt x="881062" y="330994"/>
                </a:lnTo>
                <a:cubicBezTo>
                  <a:pt x="892174" y="340519"/>
                  <a:pt x="891382" y="352425"/>
                  <a:pt x="900113" y="366712"/>
                </a:cubicBezTo>
                <a:cubicBezTo>
                  <a:pt x="909638" y="388143"/>
                  <a:pt x="923926" y="409575"/>
                  <a:pt x="931069" y="438150"/>
                </a:cubicBezTo>
                <a:lnTo>
                  <a:pt x="954881" y="523875"/>
                </a:lnTo>
                <a:lnTo>
                  <a:pt x="969169" y="626268"/>
                </a:lnTo>
                <a:lnTo>
                  <a:pt x="823913" y="626268"/>
                </a:lnTo>
                <a:lnTo>
                  <a:pt x="419101" y="628650"/>
                </a:lnTo>
                <a:lnTo>
                  <a:pt x="276225" y="628650"/>
                </a:lnTo>
                <a:lnTo>
                  <a:pt x="150019" y="628650"/>
                </a:lnTo>
                <a:lnTo>
                  <a:pt x="0" y="626268"/>
                </a:lnTo>
                <a:lnTo>
                  <a:pt x="2382" y="585787"/>
                </a:lnTo>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6937472" y="1040871"/>
            <a:ext cx="321624" cy="461665"/>
          </a:xfrm>
          <a:prstGeom prst="rect">
            <a:avLst/>
          </a:prstGeom>
          <a:noFill/>
        </p:spPr>
        <p:txBody>
          <a:bodyPr wrap="square" rtlCol="0">
            <a:spAutoFit/>
          </a:bodyPr>
          <a:lstStyle/>
          <a:p>
            <a:pPr algn="ctr"/>
            <a:r>
              <a:rPr lang="el-GR" sz="1200" b="1" u="sng" dirty="0" smtClean="0">
                <a:latin typeface="Comic Sans MS" panose="030F0702030302020204" pitchFamily="66" charset="0"/>
              </a:rPr>
              <a:t>π</a:t>
            </a:r>
            <a:r>
              <a:rPr lang="en-US" sz="1200" b="1" dirty="0" smtClean="0">
                <a:latin typeface="Comic Sans MS" panose="030F0702030302020204" pitchFamily="66" charset="0"/>
              </a:rPr>
              <a:t> 3</a:t>
            </a:r>
            <a:endParaRPr lang="en-GB" sz="1200" b="1" dirty="0">
              <a:latin typeface="Comic Sans MS" panose="030F0702030302020204" pitchFamily="66" charset="0"/>
            </a:endParaRPr>
          </a:p>
        </p:txBody>
      </p:sp>
      <p:sp>
        <p:nvSpPr>
          <p:cNvPr id="35" name="TextBox 34"/>
          <p:cNvSpPr txBox="1"/>
          <p:nvPr/>
        </p:nvSpPr>
        <p:spPr>
          <a:xfrm>
            <a:off x="3583171" y="4464471"/>
            <a:ext cx="5305647" cy="1754326"/>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You need to imagine the top part as two separate sections</a:t>
            </a:r>
          </a:p>
          <a:p>
            <a:pPr algn="ctr"/>
            <a:endParaRPr lang="en-US" sz="1200" dirty="0">
              <a:solidFill>
                <a:srgbClr val="FF0000"/>
              </a:solidFill>
              <a:latin typeface="Comic Sans MS" panose="030F0702030302020204" pitchFamily="66" charset="0"/>
            </a:endParaRPr>
          </a:p>
          <a:p>
            <a:pPr marL="171450" indent="-171450" algn="ctr">
              <a:buFont typeface="Wingdings"/>
              <a:buChar char="à"/>
            </a:pPr>
            <a:r>
              <a:rPr lang="en-US" sz="1200" dirty="0" smtClean="0">
                <a:solidFill>
                  <a:srgbClr val="FF0000"/>
                </a:solidFill>
                <a:latin typeface="Comic Sans MS" panose="030F0702030302020204" pitchFamily="66" charset="0"/>
                <a:sym typeface="Wingdings" panose="05000000000000000000" pitchFamily="2" charset="2"/>
              </a:rPr>
              <a:t> Draw on the ‘limits’, and a line through the intersection, and you can see that this is two different areas</a:t>
            </a:r>
          </a:p>
          <a:p>
            <a:pPr marL="171450" indent="-171450" algn="ctr">
              <a:buFont typeface="Wingdings"/>
              <a:buChar char="à"/>
            </a:pPr>
            <a:endParaRPr lang="en-US" sz="1200" dirty="0">
              <a:solidFill>
                <a:srgbClr val="FF0000"/>
              </a:solidFill>
              <a:latin typeface="Comic Sans MS" panose="030F0702030302020204" pitchFamily="66" charset="0"/>
              <a:sym typeface="Wingdings" panose="05000000000000000000" pitchFamily="2" charset="2"/>
            </a:endParaRPr>
          </a:p>
          <a:p>
            <a:pPr marL="228600" indent="-228600" algn="ctr">
              <a:buAutoNum type="arabicParenR"/>
            </a:pPr>
            <a:r>
              <a:rPr lang="en-US" sz="1200" dirty="0" smtClean="0">
                <a:solidFill>
                  <a:srgbClr val="FF0000"/>
                </a:solidFill>
                <a:latin typeface="Comic Sans MS" panose="030F0702030302020204" pitchFamily="66" charset="0"/>
                <a:sym typeface="Wingdings" panose="05000000000000000000" pitchFamily="2" charset="2"/>
              </a:rPr>
              <a:t>The area under the red curve with limits 0 and </a:t>
            </a:r>
            <a:r>
              <a:rPr lang="el-GR" sz="1200" baseline="30000" dirty="0" smtClean="0">
                <a:solidFill>
                  <a:srgbClr val="FF0000"/>
                </a:solidFill>
                <a:latin typeface="Comic Sans MS" panose="030F0702030302020204" pitchFamily="66" charset="0"/>
                <a:sym typeface="Wingdings" panose="05000000000000000000" pitchFamily="2" charset="2"/>
              </a:rPr>
              <a:t>π</a:t>
            </a:r>
            <a:r>
              <a:rPr lang="en-US" sz="1200" dirty="0" smtClean="0">
                <a:solidFill>
                  <a:srgbClr val="FF0000"/>
                </a:solidFill>
                <a:latin typeface="Comic Sans MS" panose="030F0702030302020204" pitchFamily="66" charset="0"/>
                <a:sym typeface="Wingdings" panose="05000000000000000000" pitchFamily="2" charset="2"/>
              </a:rPr>
              <a:t>/</a:t>
            </a:r>
            <a:r>
              <a:rPr lang="en-US" sz="1200" baseline="-25000" dirty="0" smtClean="0">
                <a:solidFill>
                  <a:srgbClr val="FF0000"/>
                </a:solidFill>
                <a:latin typeface="Comic Sans MS" panose="030F0702030302020204" pitchFamily="66" charset="0"/>
                <a:sym typeface="Wingdings" panose="05000000000000000000" pitchFamily="2" charset="2"/>
              </a:rPr>
              <a:t>3</a:t>
            </a:r>
          </a:p>
          <a:p>
            <a:pPr marL="228600" indent="-228600" algn="ctr">
              <a:buAutoNum type="arabicParenR"/>
            </a:pPr>
            <a:r>
              <a:rPr lang="en-US" sz="1200" dirty="0" smtClean="0">
                <a:solidFill>
                  <a:srgbClr val="FF0000"/>
                </a:solidFill>
                <a:latin typeface="Comic Sans MS" panose="030F0702030302020204" pitchFamily="66" charset="0"/>
                <a:sym typeface="Wingdings" panose="05000000000000000000" pitchFamily="2" charset="2"/>
              </a:rPr>
              <a:t>The area under the blue curve with limits </a:t>
            </a:r>
            <a:r>
              <a:rPr lang="el-GR" sz="1200" baseline="30000" dirty="0" smtClean="0">
                <a:solidFill>
                  <a:srgbClr val="FF0000"/>
                </a:solidFill>
                <a:latin typeface="Comic Sans MS" panose="030F0702030302020204" pitchFamily="66" charset="0"/>
                <a:sym typeface="Wingdings" panose="05000000000000000000" pitchFamily="2" charset="2"/>
              </a:rPr>
              <a:t>π</a:t>
            </a:r>
            <a:r>
              <a:rPr lang="en-US" sz="1200" dirty="0" smtClean="0">
                <a:solidFill>
                  <a:srgbClr val="FF0000"/>
                </a:solidFill>
                <a:latin typeface="Comic Sans MS" panose="030F0702030302020204" pitchFamily="66" charset="0"/>
                <a:sym typeface="Wingdings" panose="05000000000000000000" pitchFamily="2" charset="2"/>
              </a:rPr>
              <a:t>/</a:t>
            </a:r>
            <a:r>
              <a:rPr lang="en-US" sz="1200" baseline="-25000" dirty="0" smtClean="0">
                <a:solidFill>
                  <a:srgbClr val="FF0000"/>
                </a:solidFill>
                <a:latin typeface="Comic Sans MS" panose="030F0702030302020204" pitchFamily="66" charset="0"/>
                <a:sym typeface="Wingdings" panose="05000000000000000000" pitchFamily="2" charset="2"/>
              </a:rPr>
              <a:t>3</a:t>
            </a:r>
            <a:r>
              <a:rPr lang="en-US" sz="1200" dirty="0" smtClean="0">
                <a:solidFill>
                  <a:srgbClr val="FF0000"/>
                </a:solidFill>
                <a:latin typeface="Comic Sans MS" panose="030F0702030302020204" pitchFamily="66" charset="0"/>
                <a:sym typeface="Wingdings" panose="05000000000000000000" pitchFamily="2" charset="2"/>
              </a:rPr>
              <a:t> and </a:t>
            </a:r>
            <a:r>
              <a:rPr lang="el-GR" sz="1200" baseline="30000" dirty="0" smtClean="0">
                <a:solidFill>
                  <a:srgbClr val="FF0000"/>
                </a:solidFill>
                <a:latin typeface="Comic Sans MS" panose="030F0702030302020204" pitchFamily="66" charset="0"/>
                <a:sym typeface="Wingdings" panose="05000000000000000000" pitchFamily="2" charset="2"/>
              </a:rPr>
              <a:t>π</a:t>
            </a:r>
            <a:r>
              <a:rPr lang="en-US" sz="1200" dirty="0" smtClean="0">
                <a:solidFill>
                  <a:srgbClr val="FF0000"/>
                </a:solidFill>
                <a:latin typeface="Comic Sans MS" panose="030F0702030302020204" pitchFamily="66" charset="0"/>
                <a:sym typeface="Wingdings" panose="05000000000000000000" pitchFamily="2" charset="2"/>
              </a:rPr>
              <a:t>/</a:t>
            </a:r>
            <a:r>
              <a:rPr lang="en-US" sz="1200" baseline="-25000" dirty="0" smtClean="0">
                <a:solidFill>
                  <a:srgbClr val="FF0000"/>
                </a:solidFill>
                <a:latin typeface="Comic Sans MS" panose="030F0702030302020204" pitchFamily="66" charset="0"/>
                <a:sym typeface="Wingdings" panose="05000000000000000000" pitchFamily="2" charset="2"/>
              </a:rPr>
              <a:t>2</a:t>
            </a:r>
          </a:p>
          <a:p>
            <a:pPr marL="228600" indent="-228600" algn="ctr">
              <a:buAutoNum type="arabicParenR"/>
            </a:pPr>
            <a:endParaRPr lang="en-US" sz="1200" dirty="0">
              <a:solidFill>
                <a:srgbClr val="FF0000"/>
              </a:solidFill>
              <a:latin typeface="Comic Sans MS" panose="030F0702030302020204" pitchFamily="66" charset="0"/>
              <a:sym typeface="Wingdings" panose="05000000000000000000" pitchFamily="2" charset="2"/>
            </a:endParaRPr>
          </a:p>
          <a:p>
            <a:pPr algn="ctr"/>
            <a:r>
              <a:rPr lang="en-US" sz="1200" dirty="0" smtClean="0">
                <a:solidFill>
                  <a:srgbClr val="FF0000"/>
                </a:solidFill>
                <a:latin typeface="Comic Sans MS" panose="030F0702030302020204" pitchFamily="66" charset="0"/>
                <a:sym typeface="Wingdings" panose="05000000000000000000" pitchFamily="2" charset="2"/>
              </a:rPr>
              <a:t>We need to work both of these out and add them together!</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6" name="TextBox 35"/>
              <p:cNvSpPr txBox="1"/>
              <p:nvPr/>
            </p:nvSpPr>
            <p:spPr>
              <a:xfrm>
                <a:off x="4391245" y="2248784"/>
                <a:ext cx="143180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FF0000"/>
                          </a:solidFill>
                          <a:latin typeface="Cambria Math"/>
                        </a:rPr>
                        <m:t>𝒓</m:t>
                      </m:r>
                      <m:r>
                        <a:rPr lang="en-US" sz="1600" b="1" i="1" smtClean="0">
                          <a:solidFill>
                            <a:srgbClr val="FF0000"/>
                          </a:solidFill>
                          <a:latin typeface="Cambria Math"/>
                        </a:rPr>
                        <m:t>=</m:t>
                      </m:r>
                      <m:r>
                        <a:rPr lang="en-US" sz="1600" b="1" i="1" smtClean="0">
                          <a:solidFill>
                            <a:srgbClr val="FF0000"/>
                          </a:solidFill>
                          <a:latin typeface="Cambria Math"/>
                        </a:rPr>
                        <m:t>𝟐</m:t>
                      </m:r>
                      <m:r>
                        <a:rPr lang="en-US" sz="1600" b="1" i="1" smtClean="0">
                          <a:solidFill>
                            <a:srgbClr val="FF0000"/>
                          </a:solidFill>
                          <a:latin typeface="Cambria Math"/>
                        </a:rPr>
                        <m:t>+</m:t>
                      </m:r>
                      <m:r>
                        <a:rPr lang="en-US" sz="1600" b="1" i="1" smtClean="0">
                          <a:solidFill>
                            <a:srgbClr val="FF0000"/>
                          </a:solidFill>
                          <a:latin typeface="Cambria Math"/>
                        </a:rPr>
                        <m:t>𝒄𝒐𝒔</m:t>
                      </m:r>
                      <m:r>
                        <a:rPr lang="en-US" sz="1600" b="1" i="1" smtClean="0">
                          <a:solidFill>
                            <a:srgbClr val="FF0000"/>
                          </a:solidFill>
                          <a:latin typeface="Cambria Math"/>
                          <a:ea typeface="Cambria Math"/>
                        </a:rPr>
                        <m:t>𝜽</m:t>
                      </m:r>
                    </m:oMath>
                  </m:oMathPara>
                </a14:m>
                <a:endParaRPr lang="en-GB" sz="1600" b="1" dirty="0">
                  <a:solidFill>
                    <a:srgbClr val="FF0000"/>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391245" y="2248784"/>
                <a:ext cx="1431802" cy="338554"/>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7265579" y="3283686"/>
                <a:ext cx="118673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0000FF"/>
                          </a:solidFill>
                          <a:latin typeface="Cambria Math"/>
                        </a:rPr>
                        <m:t>𝒓</m:t>
                      </m:r>
                      <m:r>
                        <a:rPr lang="en-US" sz="1600" b="1" i="1" smtClean="0">
                          <a:solidFill>
                            <a:srgbClr val="0000FF"/>
                          </a:solidFill>
                          <a:latin typeface="Cambria Math"/>
                        </a:rPr>
                        <m:t>=</m:t>
                      </m:r>
                      <m:r>
                        <a:rPr lang="en-US" sz="1600" b="1" i="1" smtClean="0">
                          <a:solidFill>
                            <a:srgbClr val="0000FF"/>
                          </a:solidFill>
                          <a:latin typeface="Cambria Math"/>
                        </a:rPr>
                        <m:t>𝟓</m:t>
                      </m:r>
                      <m:r>
                        <a:rPr lang="en-US" sz="1600" b="1" i="1" smtClean="0">
                          <a:solidFill>
                            <a:srgbClr val="0000FF"/>
                          </a:solidFill>
                          <a:latin typeface="Cambria Math"/>
                        </a:rPr>
                        <m:t>𝒄𝒐𝒔</m:t>
                      </m:r>
                      <m:r>
                        <a:rPr lang="en-US" sz="1600" b="1" i="1" smtClean="0">
                          <a:solidFill>
                            <a:srgbClr val="0000FF"/>
                          </a:solidFill>
                          <a:latin typeface="Cambria Math"/>
                          <a:ea typeface="Cambria Math"/>
                        </a:rPr>
                        <m:t>𝜽</m:t>
                      </m:r>
                    </m:oMath>
                  </m:oMathPara>
                </a14:m>
                <a:endParaRPr lang="en-GB" sz="1600" b="1" dirty="0">
                  <a:solidFill>
                    <a:srgbClr val="0000FF"/>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7265579" y="3283686"/>
                <a:ext cx="1186735" cy="338554"/>
              </a:xfrm>
              <a:prstGeom prst="rect">
                <a:avLst/>
              </a:prstGeom>
              <a:blipFill rotWithShape="1">
                <a:blip r:embed="rId6"/>
                <a:stretch>
                  <a:fillRect/>
                </a:stretch>
              </a:blipFill>
            </p:spPr>
            <p:txBody>
              <a:bodyPr/>
              <a:lstStyle/>
              <a:p>
                <a:r>
                  <a:rPr lang="en-GB">
                    <a:noFill/>
                  </a:rPr>
                  <a:t> </a:t>
                </a:r>
              </a:p>
            </p:txBody>
          </p:sp>
        </mc:Fallback>
      </mc:AlternateContent>
      <p:sp>
        <p:nvSpPr>
          <p:cNvPr id="33" name="Freeform 32"/>
          <p:cNvSpPr/>
          <p:nvPr/>
        </p:nvSpPr>
        <p:spPr>
          <a:xfrm>
            <a:off x="6111171" y="2130842"/>
            <a:ext cx="388930" cy="612358"/>
          </a:xfrm>
          <a:custGeom>
            <a:avLst/>
            <a:gdLst>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64804 w 388930"/>
              <a:gd name="connsiteY6" fmla="*/ 95163 h 612358"/>
              <a:gd name="connsiteX7" fmla="*/ 165502 w 388930"/>
              <a:gd name="connsiteY7" fmla="*/ 182052 h 612358"/>
              <a:gd name="connsiteX8" fmla="*/ 99301 w 388930"/>
              <a:gd name="connsiteY8" fmla="*/ 281353 h 612358"/>
              <a:gd name="connsiteX9" fmla="*/ 37238 w 388930"/>
              <a:gd name="connsiteY9" fmla="*/ 413755 h 612358"/>
              <a:gd name="connsiteX10" fmla="*/ 16550 w 388930"/>
              <a:gd name="connsiteY10" fmla="*/ 500644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64804 w 388930"/>
              <a:gd name="connsiteY6" fmla="*/ 95163 h 612358"/>
              <a:gd name="connsiteX7" fmla="*/ 165502 w 388930"/>
              <a:gd name="connsiteY7" fmla="*/ 182052 h 612358"/>
              <a:gd name="connsiteX8" fmla="*/ 99301 w 388930"/>
              <a:gd name="connsiteY8" fmla="*/ 281353 h 612358"/>
              <a:gd name="connsiteX9" fmla="*/ 45513 w 388930"/>
              <a:gd name="connsiteY9" fmla="*/ 401343 h 612358"/>
              <a:gd name="connsiteX10" fmla="*/ 16550 w 388930"/>
              <a:gd name="connsiteY10" fmla="*/ 500644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64804 w 388930"/>
              <a:gd name="connsiteY6" fmla="*/ 95163 h 612358"/>
              <a:gd name="connsiteX7" fmla="*/ 165502 w 388930"/>
              <a:gd name="connsiteY7" fmla="*/ 182052 h 612358"/>
              <a:gd name="connsiteX8" fmla="*/ 99301 w 388930"/>
              <a:gd name="connsiteY8" fmla="*/ 281353 h 612358"/>
              <a:gd name="connsiteX9" fmla="*/ 45513 w 388930"/>
              <a:gd name="connsiteY9" fmla="*/ 401343 h 612358"/>
              <a:gd name="connsiteX10" fmla="*/ 4138 w 388930"/>
              <a:gd name="connsiteY10" fmla="*/ 504782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64804 w 388930"/>
              <a:gd name="connsiteY6" fmla="*/ 95163 h 612358"/>
              <a:gd name="connsiteX7" fmla="*/ 165502 w 388930"/>
              <a:gd name="connsiteY7" fmla="*/ 182052 h 612358"/>
              <a:gd name="connsiteX8" fmla="*/ 99301 w 388930"/>
              <a:gd name="connsiteY8" fmla="*/ 281353 h 612358"/>
              <a:gd name="connsiteX9" fmla="*/ 53788 w 388930"/>
              <a:gd name="connsiteY9" fmla="*/ 364105 h 612358"/>
              <a:gd name="connsiteX10" fmla="*/ 4138 w 388930"/>
              <a:gd name="connsiteY10" fmla="*/ 504782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64804 w 388930"/>
              <a:gd name="connsiteY6" fmla="*/ 95163 h 612358"/>
              <a:gd name="connsiteX7" fmla="*/ 165502 w 388930"/>
              <a:gd name="connsiteY7" fmla="*/ 182052 h 612358"/>
              <a:gd name="connsiteX8" fmla="*/ 103439 w 388930"/>
              <a:gd name="connsiteY8" fmla="*/ 273078 h 612358"/>
              <a:gd name="connsiteX9" fmla="*/ 53788 w 388930"/>
              <a:gd name="connsiteY9" fmla="*/ 364105 h 612358"/>
              <a:gd name="connsiteX10" fmla="*/ 4138 w 388930"/>
              <a:gd name="connsiteY10" fmla="*/ 504782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64804 w 388930"/>
              <a:gd name="connsiteY6" fmla="*/ 95163 h 612358"/>
              <a:gd name="connsiteX7" fmla="*/ 165502 w 388930"/>
              <a:gd name="connsiteY7" fmla="*/ 177915 h 612358"/>
              <a:gd name="connsiteX8" fmla="*/ 103439 w 388930"/>
              <a:gd name="connsiteY8" fmla="*/ 273078 h 612358"/>
              <a:gd name="connsiteX9" fmla="*/ 53788 w 388930"/>
              <a:gd name="connsiteY9" fmla="*/ 364105 h 612358"/>
              <a:gd name="connsiteX10" fmla="*/ 4138 w 388930"/>
              <a:gd name="connsiteY10" fmla="*/ 504782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56529 w 388930"/>
              <a:gd name="connsiteY6" fmla="*/ 86888 h 612358"/>
              <a:gd name="connsiteX7" fmla="*/ 165502 w 388930"/>
              <a:gd name="connsiteY7" fmla="*/ 177915 h 612358"/>
              <a:gd name="connsiteX8" fmla="*/ 103439 w 388930"/>
              <a:gd name="connsiteY8" fmla="*/ 273078 h 612358"/>
              <a:gd name="connsiteX9" fmla="*/ 53788 w 388930"/>
              <a:gd name="connsiteY9" fmla="*/ 364105 h 612358"/>
              <a:gd name="connsiteX10" fmla="*/ 4138 w 388930"/>
              <a:gd name="connsiteY10" fmla="*/ 504782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56529 w 388930"/>
              <a:gd name="connsiteY6" fmla="*/ 86888 h 612358"/>
              <a:gd name="connsiteX7" fmla="*/ 165502 w 388930"/>
              <a:gd name="connsiteY7" fmla="*/ 177915 h 612358"/>
              <a:gd name="connsiteX8" fmla="*/ 103439 w 388930"/>
              <a:gd name="connsiteY8" fmla="*/ 273078 h 612358"/>
              <a:gd name="connsiteX9" fmla="*/ 45513 w 388930"/>
              <a:gd name="connsiteY9" fmla="*/ 355830 h 612358"/>
              <a:gd name="connsiteX10" fmla="*/ 4138 w 388930"/>
              <a:gd name="connsiteY10" fmla="*/ 504782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56529 w 388930"/>
              <a:gd name="connsiteY6" fmla="*/ 86888 h 612358"/>
              <a:gd name="connsiteX7" fmla="*/ 165502 w 388930"/>
              <a:gd name="connsiteY7" fmla="*/ 177915 h 612358"/>
              <a:gd name="connsiteX8" fmla="*/ 111715 w 388930"/>
              <a:gd name="connsiteY8" fmla="*/ 256528 h 612358"/>
              <a:gd name="connsiteX9" fmla="*/ 45513 w 388930"/>
              <a:gd name="connsiteY9" fmla="*/ 355830 h 612358"/>
              <a:gd name="connsiteX10" fmla="*/ 4138 w 388930"/>
              <a:gd name="connsiteY10" fmla="*/ 504782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56529 w 388930"/>
              <a:gd name="connsiteY6" fmla="*/ 86888 h 612358"/>
              <a:gd name="connsiteX7" fmla="*/ 165502 w 388930"/>
              <a:gd name="connsiteY7" fmla="*/ 177915 h 612358"/>
              <a:gd name="connsiteX8" fmla="*/ 111715 w 388930"/>
              <a:gd name="connsiteY8" fmla="*/ 256528 h 612358"/>
              <a:gd name="connsiteX9" fmla="*/ 45513 w 388930"/>
              <a:gd name="connsiteY9" fmla="*/ 364105 h 612358"/>
              <a:gd name="connsiteX10" fmla="*/ 4138 w 388930"/>
              <a:gd name="connsiteY10" fmla="*/ 504782 h 612358"/>
              <a:gd name="connsiteX11" fmla="*/ 0 w 388930"/>
              <a:gd name="connsiteY11" fmla="*/ 612358 h 61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8930" h="612358">
                <a:moveTo>
                  <a:pt x="0" y="612358"/>
                </a:moveTo>
                <a:lnTo>
                  <a:pt x="86889" y="467544"/>
                </a:lnTo>
                <a:lnTo>
                  <a:pt x="190328" y="310316"/>
                </a:lnTo>
                <a:lnTo>
                  <a:pt x="268941" y="182052"/>
                </a:lnTo>
                <a:lnTo>
                  <a:pt x="331005" y="91026"/>
                </a:lnTo>
                <a:lnTo>
                  <a:pt x="388930" y="0"/>
                </a:lnTo>
                <a:lnTo>
                  <a:pt x="256529" y="86888"/>
                </a:lnTo>
                <a:lnTo>
                  <a:pt x="165502" y="177915"/>
                </a:lnTo>
                <a:lnTo>
                  <a:pt x="111715" y="256528"/>
                </a:lnTo>
                <a:lnTo>
                  <a:pt x="45513" y="364105"/>
                </a:lnTo>
                <a:lnTo>
                  <a:pt x="4138" y="504782"/>
                </a:lnTo>
                <a:lnTo>
                  <a:pt x="0" y="612358"/>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flipV="1">
            <a:off x="6097870" y="1408064"/>
            <a:ext cx="880741" cy="13463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098805" y="2763078"/>
            <a:ext cx="2242113" cy="18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105350" y="1424893"/>
            <a:ext cx="3740" cy="13482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a:off x="6516687" y="2126455"/>
            <a:ext cx="556903" cy="654116"/>
          </a:xfrm>
          <a:custGeom>
            <a:avLst/>
            <a:gdLst>
              <a:gd name="connsiteX0" fmla="*/ 552450 w 1104900"/>
              <a:gd name="connsiteY0" fmla="*/ 0 h 1168400"/>
              <a:gd name="connsiteX1" fmla="*/ 974686 w 1104900"/>
              <a:gd name="connsiteY1" fmla="*/ 207471 h 1168400"/>
              <a:gd name="connsiteX2" fmla="*/ 1101701 w 1104900"/>
              <a:gd name="connsiteY2" fmla="*/ 646972 h 1168400"/>
              <a:gd name="connsiteX3" fmla="*/ 552450 w 1104900"/>
              <a:gd name="connsiteY3" fmla="*/ 584200 h 1168400"/>
              <a:gd name="connsiteX4" fmla="*/ 552450 w 1104900"/>
              <a:gd name="connsiteY4" fmla="*/ 0 h 1168400"/>
              <a:gd name="connsiteX0" fmla="*/ 552450 w 1104900"/>
              <a:gd name="connsiteY0" fmla="*/ 0 h 1168400"/>
              <a:gd name="connsiteX1" fmla="*/ 974686 w 1104900"/>
              <a:gd name="connsiteY1" fmla="*/ 207471 h 1168400"/>
              <a:gd name="connsiteX2" fmla="*/ 1101701 w 1104900"/>
              <a:gd name="connsiteY2" fmla="*/ 646972 h 1168400"/>
              <a:gd name="connsiteX0" fmla="*/ 0 w 552451"/>
              <a:gd name="connsiteY0" fmla="*/ 0 h 646972"/>
              <a:gd name="connsiteX1" fmla="*/ 422236 w 552451"/>
              <a:gd name="connsiteY1" fmla="*/ 207471 h 646972"/>
              <a:gd name="connsiteX2" fmla="*/ 549251 w 552451"/>
              <a:gd name="connsiteY2" fmla="*/ 646972 h 646972"/>
              <a:gd name="connsiteX3" fmla="*/ 0 w 552451"/>
              <a:gd name="connsiteY3" fmla="*/ 584200 h 646972"/>
              <a:gd name="connsiteX4" fmla="*/ 0 w 552451"/>
              <a:gd name="connsiteY4" fmla="*/ 0 h 646972"/>
              <a:gd name="connsiteX0" fmla="*/ 0 w 552451"/>
              <a:gd name="connsiteY0" fmla="*/ 0 h 646972"/>
              <a:gd name="connsiteX1" fmla="*/ 415886 w 552451"/>
              <a:gd name="connsiteY1" fmla="*/ 239221 h 646972"/>
              <a:gd name="connsiteX2" fmla="*/ 549251 w 552451"/>
              <a:gd name="connsiteY2" fmla="*/ 646972 h 646972"/>
              <a:gd name="connsiteX0" fmla="*/ 0 w 552172"/>
              <a:gd name="connsiteY0" fmla="*/ 0 h 646972"/>
              <a:gd name="connsiteX1" fmla="*/ 415092 w 552172"/>
              <a:gd name="connsiteY1" fmla="*/ 233665 h 646972"/>
              <a:gd name="connsiteX2" fmla="*/ 549251 w 552172"/>
              <a:gd name="connsiteY2" fmla="*/ 646972 h 646972"/>
              <a:gd name="connsiteX3" fmla="*/ 0 w 552172"/>
              <a:gd name="connsiteY3" fmla="*/ 584200 h 646972"/>
              <a:gd name="connsiteX4" fmla="*/ 0 w 552172"/>
              <a:gd name="connsiteY4" fmla="*/ 0 h 646972"/>
              <a:gd name="connsiteX0" fmla="*/ 0 w 552172"/>
              <a:gd name="connsiteY0" fmla="*/ 0 h 646972"/>
              <a:gd name="connsiteX1" fmla="*/ 415886 w 552172"/>
              <a:gd name="connsiteY1" fmla="*/ 239221 h 646972"/>
              <a:gd name="connsiteX2" fmla="*/ 549251 w 552172"/>
              <a:gd name="connsiteY2" fmla="*/ 646972 h 646972"/>
              <a:gd name="connsiteX0" fmla="*/ 2381 w 554553"/>
              <a:gd name="connsiteY0" fmla="*/ 2381 h 649353"/>
              <a:gd name="connsiteX1" fmla="*/ 417473 w 554553"/>
              <a:gd name="connsiteY1" fmla="*/ 236046 h 649353"/>
              <a:gd name="connsiteX2" fmla="*/ 551632 w 554553"/>
              <a:gd name="connsiteY2" fmla="*/ 649353 h 649353"/>
              <a:gd name="connsiteX3" fmla="*/ 2381 w 554553"/>
              <a:gd name="connsiteY3" fmla="*/ 586581 h 649353"/>
              <a:gd name="connsiteX4" fmla="*/ 2381 w 554553"/>
              <a:gd name="connsiteY4" fmla="*/ 2381 h 649353"/>
              <a:gd name="connsiteX0" fmla="*/ 0 w 554553"/>
              <a:gd name="connsiteY0" fmla="*/ 0 h 649353"/>
              <a:gd name="connsiteX1" fmla="*/ 418267 w 554553"/>
              <a:gd name="connsiteY1" fmla="*/ 241602 h 649353"/>
              <a:gd name="connsiteX2" fmla="*/ 551632 w 554553"/>
              <a:gd name="connsiteY2" fmla="*/ 649353 h 649353"/>
              <a:gd name="connsiteX0" fmla="*/ 4762 w 556934"/>
              <a:gd name="connsiteY0" fmla="*/ 7144 h 654116"/>
              <a:gd name="connsiteX1" fmla="*/ 419854 w 556934"/>
              <a:gd name="connsiteY1" fmla="*/ 240809 h 654116"/>
              <a:gd name="connsiteX2" fmla="*/ 554013 w 556934"/>
              <a:gd name="connsiteY2" fmla="*/ 654116 h 654116"/>
              <a:gd name="connsiteX3" fmla="*/ 4762 w 556934"/>
              <a:gd name="connsiteY3" fmla="*/ 591344 h 654116"/>
              <a:gd name="connsiteX4" fmla="*/ 4762 w 556934"/>
              <a:gd name="connsiteY4" fmla="*/ 7144 h 654116"/>
              <a:gd name="connsiteX0" fmla="*/ 0 w 556934"/>
              <a:gd name="connsiteY0" fmla="*/ 0 h 654116"/>
              <a:gd name="connsiteX1" fmla="*/ 420648 w 556934"/>
              <a:gd name="connsiteY1" fmla="*/ 246365 h 654116"/>
              <a:gd name="connsiteX2" fmla="*/ 554013 w 556934"/>
              <a:gd name="connsiteY2" fmla="*/ 654116 h 654116"/>
              <a:gd name="connsiteX0" fmla="*/ 4762 w 556934"/>
              <a:gd name="connsiteY0" fmla="*/ 7144 h 654116"/>
              <a:gd name="connsiteX1" fmla="*/ 419854 w 556934"/>
              <a:gd name="connsiteY1" fmla="*/ 240809 h 654116"/>
              <a:gd name="connsiteX2" fmla="*/ 554013 w 556934"/>
              <a:gd name="connsiteY2" fmla="*/ 654116 h 654116"/>
              <a:gd name="connsiteX3" fmla="*/ 4762 w 556934"/>
              <a:gd name="connsiteY3" fmla="*/ 591344 h 654116"/>
              <a:gd name="connsiteX4" fmla="*/ 4762 w 556934"/>
              <a:gd name="connsiteY4" fmla="*/ 7144 h 654116"/>
              <a:gd name="connsiteX0" fmla="*/ 0 w 556934"/>
              <a:gd name="connsiteY0" fmla="*/ 0 h 654116"/>
              <a:gd name="connsiteX1" fmla="*/ 420648 w 556934"/>
              <a:gd name="connsiteY1" fmla="*/ 246365 h 654116"/>
              <a:gd name="connsiteX2" fmla="*/ 554013 w 556934"/>
              <a:gd name="connsiteY2" fmla="*/ 654116 h 654116"/>
              <a:gd name="connsiteX0" fmla="*/ 4762 w 559223"/>
              <a:gd name="connsiteY0" fmla="*/ 7144 h 654116"/>
              <a:gd name="connsiteX1" fmla="*/ 419854 w 559223"/>
              <a:gd name="connsiteY1" fmla="*/ 240809 h 654116"/>
              <a:gd name="connsiteX2" fmla="*/ 554013 w 559223"/>
              <a:gd name="connsiteY2" fmla="*/ 654116 h 654116"/>
              <a:gd name="connsiteX3" fmla="*/ 4762 w 559223"/>
              <a:gd name="connsiteY3" fmla="*/ 591344 h 654116"/>
              <a:gd name="connsiteX4" fmla="*/ 4762 w 559223"/>
              <a:gd name="connsiteY4" fmla="*/ 7144 h 654116"/>
              <a:gd name="connsiteX0" fmla="*/ 0 w 559223"/>
              <a:gd name="connsiteY0" fmla="*/ 0 h 654116"/>
              <a:gd name="connsiteX1" fmla="*/ 420648 w 559223"/>
              <a:gd name="connsiteY1" fmla="*/ 246365 h 654116"/>
              <a:gd name="connsiteX2" fmla="*/ 556395 w 559223"/>
              <a:gd name="connsiteY2" fmla="*/ 632685 h 654116"/>
              <a:gd name="connsiteX0" fmla="*/ 4762 w 556903"/>
              <a:gd name="connsiteY0" fmla="*/ 7144 h 654116"/>
              <a:gd name="connsiteX1" fmla="*/ 419854 w 556903"/>
              <a:gd name="connsiteY1" fmla="*/ 240809 h 654116"/>
              <a:gd name="connsiteX2" fmla="*/ 554013 w 556903"/>
              <a:gd name="connsiteY2" fmla="*/ 654116 h 654116"/>
              <a:gd name="connsiteX3" fmla="*/ 4762 w 556903"/>
              <a:gd name="connsiteY3" fmla="*/ 591344 h 654116"/>
              <a:gd name="connsiteX4" fmla="*/ 4762 w 556903"/>
              <a:gd name="connsiteY4" fmla="*/ 7144 h 654116"/>
              <a:gd name="connsiteX0" fmla="*/ 0 w 556903"/>
              <a:gd name="connsiteY0" fmla="*/ 0 h 654116"/>
              <a:gd name="connsiteX1" fmla="*/ 420648 w 556903"/>
              <a:gd name="connsiteY1" fmla="*/ 246365 h 654116"/>
              <a:gd name="connsiteX2" fmla="*/ 556395 w 556903"/>
              <a:gd name="connsiteY2" fmla="*/ 632685 h 654116"/>
            </a:gdLst>
            <a:ahLst/>
            <a:cxnLst>
              <a:cxn ang="0">
                <a:pos x="connsiteX0" y="connsiteY0"/>
              </a:cxn>
              <a:cxn ang="0">
                <a:pos x="connsiteX1" y="connsiteY1"/>
              </a:cxn>
              <a:cxn ang="0">
                <a:pos x="connsiteX2" y="connsiteY2"/>
              </a:cxn>
            </a:cxnLst>
            <a:rect l="l" t="t" r="r" b="b"/>
            <a:pathLst>
              <a:path w="556903" h="654116" stroke="0" extrusionOk="0">
                <a:moveTo>
                  <a:pt x="4762" y="7144"/>
                </a:moveTo>
                <a:cubicBezTo>
                  <a:pt x="167538" y="7144"/>
                  <a:pt x="314886" y="109249"/>
                  <a:pt x="419854" y="240809"/>
                </a:cubicBezTo>
                <a:cubicBezTo>
                  <a:pt x="517194" y="362808"/>
                  <a:pt x="570232" y="495418"/>
                  <a:pt x="554013" y="654116"/>
                </a:cubicBezTo>
                <a:lnTo>
                  <a:pt x="4762" y="591344"/>
                </a:lnTo>
                <a:lnTo>
                  <a:pt x="4762" y="7144"/>
                </a:lnTo>
                <a:close/>
              </a:path>
              <a:path w="556903" h="654116" fill="none">
                <a:moveTo>
                  <a:pt x="0" y="0"/>
                </a:moveTo>
                <a:cubicBezTo>
                  <a:pt x="174682" y="21431"/>
                  <a:pt x="315680" y="114805"/>
                  <a:pt x="420648" y="246365"/>
                </a:cubicBezTo>
                <a:cubicBezTo>
                  <a:pt x="517988" y="368364"/>
                  <a:pt x="555945" y="476368"/>
                  <a:pt x="556395" y="632685"/>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Arc 38"/>
          <p:cNvSpPr/>
          <p:nvPr/>
        </p:nvSpPr>
        <p:spPr>
          <a:xfrm rot="16200000">
            <a:off x="6025752" y="2210991"/>
            <a:ext cx="626269" cy="457200"/>
          </a:xfrm>
          <a:custGeom>
            <a:avLst/>
            <a:gdLst>
              <a:gd name="connsiteX0" fmla="*/ 457200 w 914400"/>
              <a:gd name="connsiteY0" fmla="*/ 0 h 914400"/>
              <a:gd name="connsiteX1" fmla="*/ 914400 w 914400"/>
              <a:gd name="connsiteY1" fmla="*/ 457200 h 914400"/>
              <a:gd name="connsiteX2" fmla="*/ 457200 w 914400"/>
              <a:gd name="connsiteY2" fmla="*/ 457200 h 914400"/>
              <a:gd name="connsiteX3" fmla="*/ 457200 w 914400"/>
              <a:gd name="connsiteY3" fmla="*/ 0 h 914400"/>
              <a:gd name="connsiteX0" fmla="*/ 457200 w 914400"/>
              <a:gd name="connsiteY0" fmla="*/ 0 h 914400"/>
              <a:gd name="connsiteX1" fmla="*/ 914400 w 914400"/>
              <a:gd name="connsiteY1" fmla="*/ 457200 h 914400"/>
              <a:gd name="connsiteX0" fmla="*/ 0 w 626269"/>
              <a:gd name="connsiteY0" fmla="*/ 0 h 457200"/>
              <a:gd name="connsiteX1" fmla="*/ 457200 w 626269"/>
              <a:gd name="connsiteY1" fmla="*/ 457200 h 457200"/>
              <a:gd name="connsiteX2" fmla="*/ 0 w 626269"/>
              <a:gd name="connsiteY2" fmla="*/ 457200 h 457200"/>
              <a:gd name="connsiteX3" fmla="*/ 0 w 626269"/>
              <a:gd name="connsiteY3" fmla="*/ 0 h 457200"/>
              <a:gd name="connsiteX0" fmla="*/ 0 w 626269"/>
              <a:gd name="connsiteY0" fmla="*/ 0 h 457200"/>
              <a:gd name="connsiteX1" fmla="*/ 626269 w 626269"/>
              <a:gd name="connsiteY1" fmla="*/ 395287 h 457200"/>
              <a:gd name="connsiteX0" fmla="*/ 0 w 626269"/>
              <a:gd name="connsiteY0" fmla="*/ 0 h 457200"/>
              <a:gd name="connsiteX1" fmla="*/ 457200 w 626269"/>
              <a:gd name="connsiteY1" fmla="*/ 457200 h 457200"/>
              <a:gd name="connsiteX2" fmla="*/ 0 w 626269"/>
              <a:gd name="connsiteY2" fmla="*/ 457200 h 457200"/>
              <a:gd name="connsiteX3" fmla="*/ 0 w 626269"/>
              <a:gd name="connsiteY3" fmla="*/ 0 h 457200"/>
              <a:gd name="connsiteX0" fmla="*/ 0 w 626269"/>
              <a:gd name="connsiteY0" fmla="*/ 0 h 457200"/>
              <a:gd name="connsiteX1" fmla="*/ 626269 w 626269"/>
              <a:gd name="connsiteY1" fmla="*/ 395287 h 457200"/>
            </a:gdLst>
            <a:ahLst/>
            <a:cxnLst>
              <a:cxn ang="0">
                <a:pos x="connsiteX0" y="connsiteY0"/>
              </a:cxn>
              <a:cxn ang="0">
                <a:pos x="connsiteX1" y="connsiteY1"/>
              </a:cxn>
            </a:cxnLst>
            <a:rect l="l" t="t" r="r" b="b"/>
            <a:pathLst>
              <a:path w="626269" h="457200" stroke="0" extrusionOk="0">
                <a:moveTo>
                  <a:pt x="0" y="0"/>
                </a:moveTo>
                <a:cubicBezTo>
                  <a:pt x="252505" y="0"/>
                  <a:pt x="457200" y="204695"/>
                  <a:pt x="457200" y="457200"/>
                </a:cubicBezTo>
                <a:lnTo>
                  <a:pt x="0" y="457200"/>
                </a:lnTo>
                <a:lnTo>
                  <a:pt x="0" y="0"/>
                </a:lnTo>
                <a:close/>
              </a:path>
              <a:path w="626269" h="457200" fill="none">
                <a:moveTo>
                  <a:pt x="0" y="0"/>
                </a:moveTo>
                <a:cubicBezTo>
                  <a:pt x="252505" y="0"/>
                  <a:pt x="538163" y="164217"/>
                  <a:pt x="626269" y="395287"/>
                </a:cubicBezTo>
              </a:path>
            </a:pathLst>
          </a:custGeom>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2546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linds(horizont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
                                            <p:txEl>
                                              <p:pRg st="2" end="2"/>
                                            </p:txEl>
                                          </p:spTgt>
                                        </p:tgtEl>
                                        <p:attrNameLst>
                                          <p:attrName>style.visibility</p:attrName>
                                        </p:attrNameLst>
                                      </p:cBhvr>
                                      <p:to>
                                        <p:strVal val="visible"/>
                                      </p:to>
                                    </p:set>
                                    <p:animEffect transition="in" filter="blinds(horizontal)">
                                      <p:cBhvr>
                                        <p:cTn id="12" dur="500"/>
                                        <p:tgtEl>
                                          <p:spTgt spid="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vertical)">
                                      <p:cBhvr>
                                        <p:cTn id="17" dur="500"/>
                                        <p:tgtEl>
                                          <p:spTgt spid="3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linds(horizontal)">
                                      <p:cBhvr>
                                        <p:cTn id="25" dur="500"/>
                                        <p:tgtEl>
                                          <p:spTgt spid="3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linds(horizontal)">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linds(horizontal)">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5">
                                            <p:txEl>
                                              <p:pRg st="4" end="4"/>
                                            </p:txEl>
                                          </p:spTgt>
                                        </p:tgtEl>
                                        <p:attrNameLst>
                                          <p:attrName>style.visibility</p:attrName>
                                        </p:attrNameLst>
                                      </p:cBhvr>
                                      <p:to>
                                        <p:strVal val="visible"/>
                                      </p:to>
                                    </p:set>
                                    <p:animEffect transition="in" filter="blinds(horizontal)">
                                      <p:cBhvr>
                                        <p:cTn id="46" dur="500"/>
                                        <p:tgtEl>
                                          <p:spTgt spid="35">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7" presetClass="emph" presetSubtype="2" fill="hold" nodeType="clickEffect">
                                  <p:stCondLst>
                                    <p:cond delay="0"/>
                                  </p:stCondLst>
                                  <p:childTnLst>
                                    <p:animClr clrSpc="rgb" dir="cw">
                                      <p:cBhvr>
                                        <p:cTn id="50" dur="500" fill="hold"/>
                                        <p:tgtEl>
                                          <p:spTgt spid="30"/>
                                        </p:tgtEl>
                                        <p:attrNameLst>
                                          <p:attrName>stroke.color</p:attrName>
                                        </p:attrNameLst>
                                      </p:cBhvr>
                                      <p:to>
                                        <a:srgbClr val="FF0000"/>
                                      </p:to>
                                    </p:animClr>
                                    <p:set>
                                      <p:cBhvr>
                                        <p:cTn id="51" dur="500" fill="hold"/>
                                        <p:tgtEl>
                                          <p:spTgt spid="30"/>
                                        </p:tgtEl>
                                        <p:attrNameLst>
                                          <p:attrName>stroke.on</p:attrName>
                                        </p:attrNameLst>
                                      </p:cBhvr>
                                      <p:to>
                                        <p:strVal val="true"/>
                                      </p:to>
                                    </p:set>
                                  </p:childTnLst>
                                </p:cTn>
                              </p:par>
                              <p:par>
                                <p:cTn id="52" presetID="7" presetClass="emph" presetSubtype="2" fill="hold" nodeType="withEffect">
                                  <p:stCondLst>
                                    <p:cond delay="0"/>
                                  </p:stCondLst>
                                  <p:childTnLst>
                                    <p:animClr clrSpc="rgb" dir="cw">
                                      <p:cBhvr>
                                        <p:cTn id="53" dur="500" fill="hold"/>
                                        <p:tgtEl>
                                          <p:spTgt spid="8"/>
                                        </p:tgtEl>
                                        <p:attrNameLst>
                                          <p:attrName>stroke.color</p:attrName>
                                        </p:attrNameLst>
                                      </p:cBhvr>
                                      <p:to>
                                        <a:srgbClr val="FF0000"/>
                                      </p:to>
                                    </p:animClr>
                                    <p:set>
                                      <p:cBhvr>
                                        <p:cTn id="54" dur="500" fill="hold"/>
                                        <p:tgtEl>
                                          <p:spTgt spid="8"/>
                                        </p:tgtEl>
                                        <p:attrNameLst>
                                          <p:attrName>stroke.on</p:attrName>
                                        </p:attrNameLst>
                                      </p:cBhvr>
                                      <p:to>
                                        <p:strVal val="true"/>
                                      </p:to>
                                    </p:set>
                                  </p:childTnLst>
                                </p:cTn>
                              </p:par>
                              <p:par>
                                <p:cTn id="55" presetID="3" presetClass="emph" presetSubtype="2" fill="hold" grpId="1" nodeType="withEffect">
                                  <p:stCondLst>
                                    <p:cond delay="0"/>
                                  </p:stCondLst>
                                  <p:childTnLst>
                                    <p:animClr clrSpc="rgb" dir="cw">
                                      <p:cBhvr override="childStyle">
                                        <p:cTn id="56" dur="500" fill="hold"/>
                                        <p:tgtEl>
                                          <p:spTgt spid="14"/>
                                        </p:tgtEl>
                                        <p:attrNameLst>
                                          <p:attrName>style.color</p:attrName>
                                        </p:attrNameLst>
                                      </p:cBhvr>
                                      <p:to>
                                        <a:srgbClr val="FF0000"/>
                                      </p:to>
                                    </p:animClr>
                                  </p:childTnLst>
                                </p:cTn>
                              </p:par>
                              <p:par>
                                <p:cTn id="57" presetID="3" presetClass="emph" presetSubtype="2" fill="hold" grpId="1" nodeType="withEffect">
                                  <p:stCondLst>
                                    <p:cond delay="0"/>
                                  </p:stCondLst>
                                  <p:childTnLst>
                                    <p:animClr clrSpc="rgb" dir="cw">
                                      <p:cBhvr override="childStyle">
                                        <p:cTn id="58" dur="500" fill="hold"/>
                                        <p:tgtEl>
                                          <p:spTgt spid="29"/>
                                        </p:tgtEl>
                                        <p:attrNameLst>
                                          <p:attrName>style.color</p:attrName>
                                        </p:attrNameLst>
                                      </p:cBhvr>
                                      <p:to>
                                        <a:srgbClr val="FF0000"/>
                                      </p:to>
                                    </p:animClr>
                                  </p:childTnLst>
                                </p:cTn>
                              </p:par>
                              <p:par>
                                <p:cTn id="59" presetID="3" presetClass="entr" presetSubtype="1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blinds(horizontal)">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7" presetClass="emph" presetSubtype="2" fill="hold" nodeType="clickEffect">
                                  <p:stCondLst>
                                    <p:cond delay="0"/>
                                  </p:stCondLst>
                                  <p:childTnLst>
                                    <p:animClr clrSpc="rgb" dir="cw">
                                      <p:cBhvr>
                                        <p:cTn id="65" dur="500" fill="hold"/>
                                        <p:tgtEl>
                                          <p:spTgt spid="30"/>
                                        </p:tgtEl>
                                        <p:attrNameLst>
                                          <p:attrName>stroke.color</p:attrName>
                                        </p:attrNameLst>
                                      </p:cBhvr>
                                      <p:to>
                                        <a:schemeClr val="tx1"/>
                                      </p:to>
                                    </p:animClr>
                                    <p:set>
                                      <p:cBhvr>
                                        <p:cTn id="66" dur="500" fill="hold"/>
                                        <p:tgtEl>
                                          <p:spTgt spid="30"/>
                                        </p:tgtEl>
                                        <p:attrNameLst>
                                          <p:attrName>stroke.on</p:attrName>
                                        </p:attrNameLst>
                                      </p:cBhvr>
                                      <p:to>
                                        <p:strVal val="true"/>
                                      </p:to>
                                    </p:set>
                                  </p:childTnLst>
                                </p:cTn>
                              </p:par>
                              <p:par>
                                <p:cTn id="67" presetID="7" presetClass="emph" presetSubtype="2" fill="hold" nodeType="withEffect">
                                  <p:stCondLst>
                                    <p:cond delay="0"/>
                                  </p:stCondLst>
                                  <p:childTnLst>
                                    <p:animClr clrSpc="rgb" dir="cw">
                                      <p:cBhvr>
                                        <p:cTn id="68" dur="500" fill="hold"/>
                                        <p:tgtEl>
                                          <p:spTgt spid="8"/>
                                        </p:tgtEl>
                                        <p:attrNameLst>
                                          <p:attrName>stroke.color</p:attrName>
                                        </p:attrNameLst>
                                      </p:cBhvr>
                                      <p:to>
                                        <a:schemeClr val="tx1"/>
                                      </p:to>
                                    </p:animClr>
                                    <p:set>
                                      <p:cBhvr>
                                        <p:cTn id="69" dur="500" fill="hold"/>
                                        <p:tgtEl>
                                          <p:spTgt spid="8"/>
                                        </p:tgtEl>
                                        <p:attrNameLst>
                                          <p:attrName>stroke.on</p:attrName>
                                        </p:attrNameLst>
                                      </p:cBhvr>
                                      <p:to>
                                        <p:strVal val="true"/>
                                      </p:to>
                                    </p:set>
                                  </p:childTnLst>
                                </p:cTn>
                              </p:par>
                              <p:par>
                                <p:cTn id="70" presetID="3" presetClass="emph" presetSubtype="2" fill="hold" grpId="2" nodeType="withEffect">
                                  <p:stCondLst>
                                    <p:cond delay="0"/>
                                  </p:stCondLst>
                                  <p:childTnLst>
                                    <p:animClr clrSpc="rgb" dir="cw">
                                      <p:cBhvr override="childStyle">
                                        <p:cTn id="71" dur="500" fill="hold"/>
                                        <p:tgtEl>
                                          <p:spTgt spid="14"/>
                                        </p:tgtEl>
                                        <p:attrNameLst>
                                          <p:attrName>style.color</p:attrName>
                                        </p:attrNameLst>
                                      </p:cBhvr>
                                      <p:to>
                                        <a:schemeClr val="tx1"/>
                                      </p:to>
                                    </p:animClr>
                                  </p:childTnLst>
                                </p:cTn>
                              </p:par>
                              <p:par>
                                <p:cTn id="72" presetID="3" presetClass="emph" presetSubtype="2" fill="hold" grpId="2" nodeType="withEffect">
                                  <p:stCondLst>
                                    <p:cond delay="0"/>
                                  </p:stCondLst>
                                  <p:childTnLst>
                                    <p:animClr clrSpc="rgb" dir="cw">
                                      <p:cBhvr override="childStyle">
                                        <p:cTn id="73" dur="500" fill="hold"/>
                                        <p:tgtEl>
                                          <p:spTgt spid="29"/>
                                        </p:tgtEl>
                                        <p:attrNameLst>
                                          <p:attrName>style.color</p:attrName>
                                        </p:attrNameLst>
                                      </p:cBhvr>
                                      <p:to>
                                        <a:schemeClr val="tx1"/>
                                      </p:to>
                                    </p:animClr>
                                  </p:childTnLst>
                                </p:cTn>
                              </p:par>
                              <p:par>
                                <p:cTn id="74" presetID="3" presetClass="exit" presetSubtype="10" fill="hold" grpId="1" nodeType="withEffect">
                                  <p:stCondLst>
                                    <p:cond delay="0"/>
                                  </p:stCondLst>
                                  <p:childTnLst>
                                    <p:animEffect transition="out" filter="blinds(horizontal)">
                                      <p:cBhvr>
                                        <p:cTn id="75" dur="500"/>
                                        <p:tgtEl>
                                          <p:spTgt spid="34"/>
                                        </p:tgtEl>
                                      </p:cBhvr>
                                    </p:animEffect>
                                    <p:set>
                                      <p:cBhvr>
                                        <p:cTn id="76" dur="1" fill="hold">
                                          <p:stCondLst>
                                            <p:cond delay="499"/>
                                          </p:stCondLst>
                                        </p:cTn>
                                        <p:tgtEl>
                                          <p:spTgt spid="34"/>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35">
                                            <p:txEl>
                                              <p:pRg st="5" end="5"/>
                                            </p:txEl>
                                          </p:spTgt>
                                        </p:tgtEl>
                                        <p:attrNameLst>
                                          <p:attrName>style.visibility</p:attrName>
                                        </p:attrNameLst>
                                      </p:cBhvr>
                                      <p:to>
                                        <p:strVal val="visible"/>
                                      </p:to>
                                    </p:set>
                                    <p:animEffect transition="in" filter="blinds(horizontal)">
                                      <p:cBhvr>
                                        <p:cTn id="81" dur="500"/>
                                        <p:tgtEl>
                                          <p:spTgt spid="35">
                                            <p:txEl>
                                              <p:pRg st="5" end="5"/>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7" presetClass="emph" presetSubtype="2" fill="hold" nodeType="clickEffect">
                                  <p:stCondLst>
                                    <p:cond delay="0"/>
                                  </p:stCondLst>
                                  <p:childTnLst>
                                    <p:animClr clrSpc="rgb" dir="cw">
                                      <p:cBhvr>
                                        <p:cTn id="85" dur="500" fill="hold"/>
                                        <p:tgtEl>
                                          <p:spTgt spid="31"/>
                                        </p:tgtEl>
                                        <p:attrNameLst>
                                          <p:attrName>stroke.color</p:attrName>
                                        </p:attrNameLst>
                                      </p:cBhvr>
                                      <p:to>
                                        <a:schemeClr val="hlink"/>
                                      </p:to>
                                    </p:animClr>
                                    <p:set>
                                      <p:cBhvr>
                                        <p:cTn id="86" dur="500" fill="hold"/>
                                        <p:tgtEl>
                                          <p:spTgt spid="31"/>
                                        </p:tgtEl>
                                        <p:attrNameLst>
                                          <p:attrName>stroke.on</p:attrName>
                                        </p:attrNameLst>
                                      </p:cBhvr>
                                      <p:to>
                                        <p:strVal val="true"/>
                                      </p:to>
                                    </p:set>
                                  </p:childTnLst>
                                </p:cTn>
                              </p:par>
                              <p:par>
                                <p:cTn id="87" presetID="7" presetClass="emph" presetSubtype="2" fill="hold" nodeType="withEffect">
                                  <p:stCondLst>
                                    <p:cond delay="0"/>
                                  </p:stCondLst>
                                  <p:childTnLst>
                                    <p:animClr clrSpc="rgb" dir="cw">
                                      <p:cBhvr>
                                        <p:cTn id="88" dur="500" fill="hold"/>
                                        <p:tgtEl>
                                          <p:spTgt spid="8"/>
                                        </p:tgtEl>
                                        <p:attrNameLst>
                                          <p:attrName>stroke.color</p:attrName>
                                        </p:attrNameLst>
                                      </p:cBhvr>
                                      <p:to>
                                        <a:schemeClr val="hlink"/>
                                      </p:to>
                                    </p:animClr>
                                    <p:set>
                                      <p:cBhvr>
                                        <p:cTn id="89" dur="500" fill="hold"/>
                                        <p:tgtEl>
                                          <p:spTgt spid="8"/>
                                        </p:tgtEl>
                                        <p:attrNameLst>
                                          <p:attrName>stroke.on</p:attrName>
                                        </p:attrNameLst>
                                      </p:cBhvr>
                                      <p:to>
                                        <p:strVal val="true"/>
                                      </p:to>
                                    </p:set>
                                  </p:childTnLst>
                                </p:cTn>
                              </p:par>
                              <p:par>
                                <p:cTn id="90" presetID="3" presetClass="emph" presetSubtype="2" fill="hold" grpId="1" nodeType="withEffect">
                                  <p:stCondLst>
                                    <p:cond delay="0"/>
                                  </p:stCondLst>
                                  <p:childTnLst>
                                    <p:animClr clrSpc="rgb" dir="cw">
                                      <p:cBhvr override="childStyle">
                                        <p:cTn id="91" dur="500" fill="hold"/>
                                        <p:tgtEl>
                                          <p:spTgt spid="15"/>
                                        </p:tgtEl>
                                        <p:attrNameLst>
                                          <p:attrName>style.color</p:attrName>
                                        </p:attrNameLst>
                                      </p:cBhvr>
                                      <p:to>
                                        <a:schemeClr val="hlink"/>
                                      </p:to>
                                    </p:animClr>
                                  </p:childTnLst>
                                </p:cTn>
                              </p:par>
                              <p:par>
                                <p:cTn id="92" presetID="3" presetClass="emph" presetSubtype="2" fill="hold" grpId="3" nodeType="withEffect">
                                  <p:stCondLst>
                                    <p:cond delay="0"/>
                                  </p:stCondLst>
                                  <p:childTnLst>
                                    <p:animClr clrSpc="rgb" dir="cw">
                                      <p:cBhvr override="childStyle">
                                        <p:cTn id="93" dur="500" fill="hold"/>
                                        <p:tgtEl>
                                          <p:spTgt spid="29"/>
                                        </p:tgtEl>
                                        <p:attrNameLst>
                                          <p:attrName>style.color</p:attrName>
                                        </p:attrNameLst>
                                      </p:cBhvr>
                                      <p:to>
                                        <a:schemeClr val="hlink"/>
                                      </p:to>
                                    </p:animClr>
                                  </p:childTnLst>
                                </p:cTn>
                              </p:par>
                              <p:par>
                                <p:cTn id="94" presetID="3" presetClass="entr" presetSubtype="1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blinds(horizontal)">
                                      <p:cBhvr>
                                        <p:cTn id="96" dur="500"/>
                                        <p:tgtEl>
                                          <p:spTgt spid="39"/>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mph" presetSubtype="2" fill="hold" grpId="2" nodeType="clickEffect">
                                  <p:stCondLst>
                                    <p:cond delay="0"/>
                                  </p:stCondLst>
                                  <p:childTnLst>
                                    <p:animClr clrSpc="rgb" dir="cw">
                                      <p:cBhvr override="childStyle">
                                        <p:cTn id="100" dur="500" fill="hold"/>
                                        <p:tgtEl>
                                          <p:spTgt spid="15"/>
                                        </p:tgtEl>
                                        <p:attrNameLst>
                                          <p:attrName>style.color</p:attrName>
                                        </p:attrNameLst>
                                      </p:cBhvr>
                                      <p:to>
                                        <a:schemeClr val="tx1"/>
                                      </p:to>
                                    </p:animClr>
                                  </p:childTnLst>
                                </p:cTn>
                              </p:par>
                              <p:par>
                                <p:cTn id="101" presetID="3" presetClass="emph" presetSubtype="2" fill="hold" grpId="4" nodeType="withEffect">
                                  <p:stCondLst>
                                    <p:cond delay="0"/>
                                  </p:stCondLst>
                                  <p:childTnLst>
                                    <p:animClr clrSpc="rgb" dir="cw">
                                      <p:cBhvr override="childStyle">
                                        <p:cTn id="102" dur="500" fill="hold"/>
                                        <p:tgtEl>
                                          <p:spTgt spid="29"/>
                                        </p:tgtEl>
                                        <p:attrNameLst>
                                          <p:attrName>style.color</p:attrName>
                                        </p:attrNameLst>
                                      </p:cBhvr>
                                      <p:to>
                                        <a:schemeClr val="tx1"/>
                                      </p:to>
                                    </p:animClr>
                                  </p:childTnLst>
                                </p:cTn>
                              </p:par>
                              <p:par>
                                <p:cTn id="103" presetID="7" presetClass="emph" presetSubtype="2" fill="hold" nodeType="withEffect">
                                  <p:stCondLst>
                                    <p:cond delay="0"/>
                                  </p:stCondLst>
                                  <p:childTnLst>
                                    <p:animClr clrSpc="rgb" dir="cw">
                                      <p:cBhvr>
                                        <p:cTn id="104" dur="500" fill="hold"/>
                                        <p:tgtEl>
                                          <p:spTgt spid="31"/>
                                        </p:tgtEl>
                                        <p:attrNameLst>
                                          <p:attrName>stroke.color</p:attrName>
                                        </p:attrNameLst>
                                      </p:cBhvr>
                                      <p:to>
                                        <a:schemeClr val="tx1"/>
                                      </p:to>
                                    </p:animClr>
                                    <p:set>
                                      <p:cBhvr>
                                        <p:cTn id="105" dur="500" fill="hold"/>
                                        <p:tgtEl>
                                          <p:spTgt spid="31"/>
                                        </p:tgtEl>
                                        <p:attrNameLst>
                                          <p:attrName>stroke.on</p:attrName>
                                        </p:attrNameLst>
                                      </p:cBhvr>
                                      <p:to>
                                        <p:strVal val="true"/>
                                      </p:to>
                                    </p:set>
                                  </p:childTnLst>
                                </p:cTn>
                              </p:par>
                              <p:par>
                                <p:cTn id="106" presetID="7" presetClass="emph" presetSubtype="2" fill="hold" nodeType="withEffect">
                                  <p:stCondLst>
                                    <p:cond delay="0"/>
                                  </p:stCondLst>
                                  <p:childTnLst>
                                    <p:animClr clrSpc="rgb" dir="cw">
                                      <p:cBhvr>
                                        <p:cTn id="107" dur="500" fill="hold"/>
                                        <p:tgtEl>
                                          <p:spTgt spid="8"/>
                                        </p:tgtEl>
                                        <p:attrNameLst>
                                          <p:attrName>stroke.color</p:attrName>
                                        </p:attrNameLst>
                                      </p:cBhvr>
                                      <p:to>
                                        <a:schemeClr val="tx1"/>
                                      </p:to>
                                    </p:animClr>
                                    <p:set>
                                      <p:cBhvr>
                                        <p:cTn id="108" dur="500" fill="hold"/>
                                        <p:tgtEl>
                                          <p:spTgt spid="8"/>
                                        </p:tgtEl>
                                        <p:attrNameLst>
                                          <p:attrName>stroke.on</p:attrName>
                                        </p:attrNameLst>
                                      </p:cBhvr>
                                      <p:to>
                                        <p:strVal val="true"/>
                                      </p:to>
                                    </p:set>
                                  </p:childTnLst>
                                </p:cTn>
                              </p:par>
                              <p:par>
                                <p:cTn id="109" presetID="3" presetClass="exit" presetSubtype="10" fill="hold" grpId="1" nodeType="withEffect">
                                  <p:stCondLst>
                                    <p:cond delay="0"/>
                                  </p:stCondLst>
                                  <p:childTnLst>
                                    <p:animEffect transition="out" filter="blinds(horizontal)">
                                      <p:cBhvr>
                                        <p:cTn id="110" dur="500"/>
                                        <p:tgtEl>
                                          <p:spTgt spid="39"/>
                                        </p:tgtEl>
                                      </p:cBhvr>
                                    </p:animEffect>
                                    <p:set>
                                      <p:cBhvr>
                                        <p:cTn id="111" dur="1" fill="hold">
                                          <p:stCondLst>
                                            <p:cond delay="499"/>
                                          </p:stCondLst>
                                        </p:cTn>
                                        <p:tgtEl>
                                          <p:spTgt spid="39"/>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nodeType="clickEffect">
                                  <p:stCondLst>
                                    <p:cond delay="0"/>
                                  </p:stCondLst>
                                  <p:childTnLst>
                                    <p:set>
                                      <p:cBhvr>
                                        <p:cTn id="115" dur="1" fill="hold">
                                          <p:stCondLst>
                                            <p:cond delay="0"/>
                                          </p:stCondLst>
                                        </p:cTn>
                                        <p:tgtEl>
                                          <p:spTgt spid="35">
                                            <p:txEl>
                                              <p:pRg st="7" end="7"/>
                                            </p:txEl>
                                          </p:spTgt>
                                        </p:tgtEl>
                                        <p:attrNameLst>
                                          <p:attrName>style.visibility</p:attrName>
                                        </p:attrNameLst>
                                      </p:cBhvr>
                                      <p:to>
                                        <p:strVal val="visible"/>
                                      </p:to>
                                    </p:set>
                                    <p:animEffect transition="in" filter="blinds(horizontal)">
                                      <p:cBhvr>
                                        <p:cTn id="116" dur="500"/>
                                        <p:tgtEl>
                                          <p:spTgt spid="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4" grpId="2"/>
      <p:bldP spid="15" grpId="0"/>
      <p:bldP spid="15" grpId="1"/>
      <p:bldP spid="15" grpId="2"/>
      <p:bldP spid="29" grpId="0"/>
      <p:bldP spid="29" grpId="1"/>
      <p:bldP spid="29" grpId="2"/>
      <p:bldP spid="29" grpId="3"/>
      <p:bldP spid="29" grpId="4"/>
      <p:bldP spid="33" grpId="0" animBg="1"/>
      <p:bldP spid="34" grpId="0" animBg="1"/>
      <p:bldP spid="34" grpId="1" animBg="1"/>
      <p:bldP spid="39" grpId="0" animBg="1"/>
      <p:bldP spid="39"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44" t="14345" r="1254" b="13474"/>
          <a:stretch/>
        </p:blipFill>
        <p:spPr bwMode="auto">
          <a:xfrm>
            <a:off x="4125433" y="1541721"/>
            <a:ext cx="3973692" cy="2438400"/>
          </a:xfrm>
          <a:prstGeom prst="rect">
            <a:avLst/>
          </a:prstGeom>
          <a:noFill/>
          <a:ln w="25400">
            <a:no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124200" cy="4800600"/>
          </a:xfrm>
        </p:spPr>
        <p:txBody>
          <a:bodyPr>
            <a:normAutofit/>
          </a:bodyPr>
          <a:lstStyle/>
          <a:p>
            <a:pPr marL="0" indent="0" algn="ctr">
              <a:buNone/>
            </a:pPr>
            <a:r>
              <a:rPr lang="en-GB" sz="1400" b="1" dirty="0" smtClean="0">
                <a:latin typeface="Comic Sans MS" panose="030F0702030302020204" pitchFamily="66" charset="0"/>
              </a:rPr>
              <a:t>You can use Integration to find areas of sectors of curves, given their Polar equations</a:t>
            </a:r>
            <a:endParaRPr lang="en-GB" sz="1400" dirty="0" smtClean="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smtClean="0">
                <a:latin typeface="Comic Sans MS" panose="030F0702030302020204" pitchFamily="66" charset="0"/>
              </a:rPr>
              <a:t>a) On the same diagram, sketch the curves with equations: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r = 2 + cos</a:t>
            </a:r>
            <a:r>
              <a:rPr lang="el-GR" sz="1400" dirty="0" smtClean="0">
                <a:latin typeface="Comic Sans MS" panose="030F0702030302020204" pitchFamily="66" charset="0"/>
                <a:sym typeface="Wingdings" panose="05000000000000000000" pitchFamily="2" charset="2"/>
              </a:rPr>
              <a:t>θ</a:t>
            </a:r>
            <a:endParaRPr lang="en-US" sz="1400" dirty="0" smtClean="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r = 5cos</a:t>
            </a:r>
            <a:r>
              <a:rPr lang="el-GR" sz="1400" dirty="0" smtClean="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smtClean="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b) Find the polar coordinates of the intersection of these curves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c) Find the exact value of the finite region bounded by the 2 curves</a:t>
            </a:r>
          </a:p>
        </p:txBody>
      </p:sp>
      <p:sp>
        <p:nvSpPr>
          <p:cNvPr id="4" name="TextBox 3"/>
          <p:cNvSpPr txBox="1"/>
          <p:nvPr/>
        </p:nvSpPr>
        <p:spPr>
          <a:xfrm>
            <a:off x="8713589" y="6550223"/>
            <a:ext cx="423514" cy="307777"/>
          </a:xfrm>
          <a:prstGeom prst="rect">
            <a:avLst/>
          </a:prstGeom>
          <a:noFill/>
        </p:spPr>
        <p:txBody>
          <a:bodyPr wrap="none" rtlCol="0">
            <a:spAutoFit/>
          </a:bodyPr>
          <a:lstStyle/>
          <a:p>
            <a:pPr algn="ctr"/>
            <a:r>
              <a:rPr lang="en-GB" sz="1400" dirty="0" smtClean="0">
                <a:latin typeface="Comic Sans MS" panose="030F0702030302020204" pitchFamily="66" charset="0"/>
              </a:rPr>
              <a:t>7D</a:t>
            </a:r>
            <a:endParaRPr lang="en-GB" sz="1400" dirty="0">
              <a:latin typeface="Comic Sans MS" panose="030F0702030302020204" pitchFamily="66" charset="0"/>
            </a:endParaRPr>
          </a:p>
        </p:txBody>
      </p:sp>
      <p:pic>
        <p:nvPicPr>
          <p:cNvPr id="5" name="Picture 2" descr="http://hyperphysics.phy-astr.gsu.edu/hbase/math/immath/sphcoorde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76200"/>
            <a:ext cx="1623848" cy="11792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sp>
        <p:nvSpPr>
          <p:cNvPr id="14" name="TextBox 13"/>
          <p:cNvSpPr txBox="1"/>
          <p:nvPr/>
        </p:nvSpPr>
        <p:spPr>
          <a:xfrm>
            <a:off x="8122077" y="2766176"/>
            <a:ext cx="279244" cy="276999"/>
          </a:xfrm>
          <a:prstGeom prst="rect">
            <a:avLst/>
          </a:prstGeom>
          <a:noFill/>
        </p:spPr>
        <p:txBody>
          <a:bodyPr wrap="none" rtlCol="0">
            <a:spAutoFit/>
          </a:bodyPr>
          <a:lstStyle/>
          <a:p>
            <a:r>
              <a:rPr lang="en-US" sz="1200" b="1" dirty="0" smtClean="0">
                <a:latin typeface="Comic Sans MS" panose="030F0702030302020204" pitchFamily="66" charset="0"/>
              </a:rPr>
              <a:t>0</a:t>
            </a:r>
            <a:endParaRPr lang="en-GB" sz="1200" b="1" dirty="0">
              <a:latin typeface="Comic Sans MS" panose="030F0702030302020204" pitchFamily="66" charset="0"/>
            </a:endParaRPr>
          </a:p>
        </p:txBody>
      </p:sp>
      <p:sp>
        <p:nvSpPr>
          <p:cNvPr id="15" name="TextBox 14"/>
          <p:cNvSpPr txBox="1"/>
          <p:nvPr/>
        </p:nvSpPr>
        <p:spPr>
          <a:xfrm>
            <a:off x="5949210" y="1011887"/>
            <a:ext cx="321624" cy="461665"/>
          </a:xfrm>
          <a:prstGeom prst="rect">
            <a:avLst/>
          </a:prstGeom>
          <a:noFill/>
        </p:spPr>
        <p:txBody>
          <a:bodyPr wrap="square" rtlCol="0">
            <a:spAutoFit/>
          </a:bodyPr>
          <a:lstStyle/>
          <a:p>
            <a:pPr algn="ctr"/>
            <a:r>
              <a:rPr lang="el-GR" sz="1200" b="1" u="sng" dirty="0" smtClean="0">
                <a:latin typeface="Comic Sans MS" panose="030F0702030302020204" pitchFamily="66" charset="0"/>
              </a:rPr>
              <a:t>π</a:t>
            </a:r>
            <a:r>
              <a:rPr lang="en-US" sz="1200" b="1" dirty="0" smtClean="0">
                <a:latin typeface="Comic Sans MS" panose="030F0702030302020204" pitchFamily="66" charset="0"/>
              </a:rPr>
              <a:t> 2</a:t>
            </a:r>
            <a:endParaRPr lang="en-GB" sz="1200" b="1" dirty="0">
              <a:latin typeface="Comic Sans MS" panose="030F0702030302020204" pitchFamily="66" charset="0"/>
            </a:endParaRPr>
          </a:p>
        </p:txBody>
      </p:sp>
      <p:sp>
        <p:nvSpPr>
          <p:cNvPr id="16" name="TextBox 15"/>
          <p:cNvSpPr txBox="1"/>
          <p:nvPr/>
        </p:nvSpPr>
        <p:spPr>
          <a:xfrm>
            <a:off x="3886200" y="2603205"/>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17" name="TextBox 16"/>
          <p:cNvSpPr txBox="1"/>
          <p:nvPr/>
        </p:nvSpPr>
        <p:spPr>
          <a:xfrm>
            <a:off x="5909931" y="3985438"/>
            <a:ext cx="442357" cy="461665"/>
          </a:xfrm>
          <a:prstGeom prst="rect">
            <a:avLst/>
          </a:prstGeom>
          <a:noFill/>
        </p:spPr>
        <p:txBody>
          <a:bodyPr wrap="square" rtlCol="0">
            <a:spAutoFit/>
          </a:bodyPr>
          <a:lstStyle/>
          <a:p>
            <a:pPr algn="ctr"/>
            <a:r>
              <a:rPr lang="en-US" sz="1200" b="1" u="sng" dirty="0" smtClean="0">
                <a:latin typeface="Comic Sans MS" panose="030F0702030302020204" pitchFamily="66" charset="0"/>
              </a:rPr>
              <a:t>3</a:t>
            </a:r>
            <a:r>
              <a:rPr lang="el-GR" sz="1200" b="1" u="sng" dirty="0" smtClean="0">
                <a:latin typeface="Comic Sans MS" panose="030F0702030302020204" pitchFamily="66" charset="0"/>
              </a:rPr>
              <a:t>π</a:t>
            </a:r>
            <a:r>
              <a:rPr lang="en-US" sz="1200" b="1" dirty="0" smtClean="0">
                <a:latin typeface="Comic Sans MS" panose="030F0702030302020204" pitchFamily="66" charset="0"/>
              </a:rPr>
              <a:t> 2</a:t>
            </a:r>
            <a:endParaRPr lang="en-GB" sz="1200" b="1" dirty="0">
              <a:latin typeface="Comic Sans MS" panose="030F0702030302020204" pitchFamily="66" charset="0"/>
            </a:endParaRPr>
          </a:p>
        </p:txBody>
      </p:sp>
      <p:sp>
        <p:nvSpPr>
          <p:cNvPr id="7" name="Freeform 6"/>
          <p:cNvSpPr/>
          <p:nvPr/>
        </p:nvSpPr>
        <p:spPr>
          <a:xfrm>
            <a:off x="6107906" y="2131218"/>
            <a:ext cx="969169" cy="628650"/>
          </a:xfrm>
          <a:custGeom>
            <a:avLst/>
            <a:gdLst>
              <a:gd name="connsiteX0" fmla="*/ 0 w 957263"/>
              <a:gd name="connsiteY0" fmla="*/ 616744 h 900112"/>
              <a:gd name="connsiteX1" fmla="*/ 9525 w 957263"/>
              <a:gd name="connsiteY1" fmla="*/ 504825 h 900112"/>
              <a:gd name="connsiteX2" fmla="*/ 38100 w 957263"/>
              <a:gd name="connsiteY2" fmla="*/ 411956 h 900112"/>
              <a:gd name="connsiteX3" fmla="*/ 76200 w 957263"/>
              <a:gd name="connsiteY3" fmla="*/ 321469 h 900112"/>
              <a:gd name="connsiteX4" fmla="*/ 119063 w 957263"/>
              <a:gd name="connsiteY4" fmla="*/ 252412 h 900112"/>
              <a:gd name="connsiteX5" fmla="*/ 164307 w 957263"/>
              <a:gd name="connsiteY5" fmla="*/ 190500 h 900112"/>
              <a:gd name="connsiteX6" fmla="*/ 226219 w 957263"/>
              <a:gd name="connsiteY6" fmla="*/ 121444 h 900112"/>
              <a:gd name="connsiteX7" fmla="*/ 278607 w 957263"/>
              <a:gd name="connsiteY7" fmla="*/ 80962 h 900112"/>
              <a:gd name="connsiteX8" fmla="*/ 347663 w 957263"/>
              <a:gd name="connsiteY8" fmla="*/ 26194 h 900112"/>
              <a:gd name="connsiteX9" fmla="*/ 402432 w 957263"/>
              <a:gd name="connsiteY9" fmla="*/ 0 h 900112"/>
              <a:gd name="connsiteX10" fmla="*/ 454819 w 957263"/>
              <a:gd name="connsiteY10" fmla="*/ 11906 h 900112"/>
              <a:gd name="connsiteX11" fmla="*/ 526257 w 957263"/>
              <a:gd name="connsiteY11" fmla="*/ 33337 h 900112"/>
              <a:gd name="connsiteX12" fmla="*/ 585788 w 957263"/>
              <a:gd name="connsiteY12" fmla="*/ 59531 h 900112"/>
              <a:gd name="connsiteX13" fmla="*/ 652463 w 957263"/>
              <a:gd name="connsiteY13" fmla="*/ 92869 h 900112"/>
              <a:gd name="connsiteX14" fmla="*/ 726282 w 957263"/>
              <a:gd name="connsiteY14" fmla="*/ 147637 h 900112"/>
              <a:gd name="connsiteX15" fmla="*/ 778669 w 957263"/>
              <a:gd name="connsiteY15" fmla="*/ 200025 h 900112"/>
              <a:gd name="connsiteX16" fmla="*/ 831057 w 957263"/>
              <a:gd name="connsiteY16" fmla="*/ 259556 h 900112"/>
              <a:gd name="connsiteX17" fmla="*/ 869157 w 957263"/>
              <a:gd name="connsiteY17" fmla="*/ 319087 h 900112"/>
              <a:gd name="connsiteX18" fmla="*/ 902494 w 957263"/>
              <a:gd name="connsiteY18" fmla="*/ 373856 h 900112"/>
              <a:gd name="connsiteX19" fmla="*/ 931069 w 957263"/>
              <a:gd name="connsiteY19" fmla="*/ 447675 h 900112"/>
              <a:gd name="connsiteX20" fmla="*/ 950119 w 957263"/>
              <a:gd name="connsiteY20" fmla="*/ 533400 h 900112"/>
              <a:gd name="connsiteX21" fmla="*/ 957263 w 957263"/>
              <a:gd name="connsiteY21" fmla="*/ 623887 h 900112"/>
              <a:gd name="connsiteX22" fmla="*/ 952500 w 957263"/>
              <a:gd name="connsiteY22" fmla="*/ 707231 h 900112"/>
              <a:gd name="connsiteX23" fmla="*/ 935832 w 957263"/>
              <a:gd name="connsiteY23" fmla="*/ 781050 h 900112"/>
              <a:gd name="connsiteX24" fmla="*/ 916782 w 957263"/>
              <a:gd name="connsiteY24" fmla="*/ 847725 h 900112"/>
              <a:gd name="connsiteX25" fmla="*/ 892969 w 957263"/>
              <a:gd name="connsiteY25" fmla="*/ 900112 h 900112"/>
              <a:gd name="connsiteX26" fmla="*/ 869157 w 957263"/>
              <a:gd name="connsiteY26" fmla="*/ 762000 h 900112"/>
              <a:gd name="connsiteX27" fmla="*/ 864394 w 957263"/>
              <a:gd name="connsiteY27" fmla="*/ 764381 h 900112"/>
              <a:gd name="connsiteX0" fmla="*/ 0 w 957263"/>
              <a:gd name="connsiteY0" fmla="*/ 616744 h 900112"/>
              <a:gd name="connsiteX1" fmla="*/ 9525 w 957263"/>
              <a:gd name="connsiteY1" fmla="*/ 504825 h 900112"/>
              <a:gd name="connsiteX2" fmla="*/ 38100 w 957263"/>
              <a:gd name="connsiteY2" fmla="*/ 411956 h 900112"/>
              <a:gd name="connsiteX3" fmla="*/ 76200 w 957263"/>
              <a:gd name="connsiteY3" fmla="*/ 321469 h 900112"/>
              <a:gd name="connsiteX4" fmla="*/ 119063 w 957263"/>
              <a:gd name="connsiteY4" fmla="*/ 252412 h 900112"/>
              <a:gd name="connsiteX5" fmla="*/ 164307 w 957263"/>
              <a:gd name="connsiteY5" fmla="*/ 190500 h 900112"/>
              <a:gd name="connsiteX6" fmla="*/ 226219 w 957263"/>
              <a:gd name="connsiteY6" fmla="*/ 121444 h 900112"/>
              <a:gd name="connsiteX7" fmla="*/ 278607 w 957263"/>
              <a:gd name="connsiteY7" fmla="*/ 80962 h 900112"/>
              <a:gd name="connsiteX8" fmla="*/ 347663 w 957263"/>
              <a:gd name="connsiteY8" fmla="*/ 26194 h 900112"/>
              <a:gd name="connsiteX9" fmla="*/ 402432 w 957263"/>
              <a:gd name="connsiteY9" fmla="*/ 0 h 900112"/>
              <a:gd name="connsiteX10" fmla="*/ 454819 w 957263"/>
              <a:gd name="connsiteY10" fmla="*/ 11906 h 900112"/>
              <a:gd name="connsiteX11" fmla="*/ 526257 w 957263"/>
              <a:gd name="connsiteY11" fmla="*/ 33337 h 900112"/>
              <a:gd name="connsiteX12" fmla="*/ 585788 w 957263"/>
              <a:gd name="connsiteY12" fmla="*/ 59531 h 900112"/>
              <a:gd name="connsiteX13" fmla="*/ 652463 w 957263"/>
              <a:gd name="connsiteY13" fmla="*/ 92869 h 900112"/>
              <a:gd name="connsiteX14" fmla="*/ 726282 w 957263"/>
              <a:gd name="connsiteY14" fmla="*/ 147637 h 900112"/>
              <a:gd name="connsiteX15" fmla="*/ 778669 w 957263"/>
              <a:gd name="connsiteY15" fmla="*/ 200025 h 900112"/>
              <a:gd name="connsiteX16" fmla="*/ 831057 w 957263"/>
              <a:gd name="connsiteY16" fmla="*/ 259556 h 900112"/>
              <a:gd name="connsiteX17" fmla="*/ 869157 w 957263"/>
              <a:gd name="connsiteY17" fmla="*/ 319087 h 900112"/>
              <a:gd name="connsiteX18" fmla="*/ 902494 w 957263"/>
              <a:gd name="connsiteY18" fmla="*/ 373856 h 900112"/>
              <a:gd name="connsiteX19" fmla="*/ 931069 w 957263"/>
              <a:gd name="connsiteY19" fmla="*/ 447675 h 900112"/>
              <a:gd name="connsiteX20" fmla="*/ 950119 w 957263"/>
              <a:gd name="connsiteY20" fmla="*/ 533400 h 900112"/>
              <a:gd name="connsiteX21" fmla="*/ 957263 w 957263"/>
              <a:gd name="connsiteY21" fmla="*/ 623887 h 900112"/>
              <a:gd name="connsiteX22" fmla="*/ 819150 w 957263"/>
              <a:gd name="connsiteY22" fmla="*/ 623887 h 900112"/>
              <a:gd name="connsiteX23" fmla="*/ 935832 w 957263"/>
              <a:gd name="connsiteY23" fmla="*/ 781050 h 900112"/>
              <a:gd name="connsiteX24" fmla="*/ 916782 w 957263"/>
              <a:gd name="connsiteY24" fmla="*/ 847725 h 900112"/>
              <a:gd name="connsiteX25" fmla="*/ 892969 w 957263"/>
              <a:gd name="connsiteY25" fmla="*/ 900112 h 900112"/>
              <a:gd name="connsiteX26" fmla="*/ 869157 w 957263"/>
              <a:gd name="connsiteY26" fmla="*/ 762000 h 900112"/>
              <a:gd name="connsiteX27" fmla="*/ 864394 w 957263"/>
              <a:gd name="connsiteY27" fmla="*/ 764381 h 900112"/>
              <a:gd name="connsiteX0" fmla="*/ 0 w 957263"/>
              <a:gd name="connsiteY0" fmla="*/ 616744 h 900112"/>
              <a:gd name="connsiteX1" fmla="*/ 9525 w 957263"/>
              <a:gd name="connsiteY1" fmla="*/ 504825 h 900112"/>
              <a:gd name="connsiteX2" fmla="*/ 38100 w 957263"/>
              <a:gd name="connsiteY2" fmla="*/ 411956 h 900112"/>
              <a:gd name="connsiteX3" fmla="*/ 76200 w 957263"/>
              <a:gd name="connsiteY3" fmla="*/ 321469 h 900112"/>
              <a:gd name="connsiteX4" fmla="*/ 119063 w 957263"/>
              <a:gd name="connsiteY4" fmla="*/ 252412 h 900112"/>
              <a:gd name="connsiteX5" fmla="*/ 164307 w 957263"/>
              <a:gd name="connsiteY5" fmla="*/ 190500 h 900112"/>
              <a:gd name="connsiteX6" fmla="*/ 226219 w 957263"/>
              <a:gd name="connsiteY6" fmla="*/ 121444 h 900112"/>
              <a:gd name="connsiteX7" fmla="*/ 278607 w 957263"/>
              <a:gd name="connsiteY7" fmla="*/ 80962 h 900112"/>
              <a:gd name="connsiteX8" fmla="*/ 347663 w 957263"/>
              <a:gd name="connsiteY8" fmla="*/ 26194 h 900112"/>
              <a:gd name="connsiteX9" fmla="*/ 402432 w 957263"/>
              <a:gd name="connsiteY9" fmla="*/ 0 h 900112"/>
              <a:gd name="connsiteX10" fmla="*/ 454819 w 957263"/>
              <a:gd name="connsiteY10" fmla="*/ 11906 h 900112"/>
              <a:gd name="connsiteX11" fmla="*/ 526257 w 957263"/>
              <a:gd name="connsiteY11" fmla="*/ 33337 h 900112"/>
              <a:gd name="connsiteX12" fmla="*/ 585788 w 957263"/>
              <a:gd name="connsiteY12" fmla="*/ 59531 h 900112"/>
              <a:gd name="connsiteX13" fmla="*/ 652463 w 957263"/>
              <a:gd name="connsiteY13" fmla="*/ 92869 h 900112"/>
              <a:gd name="connsiteX14" fmla="*/ 726282 w 957263"/>
              <a:gd name="connsiteY14" fmla="*/ 147637 h 900112"/>
              <a:gd name="connsiteX15" fmla="*/ 778669 w 957263"/>
              <a:gd name="connsiteY15" fmla="*/ 200025 h 900112"/>
              <a:gd name="connsiteX16" fmla="*/ 831057 w 957263"/>
              <a:gd name="connsiteY16" fmla="*/ 259556 h 900112"/>
              <a:gd name="connsiteX17" fmla="*/ 869157 w 957263"/>
              <a:gd name="connsiteY17" fmla="*/ 319087 h 900112"/>
              <a:gd name="connsiteX18" fmla="*/ 902494 w 957263"/>
              <a:gd name="connsiteY18" fmla="*/ 373856 h 900112"/>
              <a:gd name="connsiteX19" fmla="*/ 931069 w 957263"/>
              <a:gd name="connsiteY19" fmla="*/ 447675 h 900112"/>
              <a:gd name="connsiteX20" fmla="*/ 950119 w 957263"/>
              <a:gd name="connsiteY20" fmla="*/ 533400 h 900112"/>
              <a:gd name="connsiteX21" fmla="*/ 957263 w 957263"/>
              <a:gd name="connsiteY21" fmla="*/ 623887 h 900112"/>
              <a:gd name="connsiteX22" fmla="*/ 819150 w 957263"/>
              <a:gd name="connsiteY22" fmla="*/ 623887 h 900112"/>
              <a:gd name="connsiteX23" fmla="*/ 407195 w 957263"/>
              <a:gd name="connsiteY23" fmla="*/ 621506 h 900112"/>
              <a:gd name="connsiteX24" fmla="*/ 916782 w 957263"/>
              <a:gd name="connsiteY24" fmla="*/ 847725 h 900112"/>
              <a:gd name="connsiteX25" fmla="*/ 892969 w 957263"/>
              <a:gd name="connsiteY25" fmla="*/ 900112 h 900112"/>
              <a:gd name="connsiteX26" fmla="*/ 869157 w 957263"/>
              <a:gd name="connsiteY26" fmla="*/ 762000 h 900112"/>
              <a:gd name="connsiteX27" fmla="*/ 864394 w 957263"/>
              <a:gd name="connsiteY27" fmla="*/ 764381 h 900112"/>
              <a:gd name="connsiteX0" fmla="*/ 0 w 957263"/>
              <a:gd name="connsiteY0" fmla="*/ 616744 h 900112"/>
              <a:gd name="connsiteX1" fmla="*/ 9525 w 957263"/>
              <a:gd name="connsiteY1" fmla="*/ 504825 h 900112"/>
              <a:gd name="connsiteX2" fmla="*/ 38100 w 957263"/>
              <a:gd name="connsiteY2" fmla="*/ 411956 h 900112"/>
              <a:gd name="connsiteX3" fmla="*/ 76200 w 957263"/>
              <a:gd name="connsiteY3" fmla="*/ 321469 h 900112"/>
              <a:gd name="connsiteX4" fmla="*/ 119063 w 957263"/>
              <a:gd name="connsiteY4" fmla="*/ 252412 h 900112"/>
              <a:gd name="connsiteX5" fmla="*/ 164307 w 957263"/>
              <a:gd name="connsiteY5" fmla="*/ 190500 h 900112"/>
              <a:gd name="connsiteX6" fmla="*/ 226219 w 957263"/>
              <a:gd name="connsiteY6" fmla="*/ 121444 h 900112"/>
              <a:gd name="connsiteX7" fmla="*/ 278607 w 957263"/>
              <a:gd name="connsiteY7" fmla="*/ 80962 h 900112"/>
              <a:gd name="connsiteX8" fmla="*/ 347663 w 957263"/>
              <a:gd name="connsiteY8" fmla="*/ 26194 h 900112"/>
              <a:gd name="connsiteX9" fmla="*/ 402432 w 957263"/>
              <a:gd name="connsiteY9" fmla="*/ 0 h 900112"/>
              <a:gd name="connsiteX10" fmla="*/ 454819 w 957263"/>
              <a:gd name="connsiteY10" fmla="*/ 11906 h 900112"/>
              <a:gd name="connsiteX11" fmla="*/ 526257 w 957263"/>
              <a:gd name="connsiteY11" fmla="*/ 33337 h 900112"/>
              <a:gd name="connsiteX12" fmla="*/ 585788 w 957263"/>
              <a:gd name="connsiteY12" fmla="*/ 59531 h 900112"/>
              <a:gd name="connsiteX13" fmla="*/ 652463 w 957263"/>
              <a:gd name="connsiteY13" fmla="*/ 92869 h 900112"/>
              <a:gd name="connsiteX14" fmla="*/ 726282 w 957263"/>
              <a:gd name="connsiteY14" fmla="*/ 147637 h 900112"/>
              <a:gd name="connsiteX15" fmla="*/ 778669 w 957263"/>
              <a:gd name="connsiteY15" fmla="*/ 200025 h 900112"/>
              <a:gd name="connsiteX16" fmla="*/ 831057 w 957263"/>
              <a:gd name="connsiteY16" fmla="*/ 259556 h 900112"/>
              <a:gd name="connsiteX17" fmla="*/ 869157 w 957263"/>
              <a:gd name="connsiteY17" fmla="*/ 319087 h 900112"/>
              <a:gd name="connsiteX18" fmla="*/ 902494 w 957263"/>
              <a:gd name="connsiteY18" fmla="*/ 373856 h 900112"/>
              <a:gd name="connsiteX19" fmla="*/ 931069 w 957263"/>
              <a:gd name="connsiteY19" fmla="*/ 447675 h 900112"/>
              <a:gd name="connsiteX20" fmla="*/ 950119 w 957263"/>
              <a:gd name="connsiteY20" fmla="*/ 533400 h 900112"/>
              <a:gd name="connsiteX21" fmla="*/ 957263 w 957263"/>
              <a:gd name="connsiteY21" fmla="*/ 623887 h 900112"/>
              <a:gd name="connsiteX22" fmla="*/ 819150 w 957263"/>
              <a:gd name="connsiteY22" fmla="*/ 623887 h 900112"/>
              <a:gd name="connsiteX23" fmla="*/ 407195 w 957263"/>
              <a:gd name="connsiteY23" fmla="*/ 621506 h 900112"/>
              <a:gd name="connsiteX24" fmla="*/ 264319 w 957263"/>
              <a:gd name="connsiteY24" fmla="*/ 619125 h 900112"/>
              <a:gd name="connsiteX25" fmla="*/ 892969 w 957263"/>
              <a:gd name="connsiteY25" fmla="*/ 900112 h 900112"/>
              <a:gd name="connsiteX26" fmla="*/ 869157 w 957263"/>
              <a:gd name="connsiteY26" fmla="*/ 762000 h 900112"/>
              <a:gd name="connsiteX27" fmla="*/ 864394 w 957263"/>
              <a:gd name="connsiteY27" fmla="*/ 764381 h 900112"/>
              <a:gd name="connsiteX0" fmla="*/ 0 w 957263"/>
              <a:gd name="connsiteY0" fmla="*/ 616744 h 764381"/>
              <a:gd name="connsiteX1" fmla="*/ 9525 w 957263"/>
              <a:gd name="connsiteY1" fmla="*/ 504825 h 764381"/>
              <a:gd name="connsiteX2" fmla="*/ 38100 w 957263"/>
              <a:gd name="connsiteY2" fmla="*/ 411956 h 764381"/>
              <a:gd name="connsiteX3" fmla="*/ 76200 w 957263"/>
              <a:gd name="connsiteY3" fmla="*/ 321469 h 764381"/>
              <a:gd name="connsiteX4" fmla="*/ 119063 w 957263"/>
              <a:gd name="connsiteY4" fmla="*/ 252412 h 764381"/>
              <a:gd name="connsiteX5" fmla="*/ 164307 w 957263"/>
              <a:gd name="connsiteY5" fmla="*/ 190500 h 764381"/>
              <a:gd name="connsiteX6" fmla="*/ 226219 w 957263"/>
              <a:gd name="connsiteY6" fmla="*/ 121444 h 764381"/>
              <a:gd name="connsiteX7" fmla="*/ 278607 w 957263"/>
              <a:gd name="connsiteY7" fmla="*/ 80962 h 764381"/>
              <a:gd name="connsiteX8" fmla="*/ 347663 w 957263"/>
              <a:gd name="connsiteY8" fmla="*/ 26194 h 764381"/>
              <a:gd name="connsiteX9" fmla="*/ 402432 w 957263"/>
              <a:gd name="connsiteY9" fmla="*/ 0 h 764381"/>
              <a:gd name="connsiteX10" fmla="*/ 454819 w 957263"/>
              <a:gd name="connsiteY10" fmla="*/ 11906 h 764381"/>
              <a:gd name="connsiteX11" fmla="*/ 526257 w 957263"/>
              <a:gd name="connsiteY11" fmla="*/ 33337 h 764381"/>
              <a:gd name="connsiteX12" fmla="*/ 585788 w 957263"/>
              <a:gd name="connsiteY12" fmla="*/ 59531 h 764381"/>
              <a:gd name="connsiteX13" fmla="*/ 652463 w 957263"/>
              <a:gd name="connsiteY13" fmla="*/ 92869 h 764381"/>
              <a:gd name="connsiteX14" fmla="*/ 726282 w 957263"/>
              <a:gd name="connsiteY14" fmla="*/ 147637 h 764381"/>
              <a:gd name="connsiteX15" fmla="*/ 778669 w 957263"/>
              <a:gd name="connsiteY15" fmla="*/ 200025 h 764381"/>
              <a:gd name="connsiteX16" fmla="*/ 831057 w 957263"/>
              <a:gd name="connsiteY16" fmla="*/ 259556 h 764381"/>
              <a:gd name="connsiteX17" fmla="*/ 869157 w 957263"/>
              <a:gd name="connsiteY17" fmla="*/ 319087 h 764381"/>
              <a:gd name="connsiteX18" fmla="*/ 902494 w 957263"/>
              <a:gd name="connsiteY18" fmla="*/ 373856 h 764381"/>
              <a:gd name="connsiteX19" fmla="*/ 931069 w 957263"/>
              <a:gd name="connsiteY19" fmla="*/ 447675 h 764381"/>
              <a:gd name="connsiteX20" fmla="*/ 950119 w 957263"/>
              <a:gd name="connsiteY20" fmla="*/ 533400 h 764381"/>
              <a:gd name="connsiteX21" fmla="*/ 957263 w 957263"/>
              <a:gd name="connsiteY21" fmla="*/ 623887 h 764381"/>
              <a:gd name="connsiteX22" fmla="*/ 819150 w 957263"/>
              <a:gd name="connsiteY22" fmla="*/ 623887 h 764381"/>
              <a:gd name="connsiteX23" fmla="*/ 407195 w 957263"/>
              <a:gd name="connsiteY23" fmla="*/ 621506 h 764381"/>
              <a:gd name="connsiteX24" fmla="*/ 264319 w 957263"/>
              <a:gd name="connsiteY24" fmla="*/ 619125 h 764381"/>
              <a:gd name="connsiteX25" fmla="*/ 145256 w 957263"/>
              <a:gd name="connsiteY25" fmla="*/ 621506 h 764381"/>
              <a:gd name="connsiteX26" fmla="*/ 869157 w 957263"/>
              <a:gd name="connsiteY26" fmla="*/ 762000 h 764381"/>
              <a:gd name="connsiteX27" fmla="*/ 864394 w 957263"/>
              <a:gd name="connsiteY27" fmla="*/ 764381 h 764381"/>
              <a:gd name="connsiteX0" fmla="*/ 4762 w 962025"/>
              <a:gd name="connsiteY0" fmla="*/ 616744 h 762000"/>
              <a:gd name="connsiteX1" fmla="*/ 14287 w 962025"/>
              <a:gd name="connsiteY1" fmla="*/ 504825 h 762000"/>
              <a:gd name="connsiteX2" fmla="*/ 42862 w 962025"/>
              <a:gd name="connsiteY2" fmla="*/ 411956 h 762000"/>
              <a:gd name="connsiteX3" fmla="*/ 80962 w 962025"/>
              <a:gd name="connsiteY3" fmla="*/ 321469 h 762000"/>
              <a:gd name="connsiteX4" fmla="*/ 123825 w 962025"/>
              <a:gd name="connsiteY4" fmla="*/ 252412 h 762000"/>
              <a:gd name="connsiteX5" fmla="*/ 169069 w 962025"/>
              <a:gd name="connsiteY5" fmla="*/ 190500 h 762000"/>
              <a:gd name="connsiteX6" fmla="*/ 230981 w 962025"/>
              <a:gd name="connsiteY6" fmla="*/ 121444 h 762000"/>
              <a:gd name="connsiteX7" fmla="*/ 283369 w 962025"/>
              <a:gd name="connsiteY7" fmla="*/ 80962 h 762000"/>
              <a:gd name="connsiteX8" fmla="*/ 352425 w 962025"/>
              <a:gd name="connsiteY8" fmla="*/ 26194 h 762000"/>
              <a:gd name="connsiteX9" fmla="*/ 407194 w 962025"/>
              <a:gd name="connsiteY9" fmla="*/ 0 h 762000"/>
              <a:gd name="connsiteX10" fmla="*/ 459581 w 962025"/>
              <a:gd name="connsiteY10" fmla="*/ 11906 h 762000"/>
              <a:gd name="connsiteX11" fmla="*/ 531019 w 962025"/>
              <a:gd name="connsiteY11" fmla="*/ 33337 h 762000"/>
              <a:gd name="connsiteX12" fmla="*/ 590550 w 962025"/>
              <a:gd name="connsiteY12" fmla="*/ 59531 h 762000"/>
              <a:gd name="connsiteX13" fmla="*/ 657225 w 962025"/>
              <a:gd name="connsiteY13" fmla="*/ 92869 h 762000"/>
              <a:gd name="connsiteX14" fmla="*/ 731044 w 962025"/>
              <a:gd name="connsiteY14" fmla="*/ 147637 h 762000"/>
              <a:gd name="connsiteX15" fmla="*/ 783431 w 962025"/>
              <a:gd name="connsiteY15" fmla="*/ 200025 h 762000"/>
              <a:gd name="connsiteX16" fmla="*/ 835819 w 962025"/>
              <a:gd name="connsiteY16" fmla="*/ 259556 h 762000"/>
              <a:gd name="connsiteX17" fmla="*/ 873919 w 962025"/>
              <a:gd name="connsiteY17" fmla="*/ 319087 h 762000"/>
              <a:gd name="connsiteX18" fmla="*/ 907256 w 962025"/>
              <a:gd name="connsiteY18" fmla="*/ 373856 h 762000"/>
              <a:gd name="connsiteX19" fmla="*/ 935831 w 962025"/>
              <a:gd name="connsiteY19" fmla="*/ 447675 h 762000"/>
              <a:gd name="connsiteX20" fmla="*/ 954881 w 962025"/>
              <a:gd name="connsiteY20" fmla="*/ 533400 h 762000"/>
              <a:gd name="connsiteX21" fmla="*/ 962025 w 962025"/>
              <a:gd name="connsiteY21" fmla="*/ 623887 h 762000"/>
              <a:gd name="connsiteX22" fmla="*/ 823912 w 962025"/>
              <a:gd name="connsiteY22" fmla="*/ 623887 h 762000"/>
              <a:gd name="connsiteX23" fmla="*/ 411957 w 962025"/>
              <a:gd name="connsiteY23" fmla="*/ 621506 h 762000"/>
              <a:gd name="connsiteX24" fmla="*/ 269081 w 962025"/>
              <a:gd name="connsiteY24" fmla="*/ 619125 h 762000"/>
              <a:gd name="connsiteX25" fmla="*/ 150018 w 962025"/>
              <a:gd name="connsiteY25" fmla="*/ 621506 h 762000"/>
              <a:gd name="connsiteX26" fmla="*/ 873919 w 962025"/>
              <a:gd name="connsiteY26" fmla="*/ 762000 h 762000"/>
              <a:gd name="connsiteX27" fmla="*/ 0 w 962025"/>
              <a:gd name="connsiteY27" fmla="*/ 616743 h 762000"/>
              <a:gd name="connsiteX0" fmla="*/ 4762 w 962025"/>
              <a:gd name="connsiteY0" fmla="*/ 616744 h 623887"/>
              <a:gd name="connsiteX1" fmla="*/ 14287 w 962025"/>
              <a:gd name="connsiteY1" fmla="*/ 504825 h 623887"/>
              <a:gd name="connsiteX2" fmla="*/ 42862 w 962025"/>
              <a:gd name="connsiteY2" fmla="*/ 411956 h 623887"/>
              <a:gd name="connsiteX3" fmla="*/ 80962 w 962025"/>
              <a:gd name="connsiteY3" fmla="*/ 321469 h 623887"/>
              <a:gd name="connsiteX4" fmla="*/ 123825 w 962025"/>
              <a:gd name="connsiteY4" fmla="*/ 252412 h 623887"/>
              <a:gd name="connsiteX5" fmla="*/ 169069 w 962025"/>
              <a:gd name="connsiteY5" fmla="*/ 190500 h 623887"/>
              <a:gd name="connsiteX6" fmla="*/ 230981 w 962025"/>
              <a:gd name="connsiteY6" fmla="*/ 121444 h 623887"/>
              <a:gd name="connsiteX7" fmla="*/ 283369 w 962025"/>
              <a:gd name="connsiteY7" fmla="*/ 80962 h 623887"/>
              <a:gd name="connsiteX8" fmla="*/ 352425 w 962025"/>
              <a:gd name="connsiteY8" fmla="*/ 26194 h 623887"/>
              <a:gd name="connsiteX9" fmla="*/ 407194 w 962025"/>
              <a:gd name="connsiteY9" fmla="*/ 0 h 623887"/>
              <a:gd name="connsiteX10" fmla="*/ 459581 w 962025"/>
              <a:gd name="connsiteY10" fmla="*/ 11906 h 623887"/>
              <a:gd name="connsiteX11" fmla="*/ 531019 w 962025"/>
              <a:gd name="connsiteY11" fmla="*/ 33337 h 623887"/>
              <a:gd name="connsiteX12" fmla="*/ 590550 w 962025"/>
              <a:gd name="connsiteY12" fmla="*/ 59531 h 623887"/>
              <a:gd name="connsiteX13" fmla="*/ 657225 w 962025"/>
              <a:gd name="connsiteY13" fmla="*/ 92869 h 623887"/>
              <a:gd name="connsiteX14" fmla="*/ 731044 w 962025"/>
              <a:gd name="connsiteY14" fmla="*/ 147637 h 623887"/>
              <a:gd name="connsiteX15" fmla="*/ 783431 w 962025"/>
              <a:gd name="connsiteY15" fmla="*/ 200025 h 623887"/>
              <a:gd name="connsiteX16" fmla="*/ 835819 w 962025"/>
              <a:gd name="connsiteY16" fmla="*/ 259556 h 623887"/>
              <a:gd name="connsiteX17" fmla="*/ 873919 w 962025"/>
              <a:gd name="connsiteY17" fmla="*/ 319087 h 623887"/>
              <a:gd name="connsiteX18" fmla="*/ 907256 w 962025"/>
              <a:gd name="connsiteY18" fmla="*/ 373856 h 623887"/>
              <a:gd name="connsiteX19" fmla="*/ 935831 w 962025"/>
              <a:gd name="connsiteY19" fmla="*/ 447675 h 623887"/>
              <a:gd name="connsiteX20" fmla="*/ 954881 w 962025"/>
              <a:gd name="connsiteY20" fmla="*/ 533400 h 623887"/>
              <a:gd name="connsiteX21" fmla="*/ 962025 w 962025"/>
              <a:gd name="connsiteY21" fmla="*/ 623887 h 623887"/>
              <a:gd name="connsiteX22" fmla="*/ 823912 w 962025"/>
              <a:gd name="connsiteY22" fmla="*/ 623887 h 623887"/>
              <a:gd name="connsiteX23" fmla="*/ 411957 w 962025"/>
              <a:gd name="connsiteY23" fmla="*/ 621506 h 623887"/>
              <a:gd name="connsiteX24" fmla="*/ 269081 w 962025"/>
              <a:gd name="connsiteY24" fmla="*/ 619125 h 623887"/>
              <a:gd name="connsiteX25" fmla="*/ 150018 w 962025"/>
              <a:gd name="connsiteY25" fmla="*/ 621506 h 623887"/>
              <a:gd name="connsiteX26" fmla="*/ 0 w 962025"/>
              <a:gd name="connsiteY26" fmla="*/ 619125 h 623887"/>
              <a:gd name="connsiteX27" fmla="*/ 0 w 962025"/>
              <a:gd name="connsiteY27" fmla="*/ 616743 h 623887"/>
              <a:gd name="connsiteX0" fmla="*/ 4762 w 962025"/>
              <a:gd name="connsiteY0" fmla="*/ 616744 h 628650"/>
              <a:gd name="connsiteX1" fmla="*/ 14287 w 962025"/>
              <a:gd name="connsiteY1" fmla="*/ 504825 h 628650"/>
              <a:gd name="connsiteX2" fmla="*/ 42862 w 962025"/>
              <a:gd name="connsiteY2" fmla="*/ 411956 h 628650"/>
              <a:gd name="connsiteX3" fmla="*/ 80962 w 962025"/>
              <a:gd name="connsiteY3" fmla="*/ 321469 h 628650"/>
              <a:gd name="connsiteX4" fmla="*/ 123825 w 962025"/>
              <a:gd name="connsiteY4" fmla="*/ 252412 h 628650"/>
              <a:gd name="connsiteX5" fmla="*/ 169069 w 962025"/>
              <a:gd name="connsiteY5" fmla="*/ 190500 h 628650"/>
              <a:gd name="connsiteX6" fmla="*/ 230981 w 962025"/>
              <a:gd name="connsiteY6" fmla="*/ 121444 h 628650"/>
              <a:gd name="connsiteX7" fmla="*/ 283369 w 962025"/>
              <a:gd name="connsiteY7" fmla="*/ 80962 h 628650"/>
              <a:gd name="connsiteX8" fmla="*/ 352425 w 962025"/>
              <a:gd name="connsiteY8" fmla="*/ 26194 h 628650"/>
              <a:gd name="connsiteX9" fmla="*/ 407194 w 962025"/>
              <a:gd name="connsiteY9" fmla="*/ 0 h 628650"/>
              <a:gd name="connsiteX10" fmla="*/ 459581 w 962025"/>
              <a:gd name="connsiteY10" fmla="*/ 11906 h 628650"/>
              <a:gd name="connsiteX11" fmla="*/ 531019 w 962025"/>
              <a:gd name="connsiteY11" fmla="*/ 33337 h 628650"/>
              <a:gd name="connsiteX12" fmla="*/ 590550 w 962025"/>
              <a:gd name="connsiteY12" fmla="*/ 59531 h 628650"/>
              <a:gd name="connsiteX13" fmla="*/ 657225 w 962025"/>
              <a:gd name="connsiteY13" fmla="*/ 92869 h 628650"/>
              <a:gd name="connsiteX14" fmla="*/ 731044 w 962025"/>
              <a:gd name="connsiteY14" fmla="*/ 147637 h 628650"/>
              <a:gd name="connsiteX15" fmla="*/ 783431 w 962025"/>
              <a:gd name="connsiteY15" fmla="*/ 200025 h 628650"/>
              <a:gd name="connsiteX16" fmla="*/ 835819 w 962025"/>
              <a:gd name="connsiteY16" fmla="*/ 259556 h 628650"/>
              <a:gd name="connsiteX17" fmla="*/ 873919 w 962025"/>
              <a:gd name="connsiteY17" fmla="*/ 319087 h 628650"/>
              <a:gd name="connsiteX18" fmla="*/ 907256 w 962025"/>
              <a:gd name="connsiteY18" fmla="*/ 373856 h 628650"/>
              <a:gd name="connsiteX19" fmla="*/ 935831 w 962025"/>
              <a:gd name="connsiteY19" fmla="*/ 447675 h 628650"/>
              <a:gd name="connsiteX20" fmla="*/ 954881 w 962025"/>
              <a:gd name="connsiteY20" fmla="*/ 533400 h 628650"/>
              <a:gd name="connsiteX21" fmla="*/ 962025 w 962025"/>
              <a:gd name="connsiteY21" fmla="*/ 623887 h 628650"/>
              <a:gd name="connsiteX22" fmla="*/ 823912 w 962025"/>
              <a:gd name="connsiteY22" fmla="*/ 623887 h 628650"/>
              <a:gd name="connsiteX23" fmla="*/ 411957 w 962025"/>
              <a:gd name="connsiteY23" fmla="*/ 621506 h 628650"/>
              <a:gd name="connsiteX24" fmla="*/ 269081 w 962025"/>
              <a:gd name="connsiteY24" fmla="*/ 619125 h 628650"/>
              <a:gd name="connsiteX25" fmla="*/ 154781 w 962025"/>
              <a:gd name="connsiteY25" fmla="*/ 628650 h 628650"/>
              <a:gd name="connsiteX26" fmla="*/ 0 w 962025"/>
              <a:gd name="connsiteY26" fmla="*/ 619125 h 628650"/>
              <a:gd name="connsiteX27" fmla="*/ 0 w 962025"/>
              <a:gd name="connsiteY27" fmla="*/ 616743 h 628650"/>
              <a:gd name="connsiteX0" fmla="*/ 4762 w 962025"/>
              <a:gd name="connsiteY0" fmla="*/ 616744 h 633412"/>
              <a:gd name="connsiteX1" fmla="*/ 14287 w 962025"/>
              <a:gd name="connsiteY1" fmla="*/ 504825 h 633412"/>
              <a:gd name="connsiteX2" fmla="*/ 42862 w 962025"/>
              <a:gd name="connsiteY2" fmla="*/ 411956 h 633412"/>
              <a:gd name="connsiteX3" fmla="*/ 80962 w 962025"/>
              <a:gd name="connsiteY3" fmla="*/ 321469 h 633412"/>
              <a:gd name="connsiteX4" fmla="*/ 123825 w 962025"/>
              <a:gd name="connsiteY4" fmla="*/ 252412 h 633412"/>
              <a:gd name="connsiteX5" fmla="*/ 169069 w 962025"/>
              <a:gd name="connsiteY5" fmla="*/ 190500 h 633412"/>
              <a:gd name="connsiteX6" fmla="*/ 230981 w 962025"/>
              <a:gd name="connsiteY6" fmla="*/ 121444 h 633412"/>
              <a:gd name="connsiteX7" fmla="*/ 283369 w 962025"/>
              <a:gd name="connsiteY7" fmla="*/ 80962 h 633412"/>
              <a:gd name="connsiteX8" fmla="*/ 352425 w 962025"/>
              <a:gd name="connsiteY8" fmla="*/ 26194 h 633412"/>
              <a:gd name="connsiteX9" fmla="*/ 407194 w 962025"/>
              <a:gd name="connsiteY9" fmla="*/ 0 h 633412"/>
              <a:gd name="connsiteX10" fmla="*/ 459581 w 962025"/>
              <a:gd name="connsiteY10" fmla="*/ 11906 h 633412"/>
              <a:gd name="connsiteX11" fmla="*/ 531019 w 962025"/>
              <a:gd name="connsiteY11" fmla="*/ 33337 h 633412"/>
              <a:gd name="connsiteX12" fmla="*/ 590550 w 962025"/>
              <a:gd name="connsiteY12" fmla="*/ 59531 h 633412"/>
              <a:gd name="connsiteX13" fmla="*/ 657225 w 962025"/>
              <a:gd name="connsiteY13" fmla="*/ 92869 h 633412"/>
              <a:gd name="connsiteX14" fmla="*/ 731044 w 962025"/>
              <a:gd name="connsiteY14" fmla="*/ 147637 h 633412"/>
              <a:gd name="connsiteX15" fmla="*/ 783431 w 962025"/>
              <a:gd name="connsiteY15" fmla="*/ 200025 h 633412"/>
              <a:gd name="connsiteX16" fmla="*/ 835819 w 962025"/>
              <a:gd name="connsiteY16" fmla="*/ 259556 h 633412"/>
              <a:gd name="connsiteX17" fmla="*/ 873919 w 962025"/>
              <a:gd name="connsiteY17" fmla="*/ 319087 h 633412"/>
              <a:gd name="connsiteX18" fmla="*/ 907256 w 962025"/>
              <a:gd name="connsiteY18" fmla="*/ 373856 h 633412"/>
              <a:gd name="connsiteX19" fmla="*/ 935831 w 962025"/>
              <a:gd name="connsiteY19" fmla="*/ 447675 h 633412"/>
              <a:gd name="connsiteX20" fmla="*/ 954881 w 962025"/>
              <a:gd name="connsiteY20" fmla="*/ 533400 h 633412"/>
              <a:gd name="connsiteX21" fmla="*/ 962025 w 962025"/>
              <a:gd name="connsiteY21" fmla="*/ 623887 h 633412"/>
              <a:gd name="connsiteX22" fmla="*/ 823912 w 962025"/>
              <a:gd name="connsiteY22" fmla="*/ 623887 h 633412"/>
              <a:gd name="connsiteX23" fmla="*/ 411957 w 962025"/>
              <a:gd name="connsiteY23" fmla="*/ 621506 h 633412"/>
              <a:gd name="connsiteX24" fmla="*/ 269081 w 962025"/>
              <a:gd name="connsiteY24" fmla="*/ 619125 h 633412"/>
              <a:gd name="connsiteX25" fmla="*/ 154781 w 962025"/>
              <a:gd name="connsiteY25" fmla="*/ 628650 h 633412"/>
              <a:gd name="connsiteX26" fmla="*/ 0 w 962025"/>
              <a:gd name="connsiteY26" fmla="*/ 619125 h 633412"/>
              <a:gd name="connsiteX27" fmla="*/ 9525 w 962025"/>
              <a:gd name="connsiteY27" fmla="*/ 633412 h 633412"/>
              <a:gd name="connsiteX0" fmla="*/ 4762 w 962025"/>
              <a:gd name="connsiteY0" fmla="*/ 616744 h 628650"/>
              <a:gd name="connsiteX1" fmla="*/ 14287 w 962025"/>
              <a:gd name="connsiteY1" fmla="*/ 504825 h 628650"/>
              <a:gd name="connsiteX2" fmla="*/ 42862 w 962025"/>
              <a:gd name="connsiteY2" fmla="*/ 411956 h 628650"/>
              <a:gd name="connsiteX3" fmla="*/ 80962 w 962025"/>
              <a:gd name="connsiteY3" fmla="*/ 321469 h 628650"/>
              <a:gd name="connsiteX4" fmla="*/ 123825 w 962025"/>
              <a:gd name="connsiteY4" fmla="*/ 252412 h 628650"/>
              <a:gd name="connsiteX5" fmla="*/ 169069 w 962025"/>
              <a:gd name="connsiteY5" fmla="*/ 190500 h 628650"/>
              <a:gd name="connsiteX6" fmla="*/ 230981 w 962025"/>
              <a:gd name="connsiteY6" fmla="*/ 121444 h 628650"/>
              <a:gd name="connsiteX7" fmla="*/ 283369 w 962025"/>
              <a:gd name="connsiteY7" fmla="*/ 80962 h 628650"/>
              <a:gd name="connsiteX8" fmla="*/ 352425 w 962025"/>
              <a:gd name="connsiteY8" fmla="*/ 26194 h 628650"/>
              <a:gd name="connsiteX9" fmla="*/ 407194 w 962025"/>
              <a:gd name="connsiteY9" fmla="*/ 0 h 628650"/>
              <a:gd name="connsiteX10" fmla="*/ 459581 w 962025"/>
              <a:gd name="connsiteY10" fmla="*/ 11906 h 628650"/>
              <a:gd name="connsiteX11" fmla="*/ 531019 w 962025"/>
              <a:gd name="connsiteY11" fmla="*/ 33337 h 628650"/>
              <a:gd name="connsiteX12" fmla="*/ 590550 w 962025"/>
              <a:gd name="connsiteY12" fmla="*/ 59531 h 628650"/>
              <a:gd name="connsiteX13" fmla="*/ 657225 w 962025"/>
              <a:gd name="connsiteY13" fmla="*/ 92869 h 628650"/>
              <a:gd name="connsiteX14" fmla="*/ 731044 w 962025"/>
              <a:gd name="connsiteY14" fmla="*/ 147637 h 628650"/>
              <a:gd name="connsiteX15" fmla="*/ 783431 w 962025"/>
              <a:gd name="connsiteY15" fmla="*/ 200025 h 628650"/>
              <a:gd name="connsiteX16" fmla="*/ 835819 w 962025"/>
              <a:gd name="connsiteY16" fmla="*/ 259556 h 628650"/>
              <a:gd name="connsiteX17" fmla="*/ 873919 w 962025"/>
              <a:gd name="connsiteY17" fmla="*/ 319087 h 628650"/>
              <a:gd name="connsiteX18" fmla="*/ 907256 w 962025"/>
              <a:gd name="connsiteY18" fmla="*/ 373856 h 628650"/>
              <a:gd name="connsiteX19" fmla="*/ 935831 w 962025"/>
              <a:gd name="connsiteY19" fmla="*/ 447675 h 628650"/>
              <a:gd name="connsiteX20" fmla="*/ 954881 w 962025"/>
              <a:gd name="connsiteY20" fmla="*/ 533400 h 628650"/>
              <a:gd name="connsiteX21" fmla="*/ 962025 w 962025"/>
              <a:gd name="connsiteY21" fmla="*/ 623887 h 628650"/>
              <a:gd name="connsiteX22" fmla="*/ 823912 w 962025"/>
              <a:gd name="connsiteY22" fmla="*/ 623887 h 628650"/>
              <a:gd name="connsiteX23" fmla="*/ 411957 w 962025"/>
              <a:gd name="connsiteY23" fmla="*/ 621506 h 628650"/>
              <a:gd name="connsiteX24" fmla="*/ 269081 w 962025"/>
              <a:gd name="connsiteY24" fmla="*/ 619125 h 628650"/>
              <a:gd name="connsiteX25" fmla="*/ 154781 w 962025"/>
              <a:gd name="connsiteY25" fmla="*/ 628650 h 628650"/>
              <a:gd name="connsiteX26" fmla="*/ 0 w 962025"/>
              <a:gd name="connsiteY26" fmla="*/ 619125 h 628650"/>
              <a:gd name="connsiteX27" fmla="*/ 7144 w 962025"/>
              <a:gd name="connsiteY27" fmla="*/ 585787 h 628650"/>
              <a:gd name="connsiteX0" fmla="*/ 0 w 957263"/>
              <a:gd name="connsiteY0" fmla="*/ 616744 h 628650"/>
              <a:gd name="connsiteX1" fmla="*/ 9525 w 957263"/>
              <a:gd name="connsiteY1" fmla="*/ 504825 h 628650"/>
              <a:gd name="connsiteX2" fmla="*/ 38100 w 957263"/>
              <a:gd name="connsiteY2" fmla="*/ 411956 h 628650"/>
              <a:gd name="connsiteX3" fmla="*/ 76200 w 957263"/>
              <a:gd name="connsiteY3" fmla="*/ 321469 h 628650"/>
              <a:gd name="connsiteX4" fmla="*/ 119063 w 957263"/>
              <a:gd name="connsiteY4" fmla="*/ 252412 h 628650"/>
              <a:gd name="connsiteX5" fmla="*/ 164307 w 957263"/>
              <a:gd name="connsiteY5" fmla="*/ 190500 h 628650"/>
              <a:gd name="connsiteX6" fmla="*/ 226219 w 957263"/>
              <a:gd name="connsiteY6" fmla="*/ 121444 h 628650"/>
              <a:gd name="connsiteX7" fmla="*/ 278607 w 957263"/>
              <a:gd name="connsiteY7" fmla="*/ 80962 h 628650"/>
              <a:gd name="connsiteX8" fmla="*/ 347663 w 957263"/>
              <a:gd name="connsiteY8" fmla="*/ 26194 h 628650"/>
              <a:gd name="connsiteX9" fmla="*/ 402432 w 957263"/>
              <a:gd name="connsiteY9" fmla="*/ 0 h 628650"/>
              <a:gd name="connsiteX10" fmla="*/ 454819 w 957263"/>
              <a:gd name="connsiteY10" fmla="*/ 11906 h 628650"/>
              <a:gd name="connsiteX11" fmla="*/ 526257 w 957263"/>
              <a:gd name="connsiteY11" fmla="*/ 33337 h 628650"/>
              <a:gd name="connsiteX12" fmla="*/ 585788 w 957263"/>
              <a:gd name="connsiteY12" fmla="*/ 59531 h 628650"/>
              <a:gd name="connsiteX13" fmla="*/ 652463 w 957263"/>
              <a:gd name="connsiteY13" fmla="*/ 92869 h 628650"/>
              <a:gd name="connsiteX14" fmla="*/ 726282 w 957263"/>
              <a:gd name="connsiteY14" fmla="*/ 147637 h 628650"/>
              <a:gd name="connsiteX15" fmla="*/ 778669 w 957263"/>
              <a:gd name="connsiteY15" fmla="*/ 200025 h 628650"/>
              <a:gd name="connsiteX16" fmla="*/ 831057 w 957263"/>
              <a:gd name="connsiteY16" fmla="*/ 259556 h 628650"/>
              <a:gd name="connsiteX17" fmla="*/ 869157 w 957263"/>
              <a:gd name="connsiteY17" fmla="*/ 319087 h 628650"/>
              <a:gd name="connsiteX18" fmla="*/ 902494 w 957263"/>
              <a:gd name="connsiteY18" fmla="*/ 373856 h 628650"/>
              <a:gd name="connsiteX19" fmla="*/ 931069 w 957263"/>
              <a:gd name="connsiteY19" fmla="*/ 447675 h 628650"/>
              <a:gd name="connsiteX20" fmla="*/ 950119 w 957263"/>
              <a:gd name="connsiteY20" fmla="*/ 533400 h 628650"/>
              <a:gd name="connsiteX21" fmla="*/ 957263 w 957263"/>
              <a:gd name="connsiteY21" fmla="*/ 623887 h 628650"/>
              <a:gd name="connsiteX22" fmla="*/ 819150 w 957263"/>
              <a:gd name="connsiteY22" fmla="*/ 623887 h 628650"/>
              <a:gd name="connsiteX23" fmla="*/ 407195 w 957263"/>
              <a:gd name="connsiteY23" fmla="*/ 621506 h 628650"/>
              <a:gd name="connsiteX24" fmla="*/ 264319 w 957263"/>
              <a:gd name="connsiteY24" fmla="*/ 619125 h 628650"/>
              <a:gd name="connsiteX25" fmla="*/ 150019 w 957263"/>
              <a:gd name="connsiteY25" fmla="*/ 628650 h 628650"/>
              <a:gd name="connsiteX26" fmla="*/ 0 w 957263"/>
              <a:gd name="connsiteY26" fmla="*/ 626268 h 628650"/>
              <a:gd name="connsiteX27" fmla="*/ 2382 w 957263"/>
              <a:gd name="connsiteY27" fmla="*/ 585787 h 628650"/>
              <a:gd name="connsiteX0" fmla="*/ 0 w 957263"/>
              <a:gd name="connsiteY0" fmla="*/ 616744 h 628650"/>
              <a:gd name="connsiteX1" fmla="*/ 9525 w 957263"/>
              <a:gd name="connsiteY1" fmla="*/ 504825 h 628650"/>
              <a:gd name="connsiteX2" fmla="*/ 38100 w 957263"/>
              <a:gd name="connsiteY2" fmla="*/ 411956 h 628650"/>
              <a:gd name="connsiteX3" fmla="*/ 76200 w 957263"/>
              <a:gd name="connsiteY3" fmla="*/ 321469 h 628650"/>
              <a:gd name="connsiteX4" fmla="*/ 119063 w 957263"/>
              <a:gd name="connsiteY4" fmla="*/ 252412 h 628650"/>
              <a:gd name="connsiteX5" fmla="*/ 164307 w 957263"/>
              <a:gd name="connsiteY5" fmla="*/ 190500 h 628650"/>
              <a:gd name="connsiteX6" fmla="*/ 226219 w 957263"/>
              <a:gd name="connsiteY6" fmla="*/ 121444 h 628650"/>
              <a:gd name="connsiteX7" fmla="*/ 278607 w 957263"/>
              <a:gd name="connsiteY7" fmla="*/ 80962 h 628650"/>
              <a:gd name="connsiteX8" fmla="*/ 347663 w 957263"/>
              <a:gd name="connsiteY8" fmla="*/ 26194 h 628650"/>
              <a:gd name="connsiteX9" fmla="*/ 402432 w 957263"/>
              <a:gd name="connsiteY9" fmla="*/ 0 h 628650"/>
              <a:gd name="connsiteX10" fmla="*/ 454819 w 957263"/>
              <a:gd name="connsiteY10" fmla="*/ 11906 h 628650"/>
              <a:gd name="connsiteX11" fmla="*/ 526257 w 957263"/>
              <a:gd name="connsiteY11" fmla="*/ 33337 h 628650"/>
              <a:gd name="connsiteX12" fmla="*/ 585788 w 957263"/>
              <a:gd name="connsiteY12" fmla="*/ 59531 h 628650"/>
              <a:gd name="connsiteX13" fmla="*/ 652463 w 957263"/>
              <a:gd name="connsiteY13" fmla="*/ 92869 h 628650"/>
              <a:gd name="connsiteX14" fmla="*/ 726282 w 957263"/>
              <a:gd name="connsiteY14" fmla="*/ 147637 h 628650"/>
              <a:gd name="connsiteX15" fmla="*/ 778669 w 957263"/>
              <a:gd name="connsiteY15" fmla="*/ 200025 h 628650"/>
              <a:gd name="connsiteX16" fmla="*/ 831057 w 957263"/>
              <a:gd name="connsiteY16" fmla="*/ 259556 h 628650"/>
              <a:gd name="connsiteX17" fmla="*/ 869157 w 957263"/>
              <a:gd name="connsiteY17" fmla="*/ 319087 h 628650"/>
              <a:gd name="connsiteX18" fmla="*/ 902494 w 957263"/>
              <a:gd name="connsiteY18" fmla="*/ 373856 h 628650"/>
              <a:gd name="connsiteX19" fmla="*/ 931069 w 957263"/>
              <a:gd name="connsiteY19" fmla="*/ 447675 h 628650"/>
              <a:gd name="connsiteX20" fmla="*/ 950119 w 957263"/>
              <a:gd name="connsiteY20" fmla="*/ 533400 h 628650"/>
              <a:gd name="connsiteX21" fmla="*/ 957263 w 957263"/>
              <a:gd name="connsiteY21" fmla="*/ 623887 h 628650"/>
              <a:gd name="connsiteX22" fmla="*/ 819150 w 957263"/>
              <a:gd name="connsiteY22" fmla="*/ 623887 h 628650"/>
              <a:gd name="connsiteX23" fmla="*/ 407195 w 957263"/>
              <a:gd name="connsiteY23" fmla="*/ 621506 h 628650"/>
              <a:gd name="connsiteX24" fmla="*/ 276225 w 957263"/>
              <a:gd name="connsiteY24" fmla="*/ 628650 h 628650"/>
              <a:gd name="connsiteX25" fmla="*/ 150019 w 957263"/>
              <a:gd name="connsiteY25" fmla="*/ 628650 h 628650"/>
              <a:gd name="connsiteX26" fmla="*/ 0 w 957263"/>
              <a:gd name="connsiteY26" fmla="*/ 626268 h 628650"/>
              <a:gd name="connsiteX27" fmla="*/ 2382 w 957263"/>
              <a:gd name="connsiteY27" fmla="*/ 585787 h 628650"/>
              <a:gd name="connsiteX0" fmla="*/ 0 w 957263"/>
              <a:gd name="connsiteY0" fmla="*/ 616744 h 628650"/>
              <a:gd name="connsiteX1" fmla="*/ 9525 w 957263"/>
              <a:gd name="connsiteY1" fmla="*/ 504825 h 628650"/>
              <a:gd name="connsiteX2" fmla="*/ 38100 w 957263"/>
              <a:gd name="connsiteY2" fmla="*/ 411956 h 628650"/>
              <a:gd name="connsiteX3" fmla="*/ 76200 w 957263"/>
              <a:gd name="connsiteY3" fmla="*/ 321469 h 628650"/>
              <a:gd name="connsiteX4" fmla="*/ 119063 w 957263"/>
              <a:gd name="connsiteY4" fmla="*/ 252412 h 628650"/>
              <a:gd name="connsiteX5" fmla="*/ 164307 w 957263"/>
              <a:gd name="connsiteY5" fmla="*/ 190500 h 628650"/>
              <a:gd name="connsiteX6" fmla="*/ 226219 w 957263"/>
              <a:gd name="connsiteY6" fmla="*/ 121444 h 628650"/>
              <a:gd name="connsiteX7" fmla="*/ 278607 w 957263"/>
              <a:gd name="connsiteY7" fmla="*/ 80962 h 628650"/>
              <a:gd name="connsiteX8" fmla="*/ 347663 w 957263"/>
              <a:gd name="connsiteY8" fmla="*/ 26194 h 628650"/>
              <a:gd name="connsiteX9" fmla="*/ 402432 w 957263"/>
              <a:gd name="connsiteY9" fmla="*/ 0 h 628650"/>
              <a:gd name="connsiteX10" fmla="*/ 454819 w 957263"/>
              <a:gd name="connsiteY10" fmla="*/ 11906 h 628650"/>
              <a:gd name="connsiteX11" fmla="*/ 526257 w 957263"/>
              <a:gd name="connsiteY11" fmla="*/ 33337 h 628650"/>
              <a:gd name="connsiteX12" fmla="*/ 585788 w 957263"/>
              <a:gd name="connsiteY12" fmla="*/ 59531 h 628650"/>
              <a:gd name="connsiteX13" fmla="*/ 652463 w 957263"/>
              <a:gd name="connsiteY13" fmla="*/ 92869 h 628650"/>
              <a:gd name="connsiteX14" fmla="*/ 726282 w 957263"/>
              <a:gd name="connsiteY14" fmla="*/ 147637 h 628650"/>
              <a:gd name="connsiteX15" fmla="*/ 778669 w 957263"/>
              <a:gd name="connsiteY15" fmla="*/ 200025 h 628650"/>
              <a:gd name="connsiteX16" fmla="*/ 831057 w 957263"/>
              <a:gd name="connsiteY16" fmla="*/ 259556 h 628650"/>
              <a:gd name="connsiteX17" fmla="*/ 869157 w 957263"/>
              <a:gd name="connsiteY17" fmla="*/ 319087 h 628650"/>
              <a:gd name="connsiteX18" fmla="*/ 902494 w 957263"/>
              <a:gd name="connsiteY18" fmla="*/ 373856 h 628650"/>
              <a:gd name="connsiteX19" fmla="*/ 931069 w 957263"/>
              <a:gd name="connsiteY19" fmla="*/ 447675 h 628650"/>
              <a:gd name="connsiteX20" fmla="*/ 950119 w 957263"/>
              <a:gd name="connsiteY20" fmla="*/ 533400 h 628650"/>
              <a:gd name="connsiteX21" fmla="*/ 957263 w 957263"/>
              <a:gd name="connsiteY21" fmla="*/ 623887 h 628650"/>
              <a:gd name="connsiteX22" fmla="*/ 819150 w 957263"/>
              <a:gd name="connsiteY22" fmla="*/ 623887 h 628650"/>
              <a:gd name="connsiteX23" fmla="*/ 419101 w 957263"/>
              <a:gd name="connsiteY23" fmla="*/ 628650 h 628650"/>
              <a:gd name="connsiteX24" fmla="*/ 276225 w 957263"/>
              <a:gd name="connsiteY24" fmla="*/ 628650 h 628650"/>
              <a:gd name="connsiteX25" fmla="*/ 150019 w 957263"/>
              <a:gd name="connsiteY25" fmla="*/ 628650 h 628650"/>
              <a:gd name="connsiteX26" fmla="*/ 0 w 957263"/>
              <a:gd name="connsiteY26" fmla="*/ 626268 h 628650"/>
              <a:gd name="connsiteX27" fmla="*/ 2382 w 957263"/>
              <a:gd name="connsiteY27" fmla="*/ 585787 h 628650"/>
              <a:gd name="connsiteX0" fmla="*/ 0 w 957263"/>
              <a:gd name="connsiteY0" fmla="*/ 616744 h 628650"/>
              <a:gd name="connsiteX1" fmla="*/ 9525 w 957263"/>
              <a:gd name="connsiteY1" fmla="*/ 504825 h 628650"/>
              <a:gd name="connsiteX2" fmla="*/ 38100 w 957263"/>
              <a:gd name="connsiteY2" fmla="*/ 411956 h 628650"/>
              <a:gd name="connsiteX3" fmla="*/ 76200 w 957263"/>
              <a:gd name="connsiteY3" fmla="*/ 321469 h 628650"/>
              <a:gd name="connsiteX4" fmla="*/ 119063 w 957263"/>
              <a:gd name="connsiteY4" fmla="*/ 252412 h 628650"/>
              <a:gd name="connsiteX5" fmla="*/ 164307 w 957263"/>
              <a:gd name="connsiteY5" fmla="*/ 190500 h 628650"/>
              <a:gd name="connsiteX6" fmla="*/ 226219 w 957263"/>
              <a:gd name="connsiteY6" fmla="*/ 121444 h 628650"/>
              <a:gd name="connsiteX7" fmla="*/ 278607 w 957263"/>
              <a:gd name="connsiteY7" fmla="*/ 80962 h 628650"/>
              <a:gd name="connsiteX8" fmla="*/ 347663 w 957263"/>
              <a:gd name="connsiteY8" fmla="*/ 26194 h 628650"/>
              <a:gd name="connsiteX9" fmla="*/ 402432 w 957263"/>
              <a:gd name="connsiteY9" fmla="*/ 0 h 628650"/>
              <a:gd name="connsiteX10" fmla="*/ 454819 w 957263"/>
              <a:gd name="connsiteY10" fmla="*/ 11906 h 628650"/>
              <a:gd name="connsiteX11" fmla="*/ 526257 w 957263"/>
              <a:gd name="connsiteY11" fmla="*/ 33337 h 628650"/>
              <a:gd name="connsiteX12" fmla="*/ 585788 w 957263"/>
              <a:gd name="connsiteY12" fmla="*/ 59531 h 628650"/>
              <a:gd name="connsiteX13" fmla="*/ 652463 w 957263"/>
              <a:gd name="connsiteY13" fmla="*/ 92869 h 628650"/>
              <a:gd name="connsiteX14" fmla="*/ 726282 w 957263"/>
              <a:gd name="connsiteY14" fmla="*/ 147637 h 628650"/>
              <a:gd name="connsiteX15" fmla="*/ 778669 w 957263"/>
              <a:gd name="connsiteY15" fmla="*/ 200025 h 628650"/>
              <a:gd name="connsiteX16" fmla="*/ 831057 w 957263"/>
              <a:gd name="connsiteY16" fmla="*/ 259556 h 628650"/>
              <a:gd name="connsiteX17" fmla="*/ 869157 w 957263"/>
              <a:gd name="connsiteY17" fmla="*/ 319087 h 628650"/>
              <a:gd name="connsiteX18" fmla="*/ 902494 w 957263"/>
              <a:gd name="connsiteY18" fmla="*/ 373856 h 628650"/>
              <a:gd name="connsiteX19" fmla="*/ 931069 w 957263"/>
              <a:gd name="connsiteY19" fmla="*/ 447675 h 628650"/>
              <a:gd name="connsiteX20" fmla="*/ 950119 w 957263"/>
              <a:gd name="connsiteY20" fmla="*/ 533400 h 628650"/>
              <a:gd name="connsiteX21" fmla="*/ 957263 w 957263"/>
              <a:gd name="connsiteY21" fmla="*/ 623887 h 628650"/>
              <a:gd name="connsiteX22" fmla="*/ 826294 w 957263"/>
              <a:gd name="connsiteY22" fmla="*/ 623887 h 628650"/>
              <a:gd name="connsiteX23" fmla="*/ 419101 w 957263"/>
              <a:gd name="connsiteY23" fmla="*/ 628650 h 628650"/>
              <a:gd name="connsiteX24" fmla="*/ 276225 w 957263"/>
              <a:gd name="connsiteY24" fmla="*/ 628650 h 628650"/>
              <a:gd name="connsiteX25" fmla="*/ 150019 w 957263"/>
              <a:gd name="connsiteY25" fmla="*/ 628650 h 628650"/>
              <a:gd name="connsiteX26" fmla="*/ 0 w 957263"/>
              <a:gd name="connsiteY26" fmla="*/ 626268 h 628650"/>
              <a:gd name="connsiteX27" fmla="*/ 2382 w 957263"/>
              <a:gd name="connsiteY27" fmla="*/ 585787 h 628650"/>
              <a:gd name="connsiteX0" fmla="*/ 0 w 957263"/>
              <a:gd name="connsiteY0" fmla="*/ 616744 h 628650"/>
              <a:gd name="connsiteX1" fmla="*/ 9525 w 957263"/>
              <a:gd name="connsiteY1" fmla="*/ 504825 h 628650"/>
              <a:gd name="connsiteX2" fmla="*/ 38100 w 957263"/>
              <a:gd name="connsiteY2" fmla="*/ 411956 h 628650"/>
              <a:gd name="connsiteX3" fmla="*/ 76200 w 957263"/>
              <a:gd name="connsiteY3" fmla="*/ 321469 h 628650"/>
              <a:gd name="connsiteX4" fmla="*/ 119063 w 957263"/>
              <a:gd name="connsiteY4" fmla="*/ 252412 h 628650"/>
              <a:gd name="connsiteX5" fmla="*/ 164307 w 957263"/>
              <a:gd name="connsiteY5" fmla="*/ 190500 h 628650"/>
              <a:gd name="connsiteX6" fmla="*/ 226219 w 957263"/>
              <a:gd name="connsiteY6" fmla="*/ 121444 h 628650"/>
              <a:gd name="connsiteX7" fmla="*/ 278607 w 957263"/>
              <a:gd name="connsiteY7" fmla="*/ 80962 h 628650"/>
              <a:gd name="connsiteX8" fmla="*/ 347663 w 957263"/>
              <a:gd name="connsiteY8" fmla="*/ 26194 h 628650"/>
              <a:gd name="connsiteX9" fmla="*/ 402432 w 957263"/>
              <a:gd name="connsiteY9" fmla="*/ 0 h 628650"/>
              <a:gd name="connsiteX10" fmla="*/ 454819 w 957263"/>
              <a:gd name="connsiteY10" fmla="*/ 11906 h 628650"/>
              <a:gd name="connsiteX11" fmla="*/ 526257 w 957263"/>
              <a:gd name="connsiteY11" fmla="*/ 33337 h 628650"/>
              <a:gd name="connsiteX12" fmla="*/ 585788 w 957263"/>
              <a:gd name="connsiteY12" fmla="*/ 59531 h 628650"/>
              <a:gd name="connsiteX13" fmla="*/ 652463 w 957263"/>
              <a:gd name="connsiteY13" fmla="*/ 92869 h 628650"/>
              <a:gd name="connsiteX14" fmla="*/ 726282 w 957263"/>
              <a:gd name="connsiteY14" fmla="*/ 147637 h 628650"/>
              <a:gd name="connsiteX15" fmla="*/ 778669 w 957263"/>
              <a:gd name="connsiteY15" fmla="*/ 200025 h 628650"/>
              <a:gd name="connsiteX16" fmla="*/ 831057 w 957263"/>
              <a:gd name="connsiteY16" fmla="*/ 259556 h 628650"/>
              <a:gd name="connsiteX17" fmla="*/ 869157 w 957263"/>
              <a:gd name="connsiteY17" fmla="*/ 319087 h 628650"/>
              <a:gd name="connsiteX18" fmla="*/ 902494 w 957263"/>
              <a:gd name="connsiteY18" fmla="*/ 373856 h 628650"/>
              <a:gd name="connsiteX19" fmla="*/ 931069 w 957263"/>
              <a:gd name="connsiteY19" fmla="*/ 447675 h 628650"/>
              <a:gd name="connsiteX20" fmla="*/ 950119 w 957263"/>
              <a:gd name="connsiteY20" fmla="*/ 533400 h 628650"/>
              <a:gd name="connsiteX21" fmla="*/ 957263 w 957263"/>
              <a:gd name="connsiteY21" fmla="*/ 623887 h 628650"/>
              <a:gd name="connsiteX22" fmla="*/ 823913 w 957263"/>
              <a:gd name="connsiteY22" fmla="*/ 626268 h 628650"/>
              <a:gd name="connsiteX23" fmla="*/ 419101 w 957263"/>
              <a:gd name="connsiteY23" fmla="*/ 628650 h 628650"/>
              <a:gd name="connsiteX24" fmla="*/ 276225 w 957263"/>
              <a:gd name="connsiteY24" fmla="*/ 628650 h 628650"/>
              <a:gd name="connsiteX25" fmla="*/ 150019 w 957263"/>
              <a:gd name="connsiteY25" fmla="*/ 628650 h 628650"/>
              <a:gd name="connsiteX26" fmla="*/ 0 w 957263"/>
              <a:gd name="connsiteY26" fmla="*/ 626268 h 628650"/>
              <a:gd name="connsiteX27" fmla="*/ 2382 w 957263"/>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9157 w 969169"/>
              <a:gd name="connsiteY17" fmla="*/ 319087 h 628650"/>
              <a:gd name="connsiteX18" fmla="*/ 902494 w 969169"/>
              <a:gd name="connsiteY18" fmla="*/ 373856 h 628650"/>
              <a:gd name="connsiteX19" fmla="*/ 931069 w 969169"/>
              <a:gd name="connsiteY19" fmla="*/ 447675 h 628650"/>
              <a:gd name="connsiteX20" fmla="*/ 950119 w 969169"/>
              <a:gd name="connsiteY20" fmla="*/ 533400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9157 w 969169"/>
              <a:gd name="connsiteY17" fmla="*/ 319087 h 628650"/>
              <a:gd name="connsiteX18" fmla="*/ 902494 w 969169"/>
              <a:gd name="connsiteY18" fmla="*/ 373856 h 628650"/>
              <a:gd name="connsiteX19" fmla="*/ 931069 w 969169"/>
              <a:gd name="connsiteY19" fmla="*/ 447675 h 628650"/>
              <a:gd name="connsiteX20" fmla="*/ 954881 w 969169"/>
              <a:gd name="connsiteY20" fmla="*/ 523875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9157 w 969169"/>
              <a:gd name="connsiteY17" fmla="*/ 319087 h 628650"/>
              <a:gd name="connsiteX18" fmla="*/ 902494 w 969169"/>
              <a:gd name="connsiteY18" fmla="*/ 373856 h 628650"/>
              <a:gd name="connsiteX19" fmla="*/ 931069 w 969169"/>
              <a:gd name="connsiteY19" fmla="*/ 438150 h 628650"/>
              <a:gd name="connsiteX20" fmla="*/ 954881 w 969169"/>
              <a:gd name="connsiteY20" fmla="*/ 523875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9157 w 969169"/>
              <a:gd name="connsiteY17" fmla="*/ 319087 h 628650"/>
              <a:gd name="connsiteX18" fmla="*/ 902494 w 969169"/>
              <a:gd name="connsiteY18" fmla="*/ 373856 h 628650"/>
              <a:gd name="connsiteX19" fmla="*/ 931069 w 969169"/>
              <a:gd name="connsiteY19" fmla="*/ 438150 h 628650"/>
              <a:gd name="connsiteX20" fmla="*/ 954881 w 969169"/>
              <a:gd name="connsiteY20" fmla="*/ 523875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9157 w 969169"/>
              <a:gd name="connsiteY17" fmla="*/ 319087 h 628650"/>
              <a:gd name="connsiteX18" fmla="*/ 900113 w 969169"/>
              <a:gd name="connsiteY18" fmla="*/ 366712 h 628650"/>
              <a:gd name="connsiteX19" fmla="*/ 931069 w 969169"/>
              <a:gd name="connsiteY19" fmla="*/ 438150 h 628650"/>
              <a:gd name="connsiteX20" fmla="*/ 954881 w 969169"/>
              <a:gd name="connsiteY20" fmla="*/ 523875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71538 w 969169"/>
              <a:gd name="connsiteY17" fmla="*/ 302419 h 628650"/>
              <a:gd name="connsiteX18" fmla="*/ 900113 w 969169"/>
              <a:gd name="connsiteY18" fmla="*/ 366712 h 628650"/>
              <a:gd name="connsiteX19" fmla="*/ 931069 w 969169"/>
              <a:gd name="connsiteY19" fmla="*/ 438150 h 628650"/>
              <a:gd name="connsiteX20" fmla="*/ 954881 w 969169"/>
              <a:gd name="connsiteY20" fmla="*/ 523875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1538 w 969169"/>
              <a:gd name="connsiteY18" fmla="*/ 302419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62013 w 969169"/>
              <a:gd name="connsiteY18" fmla="*/ 30480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6282 w 969169"/>
              <a:gd name="connsiteY14" fmla="*/ 147637 h 628650"/>
              <a:gd name="connsiteX15" fmla="*/ 790575 w 969169"/>
              <a:gd name="connsiteY15" fmla="*/ 204787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6282 w 969169"/>
              <a:gd name="connsiteY14" fmla="*/ 147637 h 628650"/>
              <a:gd name="connsiteX15" fmla="*/ 790575 w 969169"/>
              <a:gd name="connsiteY15" fmla="*/ 204787 h 628650"/>
              <a:gd name="connsiteX16" fmla="*/ 833439 w 969169"/>
              <a:gd name="connsiteY16" fmla="*/ 254793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1520 w 969169"/>
              <a:gd name="connsiteY14" fmla="*/ 142875 h 628650"/>
              <a:gd name="connsiteX15" fmla="*/ 790575 w 969169"/>
              <a:gd name="connsiteY15" fmla="*/ 204787 h 628650"/>
              <a:gd name="connsiteX16" fmla="*/ 833439 w 969169"/>
              <a:gd name="connsiteY16" fmla="*/ 254793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6283 w 969169"/>
              <a:gd name="connsiteY14" fmla="*/ 138113 h 628650"/>
              <a:gd name="connsiteX15" fmla="*/ 790575 w 969169"/>
              <a:gd name="connsiteY15" fmla="*/ 204787 h 628650"/>
              <a:gd name="connsiteX16" fmla="*/ 833439 w 969169"/>
              <a:gd name="connsiteY16" fmla="*/ 254793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6283 w 969169"/>
              <a:gd name="connsiteY14" fmla="*/ 138113 h 628650"/>
              <a:gd name="connsiteX15" fmla="*/ 790575 w 969169"/>
              <a:gd name="connsiteY15" fmla="*/ 204787 h 628650"/>
              <a:gd name="connsiteX16" fmla="*/ 833439 w 969169"/>
              <a:gd name="connsiteY16" fmla="*/ 254793 h 628650"/>
              <a:gd name="connsiteX17" fmla="*/ 866775 w 969169"/>
              <a:gd name="connsiteY17" fmla="*/ 302420 h 628650"/>
              <a:gd name="connsiteX18" fmla="*/ 881062 w 969169"/>
              <a:gd name="connsiteY18" fmla="*/ 330994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69169" h="628650">
                <a:moveTo>
                  <a:pt x="0" y="616744"/>
                </a:moveTo>
                <a:lnTo>
                  <a:pt x="9525" y="504825"/>
                </a:lnTo>
                <a:lnTo>
                  <a:pt x="38100" y="411956"/>
                </a:lnTo>
                <a:lnTo>
                  <a:pt x="76200" y="321469"/>
                </a:lnTo>
                <a:lnTo>
                  <a:pt x="119063" y="252412"/>
                </a:lnTo>
                <a:lnTo>
                  <a:pt x="164307" y="190500"/>
                </a:lnTo>
                <a:lnTo>
                  <a:pt x="226219" y="121444"/>
                </a:lnTo>
                <a:lnTo>
                  <a:pt x="278607" y="80962"/>
                </a:lnTo>
                <a:lnTo>
                  <a:pt x="347663" y="26194"/>
                </a:lnTo>
                <a:lnTo>
                  <a:pt x="402432" y="0"/>
                </a:lnTo>
                <a:lnTo>
                  <a:pt x="457200" y="4762"/>
                </a:lnTo>
                <a:lnTo>
                  <a:pt x="540544" y="33337"/>
                </a:lnTo>
                <a:lnTo>
                  <a:pt x="595313" y="61912"/>
                </a:lnTo>
                <a:lnTo>
                  <a:pt x="652463" y="92869"/>
                </a:lnTo>
                <a:lnTo>
                  <a:pt x="726283" y="138113"/>
                </a:lnTo>
                <a:lnTo>
                  <a:pt x="790575" y="204787"/>
                </a:lnTo>
                <a:lnTo>
                  <a:pt x="833439" y="254793"/>
                </a:lnTo>
                <a:cubicBezTo>
                  <a:pt x="845345" y="265112"/>
                  <a:pt x="854869" y="292101"/>
                  <a:pt x="866775" y="302420"/>
                </a:cubicBezTo>
                <a:lnTo>
                  <a:pt x="881062" y="330994"/>
                </a:lnTo>
                <a:cubicBezTo>
                  <a:pt x="892174" y="340519"/>
                  <a:pt x="891382" y="352425"/>
                  <a:pt x="900113" y="366712"/>
                </a:cubicBezTo>
                <a:cubicBezTo>
                  <a:pt x="909638" y="388143"/>
                  <a:pt x="923926" y="409575"/>
                  <a:pt x="931069" y="438150"/>
                </a:cubicBezTo>
                <a:lnTo>
                  <a:pt x="954881" y="523875"/>
                </a:lnTo>
                <a:lnTo>
                  <a:pt x="969169" y="626268"/>
                </a:lnTo>
                <a:lnTo>
                  <a:pt x="823913" y="626268"/>
                </a:lnTo>
                <a:lnTo>
                  <a:pt x="419101" y="628650"/>
                </a:lnTo>
                <a:lnTo>
                  <a:pt x="276225" y="628650"/>
                </a:lnTo>
                <a:lnTo>
                  <a:pt x="150019" y="628650"/>
                </a:lnTo>
                <a:lnTo>
                  <a:pt x="0" y="626268"/>
                </a:lnTo>
                <a:lnTo>
                  <a:pt x="2382" y="585787"/>
                </a:lnTo>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6937472" y="1040871"/>
            <a:ext cx="321624" cy="461665"/>
          </a:xfrm>
          <a:prstGeom prst="rect">
            <a:avLst/>
          </a:prstGeom>
          <a:noFill/>
        </p:spPr>
        <p:txBody>
          <a:bodyPr wrap="square" rtlCol="0">
            <a:spAutoFit/>
          </a:bodyPr>
          <a:lstStyle/>
          <a:p>
            <a:pPr algn="ctr"/>
            <a:r>
              <a:rPr lang="el-GR" sz="1200" b="1" u="sng" dirty="0" smtClean="0">
                <a:latin typeface="Comic Sans MS" panose="030F0702030302020204" pitchFamily="66" charset="0"/>
              </a:rPr>
              <a:t>π</a:t>
            </a:r>
            <a:r>
              <a:rPr lang="en-US" sz="1200" b="1" dirty="0" smtClean="0">
                <a:latin typeface="Comic Sans MS" panose="030F0702030302020204" pitchFamily="66" charset="0"/>
              </a:rPr>
              <a:t> 3</a:t>
            </a:r>
            <a:endParaRPr lang="en-GB" sz="1200"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6" name="TextBox 35"/>
              <p:cNvSpPr txBox="1"/>
              <p:nvPr/>
            </p:nvSpPr>
            <p:spPr>
              <a:xfrm>
                <a:off x="4391245" y="2248784"/>
                <a:ext cx="143180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FF0000"/>
                          </a:solidFill>
                          <a:latin typeface="Cambria Math"/>
                        </a:rPr>
                        <m:t>𝒓</m:t>
                      </m:r>
                      <m:r>
                        <a:rPr lang="en-US" sz="1600" b="1" i="1" smtClean="0">
                          <a:solidFill>
                            <a:srgbClr val="FF0000"/>
                          </a:solidFill>
                          <a:latin typeface="Cambria Math"/>
                        </a:rPr>
                        <m:t>=</m:t>
                      </m:r>
                      <m:r>
                        <a:rPr lang="en-US" sz="1600" b="1" i="1" smtClean="0">
                          <a:solidFill>
                            <a:srgbClr val="FF0000"/>
                          </a:solidFill>
                          <a:latin typeface="Cambria Math"/>
                        </a:rPr>
                        <m:t>𝟐</m:t>
                      </m:r>
                      <m:r>
                        <a:rPr lang="en-US" sz="1600" b="1" i="1" smtClean="0">
                          <a:solidFill>
                            <a:srgbClr val="FF0000"/>
                          </a:solidFill>
                          <a:latin typeface="Cambria Math"/>
                        </a:rPr>
                        <m:t>+</m:t>
                      </m:r>
                      <m:r>
                        <a:rPr lang="en-US" sz="1600" b="1" i="1" smtClean="0">
                          <a:solidFill>
                            <a:srgbClr val="FF0000"/>
                          </a:solidFill>
                          <a:latin typeface="Cambria Math"/>
                        </a:rPr>
                        <m:t>𝒄𝒐𝒔</m:t>
                      </m:r>
                      <m:r>
                        <a:rPr lang="en-US" sz="1600" b="1" i="1" smtClean="0">
                          <a:solidFill>
                            <a:srgbClr val="FF0000"/>
                          </a:solidFill>
                          <a:latin typeface="Cambria Math"/>
                          <a:ea typeface="Cambria Math"/>
                        </a:rPr>
                        <m:t>𝜽</m:t>
                      </m:r>
                    </m:oMath>
                  </m:oMathPara>
                </a14:m>
                <a:endParaRPr lang="en-GB" sz="1600" b="1" dirty="0">
                  <a:solidFill>
                    <a:srgbClr val="FF0000"/>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391245" y="2248784"/>
                <a:ext cx="1431802" cy="338554"/>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7265579" y="3283686"/>
                <a:ext cx="118673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0000FF"/>
                          </a:solidFill>
                          <a:latin typeface="Cambria Math"/>
                        </a:rPr>
                        <m:t>𝒓</m:t>
                      </m:r>
                      <m:r>
                        <a:rPr lang="en-US" sz="1600" b="1" i="1" smtClean="0">
                          <a:solidFill>
                            <a:srgbClr val="0000FF"/>
                          </a:solidFill>
                          <a:latin typeface="Cambria Math"/>
                        </a:rPr>
                        <m:t>=</m:t>
                      </m:r>
                      <m:r>
                        <a:rPr lang="en-US" sz="1600" b="1" i="1" smtClean="0">
                          <a:solidFill>
                            <a:srgbClr val="0000FF"/>
                          </a:solidFill>
                          <a:latin typeface="Cambria Math"/>
                        </a:rPr>
                        <m:t>𝟓</m:t>
                      </m:r>
                      <m:r>
                        <a:rPr lang="en-US" sz="1600" b="1" i="1" smtClean="0">
                          <a:solidFill>
                            <a:srgbClr val="0000FF"/>
                          </a:solidFill>
                          <a:latin typeface="Cambria Math"/>
                        </a:rPr>
                        <m:t>𝒄𝒐𝒔</m:t>
                      </m:r>
                      <m:r>
                        <a:rPr lang="en-US" sz="1600" b="1" i="1" smtClean="0">
                          <a:solidFill>
                            <a:srgbClr val="0000FF"/>
                          </a:solidFill>
                          <a:latin typeface="Cambria Math"/>
                          <a:ea typeface="Cambria Math"/>
                        </a:rPr>
                        <m:t>𝜽</m:t>
                      </m:r>
                    </m:oMath>
                  </m:oMathPara>
                </a14:m>
                <a:endParaRPr lang="en-GB" sz="1600" b="1" dirty="0">
                  <a:solidFill>
                    <a:srgbClr val="0000FF"/>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7265579" y="3283686"/>
                <a:ext cx="1186735" cy="338554"/>
              </a:xfrm>
              <a:prstGeom prst="rect">
                <a:avLst/>
              </a:prstGeom>
              <a:blipFill rotWithShape="1">
                <a:blip r:embed="rId6"/>
                <a:stretch>
                  <a:fillRect/>
                </a:stretch>
              </a:blipFill>
            </p:spPr>
            <p:txBody>
              <a:bodyPr/>
              <a:lstStyle/>
              <a:p>
                <a:r>
                  <a:rPr lang="en-GB">
                    <a:noFill/>
                  </a:rPr>
                  <a:t> </a:t>
                </a:r>
              </a:p>
            </p:txBody>
          </p:sp>
        </mc:Fallback>
      </mc:AlternateContent>
      <p:sp>
        <p:nvSpPr>
          <p:cNvPr id="33" name="Freeform 32"/>
          <p:cNvSpPr/>
          <p:nvPr/>
        </p:nvSpPr>
        <p:spPr>
          <a:xfrm>
            <a:off x="6111171" y="2130842"/>
            <a:ext cx="388930" cy="612358"/>
          </a:xfrm>
          <a:custGeom>
            <a:avLst/>
            <a:gdLst>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64804 w 388930"/>
              <a:gd name="connsiteY6" fmla="*/ 95163 h 612358"/>
              <a:gd name="connsiteX7" fmla="*/ 165502 w 388930"/>
              <a:gd name="connsiteY7" fmla="*/ 182052 h 612358"/>
              <a:gd name="connsiteX8" fmla="*/ 99301 w 388930"/>
              <a:gd name="connsiteY8" fmla="*/ 281353 h 612358"/>
              <a:gd name="connsiteX9" fmla="*/ 37238 w 388930"/>
              <a:gd name="connsiteY9" fmla="*/ 413755 h 612358"/>
              <a:gd name="connsiteX10" fmla="*/ 16550 w 388930"/>
              <a:gd name="connsiteY10" fmla="*/ 500644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64804 w 388930"/>
              <a:gd name="connsiteY6" fmla="*/ 95163 h 612358"/>
              <a:gd name="connsiteX7" fmla="*/ 165502 w 388930"/>
              <a:gd name="connsiteY7" fmla="*/ 182052 h 612358"/>
              <a:gd name="connsiteX8" fmla="*/ 99301 w 388930"/>
              <a:gd name="connsiteY8" fmla="*/ 281353 h 612358"/>
              <a:gd name="connsiteX9" fmla="*/ 45513 w 388930"/>
              <a:gd name="connsiteY9" fmla="*/ 401343 h 612358"/>
              <a:gd name="connsiteX10" fmla="*/ 16550 w 388930"/>
              <a:gd name="connsiteY10" fmla="*/ 500644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64804 w 388930"/>
              <a:gd name="connsiteY6" fmla="*/ 95163 h 612358"/>
              <a:gd name="connsiteX7" fmla="*/ 165502 w 388930"/>
              <a:gd name="connsiteY7" fmla="*/ 182052 h 612358"/>
              <a:gd name="connsiteX8" fmla="*/ 99301 w 388930"/>
              <a:gd name="connsiteY8" fmla="*/ 281353 h 612358"/>
              <a:gd name="connsiteX9" fmla="*/ 45513 w 388930"/>
              <a:gd name="connsiteY9" fmla="*/ 401343 h 612358"/>
              <a:gd name="connsiteX10" fmla="*/ 4138 w 388930"/>
              <a:gd name="connsiteY10" fmla="*/ 504782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64804 w 388930"/>
              <a:gd name="connsiteY6" fmla="*/ 95163 h 612358"/>
              <a:gd name="connsiteX7" fmla="*/ 165502 w 388930"/>
              <a:gd name="connsiteY7" fmla="*/ 182052 h 612358"/>
              <a:gd name="connsiteX8" fmla="*/ 99301 w 388930"/>
              <a:gd name="connsiteY8" fmla="*/ 281353 h 612358"/>
              <a:gd name="connsiteX9" fmla="*/ 53788 w 388930"/>
              <a:gd name="connsiteY9" fmla="*/ 364105 h 612358"/>
              <a:gd name="connsiteX10" fmla="*/ 4138 w 388930"/>
              <a:gd name="connsiteY10" fmla="*/ 504782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64804 w 388930"/>
              <a:gd name="connsiteY6" fmla="*/ 95163 h 612358"/>
              <a:gd name="connsiteX7" fmla="*/ 165502 w 388930"/>
              <a:gd name="connsiteY7" fmla="*/ 182052 h 612358"/>
              <a:gd name="connsiteX8" fmla="*/ 103439 w 388930"/>
              <a:gd name="connsiteY8" fmla="*/ 273078 h 612358"/>
              <a:gd name="connsiteX9" fmla="*/ 53788 w 388930"/>
              <a:gd name="connsiteY9" fmla="*/ 364105 h 612358"/>
              <a:gd name="connsiteX10" fmla="*/ 4138 w 388930"/>
              <a:gd name="connsiteY10" fmla="*/ 504782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64804 w 388930"/>
              <a:gd name="connsiteY6" fmla="*/ 95163 h 612358"/>
              <a:gd name="connsiteX7" fmla="*/ 165502 w 388930"/>
              <a:gd name="connsiteY7" fmla="*/ 177915 h 612358"/>
              <a:gd name="connsiteX8" fmla="*/ 103439 w 388930"/>
              <a:gd name="connsiteY8" fmla="*/ 273078 h 612358"/>
              <a:gd name="connsiteX9" fmla="*/ 53788 w 388930"/>
              <a:gd name="connsiteY9" fmla="*/ 364105 h 612358"/>
              <a:gd name="connsiteX10" fmla="*/ 4138 w 388930"/>
              <a:gd name="connsiteY10" fmla="*/ 504782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56529 w 388930"/>
              <a:gd name="connsiteY6" fmla="*/ 86888 h 612358"/>
              <a:gd name="connsiteX7" fmla="*/ 165502 w 388930"/>
              <a:gd name="connsiteY7" fmla="*/ 177915 h 612358"/>
              <a:gd name="connsiteX8" fmla="*/ 103439 w 388930"/>
              <a:gd name="connsiteY8" fmla="*/ 273078 h 612358"/>
              <a:gd name="connsiteX9" fmla="*/ 53788 w 388930"/>
              <a:gd name="connsiteY9" fmla="*/ 364105 h 612358"/>
              <a:gd name="connsiteX10" fmla="*/ 4138 w 388930"/>
              <a:gd name="connsiteY10" fmla="*/ 504782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56529 w 388930"/>
              <a:gd name="connsiteY6" fmla="*/ 86888 h 612358"/>
              <a:gd name="connsiteX7" fmla="*/ 165502 w 388930"/>
              <a:gd name="connsiteY7" fmla="*/ 177915 h 612358"/>
              <a:gd name="connsiteX8" fmla="*/ 103439 w 388930"/>
              <a:gd name="connsiteY8" fmla="*/ 273078 h 612358"/>
              <a:gd name="connsiteX9" fmla="*/ 45513 w 388930"/>
              <a:gd name="connsiteY9" fmla="*/ 355830 h 612358"/>
              <a:gd name="connsiteX10" fmla="*/ 4138 w 388930"/>
              <a:gd name="connsiteY10" fmla="*/ 504782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56529 w 388930"/>
              <a:gd name="connsiteY6" fmla="*/ 86888 h 612358"/>
              <a:gd name="connsiteX7" fmla="*/ 165502 w 388930"/>
              <a:gd name="connsiteY7" fmla="*/ 177915 h 612358"/>
              <a:gd name="connsiteX8" fmla="*/ 111715 w 388930"/>
              <a:gd name="connsiteY8" fmla="*/ 256528 h 612358"/>
              <a:gd name="connsiteX9" fmla="*/ 45513 w 388930"/>
              <a:gd name="connsiteY9" fmla="*/ 355830 h 612358"/>
              <a:gd name="connsiteX10" fmla="*/ 4138 w 388930"/>
              <a:gd name="connsiteY10" fmla="*/ 504782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56529 w 388930"/>
              <a:gd name="connsiteY6" fmla="*/ 86888 h 612358"/>
              <a:gd name="connsiteX7" fmla="*/ 165502 w 388930"/>
              <a:gd name="connsiteY7" fmla="*/ 177915 h 612358"/>
              <a:gd name="connsiteX8" fmla="*/ 111715 w 388930"/>
              <a:gd name="connsiteY8" fmla="*/ 256528 h 612358"/>
              <a:gd name="connsiteX9" fmla="*/ 45513 w 388930"/>
              <a:gd name="connsiteY9" fmla="*/ 364105 h 612358"/>
              <a:gd name="connsiteX10" fmla="*/ 4138 w 388930"/>
              <a:gd name="connsiteY10" fmla="*/ 504782 h 612358"/>
              <a:gd name="connsiteX11" fmla="*/ 0 w 388930"/>
              <a:gd name="connsiteY11" fmla="*/ 612358 h 61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8930" h="612358">
                <a:moveTo>
                  <a:pt x="0" y="612358"/>
                </a:moveTo>
                <a:lnTo>
                  <a:pt x="86889" y="467544"/>
                </a:lnTo>
                <a:lnTo>
                  <a:pt x="190328" y="310316"/>
                </a:lnTo>
                <a:lnTo>
                  <a:pt x="268941" y="182052"/>
                </a:lnTo>
                <a:lnTo>
                  <a:pt x="331005" y="91026"/>
                </a:lnTo>
                <a:lnTo>
                  <a:pt x="388930" y="0"/>
                </a:lnTo>
                <a:lnTo>
                  <a:pt x="256529" y="86888"/>
                </a:lnTo>
                <a:lnTo>
                  <a:pt x="165502" y="177915"/>
                </a:lnTo>
                <a:lnTo>
                  <a:pt x="111715" y="256528"/>
                </a:lnTo>
                <a:lnTo>
                  <a:pt x="45513" y="364105"/>
                </a:lnTo>
                <a:lnTo>
                  <a:pt x="4138" y="504782"/>
                </a:lnTo>
                <a:lnTo>
                  <a:pt x="0" y="612358"/>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flipV="1">
            <a:off x="6097870" y="1408064"/>
            <a:ext cx="880741" cy="13463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098805" y="2763078"/>
            <a:ext cx="2242113" cy="18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105350" y="1424893"/>
            <a:ext cx="3740" cy="13482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10000" y="4495800"/>
            <a:ext cx="1943161" cy="338554"/>
          </a:xfrm>
          <a:prstGeom prst="rect">
            <a:avLst/>
          </a:prstGeom>
          <a:noFill/>
        </p:spPr>
        <p:txBody>
          <a:bodyPr wrap="none" rtlCol="0">
            <a:spAutoFit/>
          </a:bodyPr>
          <a:lstStyle/>
          <a:p>
            <a:pPr algn="ctr"/>
            <a:r>
              <a:rPr lang="en-GB" sz="1600" dirty="0" smtClean="0">
                <a:solidFill>
                  <a:srgbClr val="FF0000"/>
                </a:solidFill>
                <a:latin typeface="Comic Sans MS" panose="030F0702030302020204" pitchFamily="66" charset="0"/>
              </a:rPr>
              <a:t>For the red curve:</a:t>
            </a:r>
            <a:endParaRPr lang="en-GB" sz="1600" dirty="0">
              <a:solidFill>
                <a:srgbClr val="FF0000"/>
              </a:solidFill>
              <a:latin typeface="Comic Sans MS" panose="030F0702030302020204" pitchFamily="66" charset="0"/>
            </a:endParaRPr>
          </a:p>
        </p:txBody>
      </p:sp>
      <p:sp>
        <p:nvSpPr>
          <p:cNvPr id="21" name="TextBox 20"/>
          <p:cNvSpPr txBox="1"/>
          <p:nvPr/>
        </p:nvSpPr>
        <p:spPr>
          <a:xfrm>
            <a:off x="6477000" y="4495800"/>
            <a:ext cx="2008884" cy="338554"/>
          </a:xfrm>
          <a:prstGeom prst="rect">
            <a:avLst/>
          </a:prstGeom>
          <a:noFill/>
        </p:spPr>
        <p:txBody>
          <a:bodyPr wrap="none" rtlCol="0">
            <a:spAutoFit/>
          </a:bodyPr>
          <a:lstStyle/>
          <a:p>
            <a:pPr algn="ctr"/>
            <a:r>
              <a:rPr lang="en-GB" sz="1600" dirty="0" smtClean="0">
                <a:solidFill>
                  <a:srgbClr val="0000FF"/>
                </a:solidFill>
                <a:latin typeface="Comic Sans MS" panose="030F0702030302020204" pitchFamily="66" charset="0"/>
              </a:rPr>
              <a:t>For the blue curve:</a:t>
            </a:r>
            <a:endParaRPr lang="en-GB" sz="1600"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9" name="TextBox 8"/>
              <p:cNvSpPr txBox="1"/>
              <p:nvPr/>
            </p:nvSpPr>
            <p:spPr>
              <a:xfrm>
                <a:off x="4038600" y="4800600"/>
                <a:ext cx="14478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=2+</m:t>
                      </m:r>
                      <m:r>
                        <a:rPr lang="en-GB" sz="1600" b="0" i="1" smtClean="0">
                          <a:latin typeface="Cambria Math"/>
                        </a:rPr>
                        <m:t>𝑐𝑜𝑠</m:t>
                      </m:r>
                      <m:r>
                        <a:rPr lang="en-GB" sz="1600" b="0" i="1" smtClean="0">
                          <a:latin typeface="Cambria Math"/>
                          <a:ea typeface="Cambria Math"/>
                        </a:rPr>
                        <m:t>𝜃</m:t>
                      </m:r>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4038600" y="4800600"/>
                <a:ext cx="1447800" cy="338554"/>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858000" y="4800600"/>
                <a:ext cx="12192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=5</m:t>
                      </m:r>
                      <m:r>
                        <a:rPr lang="en-GB" sz="1600" b="0" i="1" smtClean="0">
                          <a:latin typeface="Cambria Math"/>
                        </a:rPr>
                        <m:t>𝑐𝑜𝑠</m:t>
                      </m:r>
                      <m:r>
                        <a:rPr lang="en-GB" sz="1600" b="0" i="1" smtClean="0">
                          <a:latin typeface="Cambria Math"/>
                          <a:ea typeface="Cambria Math"/>
                        </a:rPr>
                        <m:t>𝜃</m:t>
                      </m:r>
                    </m:oMath>
                  </m:oMathPara>
                </a14:m>
                <a:endParaRPr lang="en-GB" sz="1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6858000" y="4800600"/>
                <a:ext cx="1219200" cy="338554"/>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419600" y="5181600"/>
                <a:ext cx="7620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𝛼</m:t>
                      </m:r>
                      <m:r>
                        <a:rPr lang="en-GB" sz="1600" b="0" i="1" smtClean="0">
                          <a:latin typeface="Cambria Math"/>
                        </a:rPr>
                        <m:t>=0</m:t>
                      </m:r>
                    </m:oMath>
                  </m:oMathPara>
                </a14:m>
                <a:endParaRPr lang="en-GB" sz="16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419600" y="5181600"/>
                <a:ext cx="762000" cy="338554"/>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419600" y="5562600"/>
                <a:ext cx="762000" cy="5123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𝛽</m:t>
                      </m:r>
                      <m:r>
                        <a:rPr lang="en-GB" sz="1600" b="0" i="1" smtClean="0">
                          <a:latin typeface="Cambria Math"/>
                        </a:rPr>
                        <m:t>=</m:t>
                      </m:r>
                      <m:f>
                        <m:fPr>
                          <m:ctrlPr>
                            <a:rPr lang="en-GB" sz="1600" b="0" i="1" smtClean="0">
                              <a:latin typeface="Cambria Math"/>
                            </a:rPr>
                          </m:ctrlPr>
                        </m:fPr>
                        <m:num>
                          <m:r>
                            <a:rPr lang="en-GB" sz="1600" b="0" i="1" smtClean="0">
                              <a:latin typeface="Cambria Math"/>
                              <a:ea typeface="Cambria Math"/>
                            </a:rPr>
                            <m:t>𝜋</m:t>
                          </m:r>
                        </m:num>
                        <m:den>
                          <m:r>
                            <a:rPr lang="en-GB" sz="1600" b="0" i="1" smtClean="0">
                              <a:latin typeface="Cambria Math"/>
                            </a:rPr>
                            <m:t>3</m:t>
                          </m:r>
                        </m:den>
                      </m:f>
                    </m:oMath>
                  </m:oMathPara>
                </a14:m>
                <a:endParaRPr lang="en-GB"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419600" y="5562600"/>
                <a:ext cx="762000" cy="512384"/>
              </a:xfrm>
              <a:prstGeom prst="rect">
                <a:avLst/>
              </a:prstGeom>
              <a:blipFill rotWithShape="1">
                <a:blip r:embed="rId10"/>
                <a:stretch>
                  <a:fillRect b="-238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7086600" y="5181600"/>
                <a:ext cx="762000" cy="5123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𝛼</m:t>
                      </m:r>
                      <m:r>
                        <a:rPr lang="en-GB" sz="1600" b="0" i="1" smtClean="0">
                          <a:latin typeface="Cambria Math"/>
                        </a:rPr>
                        <m:t>=</m:t>
                      </m:r>
                      <m:f>
                        <m:fPr>
                          <m:ctrlPr>
                            <a:rPr lang="en-GB" sz="1600" i="1">
                              <a:latin typeface="Cambria Math"/>
                            </a:rPr>
                          </m:ctrlPr>
                        </m:fPr>
                        <m:num>
                          <m:r>
                            <a:rPr lang="en-GB" sz="1600" i="1">
                              <a:latin typeface="Cambria Math"/>
                              <a:ea typeface="Cambria Math"/>
                            </a:rPr>
                            <m:t>𝜋</m:t>
                          </m:r>
                        </m:num>
                        <m:den>
                          <m:r>
                            <a:rPr lang="en-GB" sz="1600" i="1">
                              <a:latin typeface="Cambria Math"/>
                            </a:rPr>
                            <m:t>3</m:t>
                          </m:r>
                        </m:den>
                      </m:f>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7086600" y="5181600"/>
                <a:ext cx="762000" cy="512384"/>
              </a:xfrm>
              <a:prstGeom prst="rect">
                <a:avLst/>
              </a:prstGeom>
              <a:blipFill rotWithShape="1">
                <a:blip r:embed="rId11"/>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7086600" y="5715000"/>
                <a:ext cx="762000" cy="5123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𝛽</m:t>
                      </m:r>
                      <m:r>
                        <a:rPr lang="en-GB" sz="1600" b="0" i="1" smtClean="0">
                          <a:latin typeface="Cambria Math"/>
                        </a:rPr>
                        <m:t>=</m:t>
                      </m:r>
                      <m:f>
                        <m:fPr>
                          <m:ctrlPr>
                            <a:rPr lang="en-GB" sz="1600" b="0" i="1" smtClean="0">
                              <a:latin typeface="Cambria Math"/>
                            </a:rPr>
                          </m:ctrlPr>
                        </m:fPr>
                        <m:num>
                          <m:r>
                            <a:rPr lang="en-GB" sz="1600" b="0" i="1" smtClean="0">
                              <a:latin typeface="Cambria Math"/>
                              <a:ea typeface="Cambria Math"/>
                            </a:rPr>
                            <m:t>𝜋</m:t>
                          </m:r>
                        </m:num>
                        <m:den>
                          <m:r>
                            <a:rPr lang="en-GB" sz="1600" b="0" i="1" smtClean="0">
                              <a:latin typeface="Cambria Math"/>
                            </a:rPr>
                            <m:t>2</m:t>
                          </m:r>
                        </m:den>
                      </m:f>
                    </m:oMath>
                  </m:oMathPara>
                </a14:m>
                <a:endParaRPr lang="en-GB"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7086600" y="5715000"/>
                <a:ext cx="762000" cy="512384"/>
              </a:xfrm>
              <a:prstGeom prst="rect">
                <a:avLst/>
              </a:prstGeom>
              <a:blipFill rotWithShape="1">
                <a:blip r:embed="rId12"/>
                <a:stretch>
                  <a:fillRect b="-2381"/>
                </a:stretch>
              </a:blipFill>
            </p:spPr>
            <p:txBody>
              <a:bodyPr/>
              <a:lstStyle/>
              <a:p>
                <a:r>
                  <a:rPr lang="en-GB">
                    <a:noFill/>
                  </a:rPr>
                  <a:t> </a:t>
                </a:r>
              </a:p>
            </p:txBody>
          </p:sp>
        </mc:Fallback>
      </mc:AlternateContent>
    </p:spTree>
    <p:extLst>
      <p:ext uri="{BB962C8B-B14F-4D97-AF65-F5344CB8AC3E}">
        <p14:creationId xmlns:p14="http://schemas.microsoft.com/office/powerpoint/2010/main" val="7716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linds(horizontal)">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9" grpId="0"/>
      <p:bldP spid="23" grpId="0"/>
      <p:bldP spid="24" grpId="0"/>
      <p:bldP spid="25" grpId="0"/>
      <p:bldP spid="26" grpId="0"/>
      <p:bldP spid="2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124200" cy="4800600"/>
          </a:xfrm>
        </p:spPr>
        <p:txBody>
          <a:bodyPr>
            <a:normAutofit/>
          </a:bodyPr>
          <a:lstStyle/>
          <a:p>
            <a:pPr marL="0" indent="0" algn="ctr">
              <a:buNone/>
            </a:pPr>
            <a:r>
              <a:rPr lang="en-GB" sz="1400" b="1" dirty="0" smtClean="0">
                <a:latin typeface="Comic Sans MS" panose="030F0702030302020204" pitchFamily="66" charset="0"/>
              </a:rPr>
              <a:t>You can use Integration to find areas of sectors of curves, given their Polar equations</a:t>
            </a:r>
            <a:endParaRPr lang="en-GB" sz="1400" dirty="0" smtClean="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smtClean="0">
                <a:latin typeface="Comic Sans MS" panose="030F0702030302020204" pitchFamily="66" charset="0"/>
              </a:rPr>
              <a:t>a) On the same diagram, sketch the curves with equations: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r = 2 + cos</a:t>
            </a:r>
            <a:r>
              <a:rPr lang="el-GR" sz="1400" dirty="0" smtClean="0">
                <a:latin typeface="Comic Sans MS" panose="030F0702030302020204" pitchFamily="66" charset="0"/>
                <a:sym typeface="Wingdings" panose="05000000000000000000" pitchFamily="2" charset="2"/>
              </a:rPr>
              <a:t>θ</a:t>
            </a:r>
            <a:endParaRPr lang="en-US" sz="1400" dirty="0" smtClean="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r = 5cos</a:t>
            </a:r>
            <a:r>
              <a:rPr lang="el-GR" sz="1400" dirty="0" smtClean="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smtClean="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b) Find the polar coordinates of the intersection of these curves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c) Find the exact value of the finite region bounded by the 2 curves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 Red curve first! Sub the values into the area equation</a:t>
            </a:r>
          </a:p>
        </p:txBody>
      </p:sp>
      <p:sp>
        <p:nvSpPr>
          <p:cNvPr id="4" name="TextBox 3"/>
          <p:cNvSpPr txBox="1"/>
          <p:nvPr/>
        </p:nvSpPr>
        <p:spPr>
          <a:xfrm>
            <a:off x="8713589" y="6550223"/>
            <a:ext cx="423514" cy="307777"/>
          </a:xfrm>
          <a:prstGeom prst="rect">
            <a:avLst/>
          </a:prstGeom>
          <a:noFill/>
        </p:spPr>
        <p:txBody>
          <a:bodyPr wrap="none" rtlCol="0">
            <a:spAutoFit/>
          </a:bodyPr>
          <a:lstStyle/>
          <a:p>
            <a:pPr algn="ctr"/>
            <a:r>
              <a:rPr lang="en-GB" sz="1400" dirty="0" smtClean="0">
                <a:latin typeface="Comic Sans MS" panose="030F0702030302020204" pitchFamily="66" charset="0"/>
              </a:rPr>
              <a:t>7D</a:t>
            </a:r>
            <a:endParaRPr lang="en-GB" sz="1400" dirty="0">
              <a:latin typeface="Comic Sans MS" panose="030F0702030302020204" pitchFamily="66" charset="0"/>
            </a:endParaRPr>
          </a:p>
        </p:txBody>
      </p:sp>
      <p:pic>
        <p:nvPicPr>
          <p:cNvPr id="5" name="Picture 2" descr="http://hyperphysics.phy-astr.gsu.edu/hbase/math/immath/sphcoorde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76200"/>
            <a:ext cx="1623848" cy="11792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sp>
        <p:nvSpPr>
          <p:cNvPr id="6" name="TextBox 5"/>
          <p:cNvSpPr txBox="1"/>
          <p:nvPr/>
        </p:nvSpPr>
        <p:spPr>
          <a:xfrm>
            <a:off x="3962400" y="1371600"/>
            <a:ext cx="1943161" cy="338554"/>
          </a:xfrm>
          <a:prstGeom prst="rect">
            <a:avLst/>
          </a:prstGeom>
          <a:noFill/>
        </p:spPr>
        <p:txBody>
          <a:bodyPr wrap="none" rtlCol="0">
            <a:spAutoFit/>
          </a:bodyPr>
          <a:lstStyle/>
          <a:p>
            <a:pPr algn="ctr"/>
            <a:r>
              <a:rPr lang="en-GB" sz="1600" dirty="0" smtClean="0">
                <a:solidFill>
                  <a:srgbClr val="FF0000"/>
                </a:solidFill>
                <a:latin typeface="Comic Sans MS" panose="030F0702030302020204" pitchFamily="66" charset="0"/>
              </a:rPr>
              <a:t>For the red curve:</a:t>
            </a:r>
            <a:endParaRPr lang="en-GB" sz="1600" dirty="0">
              <a:solidFill>
                <a:srgbClr val="FF0000"/>
              </a:solidFill>
              <a:latin typeface="Comic Sans MS" panose="030F0702030302020204" pitchFamily="66" charset="0"/>
            </a:endParaRPr>
          </a:p>
        </p:txBody>
      </p:sp>
      <p:sp>
        <p:nvSpPr>
          <p:cNvPr id="21" name="TextBox 20"/>
          <p:cNvSpPr txBox="1"/>
          <p:nvPr/>
        </p:nvSpPr>
        <p:spPr>
          <a:xfrm>
            <a:off x="6629400" y="1371600"/>
            <a:ext cx="2008884" cy="338554"/>
          </a:xfrm>
          <a:prstGeom prst="rect">
            <a:avLst/>
          </a:prstGeom>
          <a:noFill/>
        </p:spPr>
        <p:txBody>
          <a:bodyPr wrap="none" rtlCol="0">
            <a:spAutoFit/>
          </a:bodyPr>
          <a:lstStyle/>
          <a:p>
            <a:pPr algn="ctr"/>
            <a:r>
              <a:rPr lang="en-GB" sz="1600" dirty="0" smtClean="0">
                <a:solidFill>
                  <a:srgbClr val="0000FF"/>
                </a:solidFill>
                <a:latin typeface="Comic Sans MS" panose="030F0702030302020204" pitchFamily="66" charset="0"/>
              </a:rPr>
              <a:t>For the blue curve:</a:t>
            </a:r>
            <a:endParaRPr lang="en-GB" sz="1600"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9" name="TextBox 8"/>
              <p:cNvSpPr txBox="1"/>
              <p:nvPr/>
            </p:nvSpPr>
            <p:spPr>
              <a:xfrm>
                <a:off x="4191000" y="1676400"/>
                <a:ext cx="14478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=2+</m:t>
                      </m:r>
                      <m:r>
                        <a:rPr lang="en-GB" sz="1600" b="0" i="1" smtClean="0">
                          <a:latin typeface="Cambria Math"/>
                        </a:rPr>
                        <m:t>𝑐𝑜𝑠</m:t>
                      </m:r>
                      <m:r>
                        <a:rPr lang="en-GB" sz="1600" b="0" i="1" smtClean="0">
                          <a:latin typeface="Cambria Math"/>
                          <a:ea typeface="Cambria Math"/>
                        </a:rPr>
                        <m:t>𝜃</m:t>
                      </m:r>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4191000" y="1676400"/>
                <a:ext cx="1447800" cy="338554"/>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7010400" y="1676400"/>
                <a:ext cx="12192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=5</m:t>
                      </m:r>
                      <m:r>
                        <a:rPr lang="en-GB" sz="1600" b="0" i="1" smtClean="0">
                          <a:latin typeface="Cambria Math"/>
                        </a:rPr>
                        <m:t>𝑐𝑜𝑠</m:t>
                      </m:r>
                      <m:r>
                        <a:rPr lang="en-GB" sz="1600" b="0" i="1" smtClean="0">
                          <a:latin typeface="Cambria Math"/>
                          <a:ea typeface="Cambria Math"/>
                        </a:rPr>
                        <m:t>𝜃</m:t>
                      </m:r>
                    </m:oMath>
                  </m:oMathPara>
                </a14:m>
                <a:endParaRPr lang="en-GB" sz="1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7010400" y="1676400"/>
                <a:ext cx="1219200" cy="338554"/>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114800" y="2057400"/>
                <a:ext cx="7620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𝛼</m:t>
                      </m:r>
                      <m:r>
                        <a:rPr lang="en-GB" sz="1600" b="0" i="1" smtClean="0">
                          <a:latin typeface="Cambria Math"/>
                        </a:rPr>
                        <m:t>=0</m:t>
                      </m:r>
                    </m:oMath>
                  </m:oMathPara>
                </a14:m>
                <a:endParaRPr lang="en-GB" sz="16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114800" y="2057400"/>
                <a:ext cx="762000" cy="338554"/>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876800" y="1981200"/>
                <a:ext cx="762000" cy="5123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𝛽</m:t>
                      </m:r>
                      <m:r>
                        <a:rPr lang="en-GB" sz="1600" b="0" i="1" smtClean="0">
                          <a:latin typeface="Cambria Math"/>
                        </a:rPr>
                        <m:t>=</m:t>
                      </m:r>
                      <m:f>
                        <m:fPr>
                          <m:ctrlPr>
                            <a:rPr lang="en-GB" sz="1600" b="0" i="1" smtClean="0">
                              <a:latin typeface="Cambria Math"/>
                            </a:rPr>
                          </m:ctrlPr>
                        </m:fPr>
                        <m:num>
                          <m:r>
                            <a:rPr lang="en-GB" sz="1600" b="0" i="1" smtClean="0">
                              <a:latin typeface="Cambria Math"/>
                              <a:ea typeface="Cambria Math"/>
                            </a:rPr>
                            <m:t>𝜋</m:t>
                          </m:r>
                        </m:num>
                        <m:den>
                          <m:r>
                            <a:rPr lang="en-GB" sz="1600" b="0" i="1" smtClean="0">
                              <a:latin typeface="Cambria Math"/>
                            </a:rPr>
                            <m:t>3</m:t>
                          </m:r>
                        </m:den>
                      </m:f>
                    </m:oMath>
                  </m:oMathPara>
                </a14:m>
                <a:endParaRPr lang="en-GB"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876800" y="1981200"/>
                <a:ext cx="762000" cy="512384"/>
              </a:xfrm>
              <a:prstGeom prst="rect">
                <a:avLst/>
              </a:prstGeom>
              <a:blipFill rotWithShape="1">
                <a:blip r:embed="rId8"/>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858000" y="1981200"/>
                <a:ext cx="762000" cy="5123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𝛼</m:t>
                      </m:r>
                      <m:r>
                        <a:rPr lang="en-GB" sz="1600" b="0" i="1" smtClean="0">
                          <a:latin typeface="Cambria Math"/>
                        </a:rPr>
                        <m:t>=</m:t>
                      </m:r>
                      <m:f>
                        <m:fPr>
                          <m:ctrlPr>
                            <a:rPr lang="en-GB" sz="1600" i="1">
                              <a:latin typeface="Cambria Math"/>
                            </a:rPr>
                          </m:ctrlPr>
                        </m:fPr>
                        <m:num>
                          <m:r>
                            <a:rPr lang="en-GB" sz="1600" i="1">
                              <a:latin typeface="Cambria Math"/>
                              <a:ea typeface="Cambria Math"/>
                            </a:rPr>
                            <m:t>𝜋</m:t>
                          </m:r>
                        </m:num>
                        <m:den>
                          <m:r>
                            <a:rPr lang="en-GB" sz="1600" i="1">
                              <a:latin typeface="Cambria Math"/>
                            </a:rPr>
                            <m:t>3</m:t>
                          </m:r>
                        </m:den>
                      </m:f>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6858000" y="1981200"/>
                <a:ext cx="762000" cy="512384"/>
              </a:xfrm>
              <a:prstGeom prst="rect">
                <a:avLst/>
              </a:prstGeom>
              <a:blipFill rotWithShape="1">
                <a:blip r:embed="rId9"/>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7543800" y="1981200"/>
                <a:ext cx="762000" cy="5123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𝛽</m:t>
                      </m:r>
                      <m:r>
                        <a:rPr lang="en-GB" sz="1600" b="0" i="1" smtClean="0">
                          <a:latin typeface="Cambria Math"/>
                        </a:rPr>
                        <m:t>=</m:t>
                      </m:r>
                      <m:f>
                        <m:fPr>
                          <m:ctrlPr>
                            <a:rPr lang="en-GB" sz="1600" b="0" i="1" smtClean="0">
                              <a:latin typeface="Cambria Math"/>
                            </a:rPr>
                          </m:ctrlPr>
                        </m:fPr>
                        <m:num>
                          <m:r>
                            <a:rPr lang="en-GB" sz="1600" b="0" i="1" smtClean="0">
                              <a:latin typeface="Cambria Math"/>
                              <a:ea typeface="Cambria Math"/>
                            </a:rPr>
                            <m:t>𝜋</m:t>
                          </m:r>
                        </m:num>
                        <m:den>
                          <m:r>
                            <a:rPr lang="en-GB" sz="1600" b="0" i="1" smtClean="0">
                              <a:latin typeface="Cambria Math"/>
                            </a:rPr>
                            <m:t>2</m:t>
                          </m:r>
                        </m:den>
                      </m:f>
                    </m:oMath>
                  </m:oMathPara>
                </a14:m>
                <a:endParaRPr lang="en-GB"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7543800" y="1981200"/>
                <a:ext cx="762000" cy="512384"/>
              </a:xfrm>
              <a:prstGeom prst="rect">
                <a:avLst/>
              </a:prstGeom>
              <a:blipFill rotWithShape="1">
                <a:blip r:embed="rId10"/>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733800" y="2590800"/>
                <a:ext cx="1019703" cy="5872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a:rPr>
                          </m:ctrlPr>
                        </m:fPr>
                        <m:num>
                          <m:r>
                            <a:rPr lang="en-US" sz="1400" b="0" i="1" smtClean="0">
                              <a:latin typeface="Cambria Math"/>
                            </a:rPr>
                            <m:t>1</m:t>
                          </m:r>
                        </m:num>
                        <m:den>
                          <m:r>
                            <a:rPr lang="en-US" sz="1400" b="0" i="1" smtClean="0">
                              <a:latin typeface="Cambria Math"/>
                            </a:rPr>
                            <m:t>2</m:t>
                          </m:r>
                        </m:den>
                      </m:f>
                      <m:nary>
                        <m:naryPr>
                          <m:ctrlPr>
                            <a:rPr lang="en-US" sz="1400" b="0" i="1" smtClean="0">
                              <a:latin typeface="Cambria Math"/>
                            </a:rPr>
                          </m:ctrlPr>
                        </m:naryPr>
                        <m:sub>
                          <m:r>
                            <m:rPr>
                              <m:brk m:alnAt="23"/>
                            </m:rPr>
                            <a:rPr lang="en-US" sz="1400" b="0" i="1" smtClean="0">
                              <a:latin typeface="Cambria Math"/>
                              <a:ea typeface="Cambria Math"/>
                            </a:rPr>
                            <m:t>𝛼</m:t>
                          </m:r>
                        </m:sub>
                        <m:sup>
                          <m:r>
                            <a:rPr lang="en-US" sz="1400" b="0" i="1" smtClean="0">
                              <a:latin typeface="Cambria Math"/>
                              <a:ea typeface="Cambria Math"/>
                            </a:rPr>
                            <m:t>𝛽</m:t>
                          </m:r>
                        </m:sup>
                        <m:e>
                          <m:sSup>
                            <m:sSupPr>
                              <m:ctrlPr>
                                <a:rPr lang="en-US" sz="1400" b="0" i="1" smtClean="0">
                                  <a:latin typeface="Cambria Math"/>
                                </a:rPr>
                              </m:ctrlPr>
                            </m:sSupPr>
                            <m:e>
                              <m:r>
                                <a:rPr lang="en-US" sz="1400" b="0" i="1" smtClean="0">
                                  <a:latin typeface="Cambria Math"/>
                                </a:rPr>
                                <m:t>𝑟</m:t>
                              </m:r>
                            </m:e>
                            <m:sup>
                              <m:r>
                                <a:rPr lang="en-US" sz="1400" b="0" i="1" smtClean="0">
                                  <a:latin typeface="Cambria Math"/>
                                </a:rPr>
                                <m:t>2</m:t>
                              </m:r>
                            </m:sup>
                          </m:sSup>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733800" y="2590800"/>
                <a:ext cx="1019703" cy="587277"/>
              </a:xfrm>
              <a:prstGeom prst="rect">
                <a:avLst/>
              </a:prstGeom>
              <a:blipFill rotWithShape="1">
                <a:blip r:embed="rId11"/>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886200" y="3200400"/>
                <a:ext cx="1624226" cy="63446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en-US" sz="1400" b="0" i="1" smtClean="0">
                              <a:latin typeface="Cambria Math"/>
                            </a:rPr>
                          </m:ctrlPr>
                        </m:naryPr>
                        <m:sub>
                          <m:r>
                            <m:rPr>
                              <m:brk m:alnAt="23"/>
                            </m:rPr>
                            <a:rPr lang="en-GB" sz="1400" b="0" i="1" smtClean="0">
                              <a:latin typeface="Cambria Math"/>
                              <a:ea typeface="Cambria Math"/>
                            </a:rPr>
                            <m:t>0</m:t>
                          </m:r>
                        </m:sub>
                        <m:sup>
                          <m:f>
                            <m:fPr>
                              <m:ctrlPr>
                                <a:rPr lang="en-US" sz="1400" b="0" i="1" smtClean="0">
                                  <a:latin typeface="Cambria Math"/>
                                  <a:ea typeface="Cambria Math"/>
                                </a:rPr>
                              </m:ctrlPr>
                            </m:fPr>
                            <m:num>
                              <m:r>
                                <a:rPr lang="en-US" sz="1400" b="0" i="1" smtClean="0">
                                  <a:latin typeface="Cambria Math"/>
                                  <a:ea typeface="Cambria Math"/>
                                </a:rPr>
                                <m:t>𝜋</m:t>
                              </m:r>
                            </m:num>
                            <m:den>
                              <m:r>
                                <a:rPr lang="en-GB" sz="1400" b="0" i="1" smtClean="0">
                                  <a:latin typeface="Cambria Math"/>
                                  <a:ea typeface="Cambria Math"/>
                                </a:rPr>
                                <m:t>3</m:t>
                              </m:r>
                            </m:den>
                          </m:f>
                        </m:sup>
                        <m:e>
                          <m:sSup>
                            <m:sSupPr>
                              <m:ctrlPr>
                                <a:rPr lang="en-US" sz="1400" b="0" i="1" smtClean="0">
                                  <a:latin typeface="Cambria Math"/>
                                </a:rPr>
                              </m:ctrlPr>
                            </m:sSupPr>
                            <m:e>
                              <m:d>
                                <m:dPr>
                                  <m:ctrlPr>
                                    <a:rPr lang="en-US" sz="1400" b="0" i="1" smtClean="0">
                                      <a:latin typeface="Cambria Math"/>
                                    </a:rPr>
                                  </m:ctrlPr>
                                </m:dPr>
                                <m:e>
                                  <m:r>
                                    <a:rPr lang="en-GB" sz="1400" b="0" i="1" smtClean="0">
                                      <a:latin typeface="Cambria Math"/>
                                    </a:rPr>
                                    <m:t>2+</m:t>
                                  </m:r>
                                  <m:r>
                                    <a:rPr lang="en-GB" sz="1400" b="0" i="1" smtClean="0">
                                      <a:latin typeface="Cambria Math"/>
                                    </a:rPr>
                                    <m:t>𝑐𝑜𝑠</m:t>
                                  </m:r>
                                  <m:r>
                                    <a:rPr lang="en-GB" sz="1400" b="0" i="1" smtClean="0">
                                      <a:latin typeface="Cambria Math"/>
                                      <a:ea typeface="Cambria Math"/>
                                    </a:rPr>
                                    <m:t>𝜃</m:t>
                                  </m:r>
                                </m:e>
                              </m:d>
                            </m:e>
                            <m:sup>
                              <m:r>
                                <a:rPr lang="en-US" sz="1400" b="0" i="1" smtClean="0">
                                  <a:latin typeface="Cambria Math"/>
                                </a:rPr>
                                <m:t>2</m:t>
                              </m:r>
                            </m:sup>
                          </m:sSup>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886200" y="3200400"/>
                <a:ext cx="1624226" cy="634469"/>
              </a:xfrm>
              <a:prstGeom prst="rect">
                <a:avLst/>
              </a:prstGeom>
              <a:blipFill rotWithShape="1">
                <a:blip r:embed="rId1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886200" y="3886200"/>
                <a:ext cx="2196563" cy="63446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en-US" sz="1400" b="0" i="1" smtClean="0">
                              <a:latin typeface="Cambria Math"/>
                            </a:rPr>
                          </m:ctrlPr>
                        </m:naryPr>
                        <m:sub>
                          <m:r>
                            <m:rPr>
                              <m:brk m:alnAt="23"/>
                            </m:rPr>
                            <a:rPr lang="en-GB" sz="1400" b="0" i="1" smtClean="0">
                              <a:latin typeface="Cambria Math"/>
                              <a:ea typeface="Cambria Math"/>
                            </a:rPr>
                            <m:t>0</m:t>
                          </m:r>
                        </m:sub>
                        <m:sup>
                          <m:f>
                            <m:fPr>
                              <m:ctrlPr>
                                <a:rPr lang="en-US" sz="1400" b="0" i="1" smtClean="0">
                                  <a:latin typeface="Cambria Math"/>
                                  <a:ea typeface="Cambria Math"/>
                                </a:rPr>
                              </m:ctrlPr>
                            </m:fPr>
                            <m:num>
                              <m:r>
                                <a:rPr lang="en-US" sz="1400" b="0" i="1" smtClean="0">
                                  <a:latin typeface="Cambria Math"/>
                                  <a:ea typeface="Cambria Math"/>
                                </a:rPr>
                                <m:t>𝜋</m:t>
                              </m:r>
                            </m:num>
                            <m:den>
                              <m:r>
                                <a:rPr lang="en-GB" sz="1400" b="0" i="1" smtClean="0">
                                  <a:latin typeface="Cambria Math"/>
                                  <a:ea typeface="Cambria Math"/>
                                </a:rPr>
                                <m:t>3</m:t>
                              </m:r>
                            </m:den>
                          </m:f>
                        </m:sup>
                        <m:e>
                          <m:r>
                            <a:rPr lang="en-GB" sz="1400" b="0" i="1" smtClean="0">
                              <a:latin typeface="Cambria Math"/>
                              <a:ea typeface="Cambria Math"/>
                            </a:rPr>
                            <m:t>4+4</m:t>
                          </m:r>
                          <m:r>
                            <a:rPr lang="en-GB" sz="1400" b="0" i="1" smtClean="0">
                              <a:latin typeface="Cambria Math"/>
                              <a:ea typeface="Cambria Math"/>
                            </a:rPr>
                            <m:t>𝑐𝑜𝑠</m:t>
                          </m:r>
                          <m:r>
                            <a:rPr lang="en-GB" sz="1400" b="0" i="1" smtClean="0">
                              <a:latin typeface="Cambria Math"/>
                              <a:ea typeface="Cambria Math"/>
                            </a:rPr>
                            <m:t>𝜃</m:t>
                          </m:r>
                          <m:r>
                            <a:rPr lang="en-GB" sz="1400" b="0" i="1" smtClean="0">
                              <a:latin typeface="Cambria Math"/>
                              <a:ea typeface="Cambria Math"/>
                            </a:rPr>
                            <m:t>+</m:t>
                          </m:r>
                          <m:sSup>
                            <m:sSupPr>
                              <m:ctrlPr>
                                <a:rPr lang="en-GB" sz="1400" b="0" i="1" smtClean="0">
                                  <a:latin typeface="Cambria Math"/>
                                  <a:ea typeface="Cambria Math"/>
                                </a:rPr>
                              </m:ctrlPr>
                            </m:sSupPr>
                            <m:e>
                              <m:r>
                                <a:rPr lang="en-GB" sz="1400" b="0" i="1" smtClean="0">
                                  <a:latin typeface="Cambria Math"/>
                                  <a:ea typeface="Cambria Math"/>
                                </a:rPr>
                                <m:t>𝑐𝑜𝑠</m:t>
                              </m:r>
                            </m:e>
                            <m:sup>
                              <m:r>
                                <a:rPr lang="en-GB" sz="1400" b="0" i="1" smtClean="0">
                                  <a:latin typeface="Cambria Math"/>
                                  <a:ea typeface="Cambria Math"/>
                                </a:rPr>
                                <m:t>2</m:t>
                              </m:r>
                            </m:sup>
                          </m:sSup>
                          <m:r>
                            <a:rPr lang="en-GB" sz="1400" b="0" i="1" smtClean="0">
                              <a:latin typeface="Cambria Math"/>
                              <a:ea typeface="Cambria Math"/>
                            </a:rPr>
                            <m:t>𝜃</m:t>
                          </m:r>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3886200" y="3886200"/>
                <a:ext cx="2196563" cy="634469"/>
              </a:xfrm>
              <a:prstGeom prst="rect">
                <a:avLst/>
              </a:prstGeom>
              <a:blipFill rotWithShape="1">
                <a:blip r:embed="rId13"/>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886200" y="4648200"/>
                <a:ext cx="2737096" cy="63446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en-US" sz="1400" b="0" i="1" smtClean="0">
                              <a:latin typeface="Cambria Math"/>
                            </a:rPr>
                          </m:ctrlPr>
                        </m:naryPr>
                        <m:sub>
                          <m:r>
                            <m:rPr>
                              <m:brk m:alnAt="23"/>
                            </m:rPr>
                            <a:rPr lang="en-GB" sz="1400" b="0" i="1" smtClean="0">
                              <a:latin typeface="Cambria Math"/>
                              <a:ea typeface="Cambria Math"/>
                            </a:rPr>
                            <m:t>0</m:t>
                          </m:r>
                        </m:sub>
                        <m:sup>
                          <m:f>
                            <m:fPr>
                              <m:ctrlPr>
                                <a:rPr lang="en-US" sz="1400" b="0" i="1" smtClean="0">
                                  <a:latin typeface="Cambria Math"/>
                                  <a:ea typeface="Cambria Math"/>
                                </a:rPr>
                              </m:ctrlPr>
                            </m:fPr>
                            <m:num>
                              <m:r>
                                <a:rPr lang="en-US" sz="1400" b="0" i="1" smtClean="0">
                                  <a:latin typeface="Cambria Math"/>
                                  <a:ea typeface="Cambria Math"/>
                                </a:rPr>
                                <m:t>𝜋</m:t>
                              </m:r>
                            </m:num>
                            <m:den>
                              <m:r>
                                <a:rPr lang="en-GB" sz="1400" b="0" i="1" smtClean="0">
                                  <a:latin typeface="Cambria Math"/>
                                  <a:ea typeface="Cambria Math"/>
                                </a:rPr>
                                <m:t>3</m:t>
                              </m:r>
                            </m:den>
                          </m:f>
                        </m:sup>
                        <m:e>
                          <m:r>
                            <a:rPr lang="en-GB" sz="1400" b="0" i="1" smtClean="0">
                              <a:latin typeface="Cambria Math"/>
                              <a:ea typeface="Cambria Math"/>
                            </a:rPr>
                            <m:t> 4+4</m:t>
                          </m:r>
                          <m:r>
                            <a:rPr lang="en-GB" sz="1400" b="0" i="1" smtClean="0">
                              <a:latin typeface="Cambria Math"/>
                              <a:ea typeface="Cambria Math"/>
                            </a:rPr>
                            <m:t>𝑐𝑜𝑠</m:t>
                          </m:r>
                          <m:r>
                            <a:rPr lang="en-GB" sz="1400" b="0" i="1" smtClean="0">
                              <a:latin typeface="Cambria Math"/>
                              <a:ea typeface="Cambria Math"/>
                            </a:rPr>
                            <m:t>𝜃</m:t>
                          </m:r>
                          <m:r>
                            <a:rPr lang="en-GB" sz="1400" b="0" i="1" smtClean="0">
                              <a:latin typeface="Cambria Math"/>
                              <a:ea typeface="Cambria Math"/>
                            </a:rPr>
                            <m:t>+</m:t>
                          </m:r>
                          <m:f>
                            <m:fPr>
                              <m:ctrlPr>
                                <a:rPr lang="en-GB" sz="1400" b="0" i="1" smtClean="0">
                                  <a:latin typeface="Cambria Math"/>
                                  <a:ea typeface="Cambria Math"/>
                                </a:rPr>
                              </m:ctrlPr>
                            </m:fPr>
                            <m:num>
                              <m:r>
                                <a:rPr lang="en-GB" sz="1400" b="0" i="1" smtClean="0">
                                  <a:latin typeface="Cambria Math"/>
                                  <a:ea typeface="Cambria Math"/>
                                </a:rPr>
                                <m:t>1</m:t>
                              </m:r>
                            </m:num>
                            <m:den>
                              <m:r>
                                <a:rPr lang="en-GB" sz="1400" b="0" i="1" smtClean="0">
                                  <a:latin typeface="Cambria Math"/>
                                  <a:ea typeface="Cambria Math"/>
                                </a:rPr>
                                <m:t>2</m:t>
                              </m:r>
                            </m:den>
                          </m:f>
                          <m:r>
                            <a:rPr lang="en-GB" sz="1400" b="0" i="1" smtClean="0">
                              <a:latin typeface="Cambria Math"/>
                              <a:ea typeface="Cambria Math"/>
                            </a:rPr>
                            <m:t>𝑐𝑜𝑠</m:t>
                          </m:r>
                          <m:r>
                            <a:rPr lang="en-GB" sz="1400" b="0" i="1" smtClean="0">
                              <a:latin typeface="Cambria Math"/>
                              <a:ea typeface="Cambria Math"/>
                            </a:rPr>
                            <m:t>2</m:t>
                          </m:r>
                          <m:r>
                            <a:rPr lang="en-GB" sz="1400" b="0" i="1" smtClean="0">
                              <a:latin typeface="Cambria Math"/>
                              <a:ea typeface="Cambria Math"/>
                            </a:rPr>
                            <m:t>𝜃</m:t>
                          </m:r>
                          <m:r>
                            <a:rPr lang="en-GB" sz="1400" b="0" i="1" smtClean="0">
                              <a:latin typeface="Cambria Math"/>
                              <a:ea typeface="Cambria Math"/>
                            </a:rPr>
                            <m:t>+</m:t>
                          </m:r>
                          <m:f>
                            <m:fPr>
                              <m:ctrlPr>
                                <a:rPr lang="en-GB" sz="1400" b="0" i="1" smtClean="0">
                                  <a:latin typeface="Cambria Math"/>
                                  <a:ea typeface="Cambria Math"/>
                                </a:rPr>
                              </m:ctrlPr>
                            </m:fPr>
                            <m:num>
                              <m:r>
                                <a:rPr lang="en-GB" sz="1400" b="0" i="1" smtClean="0">
                                  <a:latin typeface="Cambria Math"/>
                                  <a:ea typeface="Cambria Math"/>
                                </a:rPr>
                                <m:t>1</m:t>
                              </m:r>
                            </m:num>
                            <m:den>
                              <m:r>
                                <a:rPr lang="en-GB" sz="1400" b="0" i="1" smtClean="0">
                                  <a:latin typeface="Cambria Math"/>
                                  <a:ea typeface="Cambria Math"/>
                                </a:rPr>
                                <m:t>2</m:t>
                              </m:r>
                            </m:den>
                          </m:f>
                          <m:r>
                            <a:rPr lang="en-GB" sz="1400" b="0" i="1" smtClean="0">
                              <a:latin typeface="Cambria Math"/>
                              <a:ea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886200" y="4648200"/>
                <a:ext cx="2737096" cy="634469"/>
              </a:xfrm>
              <a:prstGeom prst="rect">
                <a:avLst/>
              </a:prstGeom>
              <a:blipFill rotWithShape="1">
                <a:blip r:embed="rId1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905000" y="0"/>
                <a:ext cx="2029595"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𝑐𝑜𝑠</m:t>
                      </m:r>
                      <m:r>
                        <a:rPr lang="en-GB" sz="1600" b="0" i="1" smtClean="0">
                          <a:latin typeface="Cambria Math"/>
                        </a:rPr>
                        <m:t>2</m:t>
                      </m:r>
                      <m:r>
                        <a:rPr lang="en-GB" sz="1600" b="0" i="1" smtClean="0">
                          <a:latin typeface="Cambria Math"/>
                          <a:ea typeface="Cambria Math"/>
                        </a:rPr>
                        <m:t>𝜃</m:t>
                      </m:r>
                      <m:r>
                        <a:rPr lang="en-GB" sz="1600" b="0" i="1" smtClean="0">
                          <a:latin typeface="Cambria Math"/>
                          <a:ea typeface="Cambria Math"/>
                        </a:rPr>
                        <m:t>=2</m:t>
                      </m:r>
                      <m:sSup>
                        <m:sSupPr>
                          <m:ctrlPr>
                            <a:rPr lang="en-GB" sz="1600" b="0" i="1" smtClean="0">
                              <a:latin typeface="Cambria Math"/>
                              <a:ea typeface="Cambria Math"/>
                            </a:rPr>
                          </m:ctrlPr>
                        </m:sSupPr>
                        <m:e>
                          <m:r>
                            <a:rPr lang="en-GB" sz="1600" b="0" i="1" smtClean="0">
                              <a:latin typeface="Cambria Math"/>
                              <a:ea typeface="Cambria Math"/>
                            </a:rPr>
                            <m:t>𝑐𝑜𝑠</m:t>
                          </m:r>
                        </m:e>
                        <m:sup>
                          <m:r>
                            <a:rPr lang="en-GB" sz="1600" b="0" i="1" smtClean="0">
                              <a:latin typeface="Cambria Math"/>
                              <a:ea typeface="Cambria Math"/>
                            </a:rPr>
                            <m:t>2</m:t>
                          </m:r>
                        </m:sup>
                      </m:sSup>
                      <m:r>
                        <a:rPr lang="en-GB" sz="1600" b="0" i="1" smtClean="0">
                          <a:latin typeface="Cambria Math"/>
                          <a:ea typeface="Cambria Math"/>
                        </a:rPr>
                        <m:t>𝜃</m:t>
                      </m:r>
                      <m:r>
                        <a:rPr lang="en-GB" sz="1600" b="0" i="1" smtClean="0">
                          <a:latin typeface="Cambria Math"/>
                          <a:ea typeface="Cambria Math"/>
                        </a:rPr>
                        <m:t>−1</m:t>
                      </m:r>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1905000" y="0"/>
                <a:ext cx="2029595" cy="338554"/>
              </a:xfrm>
              <a:prstGeom prst="rect">
                <a:avLst/>
              </a:prstGeom>
              <a:blipFill rotWithShape="1">
                <a:blip r:embed="rId1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886200" y="5410200"/>
                <a:ext cx="2414186" cy="63446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en-US" sz="1400" b="0" i="1" smtClean="0">
                              <a:latin typeface="Cambria Math"/>
                            </a:rPr>
                          </m:ctrlPr>
                        </m:naryPr>
                        <m:sub>
                          <m:r>
                            <m:rPr>
                              <m:brk m:alnAt="23"/>
                            </m:rPr>
                            <a:rPr lang="en-GB" sz="1400" b="0" i="1" smtClean="0">
                              <a:latin typeface="Cambria Math"/>
                              <a:ea typeface="Cambria Math"/>
                            </a:rPr>
                            <m:t>0</m:t>
                          </m:r>
                        </m:sub>
                        <m:sup>
                          <m:f>
                            <m:fPr>
                              <m:ctrlPr>
                                <a:rPr lang="en-US" sz="1400" b="0" i="1" smtClean="0">
                                  <a:latin typeface="Cambria Math"/>
                                  <a:ea typeface="Cambria Math"/>
                                </a:rPr>
                              </m:ctrlPr>
                            </m:fPr>
                            <m:num>
                              <m:r>
                                <a:rPr lang="en-US" sz="1400" b="0" i="1" smtClean="0">
                                  <a:latin typeface="Cambria Math"/>
                                  <a:ea typeface="Cambria Math"/>
                                </a:rPr>
                                <m:t>𝜋</m:t>
                              </m:r>
                            </m:num>
                            <m:den>
                              <m:r>
                                <a:rPr lang="en-GB" sz="1400" b="0" i="1" smtClean="0">
                                  <a:latin typeface="Cambria Math"/>
                                  <a:ea typeface="Cambria Math"/>
                                </a:rPr>
                                <m:t>3</m:t>
                              </m:r>
                            </m:den>
                          </m:f>
                        </m:sup>
                        <m:e>
                          <m:r>
                            <a:rPr lang="en-GB" sz="1400" b="0" i="1" smtClean="0">
                              <a:latin typeface="Cambria Math"/>
                              <a:ea typeface="Cambria Math"/>
                            </a:rPr>
                            <m:t> </m:t>
                          </m:r>
                          <m:f>
                            <m:fPr>
                              <m:ctrlPr>
                                <a:rPr lang="en-US" sz="1400" b="0" i="1" smtClean="0">
                                  <a:latin typeface="Cambria Math"/>
                                  <a:ea typeface="Cambria Math"/>
                                </a:rPr>
                              </m:ctrlPr>
                            </m:fPr>
                            <m:num>
                              <m:r>
                                <a:rPr lang="en-GB" sz="1400" b="0" i="1" smtClean="0">
                                  <a:latin typeface="Cambria Math"/>
                                  <a:ea typeface="Cambria Math"/>
                                </a:rPr>
                                <m:t>9</m:t>
                              </m:r>
                            </m:num>
                            <m:den>
                              <m:r>
                                <a:rPr lang="en-GB" sz="1400" b="0" i="1" smtClean="0">
                                  <a:latin typeface="Cambria Math"/>
                                  <a:ea typeface="Cambria Math"/>
                                </a:rPr>
                                <m:t>2</m:t>
                              </m:r>
                            </m:den>
                          </m:f>
                          <m:r>
                            <a:rPr lang="en-GB" sz="1400" b="0" i="1" smtClean="0">
                              <a:latin typeface="Cambria Math"/>
                              <a:ea typeface="Cambria Math"/>
                            </a:rPr>
                            <m:t>+4</m:t>
                          </m:r>
                          <m:r>
                            <a:rPr lang="en-GB" sz="1400" b="0" i="1" smtClean="0">
                              <a:latin typeface="Cambria Math"/>
                              <a:ea typeface="Cambria Math"/>
                            </a:rPr>
                            <m:t>𝑐𝑜𝑠</m:t>
                          </m:r>
                          <m:r>
                            <a:rPr lang="en-GB" sz="1400" b="0" i="1" smtClean="0">
                              <a:latin typeface="Cambria Math"/>
                              <a:ea typeface="Cambria Math"/>
                            </a:rPr>
                            <m:t>𝜃</m:t>
                          </m:r>
                          <m:r>
                            <a:rPr lang="en-GB" sz="1400" b="0" i="1" smtClean="0">
                              <a:latin typeface="Cambria Math"/>
                              <a:ea typeface="Cambria Math"/>
                            </a:rPr>
                            <m:t>+</m:t>
                          </m:r>
                          <m:f>
                            <m:fPr>
                              <m:ctrlPr>
                                <a:rPr lang="en-GB" sz="1400" b="0" i="1" smtClean="0">
                                  <a:latin typeface="Cambria Math"/>
                                  <a:ea typeface="Cambria Math"/>
                                </a:rPr>
                              </m:ctrlPr>
                            </m:fPr>
                            <m:num>
                              <m:r>
                                <a:rPr lang="en-GB" sz="1400" b="0" i="1" smtClean="0">
                                  <a:latin typeface="Cambria Math"/>
                                  <a:ea typeface="Cambria Math"/>
                                </a:rPr>
                                <m:t>1</m:t>
                              </m:r>
                            </m:num>
                            <m:den>
                              <m:r>
                                <a:rPr lang="en-GB" sz="1400" b="0" i="1" smtClean="0">
                                  <a:latin typeface="Cambria Math"/>
                                  <a:ea typeface="Cambria Math"/>
                                </a:rPr>
                                <m:t>2</m:t>
                              </m:r>
                            </m:den>
                          </m:f>
                          <m:r>
                            <a:rPr lang="en-GB" sz="1400" b="0" i="1" smtClean="0">
                              <a:latin typeface="Cambria Math"/>
                              <a:ea typeface="Cambria Math"/>
                            </a:rPr>
                            <m:t>𝑐𝑜𝑠</m:t>
                          </m:r>
                          <m:r>
                            <a:rPr lang="en-GB" sz="1400" b="0" i="1" smtClean="0">
                              <a:latin typeface="Cambria Math"/>
                              <a:ea typeface="Cambria Math"/>
                            </a:rPr>
                            <m:t>2</m:t>
                          </m:r>
                          <m:r>
                            <a:rPr lang="en-GB" sz="1400" b="0" i="1" smtClean="0">
                              <a:latin typeface="Cambria Math"/>
                              <a:ea typeface="Cambria Math"/>
                            </a:rPr>
                            <m:t>𝜃</m:t>
                          </m:r>
                          <m:r>
                            <a:rPr lang="en-GB" sz="1400" b="0" i="1" smtClean="0">
                              <a:latin typeface="Cambria Math"/>
                              <a:ea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3886200" y="5410200"/>
                <a:ext cx="2414186" cy="634469"/>
              </a:xfrm>
              <a:prstGeom prst="rect">
                <a:avLst/>
              </a:prstGeom>
              <a:blipFill rotWithShape="1">
                <a:blip r:embed="rId16"/>
                <a:stretch>
                  <a:fillRect/>
                </a:stretch>
              </a:blipFill>
              <a:ln w="25400">
                <a:noFill/>
              </a:ln>
            </p:spPr>
            <p:txBody>
              <a:bodyPr/>
              <a:lstStyle/>
              <a:p>
                <a:r>
                  <a:rPr lang="en-GB">
                    <a:noFill/>
                  </a:rPr>
                  <a:t> </a:t>
                </a:r>
              </a:p>
            </p:txBody>
          </p:sp>
        </mc:Fallback>
      </mc:AlternateContent>
      <p:sp>
        <p:nvSpPr>
          <p:cNvPr id="41" name="Arc 40"/>
          <p:cNvSpPr/>
          <p:nvPr/>
        </p:nvSpPr>
        <p:spPr>
          <a:xfrm>
            <a:off x="5334000" y="2895600"/>
            <a:ext cx="381000" cy="6858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TextBox 41"/>
          <p:cNvSpPr txBox="1"/>
          <p:nvPr/>
        </p:nvSpPr>
        <p:spPr>
          <a:xfrm>
            <a:off x="5607132" y="2895600"/>
            <a:ext cx="3232068" cy="646331"/>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the values from above</a:t>
            </a:r>
          </a:p>
          <a:p>
            <a:pPr algn="ctr"/>
            <a:r>
              <a:rPr lang="en-US" sz="1200" dirty="0" smtClean="0">
                <a:solidFill>
                  <a:srgbClr val="FF0000"/>
                </a:solidFill>
                <a:latin typeface="Comic Sans MS" panose="030F0702030302020204" pitchFamily="66" charset="0"/>
                <a:sym typeface="Wingdings" panose="05000000000000000000" pitchFamily="2" charset="2"/>
              </a:rPr>
              <a:t></a:t>
            </a:r>
            <a:r>
              <a:rPr lang="en-US" sz="1200" dirty="0" smtClean="0">
                <a:solidFill>
                  <a:srgbClr val="FF0000"/>
                </a:solidFill>
                <a:latin typeface="Comic Sans MS" panose="030F0702030302020204" pitchFamily="66" charset="0"/>
              </a:rPr>
              <a:t> Also, remove the ‘</a:t>
            </a:r>
            <a:r>
              <a:rPr lang="en-US" sz="1200" baseline="30000" dirty="0" smtClean="0">
                <a:solidFill>
                  <a:srgbClr val="FF0000"/>
                </a:solidFill>
                <a:latin typeface="Comic Sans MS" panose="030F0702030302020204" pitchFamily="66" charset="0"/>
              </a:rPr>
              <a:t>1</a:t>
            </a:r>
            <a:r>
              <a:rPr lang="en-US" sz="1200" dirty="0" smtClean="0">
                <a:solidFill>
                  <a:srgbClr val="FF0000"/>
                </a:solidFill>
                <a:latin typeface="Comic Sans MS" panose="030F0702030302020204" pitchFamily="66" charset="0"/>
              </a:rPr>
              <a:t>/</a:t>
            </a:r>
            <a:r>
              <a:rPr lang="en-US" sz="1200" baseline="-25000" dirty="0" smtClean="0">
                <a:solidFill>
                  <a:srgbClr val="FF0000"/>
                </a:solidFill>
                <a:latin typeface="Comic Sans MS" panose="030F0702030302020204" pitchFamily="66" charset="0"/>
              </a:rPr>
              <a:t>2</a:t>
            </a:r>
            <a:r>
              <a:rPr lang="en-US" sz="1200" dirty="0" smtClean="0">
                <a:solidFill>
                  <a:srgbClr val="FF0000"/>
                </a:solidFill>
                <a:latin typeface="Comic Sans MS" panose="030F0702030302020204" pitchFamily="66" charset="0"/>
              </a:rPr>
              <a:t>’ since we will be doubling our answer anyway!</a:t>
            </a:r>
            <a:endParaRPr lang="en-GB" sz="1200" dirty="0">
              <a:solidFill>
                <a:srgbClr val="FF0000"/>
              </a:solidFill>
              <a:latin typeface="Comic Sans MS" panose="030F0702030302020204" pitchFamily="66" charset="0"/>
            </a:endParaRPr>
          </a:p>
        </p:txBody>
      </p:sp>
      <p:sp>
        <p:nvSpPr>
          <p:cNvPr id="43" name="Arc 42"/>
          <p:cNvSpPr/>
          <p:nvPr/>
        </p:nvSpPr>
        <p:spPr>
          <a:xfrm>
            <a:off x="5943600" y="3581400"/>
            <a:ext cx="381000" cy="6858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Arc 43"/>
          <p:cNvSpPr/>
          <p:nvPr/>
        </p:nvSpPr>
        <p:spPr>
          <a:xfrm>
            <a:off x="6400800" y="4267200"/>
            <a:ext cx="381000" cy="7620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Arc 44"/>
          <p:cNvSpPr/>
          <p:nvPr/>
        </p:nvSpPr>
        <p:spPr>
          <a:xfrm>
            <a:off x="6400800" y="5029200"/>
            <a:ext cx="381000" cy="7620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TextBox 45"/>
          <p:cNvSpPr txBox="1"/>
          <p:nvPr/>
        </p:nvSpPr>
        <p:spPr>
          <a:xfrm>
            <a:off x="6324600" y="3810000"/>
            <a:ext cx="17526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Square the bracket</a:t>
            </a:r>
            <a:endParaRPr lang="en-GB" sz="1200" dirty="0">
              <a:solidFill>
                <a:srgbClr val="FF0000"/>
              </a:solidFill>
              <a:latin typeface="Comic Sans MS" panose="030F0702030302020204" pitchFamily="66" charset="0"/>
            </a:endParaRPr>
          </a:p>
        </p:txBody>
      </p:sp>
      <p:sp>
        <p:nvSpPr>
          <p:cNvPr id="47" name="TextBox 46"/>
          <p:cNvSpPr txBox="1"/>
          <p:nvPr/>
        </p:nvSpPr>
        <p:spPr>
          <a:xfrm>
            <a:off x="6702631" y="4343400"/>
            <a:ext cx="2438400" cy="646331"/>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Replace the cos</a:t>
            </a:r>
            <a:r>
              <a:rPr lang="en-US" sz="1200" baseline="30000" dirty="0" smtClean="0">
                <a:solidFill>
                  <a:srgbClr val="FF0000"/>
                </a:solidFill>
                <a:latin typeface="Comic Sans MS" panose="030F0702030302020204" pitchFamily="66" charset="0"/>
              </a:rPr>
              <a:t>2</a:t>
            </a:r>
            <a:r>
              <a:rPr lang="el-GR" sz="1200" dirty="0" smtClean="0">
                <a:solidFill>
                  <a:srgbClr val="FF0000"/>
                </a:solidFill>
                <a:latin typeface="Comic Sans MS" panose="030F0702030302020204" pitchFamily="66" charset="0"/>
              </a:rPr>
              <a:t>θ</a:t>
            </a:r>
            <a:r>
              <a:rPr lang="en-GB" sz="1200" dirty="0" smtClean="0">
                <a:solidFill>
                  <a:srgbClr val="FF0000"/>
                </a:solidFill>
                <a:latin typeface="Comic Sans MS" panose="030F0702030302020204" pitchFamily="66" charset="0"/>
              </a:rPr>
              <a:t> term with an equivalent expression (using the equation for cos2</a:t>
            </a:r>
            <a:r>
              <a:rPr lang="el-GR" sz="1200" dirty="0" smtClean="0">
                <a:solidFill>
                  <a:srgbClr val="FF0000"/>
                </a:solidFill>
                <a:latin typeface="Comic Sans MS" panose="030F0702030302020204" pitchFamily="66" charset="0"/>
              </a:rPr>
              <a:t>θ</a:t>
            </a:r>
            <a:r>
              <a:rPr lang="en-GB" sz="1200" dirty="0" smtClean="0">
                <a:solidFill>
                  <a:srgbClr val="FF0000"/>
                </a:solidFill>
                <a:latin typeface="Comic Sans MS" panose="030F0702030302020204" pitchFamily="66" charset="0"/>
              </a:rPr>
              <a:t> above)</a:t>
            </a:r>
            <a:endParaRPr lang="en-GB" sz="1200" dirty="0">
              <a:solidFill>
                <a:srgbClr val="FF0000"/>
              </a:solidFill>
              <a:latin typeface="Comic Sans MS" panose="030F0702030302020204" pitchFamily="66" charset="0"/>
            </a:endParaRPr>
          </a:p>
        </p:txBody>
      </p:sp>
      <p:sp>
        <p:nvSpPr>
          <p:cNvPr id="48" name="TextBox 47"/>
          <p:cNvSpPr txBox="1"/>
          <p:nvPr/>
        </p:nvSpPr>
        <p:spPr>
          <a:xfrm>
            <a:off x="6705600" y="5181600"/>
            <a:ext cx="1956460" cy="461665"/>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Group like terms, and then we can integrate!</a:t>
            </a:r>
            <a:endParaRPr lang="en-GB" sz="12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87756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blinds(horizontal)">
                                      <p:cBhvr>
                                        <p:cTn id="7" dur="500"/>
                                        <p:tgtEl>
                                          <p:spTgt spid="3">
                                            <p:txEl>
                                              <p:pRg st="11"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linds(horizontal)">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2">
                                            <p:txEl>
                                              <p:pRg st="0" end="0"/>
                                            </p:txEl>
                                          </p:spTgt>
                                        </p:tgtEl>
                                        <p:attrNameLst>
                                          <p:attrName>style.visibility</p:attrName>
                                        </p:attrNameLst>
                                      </p:cBhvr>
                                      <p:to>
                                        <p:strVal val="visible"/>
                                      </p:to>
                                    </p:set>
                                    <p:animEffect transition="in" filter="blinds(horizontal)">
                                      <p:cBhvr>
                                        <p:cTn id="22" dur="500"/>
                                        <p:tgtEl>
                                          <p:spTgt spid="4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2">
                                            <p:txEl>
                                              <p:pRg st="1" end="1"/>
                                            </p:txEl>
                                          </p:spTgt>
                                        </p:tgtEl>
                                        <p:attrNameLst>
                                          <p:attrName>style.visibility</p:attrName>
                                        </p:attrNameLst>
                                      </p:cBhvr>
                                      <p:to>
                                        <p:strVal val="visible"/>
                                      </p:to>
                                    </p:set>
                                    <p:animEffect transition="in" filter="blinds(horizontal)">
                                      <p:cBhvr>
                                        <p:cTn id="27" dur="500"/>
                                        <p:tgtEl>
                                          <p:spTgt spid="4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linds(horizont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linds(horizontal)">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blinds(horizontal)">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linds(horizontal)">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linds(horizontal)">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blinds(horizontal)">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blinds(horizontal)">
                                      <p:cBhvr>
                                        <p:cTn id="62" dur="5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linds(horizontal)">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blinds(horizontal)">
                                      <p:cBhvr>
                                        <p:cTn id="72" dur="500"/>
                                        <p:tgtEl>
                                          <p:spTgt spid="4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blinds(horizontal)">
                                      <p:cBhvr>
                                        <p:cTn id="7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4" grpId="0"/>
      <p:bldP spid="35" grpId="0"/>
      <p:bldP spid="40" grpId="0"/>
      <p:bldP spid="41" grpId="0" animBg="1"/>
      <p:bldP spid="43" grpId="0" animBg="1"/>
      <p:bldP spid="44" grpId="0" animBg="1"/>
      <p:bldP spid="45" grpId="0" animBg="1"/>
      <p:bldP spid="46" grpId="0"/>
      <p:bldP spid="47" grpId="0"/>
      <p:bldP spid="4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124200" cy="4800600"/>
          </a:xfrm>
        </p:spPr>
        <p:txBody>
          <a:bodyPr>
            <a:normAutofit/>
          </a:bodyPr>
          <a:lstStyle/>
          <a:p>
            <a:pPr marL="0" indent="0" algn="ctr">
              <a:buNone/>
            </a:pPr>
            <a:r>
              <a:rPr lang="en-GB" sz="1400" b="1" dirty="0" smtClean="0">
                <a:latin typeface="Comic Sans MS" panose="030F0702030302020204" pitchFamily="66" charset="0"/>
              </a:rPr>
              <a:t>You can use Integration to find areas of sectors of curves, given their Polar equations</a:t>
            </a:r>
            <a:endParaRPr lang="en-GB" sz="1400" dirty="0" smtClean="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smtClean="0">
                <a:latin typeface="Comic Sans MS" panose="030F0702030302020204" pitchFamily="66" charset="0"/>
              </a:rPr>
              <a:t>a) On the same diagram, sketch the curves with equations: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r = 2 + cos</a:t>
            </a:r>
            <a:r>
              <a:rPr lang="el-GR" sz="1400" dirty="0" smtClean="0">
                <a:latin typeface="Comic Sans MS" panose="030F0702030302020204" pitchFamily="66" charset="0"/>
                <a:sym typeface="Wingdings" panose="05000000000000000000" pitchFamily="2" charset="2"/>
              </a:rPr>
              <a:t>θ</a:t>
            </a:r>
            <a:endParaRPr lang="en-US" sz="1400" dirty="0" smtClean="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r = 5cos</a:t>
            </a:r>
            <a:r>
              <a:rPr lang="el-GR" sz="1400" dirty="0" smtClean="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smtClean="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b) Find the polar coordinates of the intersection of these curves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c) Find the exact value of the finite region bounded by the 2 curves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 Red curve first! Sub the values into the area equation</a:t>
            </a:r>
          </a:p>
        </p:txBody>
      </p:sp>
      <p:sp>
        <p:nvSpPr>
          <p:cNvPr id="4" name="TextBox 3"/>
          <p:cNvSpPr txBox="1"/>
          <p:nvPr/>
        </p:nvSpPr>
        <p:spPr>
          <a:xfrm>
            <a:off x="8713589" y="6550223"/>
            <a:ext cx="423514" cy="307777"/>
          </a:xfrm>
          <a:prstGeom prst="rect">
            <a:avLst/>
          </a:prstGeom>
          <a:noFill/>
        </p:spPr>
        <p:txBody>
          <a:bodyPr wrap="none" rtlCol="0">
            <a:spAutoFit/>
          </a:bodyPr>
          <a:lstStyle/>
          <a:p>
            <a:pPr algn="ctr"/>
            <a:r>
              <a:rPr lang="en-GB" sz="1400" dirty="0" smtClean="0">
                <a:latin typeface="Comic Sans MS" panose="030F0702030302020204" pitchFamily="66" charset="0"/>
              </a:rPr>
              <a:t>7D</a:t>
            </a:r>
            <a:endParaRPr lang="en-GB" sz="1400" dirty="0">
              <a:latin typeface="Comic Sans MS" panose="030F0702030302020204" pitchFamily="66" charset="0"/>
            </a:endParaRPr>
          </a:p>
        </p:txBody>
      </p:sp>
      <p:pic>
        <p:nvPicPr>
          <p:cNvPr id="5" name="Picture 2" descr="http://hyperphysics.phy-astr.gsu.edu/hbase/math/immath/sphcoorde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76200"/>
            <a:ext cx="1623848" cy="11792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sp>
        <p:nvSpPr>
          <p:cNvPr id="6" name="TextBox 5"/>
          <p:cNvSpPr txBox="1"/>
          <p:nvPr/>
        </p:nvSpPr>
        <p:spPr>
          <a:xfrm>
            <a:off x="3962400" y="1371600"/>
            <a:ext cx="1943161" cy="338554"/>
          </a:xfrm>
          <a:prstGeom prst="rect">
            <a:avLst/>
          </a:prstGeom>
          <a:noFill/>
        </p:spPr>
        <p:txBody>
          <a:bodyPr wrap="none" rtlCol="0">
            <a:spAutoFit/>
          </a:bodyPr>
          <a:lstStyle/>
          <a:p>
            <a:pPr algn="ctr"/>
            <a:r>
              <a:rPr lang="en-GB" sz="1600" dirty="0" smtClean="0">
                <a:solidFill>
                  <a:srgbClr val="FF0000"/>
                </a:solidFill>
                <a:latin typeface="Comic Sans MS" panose="030F0702030302020204" pitchFamily="66" charset="0"/>
              </a:rPr>
              <a:t>For the red curve:</a:t>
            </a:r>
            <a:endParaRPr lang="en-GB" sz="1600" dirty="0">
              <a:solidFill>
                <a:srgbClr val="FF0000"/>
              </a:solidFill>
              <a:latin typeface="Comic Sans MS" panose="030F0702030302020204" pitchFamily="66" charset="0"/>
            </a:endParaRPr>
          </a:p>
        </p:txBody>
      </p:sp>
      <p:sp>
        <p:nvSpPr>
          <p:cNvPr id="21" name="TextBox 20"/>
          <p:cNvSpPr txBox="1"/>
          <p:nvPr/>
        </p:nvSpPr>
        <p:spPr>
          <a:xfrm>
            <a:off x="6629400" y="1371600"/>
            <a:ext cx="2008884" cy="338554"/>
          </a:xfrm>
          <a:prstGeom prst="rect">
            <a:avLst/>
          </a:prstGeom>
          <a:noFill/>
        </p:spPr>
        <p:txBody>
          <a:bodyPr wrap="none" rtlCol="0">
            <a:spAutoFit/>
          </a:bodyPr>
          <a:lstStyle/>
          <a:p>
            <a:pPr algn="ctr"/>
            <a:r>
              <a:rPr lang="en-GB" sz="1600" dirty="0" smtClean="0">
                <a:solidFill>
                  <a:srgbClr val="0000FF"/>
                </a:solidFill>
                <a:latin typeface="Comic Sans MS" panose="030F0702030302020204" pitchFamily="66" charset="0"/>
              </a:rPr>
              <a:t>For the blue curve:</a:t>
            </a:r>
            <a:endParaRPr lang="en-GB" sz="1600"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9" name="TextBox 8"/>
              <p:cNvSpPr txBox="1"/>
              <p:nvPr/>
            </p:nvSpPr>
            <p:spPr>
              <a:xfrm>
                <a:off x="4191000" y="1676400"/>
                <a:ext cx="14478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=2+</m:t>
                      </m:r>
                      <m:r>
                        <a:rPr lang="en-GB" sz="1600" b="0" i="1" smtClean="0">
                          <a:latin typeface="Cambria Math"/>
                        </a:rPr>
                        <m:t>𝑐𝑜𝑠</m:t>
                      </m:r>
                      <m:r>
                        <a:rPr lang="en-GB" sz="1600" b="0" i="1" smtClean="0">
                          <a:latin typeface="Cambria Math"/>
                          <a:ea typeface="Cambria Math"/>
                        </a:rPr>
                        <m:t>𝜃</m:t>
                      </m:r>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4191000" y="1676400"/>
                <a:ext cx="1447800" cy="338554"/>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7010400" y="1676400"/>
                <a:ext cx="12192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=5</m:t>
                      </m:r>
                      <m:r>
                        <a:rPr lang="en-GB" sz="1600" b="0" i="1" smtClean="0">
                          <a:latin typeface="Cambria Math"/>
                        </a:rPr>
                        <m:t>𝑐𝑜𝑠</m:t>
                      </m:r>
                      <m:r>
                        <a:rPr lang="en-GB" sz="1600" b="0" i="1" smtClean="0">
                          <a:latin typeface="Cambria Math"/>
                          <a:ea typeface="Cambria Math"/>
                        </a:rPr>
                        <m:t>𝜃</m:t>
                      </m:r>
                    </m:oMath>
                  </m:oMathPara>
                </a14:m>
                <a:endParaRPr lang="en-GB" sz="1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7010400" y="1676400"/>
                <a:ext cx="1219200" cy="338554"/>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114800" y="2057400"/>
                <a:ext cx="7620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𝛼</m:t>
                      </m:r>
                      <m:r>
                        <a:rPr lang="en-GB" sz="1600" b="0" i="1" smtClean="0">
                          <a:latin typeface="Cambria Math"/>
                        </a:rPr>
                        <m:t>=0</m:t>
                      </m:r>
                    </m:oMath>
                  </m:oMathPara>
                </a14:m>
                <a:endParaRPr lang="en-GB" sz="16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114800" y="2057400"/>
                <a:ext cx="762000" cy="338554"/>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876800" y="1981200"/>
                <a:ext cx="762000" cy="5123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𝛽</m:t>
                      </m:r>
                      <m:r>
                        <a:rPr lang="en-GB" sz="1600" b="0" i="1" smtClean="0">
                          <a:latin typeface="Cambria Math"/>
                        </a:rPr>
                        <m:t>=</m:t>
                      </m:r>
                      <m:f>
                        <m:fPr>
                          <m:ctrlPr>
                            <a:rPr lang="en-GB" sz="1600" b="0" i="1" smtClean="0">
                              <a:latin typeface="Cambria Math"/>
                            </a:rPr>
                          </m:ctrlPr>
                        </m:fPr>
                        <m:num>
                          <m:r>
                            <a:rPr lang="en-GB" sz="1600" b="0" i="1" smtClean="0">
                              <a:latin typeface="Cambria Math"/>
                              <a:ea typeface="Cambria Math"/>
                            </a:rPr>
                            <m:t>𝜋</m:t>
                          </m:r>
                        </m:num>
                        <m:den>
                          <m:r>
                            <a:rPr lang="en-GB" sz="1600" b="0" i="1" smtClean="0">
                              <a:latin typeface="Cambria Math"/>
                            </a:rPr>
                            <m:t>3</m:t>
                          </m:r>
                        </m:den>
                      </m:f>
                    </m:oMath>
                  </m:oMathPara>
                </a14:m>
                <a:endParaRPr lang="en-GB"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876800" y="1981200"/>
                <a:ext cx="762000" cy="512384"/>
              </a:xfrm>
              <a:prstGeom prst="rect">
                <a:avLst/>
              </a:prstGeom>
              <a:blipFill rotWithShape="1">
                <a:blip r:embed="rId8"/>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858000" y="1981200"/>
                <a:ext cx="762000" cy="5123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𝛼</m:t>
                      </m:r>
                      <m:r>
                        <a:rPr lang="en-GB" sz="1600" b="0" i="1" smtClean="0">
                          <a:latin typeface="Cambria Math"/>
                        </a:rPr>
                        <m:t>=</m:t>
                      </m:r>
                      <m:f>
                        <m:fPr>
                          <m:ctrlPr>
                            <a:rPr lang="en-GB" sz="1600" i="1">
                              <a:latin typeface="Cambria Math"/>
                            </a:rPr>
                          </m:ctrlPr>
                        </m:fPr>
                        <m:num>
                          <m:r>
                            <a:rPr lang="en-GB" sz="1600" i="1">
                              <a:latin typeface="Cambria Math"/>
                              <a:ea typeface="Cambria Math"/>
                            </a:rPr>
                            <m:t>𝜋</m:t>
                          </m:r>
                        </m:num>
                        <m:den>
                          <m:r>
                            <a:rPr lang="en-GB" sz="1600" i="1">
                              <a:latin typeface="Cambria Math"/>
                            </a:rPr>
                            <m:t>3</m:t>
                          </m:r>
                        </m:den>
                      </m:f>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6858000" y="1981200"/>
                <a:ext cx="762000" cy="512384"/>
              </a:xfrm>
              <a:prstGeom prst="rect">
                <a:avLst/>
              </a:prstGeom>
              <a:blipFill rotWithShape="1">
                <a:blip r:embed="rId9"/>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7543800" y="1981200"/>
                <a:ext cx="762000" cy="5123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𝛽</m:t>
                      </m:r>
                      <m:r>
                        <a:rPr lang="en-GB" sz="1600" b="0" i="1" smtClean="0">
                          <a:latin typeface="Cambria Math"/>
                        </a:rPr>
                        <m:t>=</m:t>
                      </m:r>
                      <m:f>
                        <m:fPr>
                          <m:ctrlPr>
                            <a:rPr lang="en-GB" sz="1600" b="0" i="1" smtClean="0">
                              <a:latin typeface="Cambria Math"/>
                            </a:rPr>
                          </m:ctrlPr>
                        </m:fPr>
                        <m:num>
                          <m:r>
                            <a:rPr lang="en-GB" sz="1600" b="0" i="1" smtClean="0">
                              <a:latin typeface="Cambria Math"/>
                              <a:ea typeface="Cambria Math"/>
                            </a:rPr>
                            <m:t>𝜋</m:t>
                          </m:r>
                        </m:num>
                        <m:den>
                          <m:r>
                            <a:rPr lang="en-GB" sz="1600" b="0" i="1" smtClean="0">
                              <a:latin typeface="Cambria Math"/>
                            </a:rPr>
                            <m:t>2</m:t>
                          </m:r>
                        </m:den>
                      </m:f>
                    </m:oMath>
                  </m:oMathPara>
                </a14:m>
                <a:endParaRPr lang="en-GB"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7543800" y="1981200"/>
                <a:ext cx="762000" cy="512384"/>
              </a:xfrm>
              <a:prstGeom prst="rect">
                <a:avLst/>
              </a:prstGeom>
              <a:blipFill rotWithShape="1">
                <a:blip r:embed="rId10"/>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905000" y="0"/>
                <a:ext cx="2029595"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𝑐𝑜𝑠</m:t>
                      </m:r>
                      <m:r>
                        <a:rPr lang="en-GB" sz="1600" b="0" i="1" smtClean="0">
                          <a:latin typeface="Cambria Math"/>
                        </a:rPr>
                        <m:t>2</m:t>
                      </m:r>
                      <m:r>
                        <a:rPr lang="en-GB" sz="1600" b="0" i="1" smtClean="0">
                          <a:latin typeface="Cambria Math"/>
                          <a:ea typeface="Cambria Math"/>
                        </a:rPr>
                        <m:t>𝜃</m:t>
                      </m:r>
                      <m:r>
                        <a:rPr lang="en-GB" sz="1600" b="0" i="1" smtClean="0">
                          <a:latin typeface="Cambria Math"/>
                          <a:ea typeface="Cambria Math"/>
                        </a:rPr>
                        <m:t>=2</m:t>
                      </m:r>
                      <m:sSup>
                        <m:sSupPr>
                          <m:ctrlPr>
                            <a:rPr lang="en-GB" sz="1600" b="0" i="1" smtClean="0">
                              <a:latin typeface="Cambria Math"/>
                              <a:ea typeface="Cambria Math"/>
                            </a:rPr>
                          </m:ctrlPr>
                        </m:sSupPr>
                        <m:e>
                          <m:r>
                            <a:rPr lang="en-GB" sz="1600" b="0" i="1" smtClean="0">
                              <a:latin typeface="Cambria Math"/>
                              <a:ea typeface="Cambria Math"/>
                            </a:rPr>
                            <m:t>𝑐𝑜𝑠</m:t>
                          </m:r>
                        </m:e>
                        <m:sup>
                          <m:r>
                            <a:rPr lang="en-GB" sz="1600" b="0" i="1" smtClean="0">
                              <a:latin typeface="Cambria Math"/>
                              <a:ea typeface="Cambria Math"/>
                            </a:rPr>
                            <m:t>2</m:t>
                          </m:r>
                        </m:sup>
                      </m:sSup>
                      <m:r>
                        <a:rPr lang="en-GB" sz="1600" b="0" i="1" smtClean="0">
                          <a:latin typeface="Cambria Math"/>
                          <a:ea typeface="Cambria Math"/>
                        </a:rPr>
                        <m:t>𝜃</m:t>
                      </m:r>
                      <m:r>
                        <a:rPr lang="en-GB" sz="1600" b="0" i="1" smtClean="0">
                          <a:latin typeface="Cambria Math"/>
                          <a:ea typeface="Cambria Math"/>
                        </a:rPr>
                        <m:t>−1</m:t>
                      </m:r>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1905000" y="0"/>
                <a:ext cx="2029595" cy="338554"/>
              </a:xfrm>
              <a:prstGeom prst="rect">
                <a:avLst/>
              </a:prstGeom>
              <a:blipFill rotWithShape="1">
                <a:blip r:embed="rId11"/>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505200" y="2590800"/>
                <a:ext cx="2414186" cy="63446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en-US" sz="1400" b="0" i="1" smtClean="0">
                              <a:latin typeface="Cambria Math"/>
                            </a:rPr>
                          </m:ctrlPr>
                        </m:naryPr>
                        <m:sub>
                          <m:r>
                            <m:rPr>
                              <m:brk m:alnAt="23"/>
                            </m:rPr>
                            <a:rPr lang="en-GB" sz="1400" b="0" i="1" smtClean="0">
                              <a:latin typeface="Cambria Math"/>
                              <a:ea typeface="Cambria Math"/>
                            </a:rPr>
                            <m:t>0</m:t>
                          </m:r>
                        </m:sub>
                        <m:sup>
                          <m:f>
                            <m:fPr>
                              <m:ctrlPr>
                                <a:rPr lang="en-US" sz="1400" b="0" i="1" smtClean="0">
                                  <a:latin typeface="Cambria Math"/>
                                  <a:ea typeface="Cambria Math"/>
                                </a:rPr>
                              </m:ctrlPr>
                            </m:fPr>
                            <m:num>
                              <m:r>
                                <a:rPr lang="en-US" sz="1400" b="0" i="1" smtClean="0">
                                  <a:latin typeface="Cambria Math"/>
                                  <a:ea typeface="Cambria Math"/>
                                </a:rPr>
                                <m:t>𝜋</m:t>
                              </m:r>
                            </m:num>
                            <m:den>
                              <m:r>
                                <a:rPr lang="en-GB" sz="1400" b="0" i="1" smtClean="0">
                                  <a:latin typeface="Cambria Math"/>
                                  <a:ea typeface="Cambria Math"/>
                                </a:rPr>
                                <m:t>3</m:t>
                              </m:r>
                            </m:den>
                          </m:f>
                        </m:sup>
                        <m:e>
                          <m:r>
                            <a:rPr lang="en-GB" sz="1400" b="0" i="1" smtClean="0">
                              <a:latin typeface="Cambria Math"/>
                              <a:ea typeface="Cambria Math"/>
                            </a:rPr>
                            <m:t> </m:t>
                          </m:r>
                          <m:f>
                            <m:fPr>
                              <m:ctrlPr>
                                <a:rPr lang="en-US" sz="1400" b="0" i="1" smtClean="0">
                                  <a:latin typeface="Cambria Math"/>
                                  <a:ea typeface="Cambria Math"/>
                                </a:rPr>
                              </m:ctrlPr>
                            </m:fPr>
                            <m:num>
                              <m:r>
                                <a:rPr lang="en-GB" sz="1400" b="0" i="1" smtClean="0">
                                  <a:latin typeface="Cambria Math"/>
                                  <a:ea typeface="Cambria Math"/>
                                </a:rPr>
                                <m:t>9</m:t>
                              </m:r>
                            </m:num>
                            <m:den>
                              <m:r>
                                <a:rPr lang="en-GB" sz="1400" b="0" i="1" smtClean="0">
                                  <a:latin typeface="Cambria Math"/>
                                  <a:ea typeface="Cambria Math"/>
                                </a:rPr>
                                <m:t>2</m:t>
                              </m:r>
                            </m:den>
                          </m:f>
                          <m:r>
                            <a:rPr lang="en-GB" sz="1400" b="0" i="1" smtClean="0">
                              <a:latin typeface="Cambria Math"/>
                              <a:ea typeface="Cambria Math"/>
                            </a:rPr>
                            <m:t>+4</m:t>
                          </m:r>
                          <m:r>
                            <a:rPr lang="en-GB" sz="1400" b="0" i="1" smtClean="0">
                              <a:latin typeface="Cambria Math"/>
                              <a:ea typeface="Cambria Math"/>
                            </a:rPr>
                            <m:t>𝑐𝑜𝑠</m:t>
                          </m:r>
                          <m:r>
                            <a:rPr lang="en-GB" sz="1400" b="0" i="1" smtClean="0">
                              <a:latin typeface="Cambria Math"/>
                              <a:ea typeface="Cambria Math"/>
                            </a:rPr>
                            <m:t>𝜃</m:t>
                          </m:r>
                          <m:r>
                            <a:rPr lang="en-GB" sz="1400" b="0" i="1" smtClean="0">
                              <a:latin typeface="Cambria Math"/>
                              <a:ea typeface="Cambria Math"/>
                            </a:rPr>
                            <m:t>+</m:t>
                          </m:r>
                          <m:f>
                            <m:fPr>
                              <m:ctrlPr>
                                <a:rPr lang="en-GB" sz="1400" b="0" i="1" smtClean="0">
                                  <a:latin typeface="Cambria Math"/>
                                  <a:ea typeface="Cambria Math"/>
                                </a:rPr>
                              </m:ctrlPr>
                            </m:fPr>
                            <m:num>
                              <m:r>
                                <a:rPr lang="en-GB" sz="1400" b="0" i="1" smtClean="0">
                                  <a:latin typeface="Cambria Math"/>
                                  <a:ea typeface="Cambria Math"/>
                                </a:rPr>
                                <m:t>1</m:t>
                              </m:r>
                            </m:num>
                            <m:den>
                              <m:r>
                                <a:rPr lang="en-GB" sz="1400" b="0" i="1" smtClean="0">
                                  <a:latin typeface="Cambria Math"/>
                                  <a:ea typeface="Cambria Math"/>
                                </a:rPr>
                                <m:t>2</m:t>
                              </m:r>
                            </m:den>
                          </m:f>
                          <m:r>
                            <a:rPr lang="en-GB" sz="1400" b="0" i="1" smtClean="0">
                              <a:latin typeface="Cambria Math"/>
                              <a:ea typeface="Cambria Math"/>
                            </a:rPr>
                            <m:t>𝑐𝑜𝑠</m:t>
                          </m:r>
                          <m:r>
                            <a:rPr lang="en-GB" sz="1400" b="0" i="1" smtClean="0">
                              <a:latin typeface="Cambria Math"/>
                              <a:ea typeface="Cambria Math"/>
                            </a:rPr>
                            <m:t>2</m:t>
                          </m:r>
                          <m:r>
                            <a:rPr lang="en-GB" sz="1400" b="0" i="1" smtClean="0">
                              <a:latin typeface="Cambria Math"/>
                              <a:ea typeface="Cambria Math"/>
                            </a:rPr>
                            <m:t>𝜃</m:t>
                          </m:r>
                          <m:r>
                            <a:rPr lang="en-GB" sz="1400" b="0" i="1" smtClean="0">
                              <a:latin typeface="Cambria Math"/>
                              <a:ea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3505200" y="2590800"/>
                <a:ext cx="2414186" cy="634469"/>
              </a:xfrm>
              <a:prstGeom prst="rect">
                <a:avLst/>
              </a:prstGeom>
              <a:blipFill rotWithShape="1">
                <a:blip r:embed="rId1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505200" y="3276600"/>
                <a:ext cx="2177584" cy="632545"/>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400" b="0" i="1" smtClean="0">
                              <a:latin typeface="Cambria Math"/>
                            </a:rPr>
                          </m:ctrlPr>
                        </m:sSubSupPr>
                        <m:e>
                          <m:d>
                            <m:dPr>
                              <m:begChr m:val="["/>
                              <m:endChr m:val="]"/>
                              <m:ctrlPr>
                                <a:rPr lang="en-US" sz="1400" b="0" i="1" smtClean="0">
                                  <a:latin typeface="Cambria Math"/>
                                </a:rPr>
                              </m:ctrlPr>
                            </m:dPr>
                            <m:e>
                              <m:f>
                                <m:fPr>
                                  <m:ctrlPr>
                                    <a:rPr lang="en-US" sz="1400" b="0" i="1" smtClean="0">
                                      <a:latin typeface="Cambria Math"/>
                                    </a:rPr>
                                  </m:ctrlPr>
                                </m:fPr>
                                <m:num>
                                  <m:r>
                                    <a:rPr lang="en-GB" sz="1400" b="0" i="1" smtClean="0">
                                      <a:latin typeface="Cambria Math"/>
                                    </a:rPr>
                                    <m:t>9</m:t>
                                  </m:r>
                                </m:num>
                                <m:den>
                                  <m:r>
                                    <a:rPr lang="en-GB" sz="1400" b="0" i="1" smtClean="0">
                                      <a:latin typeface="Cambria Math"/>
                                    </a:rPr>
                                    <m:t>2</m:t>
                                  </m:r>
                                </m:den>
                              </m:f>
                              <m:r>
                                <a:rPr lang="en-US" sz="1400" b="0" i="1" smtClean="0">
                                  <a:latin typeface="Cambria Math"/>
                                  <a:ea typeface="Cambria Math"/>
                                </a:rPr>
                                <m:t>𝜃</m:t>
                              </m:r>
                              <m:r>
                                <a:rPr lang="en-GB" sz="1400" b="0" i="1" smtClean="0">
                                  <a:latin typeface="Cambria Math"/>
                                  <a:ea typeface="Cambria Math"/>
                                </a:rPr>
                                <m:t>+4</m:t>
                              </m:r>
                              <m:r>
                                <a:rPr lang="en-GB" sz="1400" b="0" i="1" smtClean="0">
                                  <a:latin typeface="Cambria Math"/>
                                  <a:ea typeface="Cambria Math"/>
                                </a:rPr>
                                <m:t>𝑠𝑖𝑛</m:t>
                              </m:r>
                              <m:r>
                                <a:rPr lang="en-GB" sz="1400" b="0" i="1" smtClean="0">
                                  <a:latin typeface="Cambria Math"/>
                                  <a:ea typeface="Cambria Math"/>
                                </a:rPr>
                                <m:t>𝜃</m:t>
                              </m:r>
                              <m:r>
                                <a:rPr lang="en-GB" sz="1400" b="0" i="1" smtClean="0">
                                  <a:latin typeface="Cambria Math"/>
                                  <a:ea typeface="Cambria Math"/>
                                </a:rPr>
                                <m:t>+</m:t>
                              </m:r>
                              <m:f>
                                <m:fPr>
                                  <m:ctrlPr>
                                    <a:rPr lang="en-GB" sz="1400" b="0" i="1" smtClean="0">
                                      <a:latin typeface="Cambria Math"/>
                                      <a:ea typeface="Cambria Math"/>
                                    </a:rPr>
                                  </m:ctrlPr>
                                </m:fPr>
                                <m:num>
                                  <m:r>
                                    <a:rPr lang="en-GB" sz="1400" b="0" i="1" smtClean="0">
                                      <a:latin typeface="Cambria Math"/>
                                      <a:ea typeface="Cambria Math"/>
                                    </a:rPr>
                                    <m:t>1</m:t>
                                  </m:r>
                                </m:num>
                                <m:den>
                                  <m:r>
                                    <a:rPr lang="en-GB" sz="1400" b="0" i="1" smtClean="0">
                                      <a:latin typeface="Cambria Math"/>
                                      <a:ea typeface="Cambria Math"/>
                                    </a:rPr>
                                    <m:t>4</m:t>
                                  </m:r>
                                </m:den>
                              </m:f>
                              <m:r>
                                <a:rPr lang="en-GB" sz="1400" b="0" i="1" smtClean="0">
                                  <a:latin typeface="Cambria Math"/>
                                  <a:ea typeface="Cambria Math"/>
                                </a:rPr>
                                <m:t>𝑠𝑖𝑛</m:t>
                              </m:r>
                              <m:r>
                                <a:rPr lang="en-GB" sz="1400" b="0" i="1" smtClean="0">
                                  <a:latin typeface="Cambria Math"/>
                                  <a:ea typeface="Cambria Math"/>
                                </a:rPr>
                                <m:t>2</m:t>
                              </m:r>
                              <m:r>
                                <a:rPr lang="en-GB" sz="1400" b="0" i="1" smtClean="0">
                                  <a:latin typeface="Cambria Math"/>
                                  <a:ea typeface="Cambria Math"/>
                                </a:rPr>
                                <m:t>𝜃</m:t>
                              </m:r>
                            </m:e>
                          </m:d>
                        </m:e>
                        <m:sub>
                          <m:r>
                            <a:rPr lang="en-GB" sz="1400" b="0" i="1" smtClean="0">
                              <a:latin typeface="Cambria Math"/>
                            </a:rPr>
                            <m:t>0</m:t>
                          </m:r>
                        </m:sub>
                        <m:sup>
                          <m:f>
                            <m:fPr>
                              <m:ctrlPr>
                                <a:rPr lang="en-US" sz="1400" b="0" i="1" smtClean="0">
                                  <a:latin typeface="Cambria Math"/>
                                </a:rPr>
                              </m:ctrlPr>
                            </m:fPr>
                            <m:num>
                              <m:r>
                                <a:rPr lang="en-US" sz="1400" b="0" i="1" smtClean="0">
                                  <a:latin typeface="Cambria Math"/>
                                  <a:ea typeface="Cambria Math"/>
                                </a:rPr>
                                <m:t>𝜋</m:t>
                              </m:r>
                            </m:num>
                            <m:den>
                              <m:r>
                                <a:rPr lang="en-GB" sz="1400" b="0" i="1" smtClean="0">
                                  <a:latin typeface="Cambria Math"/>
                                </a:rPr>
                                <m:t>3</m:t>
                              </m:r>
                            </m:den>
                          </m:f>
                        </m:sup>
                      </m:sSubSup>
                    </m:oMath>
                  </m:oMathPara>
                </a14:m>
                <a:endParaRPr lang="en-GB"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505200" y="3276600"/>
                <a:ext cx="2177584" cy="632545"/>
              </a:xfrm>
              <a:prstGeom prst="rect">
                <a:avLst/>
              </a:prstGeom>
              <a:blipFill rotWithShape="1">
                <a:blip r:embed="rId13"/>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3581400" y="4038600"/>
                <a:ext cx="2548198" cy="57637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a:latin typeface="Cambria Math"/>
                            </a:rPr>
                          </m:ctrlPr>
                        </m:fPr>
                        <m:num>
                          <m:r>
                            <a:rPr lang="en-GB" sz="1400" i="1">
                              <a:latin typeface="Cambria Math"/>
                            </a:rPr>
                            <m:t>9</m:t>
                          </m:r>
                        </m:num>
                        <m:den>
                          <m:r>
                            <a:rPr lang="en-GB" sz="1400" i="1">
                              <a:latin typeface="Cambria Math"/>
                            </a:rPr>
                            <m:t>2</m:t>
                          </m:r>
                        </m:den>
                      </m:f>
                      <m:d>
                        <m:dPr>
                          <m:ctrlPr>
                            <a:rPr lang="en-US" sz="1400" i="1">
                              <a:latin typeface="Cambria Math"/>
                            </a:rPr>
                          </m:ctrlPr>
                        </m:dPr>
                        <m:e>
                          <m:f>
                            <m:fPr>
                              <m:ctrlPr>
                                <a:rPr lang="en-US" sz="1400" i="1">
                                  <a:latin typeface="Cambria Math"/>
                                </a:rPr>
                              </m:ctrlPr>
                            </m:fPr>
                            <m:num>
                              <m:r>
                                <a:rPr lang="en-US" sz="1400" i="1">
                                  <a:latin typeface="Cambria Math"/>
                                  <a:ea typeface="Cambria Math"/>
                                </a:rPr>
                                <m:t>𝜋</m:t>
                              </m:r>
                            </m:num>
                            <m:den>
                              <m:r>
                                <a:rPr lang="en-GB" sz="1400" i="1">
                                  <a:latin typeface="Cambria Math"/>
                                </a:rPr>
                                <m:t>3</m:t>
                              </m:r>
                            </m:den>
                          </m:f>
                        </m:e>
                      </m:d>
                      <m:r>
                        <a:rPr lang="en-GB" sz="1400" i="1">
                          <a:latin typeface="Cambria Math"/>
                          <a:ea typeface="Cambria Math"/>
                        </a:rPr>
                        <m:t>+4</m:t>
                      </m:r>
                      <m:r>
                        <a:rPr lang="en-GB" sz="1400" i="1">
                          <a:latin typeface="Cambria Math"/>
                          <a:ea typeface="Cambria Math"/>
                        </a:rPr>
                        <m:t>𝑠𝑖𝑛</m:t>
                      </m:r>
                      <m:d>
                        <m:dPr>
                          <m:ctrlPr>
                            <a:rPr lang="en-GB" sz="1400" i="1">
                              <a:latin typeface="Cambria Math"/>
                              <a:ea typeface="Cambria Math"/>
                            </a:rPr>
                          </m:ctrlPr>
                        </m:dPr>
                        <m:e>
                          <m:f>
                            <m:fPr>
                              <m:ctrlPr>
                                <a:rPr lang="en-GB" sz="1400" i="1">
                                  <a:latin typeface="Cambria Math"/>
                                  <a:ea typeface="Cambria Math"/>
                                </a:rPr>
                              </m:ctrlPr>
                            </m:fPr>
                            <m:num>
                              <m:r>
                                <a:rPr lang="en-GB" sz="1400" i="1">
                                  <a:latin typeface="Cambria Math"/>
                                  <a:ea typeface="Cambria Math"/>
                                </a:rPr>
                                <m:t>𝜋</m:t>
                              </m:r>
                            </m:num>
                            <m:den>
                              <m:r>
                                <a:rPr lang="en-GB" sz="1400" i="1">
                                  <a:latin typeface="Cambria Math"/>
                                  <a:ea typeface="Cambria Math"/>
                                </a:rPr>
                                <m:t>3</m:t>
                              </m:r>
                            </m:den>
                          </m:f>
                        </m:e>
                      </m:d>
                      <m:r>
                        <a:rPr lang="en-GB" sz="1400" i="1">
                          <a:latin typeface="Cambria Math"/>
                          <a:ea typeface="Cambria Math"/>
                        </a:rPr>
                        <m:t>+</m:t>
                      </m:r>
                      <m:f>
                        <m:fPr>
                          <m:ctrlPr>
                            <a:rPr lang="en-GB" sz="1400" i="1">
                              <a:latin typeface="Cambria Math"/>
                              <a:ea typeface="Cambria Math"/>
                            </a:rPr>
                          </m:ctrlPr>
                        </m:fPr>
                        <m:num>
                          <m:r>
                            <a:rPr lang="en-GB" sz="1400" i="1">
                              <a:latin typeface="Cambria Math"/>
                              <a:ea typeface="Cambria Math"/>
                            </a:rPr>
                            <m:t>1</m:t>
                          </m:r>
                        </m:num>
                        <m:den>
                          <m:r>
                            <a:rPr lang="en-GB" sz="1400" i="1">
                              <a:latin typeface="Cambria Math"/>
                              <a:ea typeface="Cambria Math"/>
                            </a:rPr>
                            <m:t>4</m:t>
                          </m:r>
                        </m:den>
                      </m:f>
                      <m:r>
                        <a:rPr lang="en-GB" sz="1400" i="1">
                          <a:latin typeface="Cambria Math"/>
                          <a:ea typeface="Cambria Math"/>
                        </a:rPr>
                        <m:t>𝑠𝑖𝑛</m:t>
                      </m:r>
                      <m:d>
                        <m:dPr>
                          <m:ctrlPr>
                            <a:rPr lang="en-GB" sz="1400" i="1">
                              <a:latin typeface="Cambria Math"/>
                              <a:ea typeface="Cambria Math"/>
                            </a:rPr>
                          </m:ctrlPr>
                        </m:dPr>
                        <m:e>
                          <m:f>
                            <m:fPr>
                              <m:ctrlPr>
                                <a:rPr lang="en-GB" sz="1400" i="1">
                                  <a:latin typeface="Cambria Math"/>
                                  <a:ea typeface="Cambria Math"/>
                                </a:rPr>
                              </m:ctrlPr>
                            </m:fPr>
                            <m:num>
                              <m:r>
                                <a:rPr lang="en-GB" sz="1400" i="1">
                                  <a:latin typeface="Cambria Math"/>
                                  <a:ea typeface="Cambria Math"/>
                                </a:rPr>
                                <m:t>2</m:t>
                              </m:r>
                              <m:r>
                                <a:rPr lang="en-GB" sz="1400" i="1">
                                  <a:latin typeface="Cambria Math"/>
                                  <a:ea typeface="Cambria Math"/>
                                </a:rPr>
                                <m:t>𝜋</m:t>
                              </m:r>
                            </m:num>
                            <m:den>
                              <m:r>
                                <a:rPr lang="en-GB" sz="1400" i="1">
                                  <a:latin typeface="Cambria Math"/>
                                  <a:ea typeface="Cambria Math"/>
                                </a:rPr>
                                <m:t>3</m:t>
                              </m:r>
                            </m:den>
                          </m:f>
                        </m:e>
                      </m:d>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3581400" y="4038600"/>
                <a:ext cx="2548198" cy="576376"/>
              </a:xfrm>
              <a:prstGeom prst="rect">
                <a:avLst/>
              </a:prstGeom>
              <a:blipFill rotWithShape="1">
                <a:blip r:embed="rId1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3581400" y="4724400"/>
                <a:ext cx="1396601" cy="544123"/>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a:rPr>
                          </m:ctrlPr>
                        </m:fPr>
                        <m:num>
                          <m:r>
                            <a:rPr lang="en-GB" sz="1400" i="1">
                              <a:latin typeface="Cambria Math"/>
                            </a:rPr>
                            <m:t>3</m:t>
                          </m:r>
                          <m:r>
                            <a:rPr lang="en-US" sz="1400" i="1">
                              <a:latin typeface="Cambria Math"/>
                              <a:ea typeface="Cambria Math"/>
                            </a:rPr>
                            <m:t>𝜋</m:t>
                          </m:r>
                        </m:num>
                        <m:den>
                          <m:r>
                            <a:rPr lang="en-GB" sz="1400" i="1">
                              <a:latin typeface="Cambria Math"/>
                              <a:ea typeface="Cambria Math"/>
                            </a:rPr>
                            <m:t>2</m:t>
                          </m:r>
                        </m:den>
                      </m:f>
                      <m:r>
                        <a:rPr lang="en-GB" sz="1400" i="1">
                          <a:latin typeface="Cambria Math"/>
                          <a:ea typeface="Cambria Math"/>
                        </a:rPr>
                        <m:t>+</m:t>
                      </m:r>
                      <m:r>
                        <a:rPr lang="en-GB" sz="1400" b="0" i="1" smtClean="0">
                          <a:latin typeface="Cambria Math"/>
                          <a:ea typeface="Cambria Math"/>
                        </a:rPr>
                        <m:t>2</m:t>
                      </m:r>
                      <m:rad>
                        <m:radPr>
                          <m:degHide m:val="on"/>
                          <m:ctrlPr>
                            <a:rPr lang="en-GB" sz="1400" b="0" i="1" smtClean="0">
                              <a:latin typeface="Cambria Math"/>
                              <a:ea typeface="Cambria Math"/>
                            </a:rPr>
                          </m:ctrlPr>
                        </m:radPr>
                        <m:deg/>
                        <m:e>
                          <m:r>
                            <a:rPr lang="en-GB" sz="1400" b="0" i="1" smtClean="0">
                              <a:latin typeface="Cambria Math"/>
                              <a:ea typeface="Cambria Math"/>
                            </a:rPr>
                            <m:t>3</m:t>
                          </m:r>
                        </m:e>
                      </m:rad>
                      <m:r>
                        <a:rPr lang="en-GB" sz="1400" i="1">
                          <a:latin typeface="Cambria Math"/>
                          <a:ea typeface="Cambria Math"/>
                        </a:rPr>
                        <m:t>+</m:t>
                      </m:r>
                      <m:f>
                        <m:fPr>
                          <m:ctrlPr>
                            <a:rPr lang="en-GB" sz="1400" i="1" smtClean="0">
                              <a:latin typeface="Cambria Math"/>
                              <a:ea typeface="Cambria Math"/>
                            </a:rPr>
                          </m:ctrlPr>
                        </m:fPr>
                        <m:num>
                          <m:rad>
                            <m:radPr>
                              <m:degHide m:val="on"/>
                              <m:ctrlPr>
                                <a:rPr lang="en-GB" sz="1400" i="1" smtClean="0">
                                  <a:latin typeface="Cambria Math"/>
                                  <a:ea typeface="Cambria Math"/>
                                </a:rPr>
                              </m:ctrlPr>
                            </m:radPr>
                            <m:deg/>
                            <m:e>
                              <m:r>
                                <a:rPr lang="en-GB" sz="1400" b="0" i="1" smtClean="0">
                                  <a:latin typeface="Cambria Math"/>
                                  <a:ea typeface="Cambria Math"/>
                                </a:rPr>
                                <m:t>3</m:t>
                              </m:r>
                            </m:e>
                          </m:rad>
                        </m:num>
                        <m:den>
                          <m:r>
                            <a:rPr lang="en-GB" sz="1400" b="0" i="1" smtClean="0">
                              <a:latin typeface="Cambria Math"/>
                              <a:ea typeface="Cambria Math"/>
                            </a:rPr>
                            <m:t>8</m:t>
                          </m:r>
                        </m:den>
                      </m:f>
                    </m:oMath>
                  </m:oMathPara>
                </a14:m>
                <a:endParaRPr lang="en-GB"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3581400" y="4724400"/>
                <a:ext cx="1396601" cy="544123"/>
              </a:xfrm>
              <a:prstGeom prst="rect">
                <a:avLst/>
              </a:prstGeom>
              <a:blipFill rotWithShape="1">
                <a:blip r:embed="rId1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581400" y="5334000"/>
                <a:ext cx="1595373" cy="54553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a:rPr>
                          </m:ctrlPr>
                        </m:fPr>
                        <m:num>
                          <m:r>
                            <a:rPr lang="en-GB" sz="1400" b="0" i="1" smtClean="0">
                              <a:latin typeface="Cambria Math"/>
                            </a:rPr>
                            <m:t>12</m:t>
                          </m:r>
                          <m:r>
                            <a:rPr lang="en-US" sz="1400" i="1">
                              <a:latin typeface="Cambria Math"/>
                              <a:ea typeface="Cambria Math"/>
                            </a:rPr>
                            <m:t>𝜋</m:t>
                          </m:r>
                        </m:num>
                        <m:den>
                          <m:r>
                            <a:rPr lang="en-GB" sz="1400" b="0" i="1" smtClean="0">
                              <a:latin typeface="Cambria Math"/>
                              <a:ea typeface="Cambria Math"/>
                            </a:rPr>
                            <m:t>8</m:t>
                          </m:r>
                        </m:den>
                      </m:f>
                      <m:r>
                        <a:rPr lang="en-GB" sz="1400" i="1">
                          <a:latin typeface="Cambria Math"/>
                          <a:ea typeface="Cambria Math"/>
                        </a:rPr>
                        <m:t>+</m:t>
                      </m:r>
                      <m:f>
                        <m:fPr>
                          <m:ctrlPr>
                            <a:rPr lang="en-GB" sz="1400" i="1" smtClean="0">
                              <a:latin typeface="Cambria Math"/>
                              <a:ea typeface="Cambria Math"/>
                            </a:rPr>
                          </m:ctrlPr>
                        </m:fPr>
                        <m:num>
                          <m:r>
                            <a:rPr lang="en-GB" sz="1400" i="1">
                              <a:latin typeface="Cambria Math"/>
                              <a:ea typeface="Cambria Math"/>
                            </a:rPr>
                            <m:t>16</m:t>
                          </m:r>
                          <m:rad>
                            <m:radPr>
                              <m:degHide m:val="on"/>
                              <m:ctrlPr>
                                <a:rPr lang="en-GB" sz="1400" i="1">
                                  <a:latin typeface="Cambria Math"/>
                                  <a:ea typeface="Cambria Math"/>
                                </a:rPr>
                              </m:ctrlPr>
                            </m:radPr>
                            <m:deg/>
                            <m:e>
                              <m:r>
                                <a:rPr lang="en-GB" sz="1400" i="1">
                                  <a:latin typeface="Cambria Math"/>
                                  <a:ea typeface="Cambria Math"/>
                                </a:rPr>
                                <m:t>3</m:t>
                              </m:r>
                            </m:e>
                          </m:rad>
                        </m:num>
                        <m:den>
                          <m:r>
                            <a:rPr lang="en-GB" sz="1400" b="0" i="1" smtClean="0">
                              <a:latin typeface="Cambria Math"/>
                              <a:ea typeface="Cambria Math"/>
                            </a:rPr>
                            <m:t>8</m:t>
                          </m:r>
                        </m:den>
                      </m:f>
                      <m:r>
                        <a:rPr lang="en-GB" sz="1400" i="1">
                          <a:latin typeface="Cambria Math"/>
                          <a:ea typeface="Cambria Math"/>
                        </a:rPr>
                        <m:t>+</m:t>
                      </m:r>
                      <m:f>
                        <m:fPr>
                          <m:ctrlPr>
                            <a:rPr lang="en-GB" sz="1400" i="1" smtClean="0">
                              <a:latin typeface="Cambria Math"/>
                              <a:ea typeface="Cambria Math"/>
                            </a:rPr>
                          </m:ctrlPr>
                        </m:fPr>
                        <m:num>
                          <m:rad>
                            <m:radPr>
                              <m:degHide m:val="on"/>
                              <m:ctrlPr>
                                <a:rPr lang="en-GB" sz="1400" i="1" smtClean="0">
                                  <a:latin typeface="Cambria Math"/>
                                  <a:ea typeface="Cambria Math"/>
                                </a:rPr>
                              </m:ctrlPr>
                            </m:radPr>
                            <m:deg/>
                            <m:e>
                              <m:r>
                                <a:rPr lang="en-GB" sz="1400" b="0" i="1" smtClean="0">
                                  <a:latin typeface="Cambria Math"/>
                                  <a:ea typeface="Cambria Math"/>
                                </a:rPr>
                                <m:t>3</m:t>
                              </m:r>
                            </m:e>
                          </m:rad>
                        </m:num>
                        <m:den>
                          <m:r>
                            <a:rPr lang="en-GB" sz="1400" b="0" i="1" smtClean="0">
                              <a:latin typeface="Cambria Math"/>
                              <a:ea typeface="Cambria Math"/>
                            </a:rPr>
                            <m:t>8</m:t>
                          </m:r>
                        </m:den>
                      </m:f>
                    </m:oMath>
                  </m:oMathPara>
                </a14:m>
                <a:endParaRPr lang="en-GB"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3581400" y="5334000"/>
                <a:ext cx="1595373" cy="545534"/>
              </a:xfrm>
              <a:prstGeom prst="rect">
                <a:avLst/>
              </a:prstGeom>
              <a:blipFill rotWithShape="1">
                <a:blip r:embed="rId1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581400" y="6019800"/>
                <a:ext cx="1163652" cy="54553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a:rPr>
                          </m:ctrlPr>
                        </m:fPr>
                        <m:num>
                          <m:r>
                            <a:rPr lang="en-GB" sz="1400" b="0" i="1" smtClean="0">
                              <a:latin typeface="Cambria Math"/>
                            </a:rPr>
                            <m:t>12</m:t>
                          </m:r>
                          <m:r>
                            <a:rPr lang="en-US" sz="1400" i="1">
                              <a:latin typeface="Cambria Math"/>
                              <a:ea typeface="Cambria Math"/>
                            </a:rPr>
                            <m:t>𝜋</m:t>
                          </m:r>
                          <m:r>
                            <a:rPr lang="en-GB" sz="1400" b="0" i="1" smtClean="0">
                              <a:latin typeface="Cambria Math"/>
                              <a:ea typeface="Cambria Math"/>
                            </a:rPr>
                            <m:t>+</m:t>
                          </m:r>
                          <m:r>
                            <a:rPr lang="en-GB" sz="1400" i="1">
                              <a:latin typeface="Cambria Math"/>
                              <a:ea typeface="Cambria Math"/>
                            </a:rPr>
                            <m:t>17</m:t>
                          </m:r>
                          <m:rad>
                            <m:radPr>
                              <m:degHide m:val="on"/>
                              <m:ctrlPr>
                                <a:rPr lang="en-GB" sz="1400" i="1">
                                  <a:latin typeface="Cambria Math"/>
                                  <a:ea typeface="Cambria Math"/>
                                </a:rPr>
                              </m:ctrlPr>
                            </m:radPr>
                            <m:deg/>
                            <m:e>
                              <m:r>
                                <a:rPr lang="en-GB" sz="1400" i="1">
                                  <a:latin typeface="Cambria Math"/>
                                  <a:ea typeface="Cambria Math"/>
                                </a:rPr>
                                <m:t>3</m:t>
                              </m:r>
                            </m:e>
                          </m:rad>
                        </m:num>
                        <m:den>
                          <m:r>
                            <a:rPr lang="en-GB" sz="1400" b="0" i="1" smtClean="0">
                              <a:latin typeface="Cambria Math"/>
                              <a:ea typeface="Cambria Math"/>
                            </a:rPr>
                            <m:t>8</m:t>
                          </m:r>
                        </m:den>
                      </m:f>
                    </m:oMath>
                  </m:oMathPara>
                </a14:m>
                <a:endParaRPr lang="en-GB"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3581400" y="6019800"/>
                <a:ext cx="1163652" cy="545534"/>
              </a:xfrm>
              <a:prstGeom prst="rect">
                <a:avLst/>
              </a:prstGeom>
              <a:blipFill rotWithShape="1">
                <a:blip r:embed="rId17"/>
                <a:stretch>
                  <a:fillRect/>
                </a:stretch>
              </a:blipFill>
              <a:ln w="25400">
                <a:noFill/>
              </a:ln>
            </p:spPr>
            <p:txBody>
              <a:bodyPr/>
              <a:lstStyle/>
              <a:p>
                <a:r>
                  <a:rPr lang="en-GB">
                    <a:noFill/>
                  </a:rPr>
                  <a:t> </a:t>
                </a:r>
              </a:p>
            </p:txBody>
          </p:sp>
        </mc:Fallback>
      </mc:AlternateContent>
      <p:sp>
        <p:nvSpPr>
          <p:cNvPr id="38" name="Arc 37"/>
          <p:cNvSpPr/>
          <p:nvPr/>
        </p:nvSpPr>
        <p:spPr>
          <a:xfrm>
            <a:off x="5715000" y="2971800"/>
            <a:ext cx="381000" cy="6858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TextBox 48"/>
          <p:cNvSpPr txBox="1"/>
          <p:nvPr/>
        </p:nvSpPr>
        <p:spPr>
          <a:xfrm>
            <a:off x="6019800" y="2971800"/>
            <a:ext cx="1956460" cy="646331"/>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Integrate each term, using ‘standard patterns’ where needed…</a:t>
            </a:r>
            <a:endParaRPr lang="en-GB" sz="1200" dirty="0">
              <a:solidFill>
                <a:srgbClr val="FF0000"/>
              </a:solidFill>
              <a:latin typeface="Comic Sans MS" panose="030F0702030302020204" pitchFamily="66" charset="0"/>
            </a:endParaRPr>
          </a:p>
        </p:txBody>
      </p:sp>
      <p:sp>
        <p:nvSpPr>
          <p:cNvPr id="50" name="Arc 49"/>
          <p:cNvSpPr/>
          <p:nvPr/>
        </p:nvSpPr>
        <p:spPr>
          <a:xfrm>
            <a:off x="5943600" y="3657600"/>
            <a:ext cx="381000" cy="6858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p:cNvSpPr txBox="1"/>
          <p:nvPr/>
        </p:nvSpPr>
        <p:spPr>
          <a:xfrm>
            <a:off x="6324600" y="3657600"/>
            <a:ext cx="2438400" cy="646331"/>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Sub in the limits separately (as subbing in 0 will give 0 overall here, we can just ignore it!)</a:t>
            </a:r>
            <a:endParaRPr lang="en-GB" sz="1200" dirty="0">
              <a:solidFill>
                <a:srgbClr val="FF0000"/>
              </a:solidFill>
              <a:latin typeface="Comic Sans MS" panose="030F0702030302020204" pitchFamily="66" charset="0"/>
            </a:endParaRPr>
          </a:p>
        </p:txBody>
      </p:sp>
      <p:sp>
        <p:nvSpPr>
          <p:cNvPr id="52" name="Arc 51"/>
          <p:cNvSpPr/>
          <p:nvPr/>
        </p:nvSpPr>
        <p:spPr>
          <a:xfrm>
            <a:off x="5867400" y="4343400"/>
            <a:ext cx="381000" cy="6858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TextBox 53"/>
          <p:cNvSpPr txBox="1"/>
          <p:nvPr/>
        </p:nvSpPr>
        <p:spPr>
          <a:xfrm>
            <a:off x="6172200" y="4419600"/>
            <a:ext cx="2971800" cy="646331"/>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Calculate each part (your calculator may give you a decimal answer if you type the whole sum in)</a:t>
            </a:r>
            <a:endParaRPr lang="en-GB" sz="1200" dirty="0">
              <a:solidFill>
                <a:srgbClr val="FF0000"/>
              </a:solidFill>
              <a:latin typeface="Comic Sans MS" panose="030F0702030302020204" pitchFamily="66" charset="0"/>
            </a:endParaRPr>
          </a:p>
        </p:txBody>
      </p:sp>
      <p:sp>
        <p:nvSpPr>
          <p:cNvPr id="55" name="Arc 54"/>
          <p:cNvSpPr/>
          <p:nvPr/>
        </p:nvSpPr>
        <p:spPr>
          <a:xfrm>
            <a:off x="5105400" y="5029200"/>
            <a:ext cx="381000" cy="6096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Arc 55"/>
          <p:cNvSpPr/>
          <p:nvPr/>
        </p:nvSpPr>
        <p:spPr>
          <a:xfrm>
            <a:off x="5105400" y="5715000"/>
            <a:ext cx="381000" cy="6096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TextBox 56"/>
          <p:cNvSpPr txBox="1"/>
          <p:nvPr/>
        </p:nvSpPr>
        <p:spPr>
          <a:xfrm>
            <a:off x="5410200" y="5105400"/>
            <a:ext cx="1926771" cy="461665"/>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Write with a common denominator</a:t>
            </a:r>
            <a:endParaRPr lang="en-GB" sz="1200" dirty="0">
              <a:solidFill>
                <a:srgbClr val="FF0000"/>
              </a:solidFill>
              <a:latin typeface="Comic Sans MS" panose="030F0702030302020204" pitchFamily="66" charset="0"/>
            </a:endParaRPr>
          </a:p>
        </p:txBody>
      </p:sp>
      <p:sp>
        <p:nvSpPr>
          <p:cNvPr id="58" name="TextBox 57"/>
          <p:cNvSpPr txBox="1"/>
          <p:nvPr/>
        </p:nvSpPr>
        <p:spPr>
          <a:xfrm>
            <a:off x="5410200" y="5867400"/>
            <a:ext cx="1066800" cy="276999"/>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Group up</a:t>
            </a:r>
            <a:endParaRPr lang="en-GB" sz="12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9848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linds(horizont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linds(horizont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blinds(horizontal)">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blinds(horizontal)">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linds(horizont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linds(horizontal)">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blinds(horizontal)">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linds(horizontal)">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linds(horizontal)">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blinds(horizontal)">
                                      <p:cBhvr>
                                        <p:cTn id="57" dur="500"/>
                                        <p:tgtEl>
                                          <p:spTgt spid="5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blinds(horizontal)">
                                      <p:cBhvr>
                                        <p:cTn id="62" dur="5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blinds(horizontal)">
                                      <p:cBhvr>
                                        <p:cTn id="67" dur="5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blinds(horizontal)">
                                      <p:cBhvr>
                                        <p:cTn id="72" dur="500"/>
                                        <p:tgtEl>
                                          <p:spTgt spid="5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blinds(horizontal)">
                                      <p:cBhvr>
                                        <p:cTn id="7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6" grpId="0"/>
      <p:bldP spid="37" grpId="0"/>
      <p:bldP spid="38" grpId="0" animBg="1"/>
      <p:bldP spid="49" grpId="0"/>
      <p:bldP spid="50" grpId="0" animBg="1"/>
      <p:bldP spid="51" grpId="0"/>
      <p:bldP spid="52" grpId="0" animBg="1"/>
      <p:bldP spid="54" grpId="0"/>
      <p:bldP spid="55" grpId="0" animBg="1"/>
      <p:bldP spid="56" grpId="0" animBg="1"/>
      <p:bldP spid="57" grpId="0"/>
      <p:bldP spid="5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124200" cy="4800600"/>
          </a:xfrm>
        </p:spPr>
        <p:txBody>
          <a:bodyPr>
            <a:normAutofit/>
          </a:bodyPr>
          <a:lstStyle/>
          <a:p>
            <a:pPr marL="0" indent="0" algn="ctr">
              <a:buNone/>
            </a:pPr>
            <a:r>
              <a:rPr lang="en-GB" sz="1400" b="1" dirty="0" smtClean="0">
                <a:latin typeface="Comic Sans MS" panose="030F0702030302020204" pitchFamily="66" charset="0"/>
              </a:rPr>
              <a:t>You can use Integration to find areas of sectors of curves, given their Polar equations</a:t>
            </a:r>
            <a:endParaRPr lang="en-GB" sz="1400" dirty="0" smtClean="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smtClean="0">
                <a:latin typeface="Comic Sans MS" panose="030F0702030302020204" pitchFamily="66" charset="0"/>
              </a:rPr>
              <a:t>a) On the same diagram, sketch the curves with equations: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r = 2 + cos</a:t>
            </a:r>
            <a:r>
              <a:rPr lang="el-GR" sz="1400" dirty="0" smtClean="0">
                <a:latin typeface="Comic Sans MS" panose="030F0702030302020204" pitchFamily="66" charset="0"/>
                <a:sym typeface="Wingdings" panose="05000000000000000000" pitchFamily="2" charset="2"/>
              </a:rPr>
              <a:t>θ</a:t>
            </a:r>
            <a:endParaRPr lang="en-US" sz="1400" dirty="0" smtClean="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r = 5cos</a:t>
            </a:r>
            <a:r>
              <a:rPr lang="el-GR" sz="1400" dirty="0" smtClean="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smtClean="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b) Find the polar coordinates of the intersection of these curves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c) Find the exact value of the finite region bounded by the 2 curves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 Now we can do the same for the blue part…</a:t>
            </a:r>
          </a:p>
        </p:txBody>
      </p:sp>
      <p:sp>
        <p:nvSpPr>
          <p:cNvPr id="4" name="TextBox 3"/>
          <p:cNvSpPr txBox="1"/>
          <p:nvPr/>
        </p:nvSpPr>
        <p:spPr>
          <a:xfrm>
            <a:off x="8713589" y="6550223"/>
            <a:ext cx="423514" cy="307777"/>
          </a:xfrm>
          <a:prstGeom prst="rect">
            <a:avLst/>
          </a:prstGeom>
          <a:noFill/>
        </p:spPr>
        <p:txBody>
          <a:bodyPr wrap="none" rtlCol="0">
            <a:spAutoFit/>
          </a:bodyPr>
          <a:lstStyle/>
          <a:p>
            <a:pPr algn="ctr"/>
            <a:r>
              <a:rPr lang="en-GB" sz="1400" dirty="0" smtClean="0">
                <a:latin typeface="Comic Sans MS" panose="030F0702030302020204" pitchFamily="66" charset="0"/>
              </a:rPr>
              <a:t>7D</a:t>
            </a:r>
            <a:endParaRPr lang="en-GB" sz="1400" dirty="0">
              <a:latin typeface="Comic Sans MS" panose="030F0702030302020204" pitchFamily="66" charset="0"/>
            </a:endParaRPr>
          </a:p>
        </p:txBody>
      </p:sp>
      <p:pic>
        <p:nvPicPr>
          <p:cNvPr id="5" name="Picture 2" descr="http://hyperphysics.phy-astr.gsu.edu/hbase/math/immath/sphcoorde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76200"/>
            <a:ext cx="1623848" cy="11792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sp>
        <p:nvSpPr>
          <p:cNvPr id="6" name="TextBox 5"/>
          <p:cNvSpPr txBox="1"/>
          <p:nvPr/>
        </p:nvSpPr>
        <p:spPr>
          <a:xfrm>
            <a:off x="3962400" y="1371600"/>
            <a:ext cx="1943161" cy="338554"/>
          </a:xfrm>
          <a:prstGeom prst="rect">
            <a:avLst/>
          </a:prstGeom>
          <a:noFill/>
        </p:spPr>
        <p:txBody>
          <a:bodyPr wrap="none" rtlCol="0">
            <a:spAutoFit/>
          </a:bodyPr>
          <a:lstStyle/>
          <a:p>
            <a:pPr algn="ctr"/>
            <a:r>
              <a:rPr lang="en-GB" sz="1600" dirty="0" smtClean="0">
                <a:solidFill>
                  <a:srgbClr val="FF0000"/>
                </a:solidFill>
                <a:latin typeface="Comic Sans MS" panose="030F0702030302020204" pitchFamily="66" charset="0"/>
              </a:rPr>
              <a:t>For the red curve:</a:t>
            </a:r>
            <a:endParaRPr lang="en-GB" sz="1600" dirty="0">
              <a:solidFill>
                <a:srgbClr val="FF0000"/>
              </a:solidFill>
              <a:latin typeface="Comic Sans MS" panose="030F0702030302020204" pitchFamily="66" charset="0"/>
            </a:endParaRPr>
          </a:p>
        </p:txBody>
      </p:sp>
      <p:sp>
        <p:nvSpPr>
          <p:cNvPr id="21" name="TextBox 20"/>
          <p:cNvSpPr txBox="1"/>
          <p:nvPr/>
        </p:nvSpPr>
        <p:spPr>
          <a:xfrm>
            <a:off x="6629400" y="1371600"/>
            <a:ext cx="2008884" cy="338554"/>
          </a:xfrm>
          <a:prstGeom prst="rect">
            <a:avLst/>
          </a:prstGeom>
          <a:noFill/>
        </p:spPr>
        <p:txBody>
          <a:bodyPr wrap="none" rtlCol="0">
            <a:spAutoFit/>
          </a:bodyPr>
          <a:lstStyle/>
          <a:p>
            <a:pPr algn="ctr"/>
            <a:r>
              <a:rPr lang="en-GB" sz="1600" dirty="0" smtClean="0">
                <a:solidFill>
                  <a:srgbClr val="0000FF"/>
                </a:solidFill>
                <a:latin typeface="Comic Sans MS" panose="030F0702030302020204" pitchFamily="66" charset="0"/>
              </a:rPr>
              <a:t>For the blue curve:</a:t>
            </a:r>
            <a:endParaRPr lang="en-GB" sz="1600"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3" name="TextBox 22"/>
              <p:cNvSpPr txBox="1"/>
              <p:nvPr/>
            </p:nvSpPr>
            <p:spPr>
              <a:xfrm>
                <a:off x="7010400" y="1676400"/>
                <a:ext cx="12192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=5</m:t>
                      </m:r>
                      <m:r>
                        <a:rPr lang="en-GB" sz="1600" b="0" i="1" smtClean="0">
                          <a:latin typeface="Cambria Math"/>
                        </a:rPr>
                        <m:t>𝑐𝑜𝑠</m:t>
                      </m:r>
                      <m:r>
                        <a:rPr lang="en-GB" sz="1600" b="0" i="1" smtClean="0">
                          <a:latin typeface="Cambria Math"/>
                          <a:ea typeface="Cambria Math"/>
                        </a:rPr>
                        <m:t>𝜃</m:t>
                      </m:r>
                    </m:oMath>
                  </m:oMathPara>
                </a14:m>
                <a:endParaRPr lang="en-GB" sz="1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7010400" y="1676400"/>
                <a:ext cx="1219200" cy="338554"/>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858000" y="1981200"/>
                <a:ext cx="762000" cy="5123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𝛼</m:t>
                      </m:r>
                      <m:r>
                        <a:rPr lang="en-GB" sz="1600" b="0" i="1" smtClean="0">
                          <a:latin typeface="Cambria Math"/>
                        </a:rPr>
                        <m:t>=</m:t>
                      </m:r>
                      <m:f>
                        <m:fPr>
                          <m:ctrlPr>
                            <a:rPr lang="en-GB" sz="1600" i="1">
                              <a:latin typeface="Cambria Math"/>
                            </a:rPr>
                          </m:ctrlPr>
                        </m:fPr>
                        <m:num>
                          <m:r>
                            <a:rPr lang="en-GB" sz="1600" i="1">
                              <a:latin typeface="Cambria Math"/>
                              <a:ea typeface="Cambria Math"/>
                            </a:rPr>
                            <m:t>𝜋</m:t>
                          </m:r>
                        </m:num>
                        <m:den>
                          <m:r>
                            <a:rPr lang="en-GB" sz="1600" i="1">
                              <a:latin typeface="Cambria Math"/>
                            </a:rPr>
                            <m:t>3</m:t>
                          </m:r>
                        </m:den>
                      </m:f>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6858000" y="1981200"/>
                <a:ext cx="762000" cy="512384"/>
              </a:xfrm>
              <a:prstGeom prst="rect">
                <a:avLst/>
              </a:prstGeom>
              <a:blipFill rotWithShape="1">
                <a:blip r:embed="rId6"/>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7543800" y="1981200"/>
                <a:ext cx="762000" cy="5123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𝛽</m:t>
                      </m:r>
                      <m:r>
                        <a:rPr lang="en-GB" sz="1600" b="0" i="1" smtClean="0">
                          <a:latin typeface="Cambria Math"/>
                        </a:rPr>
                        <m:t>=</m:t>
                      </m:r>
                      <m:f>
                        <m:fPr>
                          <m:ctrlPr>
                            <a:rPr lang="en-GB" sz="1600" b="0" i="1" smtClean="0">
                              <a:latin typeface="Cambria Math"/>
                            </a:rPr>
                          </m:ctrlPr>
                        </m:fPr>
                        <m:num>
                          <m:r>
                            <a:rPr lang="en-GB" sz="1600" b="0" i="1" smtClean="0">
                              <a:latin typeface="Cambria Math"/>
                              <a:ea typeface="Cambria Math"/>
                            </a:rPr>
                            <m:t>𝜋</m:t>
                          </m:r>
                        </m:num>
                        <m:den>
                          <m:r>
                            <a:rPr lang="en-GB" sz="1600" b="0" i="1" smtClean="0">
                              <a:latin typeface="Cambria Math"/>
                            </a:rPr>
                            <m:t>2</m:t>
                          </m:r>
                        </m:den>
                      </m:f>
                    </m:oMath>
                  </m:oMathPara>
                </a14:m>
                <a:endParaRPr lang="en-GB"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7543800" y="1981200"/>
                <a:ext cx="762000" cy="512384"/>
              </a:xfrm>
              <a:prstGeom prst="rect">
                <a:avLst/>
              </a:prstGeom>
              <a:blipFill rotWithShape="1">
                <a:blip r:embed="rId7"/>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905000" y="0"/>
                <a:ext cx="2029595"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𝑐𝑜𝑠</m:t>
                      </m:r>
                      <m:r>
                        <a:rPr lang="en-GB" sz="1600" b="0" i="1" smtClean="0">
                          <a:latin typeface="Cambria Math"/>
                        </a:rPr>
                        <m:t>2</m:t>
                      </m:r>
                      <m:r>
                        <a:rPr lang="en-GB" sz="1600" b="0" i="1" smtClean="0">
                          <a:latin typeface="Cambria Math"/>
                          <a:ea typeface="Cambria Math"/>
                        </a:rPr>
                        <m:t>𝜃</m:t>
                      </m:r>
                      <m:r>
                        <a:rPr lang="en-GB" sz="1600" b="0" i="1" smtClean="0">
                          <a:latin typeface="Cambria Math"/>
                          <a:ea typeface="Cambria Math"/>
                        </a:rPr>
                        <m:t>=2</m:t>
                      </m:r>
                      <m:sSup>
                        <m:sSupPr>
                          <m:ctrlPr>
                            <a:rPr lang="en-GB" sz="1600" b="0" i="1" smtClean="0">
                              <a:latin typeface="Cambria Math"/>
                              <a:ea typeface="Cambria Math"/>
                            </a:rPr>
                          </m:ctrlPr>
                        </m:sSupPr>
                        <m:e>
                          <m:r>
                            <a:rPr lang="en-GB" sz="1600" b="0" i="1" smtClean="0">
                              <a:latin typeface="Cambria Math"/>
                              <a:ea typeface="Cambria Math"/>
                            </a:rPr>
                            <m:t>𝑐𝑜𝑠</m:t>
                          </m:r>
                        </m:e>
                        <m:sup>
                          <m:r>
                            <a:rPr lang="en-GB" sz="1600" b="0" i="1" smtClean="0">
                              <a:latin typeface="Cambria Math"/>
                              <a:ea typeface="Cambria Math"/>
                            </a:rPr>
                            <m:t>2</m:t>
                          </m:r>
                        </m:sup>
                      </m:sSup>
                      <m:r>
                        <a:rPr lang="en-GB" sz="1600" b="0" i="1" smtClean="0">
                          <a:latin typeface="Cambria Math"/>
                          <a:ea typeface="Cambria Math"/>
                        </a:rPr>
                        <m:t>𝜃</m:t>
                      </m:r>
                      <m:r>
                        <a:rPr lang="en-GB" sz="1600" b="0" i="1" smtClean="0">
                          <a:latin typeface="Cambria Math"/>
                          <a:ea typeface="Cambria Math"/>
                        </a:rPr>
                        <m:t>−1</m:t>
                      </m:r>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1905000" y="0"/>
                <a:ext cx="2029595" cy="338554"/>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038600" y="1752600"/>
                <a:ext cx="1790362" cy="54553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𝐴𝑟𝑒𝑎</m:t>
                      </m:r>
                      <m:r>
                        <a:rPr lang="en-GB" sz="1400" b="0" i="1" smtClean="0">
                          <a:latin typeface="Cambria Math"/>
                        </a:rPr>
                        <m:t>=</m:t>
                      </m:r>
                      <m:f>
                        <m:fPr>
                          <m:ctrlPr>
                            <a:rPr lang="en-US" sz="1400" i="1" smtClean="0">
                              <a:latin typeface="Cambria Math"/>
                            </a:rPr>
                          </m:ctrlPr>
                        </m:fPr>
                        <m:num>
                          <m:r>
                            <a:rPr lang="en-GB" sz="1400" b="0" i="1" smtClean="0">
                              <a:latin typeface="Cambria Math"/>
                            </a:rPr>
                            <m:t>12</m:t>
                          </m:r>
                          <m:r>
                            <a:rPr lang="en-US" sz="1400" i="1">
                              <a:latin typeface="Cambria Math"/>
                              <a:ea typeface="Cambria Math"/>
                            </a:rPr>
                            <m:t>𝜋</m:t>
                          </m:r>
                          <m:r>
                            <a:rPr lang="en-GB" sz="1400" b="0" i="1" smtClean="0">
                              <a:latin typeface="Cambria Math"/>
                              <a:ea typeface="Cambria Math"/>
                            </a:rPr>
                            <m:t>+</m:t>
                          </m:r>
                          <m:r>
                            <a:rPr lang="en-GB" sz="1400" i="1">
                              <a:latin typeface="Cambria Math"/>
                              <a:ea typeface="Cambria Math"/>
                            </a:rPr>
                            <m:t>17</m:t>
                          </m:r>
                          <m:rad>
                            <m:radPr>
                              <m:degHide m:val="on"/>
                              <m:ctrlPr>
                                <a:rPr lang="en-GB" sz="1400" i="1">
                                  <a:latin typeface="Cambria Math"/>
                                  <a:ea typeface="Cambria Math"/>
                                </a:rPr>
                              </m:ctrlPr>
                            </m:radPr>
                            <m:deg/>
                            <m:e>
                              <m:r>
                                <a:rPr lang="en-GB" sz="1400" i="1">
                                  <a:latin typeface="Cambria Math"/>
                                  <a:ea typeface="Cambria Math"/>
                                </a:rPr>
                                <m:t>3</m:t>
                              </m:r>
                            </m:e>
                          </m:rad>
                        </m:num>
                        <m:den>
                          <m:r>
                            <a:rPr lang="en-GB" sz="1400" b="0" i="1" smtClean="0">
                              <a:latin typeface="Cambria Math"/>
                              <a:ea typeface="Cambria Math"/>
                            </a:rPr>
                            <m:t>8</m:t>
                          </m:r>
                        </m:den>
                      </m:f>
                    </m:oMath>
                  </m:oMathPara>
                </a14:m>
                <a:endParaRPr lang="en-GB"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038600" y="1752600"/>
                <a:ext cx="1790362" cy="545534"/>
              </a:xfrm>
              <a:prstGeom prst="rect">
                <a:avLst/>
              </a:prstGeom>
              <a:blipFill rotWithShape="1">
                <a:blip r:embed="rId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733800" y="2590800"/>
                <a:ext cx="1019703" cy="5872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a:rPr>
                          </m:ctrlPr>
                        </m:fPr>
                        <m:num>
                          <m:r>
                            <a:rPr lang="en-US" sz="1400" b="0" i="1" smtClean="0">
                              <a:latin typeface="Cambria Math"/>
                            </a:rPr>
                            <m:t>1</m:t>
                          </m:r>
                        </m:num>
                        <m:den>
                          <m:r>
                            <a:rPr lang="en-US" sz="1400" b="0" i="1" smtClean="0">
                              <a:latin typeface="Cambria Math"/>
                            </a:rPr>
                            <m:t>2</m:t>
                          </m:r>
                        </m:den>
                      </m:f>
                      <m:nary>
                        <m:naryPr>
                          <m:ctrlPr>
                            <a:rPr lang="en-US" sz="1400" b="0" i="1" smtClean="0">
                              <a:latin typeface="Cambria Math"/>
                            </a:rPr>
                          </m:ctrlPr>
                        </m:naryPr>
                        <m:sub>
                          <m:r>
                            <m:rPr>
                              <m:brk m:alnAt="23"/>
                            </m:rPr>
                            <a:rPr lang="en-US" sz="1400" b="0" i="1" smtClean="0">
                              <a:latin typeface="Cambria Math"/>
                              <a:ea typeface="Cambria Math"/>
                            </a:rPr>
                            <m:t>𝛼</m:t>
                          </m:r>
                        </m:sub>
                        <m:sup>
                          <m:r>
                            <a:rPr lang="en-US" sz="1400" b="0" i="1" smtClean="0">
                              <a:latin typeface="Cambria Math"/>
                              <a:ea typeface="Cambria Math"/>
                            </a:rPr>
                            <m:t>𝛽</m:t>
                          </m:r>
                        </m:sup>
                        <m:e>
                          <m:sSup>
                            <m:sSupPr>
                              <m:ctrlPr>
                                <a:rPr lang="en-US" sz="1400" b="0" i="1" smtClean="0">
                                  <a:latin typeface="Cambria Math"/>
                                </a:rPr>
                              </m:ctrlPr>
                            </m:sSupPr>
                            <m:e>
                              <m:r>
                                <a:rPr lang="en-US" sz="1400" b="0" i="1" smtClean="0">
                                  <a:latin typeface="Cambria Math"/>
                                </a:rPr>
                                <m:t>𝑟</m:t>
                              </m:r>
                            </m:e>
                            <m:sup>
                              <m:r>
                                <a:rPr lang="en-US" sz="1400" b="0" i="1" smtClean="0">
                                  <a:latin typeface="Cambria Math"/>
                                </a:rPr>
                                <m:t>2</m:t>
                              </m:r>
                            </m:sup>
                          </m:sSup>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733800" y="2590800"/>
                <a:ext cx="1019703" cy="587277"/>
              </a:xfrm>
              <a:prstGeom prst="rect">
                <a:avLst/>
              </a:prstGeom>
              <a:blipFill rotWithShape="1">
                <a:blip r:embed="rId10"/>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886200" y="3200400"/>
                <a:ext cx="1409810" cy="70000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en-US" sz="1400" b="0" i="1" smtClean="0">
                              <a:latin typeface="Cambria Math"/>
                            </a:rPr>
                          </m:ctrlPr>
                        </m:naryPr>
                        <m:sub>
                          <m:f>
                            <m:fPr>
                              <m:ctrlPr>
                                <a:rPr lang="en-GB" sz="1400" b="0" i="1" smtClean="0">
                                  <a:latin typeface="Cambria Math"/>
                                  <a:ea typeface="Cambria Math"/>
                                </a:rPr>
                              </m:ctrlPr>
                            </m:fPr>
                            <m:num>
                              <m:r>
                                <a:rPr lang="en-GB" sz="1400" b="0" i="1" smtClean="0">
                                  <a:latin typeface="Cambria Math"/>
                                  <a:ea typeface="Cambria Math"/>
                                </a:rPr>
                                <m:t>𝜋</m:t>
                              </m:r>
                            </m:num>
                            <m:den>
                              <m:r>
                                <a:rPr lang="en-GB" sz="1400" b="0" i="1" smtClean="0">
                                  <a:latin typeface="Cambria Math"/>
                                  <a:ea typeface="Cambria Math"/>
                                </a:rPr>
                                <m:t>3</m:t>
                              </m:r>
                            </m:den>
                          </m:f>
                        </m:sub>
                        <m:sup>
                          <m:f>
                            <m:fPr>
                              <m:ctrlPr>
                                <a:rPr lang="en-US" sz="1400" b="0" i="1" smtClean="0">
                                  <a:latin typeface="Cambria Math"/>
                                  <a:ea typeface="Cambria Math"/>
                                </a:rPr>
                              </m:ctrlPr>
                            </m:fPr>
                            <m:num>
                              <m:r>
                                <a:rPr lang="en-US" sz="1400" b="0" i="1" smtClean="0">
                                  <a:latin typeface="Cambria Math"/>
                                  <a:ea typeface="Cambria Math"/>
                                </a:rPr>
                                <m:t>𝜋</m:t>
                              </m:r>
                            </m:num>
                            <m:den>
                              <m:r>
                                <a:rPr lang="en-GB" sz="1400" b="0" i="1" smtClean="0">
                                  <a:latin typeface="Cambria Math"/>
                                  <a:ea typeface="Cambria Math"/>
                                </a:rPr>
                                <m:t>2</m:t>
                              </m:r>
                            </m:den>
                          </m:f>
                        </m:sup>
                        <m:e>
                          <m:sSup>
                            <m:sSupPr>
                              <m:ctrlPr>
                                <a:rPr lang="en-US" sz="1400" b="0" i="1" smtClean="0">
                                  <a:latin typeface="Cambria Math"/>
                                </a:rPr>
                              </m:ctrlPr>
                            </m:sSupPr>
                            <m:e>
                              <m:d>
                                <m:dPr>
                                  <m:ctrlPr>
                                    <a:rPr lang="en-US" sz="1400" b="0" i="1" smtClean="0">
                                      <a:latin typeface="Cambria Math"/>
                                    </a:rPr>
                                  </m:ctrlPr>
                                </m:dPr>
                                <m:e>
                                  <m:r>
                                    <a:rPr lang="en-GB" sz="1400" b="0" i="1" smtClean="0">
                                      <a:latin typeface="Cambria Math"/>
                                    </a:rPr>
                                    <m:t>5</m:t>
                                  </m:r>
                                  <m:r>
                                    <a:rPr lang="en-GB" sz="1400" b="0" i="1" smtClean="0">
                                      <a:latin typeface="Cambria Math"/>
                                    </a:rPr>
                                    <m:t>𝑐𝑜𝑠</m:t>
                                  </m:r>
                                  <m:r>
                                    <a:rPr lang="en-GB" sz="1400" b="0" i="1" smtClean="0">
                                      <a:latin typeface="Cambria Math"/>
                                      <a:ea typeface="Cambria Math"/>
                                    </a:rPr>
                                    <m:t>𝜃</m:t>
                                  </m:r>
                                </m:e>
                              </m:d>
                            </m:e>
                            <m:sup>
                              <m:r>
                                <a:rPr lang="en-US" sz="1400" b="0" i="1" smtClean="0">
                                  <a:latin typeface="Cambria Math"/>
                                </a:rPr>
                                <m:t>2</m:t>
                              </m:r>
                            </m:sup>
                          </m:sSup>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3886200" y="3200400"/>
                <a:ext cx="1409810" cy="700000"/>
              </a:xfrm>
              <a:prstGeom prst="rect">
                <a:avLst/>
              </a:prstGeom>
              <a:blipFill rotWithShape="1">
                <a:blip r:embed="rId11"/>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886200" y="3886200"/>
                <a:ext cx="1443472" cy="70000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en-US" sz="1400" b="0" i="1" smtClean="0">
                              <a:latin typeface="Cambria Math"/>
                            </a:rPr>
                          </m:ctrlPr>
                        </m:naryPr>
                        <m:sub>
                          <m:f>
                            <m:fPr>
                              <m:ctrlPr>
                                <a:rPr lang="en-GB" sz="1400" i="1">
                                  <a:latin typeface="Cambria Math"/>
                                  <a:ea typeface="Cambria Math"/>
                                </a:rPr>
                              </m:ctrlPr>
                            </m:fPr>
                            <m:num>
                              <m:r>
                                <a:rPr lang="en-GB" sz="1400" i="1">
                                  <a:latin typeface="Cambria Math"/>
                                  <a:ea typeface="Cambria Math"/>
                                </a:rPr>
                                <m:t>𝜋</m:t>
                              </m:r>
                            </m:num>
                            <m:den>
                              <m:r>
                                <a:rPr lang="en-GB" sz="1400" i="1">
                                  <a:latin typeface="Cambria Math"/>
                                  <a:ea typeface="Cambria Math"/>
                                </a:rPr>
                                <m:t>3</m:t>
                              </m:r>
                            </m:den>
                          </m:f>
                        </m:sub>
                        <m:sup>
                          <m:f>
                            <m:fPr>
                              <m:ctrlPr>
                                <a:rPr lang="en-US" sz="1400" b="0" i="1" smtClean="0">
                                  <a:latin typeface="Cambria Math"/>
                                  <a:ea typeface="Cambria Math"/>
                                </a:rPr>
                              </m:ctrlPr>
                            </m:fPr>
                            <m:num>
                              <m:r>
                                <a:rPr lang="en-US" sz="1400" i="1">
                                  <a:latin typeface="Cambria Math"/>
                                  <a:ea typeface="Cambria Math"/>
                                </a:rPr>
                                <m:t>𝜋</m:t>
                              </m:r>
                            </m:num>
                            <m:den>
                              <m:r>
                                <a:rPr lang="en-US" sz="1400" i="1">
                                  <a:latin typeface="Cambria Math"/>
                                  <a:ea typeface="Cambria Math"/>
                                </a:rPr>
                                <m:t>2</m:t>
                              </m:r>
                            </m:den>
                          </m:f>
                        </m:sup>
                        <m:e>
                          <m:r>
                            <a:rPr lang="en-GB" sz="1400" b="0" i="1" smtClean="0">
                              <a:latin typeface="Cambria Math"/>
                              <a:ea typeface="Cambria Math"/>
                            </a:rPr>
                            <m:t>25</m:t>
                          </m:r>
                          <m:sSup>
                            <m:sSupPr>
                              <m:ctrlPr>
                                <a:rPr lang="en-GB" sz="1400" b="0" i="1" smtClean="0">
                                  <a:latin typeface="Cambria Math"/>
                                  <a:ea typeface="Cambria Math"/>
                                </a:rPr>
                              </m:ctrlPr>
                            </m:sSupPr>
                            <m:e>
                              <m:r>
                                <a:rPr lang="en-GB" sz="1400" b="0" i="1" smtClean="0">
                                  <a:latin typeface="Cambria Math"/>
                                  <a:ea typeface="Cambria Math"/>
                                </a:rPr>
                                <m:t>𝑐𝑜𝑠</m:t>
                              </m:r>
                            </m:e>
                            <m:sup>
                              <m:r>
                                <a:rPr lang="en-GB" sz="1400" b="0" i="1" smtClean="0">
                                  <a:latin typeface="Cambria Math"/>
                                  <a:ea typeface="Cambria Math"/>
                                </a:rPr>
                                <m:t>2</m:t>
                              </m:r>
                            </m:sup>
                          </m:sSup>
                          <m:r>
                            <a:rPr lang="en-GB" sz="1400" b="0" i="1" smtClean="0">
                              <a:latin typeface="Cambria Math"/>
                              <a:ea typeface="Cambria Math"/>
                            </a:rPr>
                            <m:t>𝜃</m:t>
                          </m:r>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3886200" y="3886200"/>
                <a:ext cx="1443472" cy="700000"/>
              </a:xfrm>
              <a:prstGeom prst="rect">
                <a:avLst/>
              </a:prstGeom>
              <a:blipFill rotWithShape="1">
                <a:blip r:embed="rId1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886200" y="4648200"/>
                <a:ext cx="2195858" cy="70000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en-US" sz="1400" b="0" i="1" smtClean="0">
                              <a:latin typeface="Cambria Math"/>
                            </a:rPr>
                          </m:ctrlPr>
                        </m:naryPr>
                        <m:sub>
                          <m:f>
                            <m:fPr>
                              <m:ctrlPr>
                                <a:rPr lang="en-GB" sz="1400" i="1">
                                  <a:latin typeface="Cambria Math"/>
                                  <a:ea typeface="Cambria Math"/>
                                </a:rPr>
                              </m:ctrlPr>
                            </m:fPr>
                            <m:num>
                              <m:r>
                                <a:rPr lang="en-GB" sz="1400" i="1">
                                  <a:latin typeface="Cambria Math"/>
                                  <a:ea typeface="Cambria Math"/>
                                </a:rPr>
                                <m:t>𝜋</m:t>
                              </m:r>
                            </m:num>
                            <m:den>
                              <m:r>
                                <a:rPr lang="en-GB" sz="1400" i="1">
                                  <a:latin typeface="Cambria Math"/>
                                  <a:ea typeface="Cambria Math"/>
                                </a:rPr>
                                <m:t>3</m:t>
                              </m:r>
                            </m:den>
                          </m:f>
                        </m:sub>
                        <m:sup>
                          <m:f>
                            <m:fPr>
                              <m:ctrlPr>
                                <a:rPr lang="en-US" sz="1400" b="0" i="1" smtClean="0">
                                  <a:latin typeface="Cambria Math"/>
                                  <a:ea typeface="Cambria Math"/>
                                </a:rPr>
                              </m:ctrlPr>
                            </m:fPr>
                            <m:num>
                              <m:r>
                                <a:rPr lang="en-US" sz="1400" i="1">
                                  <a:latin typeface="Cambria Math"/>
                                  <a:ea typeface="Cambria Math"/>
                                </a:rPr>
                                <m:t>𝜋</m:t>
                              </m:r>
                            </m:num>
                            <m:den>
                              <m:r>
                                <a:rPr lang="en-US" sz="1400" i="1">
                                  <a:latin typeface="Cambria Math"/>
                                  <a:ea typeface="Cambria Math"/>
                                </a:rPr>
                                <m:t>2</m:t>
                              </m:r>
                            </m:den>
                          </m:f>
                        </m:sup>
                        <m:e>
                          <m:r>
                            <a:rPr lang="en-GB" sz="1400" b="0" i="1" smtClean="0">
                              <a:latin typeface="Cambria Math"/>
                              <a:ea typeface="Cambria Math"/>
                            </a:rPr>
                            <m:t> 25</m:t>
                          </m:r>
                          <m:d>
                            <m:dPr>
                              <m:ctrlPr>
                                <a:rPr lang="en-GB" sz="1400" b="0" i="1" smtClean="0">
                                  <a:latin typeface="Cambria Math"/>
                                  <a:ea typeface="Cambria Math"/>
                                </a:rPr>
                              </m:ctrlPr>
                            </m:dPr>
                            <m:e>
                              <m:f>
                                <m:fPr>
                                  <m:ctrlPr>
                                    <a:rPr lang="en-GB" sz="1400" b="0" i="1" smtClean="0">
                                      <a:latin typeface="Cambria Math"/>
                                      <a:ea typeface="Cambria Math"/>
                                    </a:rPr>
                                  </m:ctrlPr>
                                </m:fPr>
                                <m:num>
                                  <m:r>
                                    <a:rPr lang="en-GB" sz="1400" b="0" i="1" smtClean="0">
                                      <a:latin typeface="Cambria Math"/>
                                      <a:ea typeface="Cambria Math"/>
                                    </a:rPr>
                                    <m:t>1</m:t>
                                  </m:r>
                                </m:num>
                                <m:den>
                                  <m:r>
                                    <a:rPr lang="en-GB" sz="1400" b="0" i="1" smtClean="0">
                                      <a:latin typeface="Cambria Math"/>
                                      <a:ea typeface="Cambria Math"/>
                                    </a:rPr>
                                    <m:t>2</m:t>
                                  </m:r>
                                </m:den>
                              </m:f>
                              <m:r>
                                <a:rPr lang="en-GB" sz="1400" b="0" i="1" smtClean="0">
                                  <a:latin typeface="Cambria Math"/>
                                  <a:ea typeface="Cambria Math"/>
                                </a:rPr>
                                <m:t>𝑐𝑜𝑠</m:t>
                              </m:r>
                              <m:r>
                                <a:rPr lang="en-GB" sz="1400" b="0" i="1" smtClean="0">
                                  <a:latin typeface="Cambria Math"/>
                                  <a:ea typeface="Cambria Math"/>
                                </a:rPr>
                                <m:t>2</m:t>
                              </m:r>
                              <m:r>
                                <a:rPr lang="en-GB" sz="1400" b="0" i="1" smtClean="0">
                                  <a:latin typeface="Cambria Math"/>
                                  <a:ea typeface="Cambria Math"/>
                                </a:rPr>
                                <m:t>𝜃</m:t>
                              </m:r>
                              <m:r>
                                <a:rPr lang="en-GB" sz="1400" b="0" i="1" smtClean="0">
                                  <a:latin typeface="Cambria Math"/>
                                  <a:ea typeface="Cambria Math"/>
                                </a:rPr>
                                <m:t>+</m:t>
                              </m:r>
                              <m:f>
                                <m:fPr>
                                  <m:ctrlPr>
                                    <a:rPr lang="en-GB" sz="1400" b="0" i="1" smtClean="0">
                                      <a:latin typeface="Cambria Math"/>
                                      <a:ea typeface="Cambria Math"/>
                                    </a:rPr>
                                  </m:ctrlPr>
                                </m:fPr>
                                <m:num>
                                  <m:r>
                                    <a:rPr lang="en-GB" sz="1400" b="0" i="1" smtClean="0">
                                      <a:latin typeface="Cambria Math"/>
                                      <a:ea typeface="Cambria Math"/>
                                    </a:rPr>
                                    <m:t>1</m:t>
                                  </m:r>
                                </m:num>
                                <m:den>
                                  <m:r>
                                    <a:rPr lang="en-GB" sz="1400" b="0" i="1" smtClean="0">
                                      <a:latin typeface="Cambria Math"/>
                                      <a:ea typeface="Cambria Math"/>
                                    </a:rPr>
                                    <m:t>2</m:t>
                                  </m:r>
                                </m:den>
                              </m:f>
                            </m:e>
                          </m:d>
                          <m:r>
                            <a:rPr lang="en-GB" sz="1400" b="0" i="1" smtClean="0">
                              <a:latin typeface="Cambria Math"/>
                              <a:ea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886200" y="4648200"/>
                <a:ext cx="2195858" cy="700000"/>
              </a:xfrm>
              <a:prstGeom prst="rect">
                <a:avLst/>
              </a:prstGeom>
              <a:blipFill rotWithShape="1">
                <a:blip r:embed="rId13"/>
                <a:stretch>
                  <a:fillRect/>
                </a:stretch>
              </a:blipFill>
              <a:ln w="25400">
                <a:noFill/>
              </a:ln>
            </p:spPr>
            <p:txBody>
              <a:bodyPr/>
              <a:lstStyle/>
              <a:p>
                <a:r>
                  <a:rPr lang="en-GB">
                    <a:noFill/>
                  </a:rPr>
                  <a:t> </a:t>
                </a:r>
              </a:p>
            </p:txBody>
          </p:sp>
        </mc:Fallback>
      </mc:AlternateContent>
      <p:sp>
        <p:nvSpPr>
          <p:cNvPr id="42" name="Arc 41"/>
          <p:cNvSpPr/>
          <p:nvPr/>
        </p:nvSpPr>
        <p:spPr>
          <a:xfrm>
            <a:off x="5334000" y="2895600"/>
            <a:ext cx="381000" cy="685800"/>
          </a:xfrm>
          <a:prstGeom prst="arc">
            <a:avLst>
              <a:gd name="adj1" fmla="val 16200000"/>
              <a:gd name="adj2" fmla="val 5426045"/>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p:cNvSpPr txBox="1"/>
          <p:nvPr/>
        </p:nvSpPr>
        <p:spPr>
          <a:xfrm>
            <a:off x="5607132" y="2895600"/>
            <a:ext cx="3232068" cy="646331"/>
          </a:xfrm>
          <a:prstGeom prst="rect">
            <a:avLst/>
          </a:prstGeom>
          <a:noFill/>
        </p:spPr>
        <p:txBody>
          <a:bodyPr wrap="square" rtlCol="0">
            <a:spAutoFit/>
          </a:bodyPr>
          <a:lstStyle/>
          <a:p>
            <a:pPr algn="ctr"/>
            <a:r>
              <a:rPr lang="en-US" sz="1200" dirty="0" smtClean="0">
                <a:solidFill>
                  <a:srgbClr val="0000FF"/>
                </a:solidFill>
                <a:latin typeface="Comic Sans MS" panose="030F0702030302020204" pitchFamily="66" charset="0"/>
              </a:rPr>
              <a:t>Sub in the values from above</a:t>
            </a:r>
          </a:p>
          <a:p>
            <a:pPr algn="ctr"/>
            <a:r>
              <a:rPr lang="en-US" sz="1200" dirty="0" smtClean="0">
                <a:solidFill>
                  <a:srgbClr val="0000FF"/>
                </a:solidFill>
                <a:latin typeface="Comic Sans MS" panose="030F0702030302020204" pitchFamily="66" charset="0"/>
                <a:sym typeface="Wingdings" panose="05000000000000000000" pitchFamily="2" charset="2"/>
              </a:rPr>
              <a:t></a:t>
            </a:r>
            <a:r>
              <a:rPr lang="en-US" sz="1200" dirty="0" smtClean="0">
                <a:solidFill>
                  <a:srgbClr val="0000FF"/>
                </a:solidFill>
                <a:latin typeface="Comic Sans MS" panose="030F0702030302020204" pitchFamily="66" charset="0"/>
              </a:rPr>
              <a:t> Also, remove the ‘</a:t>
            </a:r>
            <a:r>
              <a:rPr lang="en-US" sz="1200" baseline="30000" dirty="0" smtClean="0">
                <a:solidFill>
                  <a:srgbClr val="0000FF"/>
                </a:solidFill>
                <a:latin typeface="Comic Sans MS" panose="030F0702030302020204" pitchFamily="66" charset="0"/>
              </a:rPr>
              <a:t>1</a:t>
            </a:r>
            <a:r>
              <a:rPr lang="en-US" sz="1200" dirty="0" smtClean="0">
                <a:solidFill>
                  <a:srgbClr val="0000FF"/>
                </a:solidFill>
                <a:latin typeface="Comic Sans MS" panose="030F0702030302020204" pitchFamily="66" charset="0"/>
              </a:rPr>
              <a:t>/</a:t>
            </a:r>
            <a:r>
              <a:rPr lang="en-US" sz="1200" baseline="-25000" dirty="0" smtClean="0">
                <a:solidFill>
                  <a:srgbClr val="0000FF"/>
                </a:solidFill>
                <a:latin typeface="Comic Sans MS" panose="030F0702030302020204" pitchFamily="66" charset="0"/>
              </a:rPr>
              <a:t>2</a:t>
            </a:r>
            <a:r>
              <a:rPr lang="en-US" sz="1200" dirty="0" smtClean="0">
                <a:solidFill>
                  <a:srgbClr val="0000FF"/>
                </a:solidFill>
                <a:latin typeface="Comic Sans MS" panose="030F0702030302020204" pitchFamily="66" charset="0"/>
              </a:rPr>
              <a:t>’ since we will be doubling our answer anyway!</a:t>
            </a:r>
            <a:endParaRPr lang="en-GB" sz="1200" dirty="0">
              <a:solidFill>
                <a:srgbClr val="0000FF"/>
              </a:solidFill>
              <a:latin typeface="Comic Sans MS" panose="030F0702030302020204" pitchFamily="66" charset="0"/>
            </a:endParaRPr>
          </a:p>
        </p:txBody>
      </p:sp>
      <p:sp>
        <p:nvSpPr>
          <p:cNvPr id="44" name="Arc 43"/>
          <p:cNvSpPr/>
          <p:nvPr/>
        </p:nvSpPr>
        <p:spPr>
          <a:xfrm>
            <a:off x="5943600" y="3581400"/>
            <a:ext cx="381000" cy="685800"/>
          </a:xfrm>
          <a:prstGeom prst="arc">
            <a:avLst>
              <a:gd name="adj1" fmla="val 16200000"/>
              <a:gd name="adj2" fmla="val 5426045"/>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Arc 44"/>
          <p:cNvSpPr/>
          <p:nvPr/>
        </p:nvSpPr>
        <p:spPr>
          <a:xfrm>
            <a:off x="6400800" y="4267200"/>
            <a:ext cx="381000" cy="762000"/>
          </a:xfrm>
          <a:prstGeom prst="arc">
            <a:avLst>
              <a:gd name="adj1" fmla="val 16200000"/>
              <a:gd name="adj2" fmla="val 5426045"/>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Arc 45"/>
          <p:cNvSpPr/>
          <p:nvPr/>
        </p:nvSpPr>
        <p:spPr>
          <a:xfrm>
            <a:off x="6400800" y="5029200"/>
            <a:ext cx="381000" cy="762000"/>
          </a:xfrm>
          <a:prstGeom prst="arc">
            <a:avLst>
              <a:gd name="adj1" fmla="val 16200000"/>
              <a:gd name="adj2" fmla="val 5426045"/>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TextBox 46"/>
          <p:cNvSpPr txBox="1"/>
          <p:nvPr/>
        </p:nvSpPr>
        <p:spPr>
          <a:xfrm>
            <a:off x="6324600" y="3810000"/>
            <a:ext cx="1752600" cy="276999"/>
          </a:xfrm>
          <a:prstGeom prst="rect">
            <a:avLst/>
          </a:prstGeom>
          <a:noFill/>
        </p:spPr>
        <p:txBody>
          <a:bodyPr wrap="square" rtlCol="0">
            <a:spAutoFit/>
          </a:bodyPr>
          <a:lstStyle/>
          <a:p>
            <a:pPr algn="ctr"/>
            <a:r>
              <a:rPr lang="en-US" sz="1200" dirty="0" smtClean="0">
                <a:solidFill>
                  <a:srgbClr val="0000FF"/>
                </a:solidFill>
                <a:latin typeface="Comic Sans MS" panose="030F0702030302020204" pitchFamily="66" charset="0"/>
              </a:rPr>
              <a:t>Square the bracket</a:t>
            </a:r>
            <a:endParaRPr lang="en-GB" sz="1200" dirty="0">
              <a:solidFill>
                <a:srgbClr val="0000FF"/>
              </a:solidFill>
              <a:latin typeface="Comic Sans MS" panose="030F0702030302020204" pitchFamily="66" charset="0"/>
            </a:endParaRPr>
          </a:p>
        </p:txBody>
      </p:sp>
      <p:sp>
        <p:nvSpPr>
          <p:cNvPr id="48" name="TextBox 47"/>
          <p:cNvSpPr txBox="1"/>
          <p:nvPr/>
        </p:nvSpPr>
        <p:spPr>
          <a:xfrm>
            <a:off x="6702631" y="4343400"/>
            <a:ext cx="2438400" cy="646331"/>
          </a:xfrm>
          <a:prstGeom prst="rect">
            <a:avLst/>
          </a:prstGeom>
          <a:noFill/>
        </p:spPr>
        <p:txBody>
          <a:bodyPr wrap="square" rtlCol="0">
            <a:spAutoFit/>
          </a:bodyPr>
          <a:lstStyle/>
          <a:p>
            <a:pPr algn="ctr"/>
            <a:r>
              <a:rPr lang="en-US" sz="1200" dirty="0" smtClean="0">
                <a:solidFill>
                  <a:srgbClr val="0000FF"/>
                </a:solidFill>
                <a:latin typeface="Comic Sans MS" panose="030F0702030302020204" pitchFamily="66" charset="0"/>
              </a:rPr>
              <a:t>Replace the cos</a:t>
            </a:r>
            <a:r>
              <a:rPr lang="en-US" sz="1200" baseline="30000" dirty="0" smtClean="0">
                <a:solidFill>
                  <a:srgbClr val="0000FF"/>
                </a:solidFill>
                <a:latin typeface="Comic Sans MS" panose="030F0702030302020204" pitchFamily="66" charset="0"/>
              </a:rPr>
              <a:t>2</a:t>
            </a:r>
            <a:r>
              <a:rPr lang="el-GR" sz="1200" dirty="0" smtClean="0">
                <a:solidFill>
                  <a:srgbClr val="0000FF"/>
                </a:solidFill>
                <a:latin typeface="Comic Sans MS" panose="030F0702030302020204" pitchFamily="66" charset="0"/>
              </a:rPr>
              <a:t>θ</a:t>
            </a:r>
            <a:r>
              <a:rPr lang="en-GB" sz="1200" dirty="0" smtClean="0">
                <a:solidFill>
                  <a:srgbClr val="0000FF"/>
                </a:solidFill>
                <a:latin typeface="Comic Sans MS" panose="030F0702030302020204" pitchFamily="66" charset="0"/>
              </a:rPr>
              <a:t> term with an equivalent expression (using the equation for cos 2</a:t>
            </a:r>
            <a:r>
              <a:rPr lang="el-GR" sz="1200" dirty="0" smtClean="0">
                <a:solidFill>
                  <a:srgbClr val="0000FF"/>
                </a:solidFill>
                <a:latin typeface="Comic Sans MS" panose="030F0702030302020204" pitchFamily="66" charset="0"/>
              </a:rPr>
              <a:t>θ</a:t>
            </a:r>
            <a:r>
              <a:rPr lang="en-GB" sz="1200" dirty="0" smtClean="0">
                <a:solidFill>
                  <a:srgbClr val="0000FF"/>
                </a:solidFill>
                <a:latin typeface="Comic Sans MS" panose="030F0702030302020204" pitchFamily="66" charset="0"/>
              </a:rPr>
              <a:t> above)</a:t>
            </a:r>
            <a:endParaRPr lang="en-GB" sz="1200" dirty="0">
              <a:solidFill>
                <a:srgbClr val="0000FF"/>
              </a:solidFill>
              <a:latin typeface="Comic Sans MS" panose="030F0702030302020204" pitchFamily="66" charset="0"/>
            </a:endParaRPr>
          </a:p>
        </p:txBody>
      </p:sp>
      <p:sp>
        <p:nvSpPr>
          <p:cNvPr id="59" name="TextBox 58"/>
          <p:cNvSpPr txBox="1"/>
          <p:nvPr/>
        </p:nvSpPr>
        <p:spPr>
          <a:xfrm>
            <a:off x="6705600" y="5105400"/>
            <a:ext cx="2209800" cy="646331"/>
          </a:xfrm>
          <a:prstGeom prst="rect">
            <a:avLst/>
          </a:prstGeom>
          <a:noFill/>
        </p:spPr>
        <p:txBody>
          <a:bodyPr wrap="square" rtlCol="0">
            <a:spAutoFit/>
          </a:bodyPr>
          <a:lstStyle/>
          <a:p>
            <a:pPr algn="ctr"/>
            <a:r>
              <a:rPr lang="en-GB" sz="1200" dirty="0" smtClean="0">
                <a:solidFill>
                  <a:srgbClr val="0000FF"/>
                </a:solidFill>
                <a:latin typeface="Comic Sans MS" panose="030F0702030302020204" pitchFamily="66" charset="0"/>
              </a:rPr>
              <a:t>We can move the ‘</a:t>
            </a:r>
            <a:r>
              <a:rPr lang="en-GB" sz="1200" baseline="30000" dirty="0" smtClean="0">
                <a:solidFill>
                  <a:srgbClr val="0000FF"/>
                </a:solidFill>
                <a:latin typeface="Comic Sans MS" panose="030F0702030302020204" pitchFamily="66" charset="0"/>
              </a:rPr>
              <a:t>1</a:t>
            </a:r>
            <a:r>
              <a:rPr lang="en-GB" sz="1200" dirty="0" smtClean="0">
                <a:solidFill>
                  <a:srgbClr val="0000FF"/>
                </a:solidFill>
                <a:latin typeface="Comic Sans MS" panose="030F0702030302020204" pitchFamily="66" charset="0"/>
              </a:rPr>
              <a:t>/</a:t>
            </a:r>
            <a:r>
              <a:rPr lang="en-GB" sz="1200" baseline="-25000" dirty="0" smtClean="0">
                <a:solidFill>
                  <a:srgbClr val="0000FF"/>
                </a:solidFill>
                <a:latin typeface="Comic Sans MS" panose="030F0702030302020204" pitchFamily="66" charset="0"/>
              </a:rPr>
              <a:t>2</a:t>
            </a:r>
            <a:r>
              <a:rPr lang="en-GB" sz="1200" dirty="0" smtClean="0">
                <a:solidFill>
                  <a:srgbClr val="0000FF"/>
                </a:solidFill>
                <a:latin typeface="Comic Sans MS" panose="030F0702030302020204" pitchFamily="66" charset="0"/>
              </a:rPr>
              <a:t>’ and the 25 outside to make the integration a little easier</a:t>
            </a:r>
            <a:endParaRPr lang="en-GB" sz="1200"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8" name="TextBox 27"/>
              <p:cNvSpPr txBox="1"/>
              <p:nvPr/>
            </p:nvSpPr>
            <p:spPr>
              <a:xfrm>
                <a:off x="3733800" y="5410200"/>
                <a:ext cx="1800686" cy="70000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a:rPr>
                          </m:ctrlPr>
                        </m:fPr>
                        <m:num>
                          <m:r>
                            <a:rPr lang="en-GB" sz="1400" b="0" i="1" smtClean="0">
                              <a:latin typeface="Cambria Math"/>
                            </a:rPr>
                            <m:t>25</m:t>
                          </m:r>
                        </m:num>
                        <m:den>
                          <m:r>
                            <a:rPr lang="en-GB" sz="1400" b="0" i="1" smtClean="0">
                              <a:latin typeface="Cambria Math"/>
                            </a:rPr>
                            <m:t>2</m:t>
                          </m:r>
                        </m:den>
                      </m:f>
                      <m:nary>
                        <m:naryPr>
                          <m:ctrlPr>
                            <a:rPr lang="en-US" sz="1400" b="0" i="1" smtClean="0">
                              <a:latin typeface="Cambria Math"/>
                            </a:rPr>
                          </m:ctrlPr>
                        </m:naryPr>
                        <m:sub>
                          <m:f>
                            <m:fPr>
                              <m:ctrlPr>
                                <a:rPr lang="en-GB" sz="1400" i="1">
                                  <a:latin typeface="Cambria Math"/>
                                  <a:ea typeface="Cambria Math"/>
                                </a:rPr>
                              </m:ctrlPr>
                            </m:fPr>
                            <m:num>
                              <m:r>
                                <a:rPr lang="en-GB" sz="1400" i="1">
                                  <a:latin typeface="Cambria Math"/>
                                  <a:ea typeface="Cambria Math"/>
                                </a:rPr>
                                <m:t>𝜋</m:t>
                              </m:r>
                            </m:num>
                            <m:den>
                              <m:r>
                                <a:rPr lang="en-GB" sz="1400" i="1">
                                  <a:latin typeface="Cambria Math"/>
                                  <a:ea typeface="Cambria Math"/>
                                </a:rPr>
                                <m:t>3</m:t>
                              </m:r>
                            </m:den>
                          </m:f>
                        </m:sub>
                        <m:sup>
                          <m:f>
                            <m:fPr>
                              <m:ctrlPr>
                                <a:rPr lang="en-US" sz="1400" b="0" i="1" smtClean="0">
                                  <a:latin typeface="Cambria Math"/>
                                  <a:ea typeface="Cambria Math"/>
                                </a:rPr>
                              </m:ctrlPr>
                            </m:fPr>
                            <m:num>
                              <m:r>
                                <a:rPr lang="en-US" sz="1400" i="1">
                                  <a:latin typeface="Cambria Math"/>
                                  <a:ea typeface="Cambria Math"/>
                                </a:rPr>
                                <m:t>𝜋</m:t>
                              </m:r>
                            </m:num>
                            <m:den>
                              <m:r>
                                <a:rPr lang="en-US" sz="1400" i="1">
                                  <a:latin typeface="Cambria Math"/>
                                  <a:ea typeface="Cambria Math"/>
                                </a:rPr>
                                <m:t>2</m:t>
                              </m:r>
                            </m:den>
                          </m:f>
                        </m:sup>
                        <m:e>
                          <m:r>
                            <a:rPr lang="en-GB" sz="1400" b="0" i="1" smtClean="0">
                              <a:latin typeface="Cambria Math"/>
                              <a:ea typeface="Cambria Math"/>
                            </a:rPr>
                            <m:t> </m:t>
                          </m:r>
                          <m:r>
                            <a:rPr lang="en-GB" sz="1400" b="0" i="1" smtClean="0">
                              <a:latin typeface="Cambria Math"/>
                              <a:ea typeface="Cambria Math"/>
                            </a:rPr>
                            <m:t>𝑐𝑜𝑠</m:t>
                          </m:r>
                          <m:r>
                            <a:rPr lang="en-GB" sz="1400" b="0" i="1" smtClean="0">
                              <a:latin typeface="Cambria Math"/>
                              <a:ea typeface="Cambria Math"/>
                            </a:rPr>
                            <m:t>2</m:t>
                          </m:r>
                          <m:r>
                            <a:rPr lang="en-GB" sz="1400" b="0" i="1" smtClean="0">
                              <a:latin typeface="Cambria Math"/>
                              <a:ea typeface="Cambria Math"/>
                            </a:rPr>
                            <m:t>𝜃</m:t>
                          </m:r>
                          <m:r>
                            <a:rPr lang="en-GB" sz="1400" b="0" i="1" smtClean="0">
                              <a:latin typeface="Cambria Math"/>
                              <a:ea typeface="Cambria Math"/>
                            </a:rPr>
                            <m:t>+1  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733800" y="5410200"/>
                <a:ext cx="1800686" cy="700000"/>
              </a:xfrm>
              <a:prstGeom prst="rect">
                <a:avLst/>
              </a:prstGeom>
              <a:blipFill rotWithShape="1">
                <a:blip r:embed="rId14"/>
                <a:stretch>
                  <a:fillRect/>
                </a:stretch>
              </a:blipFill>
              <a:ln w="25400">
                <a:noFill/>
              </a:ln>
            </p:spPr>
            <p:txBody>
              <a:bodyPr/>
              <a:lstStyle/>
              <a:p>
                <a:r>
                  <a:rPr lang="en-GB">
                    <a:noFill/>
                  </a:rPr>
                  <a:t> </a:t>
                </a:r>
              </a:p>
            </p:txBody>
          </p:sp>
        </mc:Fallback>
      </mc:AlternateContent>
    </p:spTree>
    <p:extLst>
      <p:ext uri="{BB962C8B-B14F-4D97-AF65-F5344CB8AC3E}">
        <p14:creationId xmlns:p14="http://schemas.microsoft.com/office/powerpoint/2010/main" val="81631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blinds(horizontal)">
                                      <p:cBhvr>
                                        <p:cTn id="7" dur="500"/>
                                        <p:tgtEl>
                                          <p:spTgt spid="3">
                                            <p:txEl>
                                              <p:pRg st="11"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linds(horizont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linds(horizontal)">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linds(horizontal)">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linds(horizontal)">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blinds(horizontal)">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linds(horizontal)">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blinds(horizontal)">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blinds(horizontal)">
                                      <p:cBhvr>
                                        <p:cTn id="52" dur="500"/>
                                        <p:tgtEl>
                                          <p:spTgt spid="4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blinds(horizontal)">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blinds(horizontal)">
                                      <p:cBhvr>
                                        <p:cTn id="62" dur="5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blinds(horizontal)">
                                      <p:cBhvr>
                                        <p:cTn id="67" dur="500"/>
                                        <p:tgtEl>
                                          <p:spTgt spid="5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linds(horizontal)">
                                      <p:cBhvr>
                                        <p:cTn id="7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42" grpId="0" animBg="1"/>
      <p:bldP spid="43" grpId="0"/>
      <p:bldP spid="44" grpId="0" animBg="1"/>
      <p:bldP spid="45" grpId="0" animBg="1"/>
      <p:bldP spid="46" grpId="0" animBg="1"/>
      <p:bldP spid="47" grpId="0"/>
      <p:bldP spid="48" grpId="0"/>
      <p:bldP spid="59" grpId="0"/>
      <p:bldP spid="2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124200" cy="4800600"/>
          </a:xfrm>
        </p:spPr>
        <p:txBody>
          <a:bodyPr>
            <a:normAutofit/>
          </a:bodyPr>
          <a:lstStyle/>
          <a:p>
            <a:pPr marL="0" indent="0" algn="ctr">
              <a:buNone/>
            </a:pPr>
            <a:r>
              <a:rPr lang="en-GB" sz="1400" b="1" dirty="0" smtClean="0">
                <a:latin typeface="Comic Sans MS" panose="030F0702030302020204" pitchFamily="66" charset="0"/>
              </a:rPr>
              <a:t>You can use Integration to find areas of sectors of curves, given their Polar equations</a:t>
            </a:r>
            <a:endParaRPr lang="en-GB" sz="1400" dirty="0" smtClean="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smtClean="0">
                <a:latin typeface="Comic Sans MS" panose="030F0702030302020204" pitchFamily="66" charset="0"/>
              </a:rPr>
              <a:t>a) On the same diagram, sketch the curves with equations: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r = 2 + cos</a:t>
            </a:r>
            <a:r>
              <a:rPr lang="el-GR" sz="1400" dirty="0" smtClean="0">
                <a:latin typeface="Comic Sans MS" panose="030F0702030302020204" pitchFamily="66" charset="0"/>
                <a:sym typeface="Wingdings" panose="05000000000000000000" pitchFamily="2" charset="2"/>
              </a:rPr>
              <a:t>θ</a:t>
            </a:r>
            <a:endParaRPr lang="en-US" sz="1400" dirty="0" smtClean="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r = 5cos</a:t>
            </a:r>
            <a:r>
              <a:rPr lang="el-GR" sz="1400" dirty="0" smtClean="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smtClean="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b) Find the polar coordinates of the intersection of these curves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c) Find the exact value of the finite region bounded by the 2 curves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 Now we can do the same for the blue part…</a:t>
            </a:r>
          </a:p>
        </p:txBody>
      </p:sp>
      <p:sp>
        <p:nvSpPr>
          <p:cNvPr id="4" name="TextBox 3"/>
          <p:cNvSpPr txBox="1"/>
          <p:nvPr/>
        </p:nvSpPr>
        <p:spPr>
          <a:xfrm>
            <a:off x="8713589" y="6550223"/>
            <a:ext cx="423514" cy="307777"/>
          </a:xfrm>
          <a:prstGeom prst="rect">
            <a:avLst/>
          </a:prstGeom>
          <a:noFill/>
        </p:spPr>
        <p:txBody>
          <a:bodyPr wrap="none" rtlCol="0">
            <a:spAutoFit/>
          </a:bodyPr>
          <a:lstStyle/>
          <a:p>
            <a:pPr algn="ctr"/>
            <a:r>
              <a:rPr lang="en-GB" sz="1400" dirty="0" smtClean="0">
                <a:latin typeface="Comic Sans MS" panose="030F0702030302020204" pitchFamily="66" charset="0"/>
              </a:rPr>
              <a:t>7D</a:t>
            </a:r>
            <a:endParaRPr lang="en-GB" sz="1400" dirty="0">
              <a:latin typeface="Comic Sans MS" panose="030F0702030302020204" pitchFamily="66" charset="0"/>
            </a:endParaRPr>
          </a:p>
        </p:txBody>
      </p:sp>
      <p:pic>
        <p:nvPicPr>
          <p:cNvPr id="5" name="Picture 2" descr="http://hyperphysics.phy-astr.gsu.edu/hbase/math/immath/sphcoorde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76200"/>
            <a:ext cx="1623848" cy="11792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sp>
        <p:nvSpPr>
          <p:cNvPr id="6" name="TextBox 5"/>
          <p:cNvSpPr txBox="1"/>
          <p:nvPr/>
        </p:nvSpPr>
        <p:spPr>
          <a:xfrm>
            <a:off x="3962400" y="1371600"/>
            <a:ext cx="1943161" cy="338554"/>
          </a:xfrm>
          <a:prstGeom prst="rect">
            <a:avLst/>
          </a:prstGeom>
          <a:noFill/>
        </p:spPr>
        <p:txBody>
          <a:bodyPr wrap="none" rtlCol="0">
            <a:spAutoFit/>
          </a:bodyPr>
          <a:lstStyle/>
          <a:p>
            <a:pPr algn="ctr"/>
            <a:r>
              <a:rPr lang="en-GB" sz="1600" dirty="0" smtClean="0">
                <a:solidFill>
                  <a:srgbClr val="FF0000"/>
                </a:solidFill>
                <a:latin typeface="Comic Sans MS" panose="030F0702030302020204" pitchFamily="66" charset="0"/>
              </a:rPr>
              <a:t>For the red curve:</a:t>
            </a:r>
            <a:endParaRPr lang="en-GB" sz="1600" dirty="0">
              <a:solidFill>
                <a:srgbClr val="FF0000"/>
              </a:solidFill>
              <a:latin typeface="Comic Sans MS" panose="030F0702030302020204" pitchFamily="66" charset="0"/>
            </a:endParaRPr>
          </a:p>
        </p:txBody>
      </p:sp>
      <p:sp>
        <p:nvSpPr>
          <p:cNvPr id="21" name="TextBox 20"/>
          <p:cNvSpPr txBox="1"/>
          <p:nvPr/>
        </p:nvSpPr>
        <p:spPr>
          <a:xfrm>
            <a:off x="6629400" y="1371600"/>
            <a:ext cx="2008884" cy="338554"/>
          </a:xfrm>
          <a:prstGeom prst="rect">
            <a:avLst/>
          </a:prstGeom>
          <a:noFill/>
        </p:spPr>
        <p:txBody>
          <a:bodyPr wrap="none" rtlCol="0">
            <a:spAutoFit/>
          </a:bodyPr>
          <a:lstStyle/>
          <a:p>
            <a:pPr algn="ctr"/>
            <a:r>
              <a:rPr lang="en-GB" sz="1600" dirty="0" smtClean="0">
                <a:solidFill>
                  <a:srgbClr val="0000FF"/>
                </a:solidFill>
                <a:latin typeface="Comic Sans MS" panose="030F0702030302020204" pitchFamily="66" charset="0"/>
              </a:rPr>
              <a:t>For the blue curve:</a:t>
            </a:r>
            <a:endParaRPr lang="en-GB" sz="1600"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3" name="TextBox 22"/>
              <p:cNvSpPr txBox="1"/>
              <p:nvPr/>
            </p:nvSpPr>
            <p:spPr>
              <a:xfrm>
                <a:off x="7010400" y="1676400"/>
                <a:ext cx="12192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=5</m:t>
                      </m:r>
                      <m:r>
                        <a:rPr lang="en-GB" sz="1600" b="0" i="1" smtClean="0">
                          <a:latin typeface="Cambria Math"/>
                        </a:rPr>
                        <m:t>𝑐𝑜𝑠</m:t>
                      </m:r>
                      <m:r>
                        <a:rPr lang="en-GB" sz="1600" b="0" i="1" smtClean="0">
                          <a:latin typeface="Cambria Math"/>
                          <a:ea typeface="Cambria Math"/>
                        </a:rPr>
                        <m:t>𝜃</m:t>
                      </m:r>
                    </m:oMath>
                  </m:oMathPara>
                </a14:m>
                <a:endParaRPr lang="en-GB" sz="1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7010400" y="1676400"/>
                <a:ext cx="1219200" cy="338554"/>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858000" y="1981200"/>
                <a:ext cx="762000" cy="5123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𝛼</m:t>
                      </m:r>
                      <m:r>
                        <a:rPr lang="en-GB" sz="1600" b="0" i="1" smtClean="0">
                          <a:latin typeface="Cambria Math"/>
                        </a:rPr>
                        <m:t>=</m:t>
                      </m:r>
                      <m:f>
                        <m:fPr>
                          <m:ctrlPr>
                            <a:rPr lang="en-GB" sz="1600" i="1">
                              <a:latin typeface="Cambria Math"/>
                            </a:rPr>
                          </m:ctrlPr>
                        </m:fPr>
                        <m:num>
                          <m:r>
                            <a:rPr lang="en-GB" sz="1600" i="1">
                              <a:latin typeface="Cambria Math"/>
                              <a:ea typeface="Cambria Math"/>
                            </a:rPr>
                            <m:t>𝜋</m:t>
                          </m:r>
                        </m:num>
                        <m:den>
                          <m:r>
                            <a:rPr lang="en-GB" sz="1600" i="1">
                              <a:latin typeface="Cambria Math"/>
                            </a:rPr>
                            <m:t>3</m:t>
                          </m:r>
                        </m:den>
                      </m:f>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6858000" y="1981200"/>
                <a:ext cx="762000" cy="512384"/>
              </a:xfrm>
              <a:prstGeom prst="rect">
                <a:avLst/>
              </a:prstGeom>
              <a:blipFill rotWithShape="1">
                <a:blip r:embed="rId6"/>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7543800" y="1981200"/>
                <a:ext cx="762000" cy="5123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𝛽</m:t>
                      </m:r>
                      <m:r>
                        <a:rPr lang="en-GB" sz="1600" b="0" i="1" smtClean="0">
                          <a:latin typeface="Cambria Math"/>
                        </a:rPr>
                        <m:t>=</m:t>
                      </m:r>
                      <m:f>
                        <m:fPr>
                          <m:ctrlPr>
                            <a:rPr lang="en-GB" sz="1600" b="0" i="1" smtClean="0">
                              <a:latin typeface="Cambria Math"/>
                            </a:rPr>
                          </m:ctrlPr>
                        </m:fPr>
                        <m:num>
                          <m:r>
                            <a:rPr lang="en-GB" sz="1600" b="0" i="1" smtClean="0">
                              <a:latin typeface="Cambria Math"/>
                              <a:ea typeface="Cambria Math"/>
                            </a:rPr>
                            <m:t>𝜋</m:t>
                          </m:r>
                        </m:num>
                        <m:den>
                          <m:r>
                            <a:rPr lang="en-GB" sz="1600" b="0" i="1" smtClean="0">
                              <a:latin typeface="Cambria Math"/>
                            </a:rPr>
                            <m:t>2</m:t>
                          </m:r>
                        </m:den>
                      </m:f>
                    </m:oMath>
                  </m:oMathPara>
                </a14:m>
                <a:endParaRPr lang="en-GB"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7543800" y="1981200"/>
                <a:ext cx="762000" cy="512384"/>
              </a:xfrm>
              <a:prstGeom prst="rect">
                <a:avLst/>
              </a:prstGeom>
              <a:blipFill rotWithShape="1">
                <a:blip r:embed="rId7"/>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905000" y="0"/>
                <a:ext cx="2029595"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𝑐𝑜𝑠</m:t>
                      </m:r>
                      <m:r>
                        <a:rPr lang="en-GB" sz="1600" b="0" i="1" smtClean="0">
                          <a:latin typeface="Cambria Math"/>
                        </a:rPr>
                        <m:t>2</m:t>
                      </m:r>
                      <m:r>
                        <a:rPr lang="en-GB" sz="1600" b="0" i="1" smtClean="0">
                          <a:latin typeface="Cambria Math"/>
                          <a:ea typeface="Cambria Math"/>
                        </a:rPr>
                        <m:t>𝜃</m:t>
                      </m:r>
                      <m:r>
                        <a:rPr lang="en-GB" sz="1600" b="0" i="1" smtClean="0">
                          <a:latin typeface="Cambria Math"/>
                          <a:ea typeface="Cambria Math"/>
                        </a:rPr>
                        <m:t>=2</m:t>
                      </m:r>
                      <m:sSup>
                        <m:sSupPr>
                          <m:ctrlPr>
                            <a:rPr lang="en-GB" sz="1600" b="0" i="1" smtClean="0">
                              <a:latin typeface="Cambria Math"/>
                              <a:ea typeface="Cambria Math"/>
                            </a:rPr>
                          </m:ctrlPr>
                        </m:sSupPr>
                        <m:e>
                          <m:r>
                            <a:rPr lang="en-GB" sz="1600" b="0" i="1" smtClean="0">
                              <a:latin typeface="Cambria Math"/>
                              <a:ea typeface="Cambria Math"/>
                            </a:rPr>
                            <m:t>𝑐𝑜𝑠</m:t>
                          </m:r>
                        </m:e>
                        <m:sup>
                          <m:r>
                            <a:rPr lang="en-GB" sz="1600" b="0" i="1" smtClean="0">
                              <a:latin typeface="Cambria Math"/>
                              <a:ea typeface="Cambria Math"/>
                            </a:rPr>
                            <m:t>2</m:t>
                          </m:r>
                        </m:sup>
                      </m:sSup>
                      <m:r>
                        <a:rPr lang="en-GB" sz="1600" b="0" i="1" smtClean="0">
                          <a:latin typeface="Cambria Math"/>
                          <a:ea typeface="Cambria Math"/>
                        </a:rPr>
                        <m:t>𝜃</m:t>
                      </m:r>
                      <m:r>
                        <a:rPr lang="en-GB" sz="1600" b="0" i="1" smtClean="0">
                          <a:latin typeface="Cambria Math"/>
                          <a:ea typeface="Cambria Math"/>
                        </a:rPr>
                        <m:t>−1</m:t>
                      </m:r>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1905000" y="0"/>
                <a:ext cx="2029595" cy="338554"/>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038600" y="1752600"/>
                <a:ext cx="1790362" cy="54553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𝐴𝑟𝑒𝑎</m:t>
                      </m:r>
                      <m:r>
                        <a:rPr lang="en-GB" sz="1400" b="0" i="1" smtClean="0">
                          <a:latin typeface="Cambria Math"/>
                        </a:rPr>
                        <m:t>=</m:t>
                      </m:r>
                      <m:f>
                        <m:fPr>
                          <m:ctrlPr>
                            <a:rPr lang="en-US" sz="1400" i="1" smtClean="0">
                              <a:latin typeface="Cambria Math"/>
                            </a:rPr>
                          </m:ctrlPr>
                        </m:fPr>
                        <m:num>
                          <m:r>
                            <a:rPr lang="en-GB" sz="1400" b="0" i="1" smtClean="0">
                              <a:latin typeface="Cambria Math"/>
                            </a:rPr>
                            <m:t>12</m:t>
                          </m:r>
                          <m:r>
                            <a:rPr lang="en-US" sz="1400" i="1">
                              <a:latin typeface="Cambria Math"/>
                              <a:ea typeface="Cambria Math"/>
                            </a:rPr>
                            <m:t>𝜋</m:t>
                          </m:r>
                          <m:r>
                            <a:rPr lang="en-GB" sz="1400" b="0" i="1" smtClean="0">
                              <a:latin typeface="Cambria Math"/>
                              <a:ea typeface="Cambria Math"/>
                            </a:rPr>
                            <m:t>+</m:t>
                          </m:r>
                          <m:r>
                            <a:rPr lang="en-GB" sz="1400" i="1">
                              <a:latin typeface="Cambria Math"/>
                              <a:ea typeface="Cambria Math"/>
                            </a:rPr>
                            <m:t>17</m:t>
                          </m:r>
                          <m:rad>
                            <m:radPr>
                              <m:degHide m:val="on"/>
                              <m:ctrlPr>
                                <a:rPr lang="en-GB" sz="1400" i="1">
                                  <a:latin typeface="Cambria Math"/>
                                  <a:ea typeface="Cambria Math"/>
                                </a:rPr>
                              </m:ctrlPr>
                            </m:radPr>
                            <m:deg/>
                            <m:e>
                              <m:r>
                                <a:rPr lang="en-GB" sz="1400" i="1">
                                  <a:latin typeface="Cambria Math"/>
                                  <a:ea typeface="Cambria Math"/>
                                </a:rPr>
                                <m:t>3</m:t>
                              </m:r>
                            </m:e>
                          </m:rad>
                        </m:num>
                        <m:den>
                          <m:r>
                            <a:rPr lang="en-GB" sz="1400" b="0" i="1" smtClean="0">
                              <a:latin typeface="Cambria Math"/>
                              <a:ea typeface="Cambria Math"/>
                            </a:rPr>
                            <m:t>8</m:t>
                          </m:r>
                        </m:den>
                      </m:f>
                    </m:oMath>
                  </m:oMathPara>
                </a14:m>
                <a:endParaRPr lang="en-GB"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038600" y="1752600"/>
                <a:ext cx="1790362" cy="545534"/>
              </a:xfrm>
              <a:prstGeom prst="rect">
                <a:avLst/>
              </a:prstGeom>
              <a:blipFill rotWithShape="1">
                <a:blip r:embed="rId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657600" y="2438400"/>
                <a:ext cx="1800686" cy="70000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a:rPr>
                          </m:ctrlPr>
                        </m:fPr>
                        <m:num>
                          <m:r>
                            <a:rPr lang="en-GB" sz="1400" b="0" i="1" smtClean="0">
                              <a:latin typeface="Cambria Math"/>
                            </a:rPr>
                            <m:t>25</m:t>
                          </m:r>
                        </m:num>
                        <m:den>
                          <m:r>
                            <a:rPr lang="en-GB" sz="1400" b="0" i="1" smtClean="0">
                              <a:latin typeface="Cambria Math"/>
                            </a:rPr>
                            <m:t>2</m:t>
                          </m:r>
                        </m:den>
                      </m:f>
                      <m:nary>
                        <m:naryPr>
                          <m:ctrlPr>
                            <a:rPr lang="en-US" sz="1400" b="0" i="1" smtClean="0">
                              <a:latin typeface="Cambria Math"/>
                            </a:rPr>
                          </m:ctrlPr>
                        </m:naryPr>
                        <m:sub>
                          <m:f>
                            <m:fPr>
                              <m:ctrlPr>
                                <a:rPr lang="en-GB" sz="1400" i="1">
                                  <a:latin typeface="Cambria Math"/>
                                  <a:ea typeface="Cambria Math"/>
                                </a:rPr>
                              </m:ctrlPr>
                            </m:fPr>
                            <m:num>
                              <m:r>
                                <a:rPr lang="en-GB" sz="1400" i="1">
                                  <a:latin typeface="Cambria Math"/>
                                  <a:ea typeface="Cambria Math"/>
                                </a:rPr>
                                <m:t>𝜋</m:t>
                              </m:r>
                            </m:num>
                            <m:den>
                              <m:r>
                                <a:rPr lang="en-GB" sz="1400" i="1">
                                  <a:latin typeface="Cambria Math"/>
                                  <a:ea typeface="Cambria Math"/>
                                </a:rPr>
                                <m:t>3</m:t>
                              </m:r>
                            </m:den>
                          </m:f>
                        </m:sub>
                        <m:sup>
                          <m:f>
                            <m:fPr>
                              <m:ctrlPr>
                                <a:rPr lang="en-US" sz="1400" b="0" i="1" smtClean="0">
                                  <a:latin typeface="Cambria Math"/>
                                  <a:ea typeface="Cambria Math"/>
                                </a:rPr>
                              </m:ctrlPr>
                            </m:fPr>
                            <m:num>
                              <m:r>
                                <a:rPr lang="en-US" sz="1400" i="1">
                                  <a:latin typeface="Cambria Math"/>
                                  <a:ea typeface="Cambria Math"/>
                                </a:rPr>
                                <m:t>𝜋</m:t>
                              </m:r>
                            </m:num>
                            <m:den>
                              <m:r>
                                <a:rPr lang="en-US" sz="1400" i="1">
                                  <a:latin typeface="Cambria Math"/>
                                  <a:ea typeface="Cambria Math"/>
                                </a:rPr>
                                <m:t>2</m:t>
                              </m:r>
                            </m:den>
                          </m:f>
                        </m:sup>
                        <m:e>
                          <m:r>
                            <a:rPr lang="en-GB" sz="1400" b="0" i="1" smtClean="0">
                              <a:latin typeface="Cambria Math"/>
                              <a:ea typeface="Cambria Math"/>
                            </a:rPr>
                            <m:t> </m:t>
                          </m:r>
                          <m:r>
                            <a:rPr lang="en-GB" sz="1400" b="0" i="1" smtClean="0">
                              <a:latin typeface="Cambria Math"/>
                              <a:ea typeface="Cambria Math"/>
                            </a:rPr>
                            <m:t>𝑐𝑜𝑠</m:t>
                          </m:r>
                          <m:r>
                            <a:rPr lang="en-GB" sz="1400" b="0" i="1" smtClean="0">
                              <a:latin typeface="Cambria Math"/>
                              <a:ea typeface="Cambria Math"/>
                            </a:rPr>
                            <m:t>2</m:t>
                          </m:r>
                          <m:r>
                            <a:rPr lang="en-GB" sz="1400" b="0" i="1" smtClean="0">
                              <a:latin typeface="Cambria Math"/>
                              <a:ea typeface="Cambria Math"/>
                            </a:rPr>
                            <m:t>𝜃</m:t>
                          </m:r>
                          <m:r>
                            <a:rPr lang="en-GB" sz="1400" b="0" i="1" smtClean="0">
                              <a:latin typeface="Cambria Math"/>
                              <a:ea typeface="Cambria Math"/>
                            </a:rPr>
                            <m:t>+1  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657600" y="2438400"/>
                <a:ext cx="1800686" cy="700000"/>
              </a:xfrm>
              <a:prstGeom prst="rect">
                <a:avLst/>
              </a:prstGeom>
              <a:blipFill rotWithShape="1">
                <a:blip r:embed="rId10"/>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3657600" y="3200400"/>
                <a:ext cx="1614866" cy="70846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a:rPr>
                          </m:ctrlPr>
                        </m:fPr>
                        <m:num>
                          <m:r>
                            <a:rPr lang="en-GB" sz="1400" b="0" i="1" smtClean="0">
                              <a:latin typeface="Cambria Math"/>
                            </a:rPr>
                            <m:t>25</m:t>
                          </m:r>
                        </m:num>
                        <m:den>
                          <m:r>
                            <a:rPr lang="en-GB" sz="1400" b="0" i="1" smtClean="0">
                              <a:latin typeface="Cambria Math"/>
                            </a:rPr>
                            <m:t>2</m:t>
                          </m:r>
                        </m:den>
                      </m:f>
                      <m:sSubSup>
                        <m:sSubSupPr>
                          <m:ctrlPr>
                            <a:rPr lang="en-GB" sz="1400" b="0" i="1" smtClean="0">
                              <a:latin typeface="Cambria Math"/>
                            </a:rPr>
                          </m:ctrlPr>
                        </m:sSubSupPr>
                        <m:e>
                          <m:d>
                            <m:dPr>
                              <m:begChr m:val="["/>
                              <m:endChr m:val="]"/>
                              <m:ctrlPr>
                                <a:rPr lang="en-GB" sz="1400" b="0" i="1" smtClean="0">
                                  <a:latin typeface="Cambria Math"/>
                                </a:rPr>
                              </m:ctrlPr>
                            </m:dPr>
                            <m:e>
                              <m:f>
                                <m:fPr>
                                  <m:ctrlPr>
                                    <a:rPr lang="en-GB" sz="1400" b="0" i="1" smtClean="0">
                                      <a:latin typeface="Cambria Math"/>
                                    </a:rPr>
                                  </m:ctrlPr>
                                </m:fPr>
                                <m:num>
                                  <m:r>
                                    <a:rPr lang="en-GB" sz="1400" b="0" i="1" smtClean="0">
                                      <a:latin typeface="Cambria Math"/>
                                    </a:rPr>
                                    <m:t>1</m:t>
                                  </m:r>
                                </m:num>
                                <m:den>
                                  <m:r>
                                    <a:rPr lang="en-GB" sz="1400" b="0" i="1" smtClean="0">
                                      <a:latin typeface="Cambria Math"/>
                                    </a:rPr>
                                    <m:t>2</m:t>
                                  </m:r>
                                </m:den>
                              </m:f>
                              <m:r>
                                <a:rPr lang="en-GB" sz="1400" b="0" i="1" smtClean="0">
                                  <a:latin typeface="Cambria Math"/>
                                </a:rPr>
                                <m:t>𝑠𝑖𝑛</m:t>
                              </m:r>
                              <m:r>
                                <a:rPr lang="en-GB" sz="1400" b="0" i="1" smtClean="0">
                                  <a:latin typeface="Cambria Math"/>
                                </a:rPr>
                                <m:t>2</m:t>
                              </m:r>
                              <m:r>
                                <a:rPr lang="en-GB" sz="1400" b="0" i="1" smtClean="0">
                                  <a:latin typeface="Cambria Math"/>
                                  <a:ea typeface="Cambria Math"/>
                                </a:rPr>
                                <m:t>𝜃</m:t>
                              </m:r>
                              <m:r>
                                <a:rPr lang="en-GB" sz="1400" b="0" i="1" smtClean="0">
                                  <a:latin typeface="Cambria Math"/>
                                  <a:ea typeface="Cambria Math"/>
                                </a:rPr>
                                <m:t>+</m:t>
                              </m:r>
                              <m:r>
                                <a:rPr lang="en-GB" sz="1400" b="0" i="1" smtClean="0">
                                  <a:latin typeface="Cambria Math"/>
                                  <a:ea typeface="Cambria Math"/>
                                </a:rPr>
                                <m:t>𝜃</m:t>
                              </m:r>
                            </m:e>
                          </m:d>
                        </m:e>
                        <m:sub>
                          <m:f>
                            <m:fPr>
                              <m:ctrlPr>
                                <a:rPr lang="en-GB" sz="1400" b="0" i="1" smtClean="0">
                                  <a:latin typeface="Cambria Math"/>
                                </a:rPr>
                              </m:ctrlPr>
                            </m:fPr>
                            <m:num>
                              <m:r>
                                <a:rPr lang="en-GB" sz="1400" b="0" i="1" smtClean="0">
                                  <a:latin typeface="Cambria Math"/>
                                  <a:ea typeface="Cambria Math"/>
                                </a:rPr>
                                <m:t>𝜋</m:t>
                              </m:r>
                            </m:num>
                            <m:den>
                              <m:r>
                                <a:rPr lang="en-GB" sz="1400" b="0" i="1" smtClean="0">
                                  <a:latin typeface="Cambria Math"/>
                                </a:rPr>
                                <m:t>3</m:t>
                              </m:r>
                            </m:den>
                          </m:f>
                        </m:sub>
                        <m:sup>
                          <m:f>
                            <m:fPr>
                              <m:ctrlPr>
                                <a:rPr lang="en-GB" sz="1400" b="0" i="1" smtClean="0">
                                  <a:latin typeface="Cambria Math"/>
                                </a:rPr>
                              </m:ctrlPr>
                            </m:fPr>
                            <m:num>
                              <m:r>
                                <a:rPr lang="en-GB" sz="1400" b="0" i="1" smtClean="0">
                                  <a:latin typeface="Cambria Math"/>
                                  <a:ea typeface="Cambria Math"/>
                                </a:rPr>
                                <m:t>𝜋</m:t>
                              </m:r>
                            </m:num>
                            <m:den>
                              <m:r>
                                <a:rPr lang="en-GB" sz="1400" b="0" i="1" smtClean="0">
                                  <a:latin typeface="Cambria Math"/>
                                </a:rPr>
                                <m:t>2</m:t>
                              </m:r>
                            </m:den>
                          </m:f>
                        </m:sup>
                      </m:sSubSup>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3657600" y="3200400"/>
                <a:ext cx="1614866" cy="708464"/>
              </a:xfrm>
              <a:prstGeom prst="rect">
                <a:avLst/>
              </a:prstGeom>
              <a:blipFill rotWithShape="1">
                <a:blip r:embed="rId11"/>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3657600" y="3962400"/>
                <a:ext cx="3015697" cy="57637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a:rPr>
                          </m:ctrlPr>
                        </m:fPr>
                        <m:num>
                          <m:r>
                            <a:rPr lang="en-GB" sz="1400" b="0" i="1" smtClean="0">
                              <a:latin typeface="Cambria Math"/>
                            </a:rPr>
                            <m:t>25</m:t>
                          </m:r>
                        </m:num>
                        <m:den>
                          <m:r>
                            <a:rPr lang="en-GB" sz="1400" b="0" i="1" smtClean="0">
                              <a:latin typeface="Cambria Math"/>
                            </a:rPr>
                            <m:t>2</m:t>
                          </m:r>
                        </m:den>
                      </m:f>
                      <m:d>
                        <m:dPr>
                          <m:begChr m:val="["/>
                          <m:endChr m:val="]"/>
                          <m:ctrlPr>
                            <a:rPr lang="en-GB" sz="1400" b="0" i="1" smtClean="0">
                              <a:latin typeface="Cambria Math"/>
                            </a:rPr>
                          </m:ctrlPr>
                        </m:dPr>
                        <m:e>
                          <m:d>
                            <m:dPr>
                              <m:ctrlPr>
                                <a:rPr lang="en-GB" sz="1400" b="0" i="1" smtClean="0">
                                  <a:latin typeface="Cambria Math"/>
                                </a:rPr>
                              </m:ctrlPr>
                            </m:dPr>
                            <m:e>
                              <m:f>
                                <m:fPr>
                                  <m:ctrlPr>
                                    <a:rPr lang="en-GB" sz="1400" i="1">
                                      <a:latin typeface="Cambria Math"/>
                                    </a:rPr>
                                  </m:ctrlPr>
                                </m:fPr>
                                <m:num>
                                  <m:r>
                                    <a:rPr lang="en-GB" sz="1400" i="1">
                                      <a:latin typeface="Cambria Math"/>
                                    </a:rPr>
                                    <m:t>1</m:t>
                                  </m:r>
                                </m:num>
                                <m:den>
                                  <m:r>
                                    <a:rPr lang="en-GB" sz="1400" i="1">
                                      <a:latin typeface="Cambria Math"/>
                                    </a:rPr>
                                    <m:t>2</m:t>
                                  </m:r>
                                </m:den>
                              </m:f>
                              <m:r>
                                <a:rPr lang="en-GB" sz="1400" i="1">
                                  <a:latin typeface="Cambria Math"/>
                                </a:rPr>
                                <m:t>𝑠𝑖𝑛</m:t>
                              </m:r>
                              <m:r>
                                <a:rPr lang="en-GB" sz="1400" i="1" smtClean="0">
                                  <a:latin typeface="Cambria Math"/>
                                  <a:ea typeface="Cambria Math"/>
                                </a:rPr>
                                <m:t>𝜋</m:t>
                              </m:r>
                              <m:r>
                                <a:rPr lang="en-GB" sz="1400" b="0" i="1" smtClean="0">
                                  <a:latin typeface="Cambria Math"/>
                                  <a:ea typeface="Cambria Math"/>
                                </a:rPr>
                                <m:t>+</m:t>
                              </m:r>
                              <m:f>
                                <m:fPr>
                                  <m:ctrlPr>
                                    <a:rPr lang="en-GB" sz="1400" b="0" i="1" smtClean="0">
                                      <a:latin typeface="Cambria Math"/>
                                      <a:ea typeface="Cambria Math"/>
                                    </a:rPr>
                                  </m:ctrlPr>
                                </m:fPr>
                                <m:num>
                                  <m:r>
                                    <a:rPr lang="en-GB" sz="1400" b="0" i="1" smtClean="0">
                                      <a:latin typeface="Cambria Math"/>
                                      <a:ea typeface="Cambria Math"/>
                                    </a:rPr>
                                    <m:t>𝜋</m:t>
                                  </m:r>
                                </m:num>
                                <m:den>
                                  <m:r>
                                    <a:rPr lang="en-GB" sz="1400" b="0" i="1" smtClean="0">
                                      <a:latin typeface="Cambria Math"/>
                                      <a:ea typeface="Cambria Math"/>
                                    </a:rPr>
                                    <m:t>2</m:t>
                                  </m:r>
                                </m:den>
                              </m:f>
                            </m:e>
                          </m:d>
                          <m:r>
                            <a:rPr lang="en-GB" sz="1400" b="0" i="1" smtClean="0">
                              <a:latin typeface="Cambria Math"/>
                            </a:rPr>
                            <m:t>−</m:t>
                          </m:r>
                          <m:d>
                            <m:dPr>
                              <m:ctrlPr>
                                <a:rPr lang="en-GB" sz="1400" b="0" i="1" smtClean="0">
                                  <a:latin typeface="Cambria Math"/>
                                </a:rPr>
                              </m:ctrlPr>
                            </m:dPr>
                            <m:e>
                              <m:f>
                                <m:fPr>
                                  <m:ctrlPr>
                                    <a:rPr lang="en-GB" sz="1400" i="1">
                                      <a:latin typeface="Cambria Math"/>
                                    </a:rPr>
                                  </m:ctrlPr>
                                </m:fPr>
                                <m:num>
                                  <m:r>
                                    <a:rPr lang="en-GB" sz="1400" i="1">
                                      <a:latin typeface="Cambria Math"/>
                                    </a:rPr>
                                    <m:t>1</m:t>
                                  </m:r>
                                </m:num>
                                <m:den>
                                  <m:r>
                                    <a:rPr lang="en-GB" sz="1400" i="1">
                                      <a:latin typeface="Cambria Math"/>
                                    </a:rPr>
                                    <m:t>2</m:t>
                                  </m:r>
                                </m:den>
                              </m:f>
                              <m:r>
                                <a:rPr lang="en-GB" sz="1400" i="1">
                                  <a:latin typeface="Cambria Math"/>
                                </a:rPr>
                                <m:t>𝑠𝑖𝑛</m:t>
                              </m:r>
                              <m:f>
                                <m:fPr>
                                  <m:ctrlPr>
                                    <a:rPr lang="en-GB" sz="1400" i="1" smtClean="0">
                                      <a:latin typeface="Cambria Math"/>
                                    </a:rPr>
                                  </m:ctrlPr>
                                </m:fPr>
                                <m:num>
                                  <m:r>
                                    <a:rPr lang="en-GB" sz="1400" b="0" i="1" smtClean="0">
                                      <a:latin typeface="Cambria Math"/>
                                    </a:rPr>
                                    <m:t>2</m:t>
                                  </m:r>
                                  <m:r>
                                    <a:rPr lang="en-GB" sz="1400" b="0" i="1" smtClean="0">
                                      <a:latin typeface="Cambria Math"/>
                                      <a:ea typeface="Cambria Math"/>
                                    </a:rPr>
                                    <m:t>𝜋</m:t>
                                  </m:r>
                                </m:num>
                                <m:den>
                                  <m:r>
                                    <a:rPr lang="en-GB" sz="1400" b="0" i="1" smtClean="0">
                                      <a:latin typeface="Cambria Math"/>
                                    </a:rPr>
                                    <m:t>3</m:t>
                                  </m:r>
                                </m:den>
                              </m:f>
                              <m:r>
                                <a:rPr lang="en-GB" sz="1400" i="1">
                                  <a:latin typeface="Cambria Math"/>
                                  <a:ea typeface="Cambria Math"/>
                                </a:rPr>
                                <m:t>+</m:t>
                              </m:r>
                              <m:f>
                                <m:fPr>
                                  <m:ctrlPr>
                                    <a:rPr lang="en-GB" sz="1400" i="1">
                                      <a:latin typeface="Cambria Math"/>
                                      <a:ea typeface="Cambria Math"/>
                                    </a:rPr>
                                  </m:ctrlPr>
                                </m:fPr>
                                <m:num>
                                  <m:r>
                                    <a:rPr lang="en-GB" sz="1400" i="1">
                                      <a:latin typeface="Cambria Math"/>
                                      <a:ea typeface="Cambria Math"/>
                                    </a:rPr>
                                    <m:t>𝜋</m:t>
                                  </m:r>
                                </m:num>
                                <m:den>
                                  <m:r>
                                    <a:rPr lang="en-GB" sz="1400" b="0" i="1" smtClean="0">
                                      <a:latin typeface="Cambria Math"/>
                                      <a:ea typeface="Cambria Math"/>
                                    </a:rPr>
                                    <m:t>3</m:t>
                                  </m:r>
                                </m:den>
                              </m:f>
                            </m:e>
                          </m:d>
                        </m:e>
                      </m:d>
                    </m:oMath>
                  </m:oMathPara>
                </a14:m>
                <a:endParaRPr lang="en-GB"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3657600" y="3962400"/>
                <a:ext cx="3015697" cy="576376"/>
              </a:xfrm>
              <a:prstGeom prst="rect">
                <a:avLst/>
              </a:prstGeom>
              <a:blipFill rotWithShape="1">
                <a:blip r:embed="rId1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657600" y="4572000"/>
                <a:ext cx="1905000" cy="601640"/>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a:rPr>
                          </m:ctrlPr>
                        </m:fPr>
                        <m:num>
                          <m:r>
                            <a:rPr lang="en-GB" sz="1400" b="0" i="1" smtClean="0">
                              <a:latin typeface="Cambria Math"/>
                            </a:rPr>
                            <m:t>25</m:t>
                          </m:r>
                        </m:num>
                        <m:den>
                          <m:r>
                            <a:rPr lang="en-GB" sz="1400" b="0" i="1" smtClean="0">
                              <a:latin typeface="Cambria Math"/>
                            </a:rPr>
                            <m:t>2</m:t>
                          </m:r>
                        </m:den>
                      </m:f>
                      <m:d>
                        <m:dPr>
                          <m:begChr m:val="["/>
                          <m:endChr m:val="]"/>
                          <m:ctrlPr>
                            <a:rPr lang="en-GB" sz="1400" b="0" i="1" smtClean="0">
                              <a:latin typeface="Cambria Math"/>
                            </a:rPr>
                          </m:ctrlPr>
                        </m:dPr>
                        <m:e>
                          <m:d>
                            <m:dPr>
                              <m:ctrlPr>
                                <a:rPr lang="en-GB" sz="1400" b="0" i="1" smtClean="0">
                                  <a:latin typeface="Cambria Math"/>
                                </a:rPr>
                              </m:ctrlPr>
                            </m:dPr>
                            <m:e>
                              <m:f>
                                <m:fPr>
                                  <m:ctrlPr>
                                    <a:rPr lang="en-GB" sz="1400" b="0" i="1" smtClean="0">
                                      <a:latin typeface="Cambria Math"/>
                                      <a:ea typeface="Cambria Math"/>
                                    </a:rPr>
                                  </m:ctrlPr>
                                </m:fPr>
                                <m:num>
                                  <m:r>
                                    <a:rPr lang="en-GB" sz="1400" b="0" i="1" smtClean="0">
                                      <a:latin typeface="Cambria Math"/>
                                      <a:ea typeface="Cambria Math"/>
                                    </a:rPr>
                                    <m:t>𝜋</m:t>
                                  </m:r>
                                </m:num>
                                <m:den>
                                  <m:r>
                                    <a:rPr lang="en-GB" sz="1400" b="0" i="1" smtClean="0">
                                      <a:latin typeface="Cambria Math"/>
                                      <a:ea typeface="Cambria Math"/>
                                    </a:rPr>
                                    <m:t>2</m:t>
                                  </m:r>
                                </m:den>
                              </m:f>
                            </m:e>
                          </m:d>
                          <m:r>
                            <a:rPr lang="en-GB" sz="1400" b="0" i="1" smtClean="0">
                              <a:latin typeface="Cambria Math"/>
                            </a:rPr>
                            <m:t>−</m:t>
                          </m:r>
                          <m:d>
                            <m:dPr>
                              <m:ctrlPr>
                                <a:rPr lang="en-GB" sz="1400" b="0" i="1" smtClean="0">
                                  <a:latin typeface="Cambria Math"/>
                                </a:rPr>
                              </m:ctrlPr>
                            </m:dPr>
                            <m:e>
                              <m:f>
                                <m:fPr>
                                  <m:ctrlPr>
                                    <a:rPr lang="en-GB" sz="1400" i="1" smtClean="0">
                                      <a:latin typeface="Cambria Math"/>
                                    </a:rPr>
                                  </m:ctrlPr>
                                </m:fPr>
                                <m:num>
                                  <m:rad>
                                    <m:radPr>
                                      <m:degHide m:val="on"/>
                                      <m:ctrlPr>
                                        <a:rPr lang="en-GB" sz="1400" i="1" smtClean="0">
                                          <a:latin typeface="Cambria Math"/>
                                        </a:rPr>
                                      </m:ctrlPr>
                                    </m:radPr>
                                    <m:deg/>
                                    <m:e>
                                      <m:r>
                                        <a:rPr lang="en-GB" sz="1400" b="0" i="1" smtClean="0">
                                          <a:latin typeface="Cambria Math"/>
                                        </a:rPr>
                                        <m:t>3</m:t>
                                      </m:r>
                                    </m:e>
                                  </m:rad>
                                </m:num>
                                <m:den>
                                  <m:r>
                                    <a:rPr lang="en-GB" sz="1400" b="0" i="1" smtClean="0">
                                      <a:latin typeface="Cambria Math"/>
                                    </a:rPr>
                                    <m:t>4</m:t>
                                  </m:r>
                                </m:den>
                              </m:f>
                              <m:r>
                                <a:rPr lang="en-GB" sz="1400" i="1">
                                  <a:latin typeface="Cambria Math"/>
                                  <a:ea typeface="Cambria Math"/>
                                </a:rPr>
                                <m:t>+</m:t>
                              </m:r>
                              <m:f>
                                <m:fPr>
                                  <m:ctrlPr>
                                    <a:rPr lang="en-GB" sz="1400" i="1">
                                      <a:latin typeface="Cambria Math"/>
                                      <a:ea typeface="Cambria Math"/>
                                    </a:rPr>
                                  </m:ctrlPr>
                                </m:fPr>
                                <m:num>
                                  <m:r>
                                    <a:rPr lang="en-GB" sz="1400" i="1">
                                      <a:latin typeface="Cambria Math"/>
                                      <a:ea typeface="Cambria Math"/>
                                    </a:rPr>
                                    <m:t>𝜋</m:t>
                                  </m:r>
                                </m:num>
                                <m:den>
                                  <m:r>
                                    <a:rPr lang="en-GB" sz="1400" b="0" i="1" smtClean="0">
                                      <a:latin typeface="Cambria Math"/>
                                      <a:ea typeface="Cambria Math"/>
                                    </a:rPr>
                                    <m:t>3</m:t>
                                  </m:r>
                                </m:den>
                              </m:f>
                            </m:e>
                          </m:d>
                        </m:e>
                      </m:d>
                    </m:oMath>
                  </m:oMathPara>
                </a14:m>
                <a:endParaRPr lang="en-GB"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3657600" y="4572000"/>
                <a:ext cx="1905000" cy="601640"/>
              </a:xfrm>
              <a:prstGeom prst="rect">
                <a:avLst/>
              </a:prstGeom>
              <a:blipFill rotWithShape="1">
                <a:blip r:embed="rId13"/>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3657600" y="5257800"/>
                <a:ext cx="2209800" cy="601640"/>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a:rPr>
                          </m:ctrlPr>
                        </m:fPr>
                        <m:num>
                          <m:r>
                            <a:rPr lang="en-GB" sz="1400" b="0" i="1" smtClean="0">
                              <a:latin typeface="Cambria Math"/>
                            </a:rPr>
                            <m:t>25</m:t>
                          </m:r>
                        </m:num>
                        <m:den>
                          <m:r>
                            <a:rPr lang="en-GB" sz="1400" b="0" i="1" smtClean="0">
                              <a:latin typeface="Cambria Math"/>
                            </a:rPr>
                            <m:t>2</m:t>
                          </m:r>
                        </m:den>
                      </m:f>
                      <m:d>
                        <m:dPr>
                          <m:begChr m:val="["/>
                          <m:endChr m:val="]"/>
                          <m:ctrlPr>
                            <a:rPr lang="en-GB" sz="1400" b="0" i="1" smtClean="0">
                              <a:latin typeface="Cambria Math"/>
                            </a:rPr>
                          </m:ctrlPr>
                        </m:dPr>
                        <m:e>
                          <m:d>
                            <m:dPr>
                              <m:ctrlPr>
                                <a:rPr lang="en-GB" sz="1400" b="0" i="1" smtClean="0">
                                  <a:latin typeface="Cambria Math"/>
                                </a:rPr>
                              </m:ctrlPr>
                            </m:dPr>
                            <m:e>
                              <m:f>
                                <m:fPr>
                                  <m:ctrlPr>
                                    <a:rPr lang="en-GB" sz="1400" b="0" i="1" smtClean="0">
                                      <a:latin typeface="Cambria Math"/>
                                      <a:ea typeface="Cambria Math"/>
                                    </a:rPr>
                                  </m:ctrlPr>
                                </m:fPr>
                                <m:num>
                                  <m:r>
                                    <a:rPr lang="en-GB" sz="1400" b="0" i="1" smtClean="0">
                                      <a:latin typeface="Cambria Math"/>
                                      <a:ea typeface="Cambria Math"/>
                                    </a:rPr>
                                    <m:t>6</m:t>
                                  </m:r>
                                  <m:r>
                                    <a:rPr lang="en-GB" sz="1400" b="0" i="1" smtClean="0">
                                      <a:latin typeface="Cambria Math"/>
                                      <a:ea typeface="Cambria Math"/>
                                    </a:rPr>
                                    <m:t>𝜋</m:t>
                                  </m:r>
                                </m:num>
                                <m:den>
                                  <m:r>
                                    <a:rPr lang="en-GB" sz="1400" b="0" i="1" smtClean="0">
                                      <a:latin typeface="Cambria Math"/>
                                      <a:ea typeface="Cambria Math"/>
                                    </a:rPr>
                                    <m:t>12</m:t>
                                  </m:r>
                                </m:den>
                              </m:f>
                            </m:e>
                          </m:d>
                          <m:r>
                            <a:rPr lang="en-GB" sz="1400" b="0" i="1" smtClean="0">
                              <a:latin typeface="Cambria Math"/>
                            </a:rPr>
                            <m:t>−</m:t>
                          </m:r>
                          <m:d>
                            <m:dPr>
                              <m:ctrlPr>
                                <a:rPr lang="en-GB" sz="1400" b="0" i="1" smtClean="0">
                                  <a:latin typeface="Cambria Math"/>
                                </a:rPr>
                              </m:ctrlPr>
                            </m:dPr>
                            <m:e>
                              <m:f>
                                <m:fPr>
                                  <m:ctrlPr>
                                    <a:rPr lang="en-GB" sz="1400" i="1" smtClean="0">
                                      <a:latin typeface="Cambria Math"/>
                                    </a:rPr>
                                  </m:ctrlPr>
                                </m:fPr>
                                <m:num>
                                  <m:r>
                                    <a:rPr lang="en-GB" sz="1400" b="0" i="1" smtClean="0">
                                      <a:latin typeface="Cambria Math"/>
                                    </a:rPr>
                                    <m:t>3</m:t>
                                  </m:r>
                                  <m:rad>
                                    <m:radPr>
                                      <m:degHide m:val="on"/>
                                      <m:ctrlPr>
                                        <a:rPr lang="en-GB" sz="1400" i="1" smtClean="0">
                                          <a:latin typeface="Cambria Math"/>
                                        </a:rPr>
                                      </m:ctrlPr>
                                    </m:radPr>
                                    <m:deg/>
                                    <m:e>
                                      <m:r>
                                        <a:rPr lang="en-GB" sz="1400" b="0" i="1" smtClean="0">
                                          <a:latin typeface="Cambria Math"/>
                                        </a:rPr>
                                        <m:t>3</m:t>
                                      </m:r>
                                    </m:e>
                                  </m:rad>
                                </m:num>
                                <m:den>
                                  <m:r>
                                    <a:rPr lang="en-GB" sz="1400" b="0" i="1" smtClean="0">
                                      <a:latin typeface="Cambria Math"/>
                                    </a:rPr>
                                    <m:t>12</m:t>
                                  </m:r>
                                </m:den>
                              </m:f>
                              <m:r>
                                <a:rPr lang="en-GB" sz="1400" i="1">
                                  <a:latin typeface="Cambria Math"/>
                                  <a:ea typeface="Cambria Math"/>
                                </a:rPr>
                                <m:t>+</m:t>
                              </m:r>
                              <m:f>
                                <m:fPr>
                                  <m:ctrlPr>
                                    <a:rPr lang="en-GB" sz="1400" i="1">
                                      <a:latin typeface="Cambria Math"/>
                                      <a:ea typeface="Cambria Math"/>
                                    </a:rPr>
                                  </m:ctrlPr>
                                </m:fPr>
                                <m:num>
                                  <m:r>
                                    <a:rPr lang="en-GB" sz="1400" b="0" i="1" smtClean="0">
                                      <a:latin typeface="Cambria Math"/>
                                      <a:ea typeface="Cambria Math"/>
                                    </a:rPr>
                                    <m:t>4</m:t>
                                  </m:r>
                                  <m:r>
                                    <a:rPr lang="en-GB" sz="1400" i="1">
                                      <a:latin typeface="Cambria Math"/>
                                      <a:ea typeface="Cambria Math"/>
                                    </a:rPr>
                                    <m:t>𝜋</m:t>
                                  </m:r>
                                </m:num>
                                <m:den>
                                  <m:r>
                                    <a:rPr lang="en-GB" sz="1400" b="0" i="1" smtClean="0">
                                      <a:latin typeface="Cambria Math"/>
                                      <a:ea typeface="Cambria Math"/>
                                    </a:rPr>
                                    <m:t>12</m:t>
                                  </m:r>
                                </m:den>
                              </m:f>
                            </m:e>
                          </m:d>
                        </m:e>
                      </m:d>
                    </m:oMath>
                  </m:oMathPara>
                </a14:m>
                <a:endParaRPr lang="en-GB" sz="1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3657600" y="5257800"/>
                <a:ext cx="2209800" cy="601640"/>
              </a:xfrm>
              <a:prstGeom prst="rect">
                <a:avLst/>
              </a:prstGeom>
              <a:blipFill rotWithShape="1">
                <a:blip r:embed="rId1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733800" y="5943600"/>
                <a:ext cx="1219200" cy="55412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a:rPr>
                          </m:ctrlPr>
                        </m:fPr>
                        <m:num>
                          <m:r>
                            <a:rPr lang="en-GB" sz="1400" b="0" i="1" smtClean="0">
                              <a:latin typeface="Cambria Math"/>
                            </a:rPr>
                            <m:t>50</m:t>
                          </m:r>
                          <m:r>
                            <a:rPr lang="en-GB" sz="1400" b="0" i="1" smtClean="0">
                              <a:latin typeface="Cambria Math"/>
                              <a:ea typeface="Cambria Math"/>
                            </a:rPr>
                            <m:t>𝜋</m:t>
                          </m:r>
                          <m:r>
                            <a:rPr lang="en-GB" sz="1400" b="0" i="1" smtClean="0">
                              <a:latin typeface="Cambria Math"/>
                              <a:ea typeface="Cambria Math"/>
                            </a:rPr>
                            <m:t>−75</m:t>
                          </m:r>
                          <m:rad>
                            <m:radPr>
                              <m:degHide m:val="on"/>
                              <m:ctrlPr>
                                <a:rPr lang="en-GB" sz="1400" b="0" i="1" smtClean="0">
                                  <a:latin typeface="Cambria Math"/>
                                  <a:ea typeface="Cambria Math"/>
                                </a:rPr>
                              </m:ctrlPr>
                            </m:radPr>
                            <m:deg/>
                            <m:e>
                              <m:r>
                                <a:rPr lang="en-GB" sz="1400" b="0" i="1" smtClean="0">
                                  <a:latin typeface="Cambria Math"/>
                                  <a:ea typeface="Cambria Math"/>
                                </a:rPr>
                                <m:t>3</m:t>
                              </m:r>
                            </m:e>
                          </m:rad>
                        </m:num>
                        <m:den>
                          <m:r>
                            <a:rPr lang="en-GB" sz="1400" b="0" i="1" smtClean="0">
                              <a:latin typeface="Cambria Math"/>
                            </a:rPr>
                            <m:t>24</m:t>
                          </m:r>
                        </m:den>
                      </m:f>
                    </m:oMath>
                  </m:oMathPara>
                </a14:m>
                <a:endParaRPr lang="en-GB"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3733800" y="5943600"/>
                <a:ext cx="1219200" cy="554126"/>
              </a:xfrm>
              <a:prstGeom prst="rect">
                <a:avLst/>
              </a:prstGeom>
              <a:blipFill rotWithShape="1">
                <a:blip r:embed="rId15"/>
                <a:stretch>
                  <a:fillRect/>
                </a:stretch>
              </a:blipFill>
              <a:ln w="25400">
                <a:noFill/>
              </a:ln>
            </p:spPr>
            <p:txBody>
              <a:bodyPr/>
              <a:lstStyle/>
              <a:p>
                <a:r>
                  <a:rPr lang="en-GB">
                    <a:noFill/>
                  </a:rPr>
                  <a:t> </a:t>
                </a:r>
              </a:p>
            </p:txBody>
          </p:sp>
        </mc:Fallback>
      </mc:AlternateContent>
      <p:sp>
        <p:nvSpPr>
          <p:cNvPr id="41" name="Arc 40"/>
          <p:cNvSpPr/>
          <p:nvPr/>
        </p:nvSpPr>
        <p:spPr>
          <a:xfrm>
            <a:off x="5257800" y="2819400"/>
            <a:ext cx="381000" cy="762000"/>
          </a:xfrm>
          <a:prstGeom prst="arc">
            <a:avLst>
              <a:gd name="adj1" fmla="val 16200000"/>
              <a:gd name="adj2" fmla="val 5426045"/>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TextBox 48"/>
          <p:cNvSpPr txBox="1"/>
          <p:nvPr/>
        </p:nvSpPr>
        <p:spPr>
          <a:xfrm>
            <a:off x="5638800" y="2971800"/>
            <a:ext cx="2362200" cy="461665"/>
          </a:xfrm>
          <a:prstGeom prst="rect">
            <a:avLst/>
          </a:prstGeom>
          <a:noFill/>
        </p:spPr>
        <p:txBody>
          <a:bodyPr wrap="square" rtlCol="0">
            <a:spAutoFit/>
          </a:bodyPr>
          <a:lstStyle/>
          <a:p>
            <a:pPr algn="ctr"/>
            <a:r>
              <a:rPr lang="en-GB" sz="1200" dirty="0" smtClean="0">
                <a:solidFill>
                  <a:srgbClr val="0000FF"/>
                </a:solidFill>
                <a:latin typeface="Comic Sans MS" panose="030F0702030302020204" pitchFamily="66" charset="0"/>
              </a:rPr>
              <a:t>Integrate each term, using ‘standard patterns’ if needed…</a:t>
            </a:r>
            <a:endParaRPr lang="en-GB" sz="1200" dirty="0">
              <a:solidFill>
                <a:srgbClr val="0000FF"/>
              </a:solidFill>
              <a:latin typeface="Comic Sans MS" panose="030F0702030302020204" pitchFamily="66" charset="0"/>
            </a:endParaRPr>
          </a:p>
        </p:txBody>
      </p:sp>
      <p:sp>
        <p:nvSpPr>
          <p:cNvPr id="50" name="Arc 49"/>
          <p:cNvSpPr/>
          <p:nvPr/>
        </p:nvSpPr>
        <p:spPr>
          <a:xfrm>
            <a:off x="6400800" y="3581400"/>
            <a:ext cx="381000" cy="685800"/>
          </a:xfrm>
          <a:prstGeom prst="arc">
            <a:avLst>
              <a:gd name="adj1" fmla="val 16200000"/>
              <a:gd name="adj2" fmla="val 5426045"/>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Arc 50"/>
          <p:cNvSpPr/>
          <p:nvPr/>
        </p:nvSpPr>
        <p:spPr>
          <a:xfrm>
            <a:off x="6400800" y="4267200"/>
            <a:ext cx="381000" cy="685800"/>
          </a:xfrm>
          <a:prstGeom prst="arc">
            <a:avLst>
              <a:gd name="adj1" fmla="val 16200000"/>
              <a:gd name="adj2" fmla="val 5426045"/>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Arc 51"/>
          <p:cNvSpPr/>
          <p:nvPr/>
        </p:nvSpPr>
        <p:spPr>
          <a:xfrm>
            <a:off x="5638800" y="4876800"/>
            <a:ext cx="381000" cy="685800"/>
          </a:xfrm>
          <a:prstGeom prst="arc">
            <a:avLst>
              <a:gd name="adj1" fmla="val 16200000"/>
              <a:gd name="adj2" fmla="val 5426045"/>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Arc 53"/>
          <p:cNvSpPr/>
          <p:nvPr/>
        </p:nvSpPr>
        <p:spPr>
          <a:xfrm>
            <a:off x="5638800" y="5562600"/>
            <a:ext cx="381000" cy="685800"/>
          </a:xfrm>
          <a:prstGeom prst="arc">
            <a:avLst>
              <a:gd name="adj1" fmla="val 16200000"/>
              <a:gd name="adj2" fmla="val 5426045"/>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TextBox 54"/>
          <p:cNvSpPr txBox="1"/>
          <p:nvPr/>
        </p:nvSpPr>
        <p:spPr>
          <a:xfrm>
            <a:off x="6761018" y="3505200"/>
            <a:ext cx="2362200" cy="830997"/>
          </a:xfrm>
          <a:prstGeom prst="rect">
            <a:avLst/>
          </a:prstGeom>
          <a:noFill/>
        </p:spPr>
        <p:txBody>
          <a:bodyPr wrap="square" rtlCol="0">
            <a:spAutoFit/>
          </a:bodyPr>
          <a:lstStyle/>
          <a:p>
            <a:pPr algn="ctr"/>
            <a:r>
              <a:rPr lang="en-GB" sz="1200" dirty="0" smtClean="0">
                <a:solidFill>
                  <a:srgbClr val="0000FF"/>
                </a:solidFill>
                <a:latin typeface="Comic Sans MS" panose="030F0702030302020204" pitchFamily="66" charset="0"/>
              </a:rPr>
              <a:t>Sub in the limits (we do need to include both this time as neither will cancel a whole section out!)</a:t>
            </a:r>
            <a:endParaRPr lang="en-GB" sz="1200" dirty="0">
              <a:solidFill>
                <a:srgbClr val="0000FF"/>
              </a:solidFill>
              <a:latin typeface="Comic Sans MS" panose="030F0702030302020204" pitchFamily="66" charset="0"/>
            </a:endParaRPr>
          </a:p>
        </p:txBody>
      </p:sp>
      <p:sp>
        <p:nvSpPr>
          <p:cNvPr id="56" name="TextBox 55"/>
          <p:cNvSpPr txBox="1"/>
          <p:nvPr/>
        </p:nvSpPr>
        <p:spPr>
          <a:xfrm>
            <a:off x="6781800" y="4343400"/>
            <a:ext cx="1828800" cy="461665"/>
          </a:xfrm>
          <a:prstGeom prst="rect">
            <a:avLst/>
          </a:prstGeom>
          <a:noFill/>
        </p:spPr>
        <p:txBody>
          <a:bodyPr wrap="square" rtlCol="0">
            <a:spAutoFit/>
          </a:bodyPr>
          <a:lstStyle/>
          <a:p>
            <a:pPr algn="ctr"/>
            <a:r>
              <a:rPr lang="en-GB" sz="1200" dirty="0" smtClean="0">
                <a:solidFill>
                  <a:srgbClr val="0000FF"/>
                </a:solidFill>
                <a:latin typeface="Comic Sans MS" panose="030F0702030302020204" pitchFamily="66" charset="0"/>
              </a:rPr>
              <a:t>Calculate each part as an exact value</a:t>
            </a:r>
            <a:endParaRPr lang="en-GB" sz="1200" dirty="0">
              <a:solidFill>
                <a:srgbClr val="0000FF"/>
              </a:solidFill>
              <a:latin typeface="Comic Sans MS" panose="030F0702030302020204" pitchFamily="66" charset="0"/>
            </a:endParaRPr>
          </a:p>
        </p:txBody>
      </p:sp>
      <p:sp>
        <p:nvSpPr>
          <p:cNvPr id="57" name="TextBox 56"/>
          <p:cNvSpPr txBox="1"/>
          <p:nvPr/>
        </p:nvSpPr>
        <p:spPr>
          <a:xfrm>
            <a:off x="6019800" y="5029200"/>
            <a:ext cx="1600200" cy="461665"/>
          </a:xfrm>
          <a:prstGeom prst="rect">
            <a:avLst/>
          </a:prstGeom>
          <a:noFill/>
        </p:spPr>
        <p:txBody>
          <a:bodyPr wrap="square" rtlCol="0">
            <a:spAutoFit/>
          </a:bodyPr>
          <a:lstStyle/>
          <a:p>
            <a:pPr algn="ctr"/>
            <a:r>
              <a:rPr lang="en-GB" sz="1200" dirty="0" smtClean="0">
                <a:solidFill>
                  <a:srgbClr val="0000FF"/>
                </a:solidFill>
                <a:latin typeface="Comic Sans MS" panose="030F0702030302020204" pitchFamily="66" charset="0"/>
              </a:rPr>
              <a:t>Write with common denominators</a:t>
            </a:r>
            <a:endParaRPr lang="en-GB" sz="1200" dirty="0">
              <a:solidFill>
                <a:srgbClr val="0000FF"/>
              </a:solidFill>
              <a:latin typeface="Comic Sans MS" panose="030F0702030302020204" pitchFamily="66" charset="0"/>
            </a:endParaRPr>
          </a:p>
        </p:txBody>
      </p:sp>
      <p:sp>
        <p:nvSpPr>
          <p:cNvPr id="58" name="TextBox 57"/>
          <p:cNvSpPr txBox="1"/>
          <p:nvPr/>
        </p:nvSpPr>
        <p:spPr>
          <a:xfrm>
            <a:off x="5943600" y="5715000"/>
            <a:ext cx="1600200" cy="461665"/>
          </a:xfrm>
          <a:prstGeom prst="rect">
            <a:avLst/>
          </a:prstGeom>
          <a:noFill/>
        </p:spPr>
        <p:txBody>
          <a:bodyPr wrap="square" rtlCol="0">
            <a:spAutoFit/>
          </a:bodyPr>
          <a:lstStyle/>
          <a:p>
            <a:pPr algn="ctr"/>
            <a:r>
              <a:rPr lang="en-GB" sz="1200" dirty="0" smtClean="0">
                <a:solidFill>
                  <a:srgbClr val="0000FF"/>
                </a:solidFill>
                <a:latin typeface="Comic Sans MS" panose="030F0702030302020204" pitchFamily="66" charset="0"/>
              </a:rPr>
              <a:t>Group up and multiply by </a:t>
            </a:r>
            <a:r>
              <a:rPr lang="en-GB" sz="1200" baseline="30000" dirty="0" smtClean="0">
                <a:solidFill>
                  <a:srgbClr val="0000FF"/>
                </a:solidFill>
                <a:latin typeface="Comic Sans MS" panose="030F0702030302020204" pitchFamily="66" charset="0"/>
              </a:rPr>
              <a:t>25</a:t>
            </a:r>
            <a:r>
              <a:rPr lang="en-GB" sz="1200" dirty="0" smtClean="0">
                <a:solidFill>
                  <a:srgbClr val="0000FF"/>
                </a:solidFill>
                <a:latin typeface="Comic Sans MS" panose="030F0702030302020204" pitchFamily="66" charset="0"/>
              </a:rPr>
              <a:t>/</a:t>
            </a:r>
            <a:r>
              <a:rPr lang="en-GB" sz="1200" baseline="-25000" dirty="0" smtClean="0">
                <a:solidFill>
                  <a:srgbClr val="0000FF"/>
                </a:solidFill>
                <a:latin typeface="Comic Sans MS" panose="030F0702030302020204" pitchFamily="66" charset="0"/>
              </a:rPr>
              <a:t>2</a:t>
            </a:r>
            <a:endParaRPr lang="en-GB" sz="1200" baseline="-25000"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399192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linds(horizont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blinds(horizontal)">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blinds(horizontal)">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linds(horizontal)">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blinds(horizontal)">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blinds(horizontal)">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linds(horizontal)">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blinds(horizontal)">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blinds(horizontal)">
                                      <p:cBhvr>
                                        <p:cTn id="57" dur="500"/>
                                        <p:tgtEl>
                                          <p:spTgt spid="5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blinds(horizontal)">
                                      <p:cBhvr>
                                        <p:cTn id="62" dur="5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blinds(horizontal)">
                                      <p:cBhvr>
                                        <p:cTn id="67" dur="500"/>
                                        <p:tgtEl>
                                          <p:spTgt spid="54"/>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blinds(horizontal)">
                                      <p:cBhvr>
                                        <p:cTn id="72" dur="500"/>
                                        <p:tgtEl>
                                          <p:spTgt spid="5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blinds(horizontal)">
                                      <p:cBhvr>
                                        <p:cTn id="7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6" grpId="0"/>
      <p:bldP spid="38" grpId="0"/>
      <p:bldP spid="40" grpId="0"/>
      <p:bldP spid="41" grpId="0" animBg="1"/>
      <p:bldP spid="49" grpId="0"/>
      <p:bldP spid="50" grpId="0" animBg="1"/>
      <p:bldP spid="51" grpId="0" animBg="1"/>
      <p:bldP spid="52" grpId="0" animBg="1"/>
      <p:bldP spid="54" grpId="0" animBg="1"/>
      <p:bldP spid="55" grpId="0"/>
      <p:bldP spid="56" grpId="0"/>
      <p:bldP spid="57" grpId="0"/>
      <p:bldP spid="5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228600" y="1600200"/>
            <a:ext cx="3124200" cy="4800600"/>
          </a:xfrm>
        </p:spPr>
        <p:txBody>
          <a:bodyPr>
            <a:normAutofit/>
          </a:bodyPr>
          <a:lstStyle/>
          <a:p>
            <a:pPr marL="0" indent="0" algn="ctr">
              <a:buNone/>
            </a:pPr>
            <a:r>
              <a:rPr lang="en-GB" sz="1400" b="1" dirty="0" smtClean="0">
                <a:latin typeface="Comic Sans MS" panose="030F0702030302020204" pitchFamily="66" charset="0"/>
              </a:rPr>
              <a:t>You can use Integration to find areas of sectors of curves, given their Polar equations</a:t>
            </a:r>
            <a:endParaRPr lang="en-GB" sz="1400" dirty="0" smtClean="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smtClean="0">
                <a:latin typeface="Comic Sans MS" panose="030F0702030302020204" pitchFamily="66" charset="0"/>
              </a:rPr>
              <a:t>a) On the same diagram, sketch the curves with equations: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r = 2 + cos</a:t>
            </a:r>
            <a:r>
              <a:rPr lang="el-GR" sz="1400" dirty="0" smtClean="0">
                <a:latin typeface="Comic Sans MS" panose="030F0702030302020204" pitchFamily="66" charset="0"/>
                <a:sym typeface="Wingdings" panose="05000000000000000000" pitchFamily="2" charset="2"/>
              </a:rPr>
              <a:t>θ</a:t>
            </a:r>
            <a:endParaRPr lang="en-US" sz="1400" dirty="0" smtClean="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r = 5cos</a:t>
            </a:r>
            <a:r>
              <a:rPr lang="el-GR" sz="1400" dirty="0" smtClean="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smtClean="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b) Find the polar coordinates of the intersection of these curves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smtClean="0">
                <a:latin typeface="Comic Sans MS" panose="030F0702030302020204" pitchFamily="66" charset="0"/>
                <a:sym typeface="Wingdings" panose="05000000000000000000" pitchFamily="2" charset="2"/>
              </a:rPr>
              <a:t>c) Find the exact value of the finite region bounded by the 2 curves</a:t>
            </a:r>
          </a:p>
        </p:txBody>
      </p:sp>
      <p:sp>
        <p:nvSpPr>
          <p:cNvPr id="4" name="TextBox 3"/>
          <p:cNvSpPr txBox="1"/>
          <p:nvPr/>
        </p:nvSpPr>
        <p:spPr>
          <a:xfrm>
            <a:off x="8713589" y="6550223"/>
            <a:ext cx="423514" cy="307777"/>
          </a:xfrm>
          <a:prstGeom prst="rect">
            <a:avLst/>
          </a:prstGeom>
          <a:noFill/>
        </p:spPr>
        <p:txBody>
          <a:bodyPr wrap="none" rtlCol="0">
            <a:spAutoFit/>
          </a:bodyPr>
          <a:lstStyle/>
          <a:p>
            <a:pPr algn="ctr"/>
            <a:r>
              <a:rPr lang="en-GB" sz="1400" dirty="0" smtClean="0">
                <a:latin typeface="Comic Sans MS" panose="030F0702030302020204" pitchFamily="66" charset="0"/>
              </a:rPr>
              <a:t>7D</a:t>
            </a:r>
            <a:endParaRPr lang="en-GB" sz="1400" dirty="0">
              <a:latin typeface="Comic Sans MS" panose="030F0702030302020204" pitchFamily="66" charset="0"/>
            </a:endParaRPr>
          </a:p>
        </p:txBody>
      </p:sp>
      <p:pic>
        <p:nvPicPr>
          <p:cNvPr id="5" name="Picture 2" descr="http://hyperphysics.phy-astr.gsu.edu/hbase/math/immath/sphcoorde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76200"/>
            <a:ext cx="1623848" cy="11792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sp>
        <p:nvSpPr>
          <p:cNvPr id="6" name="TextBox 5"/>
          <p:cNvSpPr txBox="1"/>
          <p:nvPr/>
        </p:nvSpPr>
        <p:spPr>
          <a:xfrm>
            <a:off x="3962400" y="1371600"/>
            <a:ext cx="1943161" cy="338554"/>
          </a:xfrm>
          <a:prstGeom prst="rect">
            <a:avLst/>
          </a:prstGeom>
          <a:noFill/>
        </p:spPr>
        <p:txBody>
          <a:bodyPr wrap="none" rtlCol="0">
            <a:spAutoFit/>
          </a:bodyPr>
          <a:lstStyle/>
          <a:p>
            <a:pPr algn="ctr"/>
            <a:r>
              <a:rPr lang="en-GB" sz="1600" dirty="0" smtClean="0">
                <a:solidFill>
                  <a:srgbClr val="FF0000"/>
                </a:solidFill>
                <a:latin typeface="Comic Sans MS" panose="030F0702030302020204" pitchFamily="66" charset="0"/>
              </a:rPr>
              <a:t>For the red curve:</a:t>
            </a:r>
            <a:endParaRPr lang="en-GB" sz="1600" dirty="0">
              <a:solidFill>
                <a:srgbClr val="FF0000"/>
              </a:solidFill>
              <a:latin typeface="Comic Sans MS" panose="030F0702030302020204" pitchFamily="66" charset="0"/>
            </a:endParaRPr>
          </a:p>
        </p:txBody>
      </p:sp>
      <p:sp>
        <p:nvSpPr>
          <p:cNvPr id="21" name="TextBox 20"/>
          <p:cNvSpPr txBox="1"/>
          <p:nvPr/>
        </p:nvSpPr>
        <p:spPr>
          <a:xfrm>
            <a:off x="6629400" y="1371600"/>
            <a:ext cx="2008884" cy="338554"/>
          </a:xfrm>
          <a:prstGeom prst="rect">
            <a:avLst/>
          </a:prstGeom>
          <a:noFill/>
        </p:spPr>
        <p:txBody>
          <a:bodyPr wrap="none" rtlCol="0">
            <a:spAutoFit/>
          </a:bodyPr>
          <a:lstStyle/>
          <a:p>
            <a:pPr algn="ctr"/>
            <a:r>
              <a:rPr lang="en-GB" sz="1600" dirty="0" smtClean="0">
                <a:solidFill>
                  <a:srgbClr val="0000FF"/>
                </a:solidFill>
                <a:latin typeface="Comic Sans MS" panose="030F0702030302020204" pitchFamily="66" charset="0"/>
              </a:rPr>
              <a:t>For the blue curve:</a:t>
            </a:r>
            <a:endParaRPr lang="en-GB" sz="1600"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9" name="TextBox 38"/>
              <p:cNvSpPr txBox="1"/>
              <p:nvPr/>
            </p:nvSpPr>
            <p:spPr>
              <a:xfrm>
                <a:off x="1905000" y="0"/>
                <a:ext cx="2029595"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𝑐𝑜𝑠</m:t>
                      </m:r>
                      <m:r>
                        <a:rPr lang="en-GB" sz="1600" b="0" i="1" smtClean="0">
                          <a:latin typeface="Cambria Math"/>
                        </a:rPr>
                        <m:t>2</m:t>
                      </m:r>
                      <m:r>
                        <a:rPr lang="en-GB" sz="1600" b="0" i="1" smtClean="0">
                          <a:latin typeface="Cambria Math"/>
                          <a:ea typeface="Cambria Math"/>
                        </a:rPr>
                        <m:t>𝜃</m:t>
                      </m:r>
                      <m:r>
                        <a:rPr lang="en-GB" sz="1600" b="0" i="1" smtClean="0">
                          <a:latin typeface="Cambria Math"/>
                          <a:ea typeface="Cambria Math"/>
                        </a:rPr>
                        <m:t>=2</m:t>
                      </m:r>
                      <m:sSup>
                        <m:sSupPr>
                          <m:ctrlPr>
                            <a:rPr lang="en-GB" sz="1600" b="0" i="1" smtClean="0">
                              <a:latin typeface="Cambria Math"/>
                              <a:ea typeface="Cambria Math"/>
                            </a:rPr>
                          </m:ctrlPr>
                        </m:sSupPr>
                        <m:e>
                          <m:r>
                            <a:rPr lang="en-GB" sz="1600" b="0" i="1" smtClean="0">
                              <a:latin typeface="Cambria Math"/>
                              <a:ea typeface="Cambria Math"/>
                            </a:rPr>
                            <m:t>𝑐𝑜𝑠</m:t>
                          </m:r>
                        </m:e>
                        <m:sup>
                          <m:r>
                            <a:rPr lang="en-GB" sz="1600" b="0" i="1" smtClean="0">
                              <a:latin typeface="Cambria Math"/>
                              <a:ea typeface="Cambria Math"/>
                            </a:rPr>
                            <m:t>2</m:t>
                          </m:r>
                        </m:sup>
                      </m:sSup>
                      <m:r>
                        <a:rPr lang="en-GB" sz="1600" b="0" i="1" smtClean="0">
                          <a:latin typeface="Cambria Math"/>
                          <a:ea typeface="Cambria Math"/>
                        </a:rPr>
                        <m:t>𝜃</m:t>
                      </m:r>
                      <m:r>
                        <a:rPr lang="en-GB" sz="1600" b="0" i="1" smtClean="0">
                          <a:latin typeface="Cambria Math"/>
                          <a:ea typeface="Cambria Math"/>
                        </a:rPr>
                        <m:t>−1</m:t>
                      </m:r>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1905000" y="0"/>
                <a:ext cx="2029595" cy="338554"/>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038600" y="1752600"/>
                <a:ext cx="1790362" cy="54553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𝐴𝑟𝑒𝑎</m:t>
                      </m:r>
                      <m:r>
                        <a:rPr lang="en-GB" sz="1400" b="0" i="1" smtClean="0">
                          <a:latin typeface="Cambria Math"/>
                        </a:rPr>
                        <m:t>=</m:t>
                      </m:r>
                      <m:f>
                        <m:fPr>
                          <m:ctrlPr>
                            <a:rPr lang="en-US" sz="1400" i="1" smtClean="0">
                              <a:latin typeface="Cambria Math"/>
                            </a:rPr>
                          </m:ctrlPr>
                        </m:fPr>
                        <m:num>
                          <m:r>
                            <a:rPr lang="en-GB" sz="1400" b="0" i="1" smtClean="0">
                              <a:latin typeface="Cambria Math"/>
                            </a:rPr>
                            <m:t>12</m:t>
                          </m:r>
                          <m:r>
                            <a:rPr lang="en-US" sz="1400" i="1">
                              <a:latin typeface="Cambria Math"/>
                              <a:ea typeface="Cambria Math"/>
                            </a:rPr>
                            <m:t>𝜋</m:t>
                          </m:r>
                          <m:r>
                            <a:rPr lang="en-GB" sz="1400" b="0" i="1" smtClean="0">
                              <a:latin typeface="Cambria Math"/>
                              <a:ea typeface="Cambria Math"/>
                            </a:rPr>
                            <m:t>+</m:t>
                          </m:r>
                          <m:r>
                            <a:rPr lang="en-GB" sz="1400" i="1">
                              <a:latin typeface="Cambria Math"/>
                              <a:ea typeface="Cambria Math"/>
                            </a:rPr>
                            <m:t>17</m:t>
                          </m:r>
                          <m:rad>
                            <m:radPr>
                              <m:degHide m:val="on"/>
                              <m:ctrlPr>
                                <a:rPr lang="en-GB" sz="1400" i="1">
                                  <a:latin typeface="Cambria Math"/>
                                  <a:ea typeface="Cambria Math"/>
                                </a:rPr>
                              </m:ctrlPr>
                            </m:radPr>
                            <m:deg/>
                            <m:e>
                              <m:r>
                                <a:rPr lang="en-GB" sz="1400" i="1">
                                  <a:latin typeface="Cambria Math"/>
                                  <a:ea typeface="Cambria Math"/>
                                </a:rPr>
                                <m:t>3</m:t>
                              </m:r>
                            </m:e>
                          </m:rad>
                        </m:num>
                        <m:den>
                          <m:r>
                            <a:rPr lang="en-GB" sz="1400" b="0" i="1" smtClean="0">
                              <a:latin typeface="Cambria Math"/>
                              <a:ea typeface="Cambria Math"/>
                            </a:rPr>
                            <m:t>8</m:t>
                          </m:r>
                        </m:den>
                      </m:f>
                    </m:oMath>
                  </m:oMathPara>
                </a14:m>
                <a:endParaRPr lang="en-GB"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038600" y="1752600"/>
                <a:ext cx="1790362" cy="545534"/>
              </a:xfrm>
              <a:prstGeom prst="rect">
                <a:avLst/>
              </a:prstGeom>
              <a:blipFill rotWithShape="1">
                <a:blip r:embed="rId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6705600" y="1752600"/>
                <a:ext cx="1828800" cy="54412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𝐴𝑟𝑒𝑎</m:t>
                      </m:r>
                      <m:r>
                        <a:rPr lang="en-GB" sz="1400" b="0" i="1" smtClean="0">
                          <a:latin typeface="Cambria Math"/>
                        </a:rPr>
                        <m:t>=</m:t>
                      </m:r>
                      <m:f>
                        <m:fPr>
                          <m:ctrlPr>
                            <a:rPr lang="en-US" sz="1400" b="0" i="1" smtClean="0">
                              <a:latin typeface="Cambria Math"/>
                            </a:rPr>
                          </m:ctrlPr>
                        </m:fPr>
                        <m:num>
                          <m:r>
                            <a:rPr lang="en-GB" sz="1400" b="0" i="1" smtClean="0">
                              <a:latin typeface="Cambria Math"/>
                            </a:rPr>
                            <m:t>50</m:t>
                          </m:r>
                          <m:r>
                            <a:rPr lang="en-GB" sz="1400" b="0" i="1" smtClean="0">
                              <a:latin typeface="Cambria Math"/>
                              <a:ea typeface="Cambria Math"/>
                            </a:rPr>
                            <m:t>𝜋</m:t>
                          </m:r>
                          <m:r>
                            <a:rPr lang="en-GB" sz="1400" b="0" i="1" smtClean="0">
                              <a:latin typeface="Cambria Math"/>
                              <a:ea typeface="Cambria Math"/>
                            </a:rPr>
                            <m:t>−75</m:t>
                          </m:r>
                          <m:rad>
                            <m:radPr>
                              <m:degHide m:val="on"/>
                              <m:ctrlPr>
                                <a:rPr lang="en-GB" sz="1400" b="0" i="1" smtClean="0">
                                  <a:latin typeface="Cambria Math"/>
                                  <a:ea typeface="Cambria Math"/>
                                </a:rPr>
                              </m:ctrlPr>
                            </m:radPr>
                            <m:deg/>
                            <m:e>
                              <m:r>
                                <a:rPr lang="en-GB" sz="1400" b="0" i="1" smtClean="0">
                                  <a:latin typeface="Cambria Math"/>
                                  <a:ea typeface="Cambria Math"/>
                                </a:rPr>
                                <m:t>3</m:t>
                              </m:r>
                            </m:e>
                          </m:rad>
                        </m:num>
                        <m:den>
                          <m:r>
                            <a:rPr lang="en-GB" sz="1400" b="0" i="1" smtClean="0">
                              <a:latin typeface="Cambria Math"/>
                            </a:rPr>
                            <m:t>24</m:t>
                          </m:r>
                        </m:den>
                      </m:f>
                    </m:oMath>
                  </m:oMathPara>
                </a14:m>
                <a:endParaRPr lang="en-GB"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6705600" y="1752600"/>
                <a:ext cx="1828800" cy="544123"/>
              </a:xfrm>
              <a:prstGeom prst="rect">
                <a:avLst/>
              </a:prstGeom>
              <a:blipFill rotWithShape="1">
                <a:blip r:embed="rId10"/>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733800" y="2971800"/>
                <a:ext cx="2316981" cy="54553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a:rPr>
                          </m:ctrlPr>
                        </m:fPr>
                        <m:num>
                          <m:r>
                            <a:rPr lang="en-GB" sz="1400" b="0" i="1" smtClean="0">
                              <a:latin typeface="Cambria Math"/>
                            </a:rPr>
                            <m:t>12</m:t>
                          </m:r>
                          <m:r>
                            <a:rPr lang="en-US" sz="1400" i="1">
                              <a:latin typeface="Cambria Math"/>
                              <a:ea typeface="Cambria Math"/>
                            </a:rPr>
                            <m:t>𝜋</m:t>
                          </m:r>
                          <m:r>
                            <a:rPr lang="en-GB" sz="1400" b="0" i="1" smtClean="0">
                              <a:latin typeface="Cambria Math"/>
                              <a:ea typeface="Cambria Math"/>
                            </a:rPr>
                            <m:t>+</m:t>
                          </m:r>
                          <m:r>
                            <a:rPr lang="en-GB" sz="1400" i="1">
                              <a:latin typeface="Cambria Math"/>
                              <a:ea typeface="Cambria Math"/>
                            </a:rPr>
                            <m:t>17</m:t>
                          </m:r>
                          <m:rad>
                            <m:radPr>
                              <m:degHide m:val="on"/>
                              <m:ctrlPr>
                                <a:rPr lang="en-GB" sz="1400" i="1">
                                  <a:latin typeface="Cambria Math"/>
                                  <a:ea typeface="Cambria Math"/>
                                </a:rPr>
                              </m:ctrlPr>
                            </m:radPr>
                            <m:deg/>
                            <m:e>
                              <m:r>
                                <a:rPr lang="en-GB" sz="1400" i="1">
                                  <a:latin typeface="Cambria Math"/>
                                  <a:ea typeface="Cambria Math"/>
                                </a:rPr>
                                <m:t>3</m:t>
                              </m:r>
                            </m:e>
                          </m:rad>
                        </m:num>
                        <m:den>
                          <m:r>
                            <a:rPr lang="en-GB" sz="1400" b="0" i="1" smtClean="0">
                              <a:latin typeface="Cambria Math"/>
                              <a:ea typeface="Cambria Math"/>
                            </a:rPr>
                            <m:t>8</m:t>
                          </m:r>
                        </m:den>
                      </m:f>
                      <m:r>
                        <a:rPr lang="en-GB" sz="1400" b="0" i="1" smtClean="0">
                          <a:latin typeface="Cambria Math"/>
                          <a:ea typeface="Cambria Math"/>
                        </a:rPr>
                        <m:t>+</m:t>
                      </m:r>
                      <m:f>
                        <m:fPr>
                          <m:ctrlPr>
                            <a:rPr lang="en-US" sz="1400" i="1">
                              <a:latin typeface="Cambria Math"/>
                            </a:rPr>
                          </m:ctrlPr>
                        </m:fPr>
                        <m:num>
                          <m:r>
                            <a:rPr lang="en-GB" sz="1400" i="1">
                              <a:latin typeface="Cambria Math"/>
                            </a:rPr>
                            <m:t>50</m:t>
                          </m:r>
                          <m:r>
                            <a:rPr lang="en-GB" sz="1400" i="1">
                              <a:latin typeface="Cambria Math"/>
                              <a:ea typeface="Cambria Math"/>
                            </a:rPr>
                            <m:t>𝜋</m:t>
                          </m:r>
                          <m:r>
                            <a:rPr lang="en-GB" sz="1400" i="1">
                              <a:latin typeface="Cambria Math"/>
                              <a:ea typeface="Cambria Math"/>
                            </a:rPr>
                            <m:t>−75</m:t>
                          </m:r>
                          <m:rad>
                            <m:radPr>
                              <m:degHide m:val="on"/>
                              <m:ctrlPr>
                                <a:rPr lang="en-GB" sz="1400" i="1">
                                  <a:latin typeface="Cambria Math"/>
                                  <a:ea typeface="Cambria Math"/>
                                </a:rPr>
                              </m:ctrlPr>
                            </m:radPr>
                            <m:deg/>
                            <m:e>
                              <m:r>
                                <a:rPr lang="en-GB" sz="1400" i="1">
                                  <a:latin typeface="Cambria Math"/>
                                  <a:ea typeface="Cambria Math"/>
                                </a:rPr>
                                <m:t>3</m:t>
                              </m:r>
                            </m:e>
                          </m:rad>
                        </m:num>
                        <m:den>
                          <m:r>
                            <a:rPr lang="en-GB" sz="1400" i="1">
                              <a:latin typeface="Cambria Math"/>
                            </a:rPr>
                            <m:t>24</m:t>
                          </m:r>
                        </m:den>
                      </m:f>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733800" y="2971800"/>
                <a:ext cx="2316981" cy="545534"/>
              </a:xfrm>
              <a:prstGeom prst="rect">
                <a:avLst/>
              </a:prstGeom>
              <a:blipFill rotWithShape="1">
                <a:blip r:embed="rId11"/>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733800" y="3657600"/>
                <a:ext cx="2316981" cy="54553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a:rPr>
                          </m:ctrlPr>
                        </m:fPr>
                        <m:num>
                          <m:r>
                            <a:rPr lang="en-GB" sz="1400" b="0" i="1" smtClean="0">
                              <a:latin typeface="Cambria Math"/>
                            </a:rPr>
                            <m:t>36</m:t>
                          </m:r>
                          <m:r>
                            <a:rPr lang="en-US" sz="1400" i="1">
                              <a:latin typeface="Cambria Math"/>
                              <a:ea typeface="Cambria Math"/>
                            </a:rPr>
                            <m:t>𝜋</m:t>
                          </m:r>
                          <m:r>
                            <a:rPr lang="en-GB" sz="1400" b="0" i="1" smtClean="0">
                              <a:latin typeface="Cambria Math"/>
                              <a:ea typeface="Cambria Math"/>
                            </a:rPr>
                            <m:t>+51</m:t>
                          </m:r>
                          <m:rad>
                            <m:radPr>
                              <m:degHide m:val="on"/>
                              <m:ctrlPr>
                                <a:rPr lang="en-GB" sz="1400" i="1">
                                  <a:latin typeface="Cambria Math"/>
                                  <a:ea typeface="Cambria Math"/>
                                </a:rPr>
                              </m:ctrlPr>
                            </m:radPr>
                            <m:deg/>
                            <m:e>
                              <m:r>
                                <a:rPr lang="en-GB" sz="1400" i="1">
                                  <a:latin typeface="Cambria Math"/>
                                  <a:ea typeface="Cambria Math"/>
                                </a:rPr>
                                <m:t>3</m:t>
                              </m:r>
                            </m:e>
                          </m:rad>
                        </m:num>
                        <m:den>
                          <m:r>
                            <a:rPr lang="en-GB" sz="1400" b="0" i="1" smtClean="0">
                              <a:latin typeface="Cambria Math"/>
                              <a:ea typeface="Cambria Math"/>
                            </a:rPr>
                            <m:t>24</m:t>
                          </m:r>
                        </m:den>
                      </m:f>
                      <m:r>
                        <a:rPr lang="en-GB" sz="1400" b="0" i="1" smtClean="0">
                          <a:latin typeface="Cambria Math"/>
                          <a:ea typeface="Cambria Math"/>
                        </a:rPr>
                        <m:t>+</m:t>
                      </m:r>
                      <m:f>
                        <m:fPr>
                          <m:ctrlPr>
                            <a:rPr lang="en-US" sz="1400" i="1">
                              <a:latin typeface="Cambria Math"/>
                            </a:rPr>
                          </m:ctrlPr>
                        </m:fPr>
                        <m:num>
                          <m:r>
                            <a:rPr lang="en-GB" sz="1400" i="1">
                              <a:latin typeface="Cambria Math"/>
                            </a:rPr>
                            <m:t>50</m:t>
                          </m:r>
                          <m:r>
                            <a:rPr lang="en-GB" sz="1400" i="1">
                              <a:latin typeface="Cambria Math"/>
                              <a:ea typeface="Cambria Math"/>
                            </a:rPr>
                            <m:t>𝜋</m:t>
                          </m:r>
                          <m:r>
                            <a:rPr lang="en-GB" sz="1400" i="1">
                              <a:latin typeface="Cambria Math"/>
                              <a:ea typeface="Cambria Math"/>
                            </a:rPr>
                            <m:t>−75</m:t>
                          </m:r>
                          <m:rad>
                            <m:radPr>
                              <m:degHide m:val="on"/>
                              <m:ctrlPr>
                                <a:rPr lang="en-GB" sz="1400" i="1">
                                  <a:latin typeface="Cambria Math"/>
                                  <a:ea typeface="Cambria Math"/>
                                </a:rPr>
                              </m:ctrlPr>
                            </m:radPr>
                            <m:deg/>
                            <m:e>
                              <m:r>
                                <a:rPr lang="en-GB" sz="1400" i="1">
                                  <a:latin typeface="Cambria Math"/>
                                  <a:ea typeface="Cambria Math"/>
                                </a:rPr>
                                <m:t>3</m:t>
                              </m:r>
                            </m:e>
                          </m:rad>
                        </m:num>
                        <m:den>
                          <m:r>
                            <a:rPr lang="en-GB" sz="1400" i="1">
                              <a:latin typeface="Cambria Math"/>
                            </a:rPr>
                            <m:t>24</m:t>
                          </m:r>
                        </m:den>
                      </m:f>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3733800" y="3657600"/>
                <a:ext cx="2316981" cy="545534"/>
              </a:xfrm>
              <a:prstGeom prst="rect">
                <a:avLst/>
              </a:prstGeom>
              <a:blipFill rotWithShape="1">
                <a:blip r:embed="rId1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733800" y="4343400"/>
                <a:ext cx="1163652" cy="544123"/>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a:rPr>
                          </m:ctrlPr>
                        </m:fPr>
                        <m:num>
                          <m:r>
                            <a:rPr lang="en-GB" sz="1400" b="0" i="1" smtClean="0">
                              <a:latin typeface="Cambria Math"/>
                            </a:rPr>
                            <m:t>86</m:t>
                          </m:r>
                          <m:r>
                            <a:rPr lang="en-US" sz="1400" i="1">
                              <a:latin typeface="Cambria Math"/>
                              <a:ea typeface="Cambria Math"/>
                            </a:rPr>
                            <m:t>𝜋</m:t>
                          </m:r>
                          <m:r>
                            <a:rPr lang="en-GB" sz="1400" b="0" i="1" smtClean="0">
                              <a:latin typeface="Cambria Math"/>
                              <a:ea typeface="Cambria Math"/>
                            </a:rPr>
                            <m:t>−24</m:t>
                          </m:r>
                          <m:rad>
                            <m:radPr>
                              <m:degHide m:val="on"/>
                              <m:ctrlPr>
                                <a:rPr lang="en-GB" sz="1400" i="1">
                                  <a:latin typeface="Cambria Math"/>
                                  <a:ea typeface="Cambria Math"/>
                                </a:rPr>
                              </m:ctrlPr>
                            </m:radPr>
                            <m:deg/>
                            <m:e>
                              <m:r>
                                <a:rPr lang="en-GB" sz="1400" i="1">
                                  <a:latin typeface="Cambria Math"/>
                                  <a:ea typeface="Cambria Math"/>
                                </a:rPr>
                                <m:t>3</m:t>
                              </m:r>
                            </m:e>
                          </m:rad>
                        </m:num>
                        <m:den>
                          <m:r>
                            <a:rPr lang="en-GB" sz="1400" b="0" i="1" smtClean="0">
                              <a:latin typeface="Cambria Math"/>
                              <a:ea typeface="Cambria Math"/>
                            </a:rPr>
                            <m:t>24</m:t>
                          </m:r>
                        </m:den>
                      </m:f>
                    </m:oMath>
                  </m:oMathPara>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3733800" y="4343400"/>
                <a:ext cx="1163652" cy="544123"/>
              </a:xfrm>
              <a:prstGeom prst="rect">
                <a:avLst/>
              </a:prstGeom>
              <a:blipFill rotWithShape="1">
                <a:blip r:embed="rId13"/>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733800" y="5029200"/>
                <a:ext cx="1163652" cy="544123"/>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a:rPr>
                          </m:ctrlPr>
                        </m:fPr>
                        <m:num>
                          <m:r>
                            <a:rPr lang="en-GB" sz="1400" b="0" i="1" smtClean="0">
                              <a:latin typeface="Cambria Math"/>
                            </a:rPr>
                            <m:t>43</m:t>
                          </m:r>
                          <m:r>
                            <a:rPr lang="en-US" sz="1400" i="1">
                              <a:latin typeface="Cambria Math"/>
                              <a:ea typeface="Cambria Math"/>
                            </a:rPr>
                            <m:t>𝜋</m:t>
                          </m:r>
                          <m:r>
                            <a:rPr lang="en-GB" sz="1400" b="0" i="1" smtClean="0">
                              <a:latin typeface="Cambria Math"/>
                              <a:ea typeface="Cambria Math"/>
                            </a:rPr>
                            <m:t>−12</m:t>
                          </m:r>
                          <m:rad>
                            <m:radPr>
                              <m:degHide m:val="on"/>
                              <m:ctrlPr>
                                <a:rPr lang="en-GB" sz="1400" i="1">
                                  <a:latin typeface="Cambria Math"/>
                                  <a:ea typeface="Cambria Math"/>
                                </a:rPr>
                              </m:ctrlPr>
                            </m:radPr>
                            <m:deg/>
                            <m:e>
                              <m:r>
                                <a:rPr lang="en-GB" sz="1400" i="1">
                                  <a:latin typeface="Cambria Math"/>
                                  <a:ea typeface="Cambria Math"/>
                                </a:rPr>
                                <m:t>3</m:t>
                              </m:r>
                            </m:e>
                          </m:rad>
                        </m:num>
                        <m:den>
                          <m:r>
                            <a:rPr lang="en-GB" sz="1400" b="0" i="1" smtClean="0">
                              <a:latin typeface="Cambria Math"/>
                              <a:ea typeface="Cambria Math"/>
                            </a:rPr>
                            <m:t>12</m:t>
                          </m:r>
                        </m:den>
                      </m:f>
                    </m:oMath>
                  </m:oMathPara>
                </a14:m>
                <a:endParaRPr lang="en-GB" sz="1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733800" y="5029200"/>
                <a:ext cx="1163652" cy="544123"/>
              </a:xfrm>
              <a:prstGeom prst="rect">
                <a:avLst/>
              </a:prstGeom>
              <a:blipFill rotWithShape="1">
                <a:blip r:embed="rId14"/>
                <a:stretch>
                  <a:fillRect/>
                </a:stretch>
              </a:blipFill>
              <a:ln w="25400">
                <a:noFill/>
              </a:ln>
            </p:spPr>
            <p:txBody>
              <a:bodyPr/>
              <a:lstStyle/>
              <a:p>
                <a:r>
                  <a:rPr lang="en-GB">
                    <a:noFill/>
                  </a:rPr>
                  <a:t> </a:t>
                </a:r>
              </a:p>
            </p:txBody>
          </p:sp>
        </mc:Fallback>
      </mc:AlternateContent>
      <p:sp>
        <p:nvSpPr>
          <p:cNvPr id="42" name="Arc 41"/>
          <p:cNvSpPr/>
          <p:nvPr/>
        </p:nvSpPr>
        <p:spPr>
          <a:xfrm>
            <a:off x="6019800" y="3352800"/>
            <a:ext cx="381000" cy="6096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p:cNvSpPr txBox="1"/>
          <p:nvPr/>
        </p:nvSpPr>
        <p:spPr>
          <a:xfrm>
            <a:off x="6324600" y="3429000"/>
            <a:ext cx="1981200" cy="461665"/>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Write with a common denominator</a:t>
            </a:r>
            <a:endParaRPr lang="en-GB" sz="1200" dirty="0">
              <a:solidFill>
                <a:srgbClr val="FF0000"/>
              </a:solidFill>
              <a:latin typeface="Comic Sans MS" panose="030F0702030302020204" pitchFamily="66" charset="0"/>
            </a:endParaRPr>
          </a:p>
        </p:txBody>
      </p:sp>
      <p:sp>
        <p:nvSpPr>
          <p:cNvPr id="44" name="TextBox 43"/>
          <p:cNvSpPr txBox="1"/>
          <p:nvPr/>
        </p:nvSpPr>
        <p:spPr>
          <a:xfrm>
            <a:off x="3657600" y="2438400"/>
            <a:ext cx="5181600" cy="338554"/>
          </a:xfrm>
          <a:prstGeom prst="rect">
            <a:avLst/>
          </a:prstGeom>
          <a:noFill/>
        </p:spPr>
        <p:txBody>
          <a:bodyPr wrap="square" rtlCol="0">
            <a:spAutoFit/>
          </a:bodyPr>
          <a:lstStyle/>
          <a:p>
            <a:pPr algn="ctr"/>
            <a:r>
              <a:rPr lang="en-GB" sz="1600" dirty="0" smtClean="0">
                <a:solidFill>
                  <a:srgbClr val="FF0000"/>
                </a:solidFill>
                <a:latin typeface="Comic Sans MS" panose="030F0702030302020204" pitchFamily="66" charset="0"/>
              </a:rPr>
              <a:t>Add these two areas together to get the total area!</a:t>
            </a:r>
            <a:endParaRPr lang="en-GB" sz="1600" dirty="0">
              <a:solidFill>
                <a:srgbClr val="FF0000"/>
              </a:solidFill>
              <a:latin typeface="Comic Sans MS" panose="030F0702030302020204" pitchFamily="66" charset="0"/>
            </a:endParaRPr>
          </a:p>
        </p:txBody>
      </p:sp>
      <p:sp>
        <p:nvSpPr>
          <p:cNvPr id="45" name="Arc 44"/>
          <p:cNvSpPr/>
          <p:nvPr/>
        </p:nvSpPr>
        <p:spPr>
          <a:xfrm>
            <a:off x="5867400" y="4038600"/>
            <a:ext cx="381000" cy="6096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Arc 45"/>
          <p:cNvSpPr/>
          <p:nvPr/>
        </p:nvSpPr>
        <p:spPr>
          <a:xfrm>
            <a:off x="4800600" y="4724400"/>
            <a:ext cx="381000" cy="6096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TextBox 46"/>
          <p:cNvSpPr txBox="1"/>
          <p:nvPr/>
        </p:nvSpPr>
        <p:spPr>
          <a:xfrm>
            <a:off x="6172200" y="4191000"/>
            <a:ext cx="1828800" cy="276999"/>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Add the numerators</a:t>
            </a:r>
            <a:endParaRPr lang="en-GB" sz="1200" dirty="0">
              <a:solidFill>
                <a:srgbClr val="FF0000"/>
              </a:solidFill>
              <a:latin typeface="Comic Sans MS" panose="030F0702030302020204" pitchFamily="66" charset="0"/>
            </a:endParaRPr>
          </a:p>
        </p:txBody>
      </p:sp>
      <p:sp>
        <p:nvSpPr>
          <p:cNvPr id="48" name="TextBox 47"/>
          <p:cNvSpPr txBox="1"/>
          <p:nvPr/>
        </p:nvSpPr>
        <p:spPr>
          <a:xfrm>
            <a:off x="5105400" y="4876800"/>
            <a:ext cx="1447800" cy="276999"/>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Divide all by 2</a:t>
            </a:r>
            <a:endParaRPr lang="en-GB" sz="1200" dirty="0">
              <a:solidFill>
                <a:srgbClr val="FF0000"/>
              </a:solidFill>
              <a:latin typeface="Comic Sans MS" panose="030F0702030302020204" pitchFamily="66" charset="0"/>
            </a:endParaRPr>
          </a:p>
        </p:txBody>
      </p:sp>
      <p:sp>
        <p:nvSpPr>
          <p:cNvPr id="60" name="TextBox 59"/>
          <p:cNvSpPr txBox="1"/>
          <p:nvPr/>
        </p:nvSpPr>
        <p:spPr>
          <a:xfrm>
            <a:off x="3505200" y="5638800"/>
            <a:ext cx="5334000" cy="954107"/>
          </a:xfrm>
          <a:prstGeom prst="rect">
            <a:avLst/>
          </a:prstGeom>
          <a:noFill/>
        </p:spPr>
        <p:txBody>
          <a:bodyPr wrap="square" rtlCol="0">
            <a:spAutoFit/>
          </a:bodyPr>
          <a:lstStyle/>
          <a:p>
            <a:pPr marL="171450" indent="-171450" algn="ctr">
              <a:buFont typeface="Wingdings"/>
              <a:buChar char="à"/>
            </a:pPr>
            <a:r>
              <a:rPr lang="en-GB" sz="1400" dirty="0" smtClean="0">
                <a:solidFill>
                  <a:srgbClr val="FF0000"/>
                </a:solidFill>
                <a:latin typeface="Comic Sans MS" panose="030F0702030302020204" pitchFamily="66" charset="0"/>
                <a:sym typeface="Wingdings" panose="05000000000000000000" pitchFamily="2" charset="2"/>
              </a:rPr>
              <a:t>These questions are often worth a lot of marks!</a:t>
            </a:r>
          </a:p>
          <a:p>
            <a:pPr marL="171450" indent="-1714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 </a:t>
            </a:r>
            <a:r>
              <a:rPr lang="en-GB" sz="1400" dirty="0" smtClean="0">
                <a:solidFill>
                  <a:srgbClr val="FF0000"/>
                </a:solidFill>
                <a:latin typeface="Comic Sans MS" panose="030F0702030302020204" pitchFamily="66" charset="0"/>
                <a:sym typeface="Wingdings" panose="05000000000000000000" pitchFamily="2" charset="2"/>
              </a:rPr>
              <a:t>Your calculate might not give you exact values for long sums, so you will need to be able to deal with the surds and fractions yourself!</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414447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linds(horizont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linds(horizontal)">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linds(horizontal)">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blinds(horizontal)">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blinds(horizontal)">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linds(horizontal)">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linds(horizontal)">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blinds(horizontal)">
                                      <p:cBhvr>
                                        <p:cTn id="52" dur="500"/>
                                        <p:tgtEl>
                                          <p:spTgt spid="4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blinds(horizontal)">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60">
                                            <p:txEl>
                                              <p:pRg st="0" end="0"/>
                                            </p:txEl>
                                          </p:spTgt>
                                        </p:tgtEl>
                                        <p:attrNameLst>
                                          <p:attrName>style.visibility</p:attrName>
                                        </p:attrNameLst>
                                      </p:cBhvr>
                                      <p:to>
                                        <p:strVal val="visible"/>
                                      </p:to>
                                    </p:set>
                                    <p:animEffect transition="in" filter="blinds(horizontal)">
                                      <p:cBhvr>
                                        <p:cTn id="62" dur="500"/>
                                        <p:tgtEl>
                                          <p:spTgt spid="60">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60">
                                            <p:txEl>
                                              <p:pRg st="1" end="1"/>
                                            </p:txEl>
                                          </p:spTgt>
                                        </p:tgtEl>
                                        <p:attrNameLst>
                                          <p:attrName>style.visibility</p:attrName>
                                        </p:attrNameLst>
                                      </p:cBhvr>
                                      <p:to>
                                        <p:strVal val="visible"/>
                                      </p:to>
                                    </p:set>
                                    <p:animEffect transition="in" filter="blinds(horizontal)">
                                      <p:cBhvr>
                                        <p:cTn id="67" dur="500"/>
                                        <p:tgtEl>
                                          <p:spTgt spid="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42" grpId="0" animBg="1"/>
      <p:bldP spid="43" grpId="0"/>
      <p:bldP spid="44" grpId="0"/>
      <p:bldP spid="45" grpId="0" animBg="1"/>
      <p:bldP spid="46" grpId="0" animBg="1"/>
      <p:bldP spid="47" grpId="0"/>
      <p:bldP spid="4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6586" y="2743200"/>
            <a:ext cx="5543889" cy="1754326"/>
          </a:xfrm>
          <a:prstGeom prst="rect">
            <a:avLst/>
          </a:prstGeom>
          <a:noFill/>
        </p:spPr>
        <p:txBody>
          <a:bodyPr wrap="none" lIns="91440" tIns="45720" rIns="91440" bIns="45720">
            <a:spAutoFit/>
          </a:bodyPr>
          <a:lstStyle/>
          <a:p>
            <a:pPr algn="ctr"/>
            <a:r>
              <a:rPr lang="en-US" sz="5400" b="1" dirty="0" smtClean="0">
                <a:ln w="38100" cmpd="sng">
                  <a:solidFill>
                    <a:schemeClr val="tx1"/>
                  </a:solidFill>
                  <a:prstDash val="solid"/>
                </a:ln>
                <a:gradFill flip="none" rotWithShape="1">
                  <a:gsLst>
                    <a:gs pos="0">
                      <a:srgbClr val="FFFFFF">
                        <a:tint val="40000"/>
                        <a:satMod val="250000"/>
                      </a:srgbClr>
                    </a:gs>
                    <a:gs pos="9000">
                      <a:schemeClr val="tx2">
                        <a:lumMod val="60000"/>
                        <a:lumOff val="40000"/>
                      </a:schemeClr>
                    </a:gs>
                    <a:gs pos="50000">
                      <a:schemeClr val="bg1"/>
                    </a:gs>
                    <a:gs pos="79000">
                      <a:schemeClr val="tx2">
                        <a:lumMod val="60000"/>
                        <a:lumOff val="40000"/>
                      </a:schemeClr>
                    </a:gs>
                    <a:gs pos="100000">
                      <a:srgbClr val="FFFFFF">
                        <a:tint val="40000"/>
                        <a:satMod val="250000"/>
                      </a:srgbClr>
                    </a:gs>
                  </a:gsLst>
                  <a:path path="circle">
                    <a:fillToRect l="50000" t="50000" r="50000" b="50000"/>
                  </a:path>
                  <a:tileRect/>
                </a:gradFill>
                <a:latin typeface="Arial Black" panose="020B0A04020102020204" pitchFamily="34" charset="0"/>
              </a:rPr>
              <a:t>Teachings for </a:t>
            </a:r>
          </a:p>
          <a:p>
            <a:pPr algn="ctr"/>
            <a:r>
              <a:rPr lang="en-US" sz="5400" b="1" dirty="0" smtClean="0">
                <a:ln w="38100" cmpd="sng">
                  <a:solidFill>
                    <a:schemeClr val="tx1"/>
                  </a:solidFill>
                  <a:prstDash val="solid"/>
                </a:ln>
                <a:gradFill flip="none" rotWithShape="1">
                  <a:gsLst>
                    <a:gs pos="0">
                      <a:srgbClr val="FFFFFF">
                        <a:tint val="40000"/>
                        <a:satMod val="250000"/>
                      </a:srgbClr>
                    </a:gs>
                    <a:gs pos="9000">
                      <a:schemeClr val="tx2">
                        <a:lumMod val="60000"/>
                        <a:lumOff val="40000"/>
                      </a:schemeClr>
                    </a:gs>
                    <a:gs pos="50000">
                      <a:schemeClr val="bg1"/>
                    </a:gs>
                    <a:gs pos="79000">
                      <a:schemeClr val="tx2">
                        <a:lumMod val="60000"/>
                        <a:lumOff val="40000"/>
                      </a:schemeClr>
                    </a:gs>
                    <a:gs pos="100000">
                      <a:srgbClr val="FFFFFF">
                        <a:tint val="40000"/>
                        <a:satMod val="250000"/>
                      </a:srgbClr>
                    </a:gs>
                  </a:gsLst>
                  <a:path path="circle">
                    <a:fillToRect l="50000" t="50000" r="50000" b="50000"/>
                  </a:path>
                  <a:tileRect/>
                </a:gradFill>
                <a:latin typeface="Arial Black" panose="020B0A04020102020204" pitchFamily="34" charset="0"/>
              </a:rPr>
              <a:t>Exercise 7E</a:t>
            </a:r>
            <a:endParaRPr lang="en-US" sz="5400" b="1" cap="none" spc="0" dirty="0">
              <a:ln w="38100" cmpd="sng">
                <a:solidFill>
                  <a:schemeClr val="tx1"/>
                </a:solidFill>
                <a:prstDash val="solid"/>
              </a:ln>
              <a:gradFill flip="none" rotWithShape="1">
                <a:gsLst>
                  <a:gs pos="0">
                    <a:srgbClr val="FFFFFF">
                      <a:tint val="40000"/>
                      <a:satMod val="250000"/>
                    </a:srgbClr>
                  </a:gs>
                  <a:gs pos="9000">
                    <a:schemeClr val="tx2">
                      <a:lumMod val="60000"/>
                      <a:lumOff val="40000"/>
                    </a:schemeClr>
                  </a:gs>
                  <a:gs pos="50000">
                    <a:schemeClr val="bg1"/>
                  </a:gs>
                  <a:gs pos="79000">
                    <a:schemeClr val="tx2">
                      <a:lumMod val="60000"/>
                      <a:lumOff val="40000"/>
                    </a:schemeClr>
                  </a:gs>
                  <a:gs pos="100000">
                    <a:srgbClr val="FFFFFF">
                      <a:tint val="40000"/>
                      <a:satMod val="250000"/>
                    </a:srgbClr>
                  </a:gs>
                </a:gsLst>
                <a:path path="circle">
                  <a:fillToRect l="50000" t="50000" r="50000" b="50000"/>
                </a:path>
                <a:tileRect/>
              </a:gradFill>
              <a:effectLst/>
              <a:latin typeface="Arial Black" panose="020B0A04020102020204" pitchFamily="34" charset="0"/>
            </a:endParaRPr>
          </a:p>
        </p:txBody>
      </p:sp>
    </p:spTree>
    <p:extLst>
      <p:ext uri="{BB962C8B-B14F-4D97-AF65-F5344CB8AC3E}">
        <p14:creationId xmlns:p14="http://schemas.microsoft.com/office/powerpoint/2010/main" val="15565580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152400" y="1600200"/>
            <a:ext cx="3429000" cy="4876800"/>
          </a:xfrm>
        </p:spPr>
        <p:txBody>
          <a:bodyPr>
            <a:normAutofit/>
          </a:bodyPr>
          <a:lstStyle/>
          <a:p>
            <a:pPr marL="0" indent="0" algn="ctr">
              <a:buNone/>
            </a:pPr>
            <a:r>
              <a:rPr lang="en-GB" sz="1400" b="1" dirty="0" smtClean="0">
                <a:latin typeface="Comic Sans MS" panose="030F0702030302020204" pitchFamily="66" charset="0"/>
              </a:rPr>
              <a:t>You can use the Polar equation to find tangents to a curve that are parallel or perpendicular to the original line</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GB" sz="1400" dirty="0" smtClean="0">
                <a:latin typeface="Comic Sans MS" panose="030F0702030302020204" pitchFamily="66" charset="0"/>
              </a:rPr>
              <a:t>We have looked at integration to find areas beneath polar curves</a:t>
            </a:r>
          </a:p>
          <a:p>
            <a:pPr marL="0" indent="0" algn="ctr">
              <a:buNone/>
            </a:pPr>
            <a:endParaRPr lang="en-GB" sz="1400" dirty="0">
              <a:latin typeface="Comic Sans MS" panose="030F0702030302020204" pitchFamily="66" charset="0"/>
            </a:endParaRPr>
          </a:p>
          <a:p>
            <a:pPr marL="0" indent="0" algn="ctr">
              <a:buNone/>
            </a:pPr>
            <a:r>
              <a:rPr lang="en-GB" sz="1400" dirty="0" smtClean="0">
                <a:latin typeface="Comic Sans MS" panose="030F0702030302020204" pitchFamily="66" charset="0"/>
              </a:rPr>
              <a:t>This final section looks at differentiating to find tangents to polar curves</a:t>
            </a:r>
          </a:p>
          <a:p>
            <a:pPr marL="0" indent="0" algn="ctr">
              <a:buNone/>
            </a:pPr>
            <a:endParaRPr lang="en-GB" sz="1400" dirty="0">
              <a:latin typeface="Comic Sans MS" panose="030F0702030302020204" pitchFamily="66" charset="0"/>
            </a:endParaRPr>
          </a:p>
          <a:p>
            <a:pPr algn="ctr">
              <a:buFont typeface="Wingdings"/>
              <a:buChar char="à"/>
            </a:pPr>
            <a:r>
              <a:rPr lang="en-GB" sz="1400" dirty="0" smtClean="0">
                <a:latin typeface="Comic Sans MS" panose="030F0702030302020204" pitchFamily="66" charset="0"/>
                <a:sym typeface="Wingdings" panose="05000000000000000000" pitchFamily="2" charset="2"/>
              </a:rPr>
              <a:t>It is very similar to what you have done already – </a:t>
            </a:r>
            <a:r>
              <a:rPr lang="en-GB" sz="1400" dirty="0" err="1" smtClean="0">
                <a:latin typeface="Comic Sans MS" panose="030F0702030302020204" pitchFamily="66" charset="0"/>
                <a:sym typeface="Wingdings" panose="05000000000000000000" pitchFamily="2" charset="2"/>
              </a:rPr>
              <a:t>ie</a:t>
            </a:r>
            <a:r>
              <a:rPr lang="en-GB" sz="1400" dirty="0" smtClean="0">
                <a:latin typeface="Comic Sans MS" panose="030F0702030302020204" pitchFamily="66" charset="0"/>
                <a:sym typeface="Wingdings" panose="05000000000000000000" pitchFamily="2" charset="2"/>
              </a:rPr>
              <a:t>) Differentiating and setting the expression equal to 0</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smtClean="0">
                <a:latin typeface="Comic Sans MS" panose="030F0702030302020204" pitchFamily="66" charset="0"/>
                <a:sym typeface="Wingdings" panose="05000000000000000000" pitchFamily="2" charset="2"/>
              </a:rPr>
              <a:t>With polar equations we use them in a parametric form to make the process more straightforward…</a:t>
            </a:r>
            <a:endParaRPr lang="en-GB" sz="1400" dirty="0">
              <a:latin typeface="Comic Sans MS" panose="030F0702030302020204" pitchFamily="66" charset="0"/>
            </a:endParaRPr>
          </a:p>
        </p:txBody>
      </p:sp>
      <p:sp>
        <p:nvSpPr>
          <p:cNvPr id="4" name="TextBox 3"/>
          <p:cNvSpPr txBox="1"/>
          <p:nvPr/>
        </p:nvSpPr>
        <p:spPr>
          <a:xfrm>
            <a:off x="8722406" y="6550223"/>
            <a:ext cx="405880" cy="307777"/>
          </a:xfrm>
          <a:prstGeom prst="rect">
            <a:avLst/>
          </a:prstGeom>
          <a:noFill/>
        </p:spPr>
        <p:txBody>
          <a:bodyPr wrap="none" rtlCol="0">
            <a:spAutoFit/>
          </a:bodyPr>
          <a:lstStyle/>
          <a:p>
            <a:pPr algn="ctr"/>
            <a:r>
              <a:rPr lang="en-GB" sz="1400" dirty="0" smtClean="0">
                <a:latin typeface="Comic Sans MS" panose="030F0702030302020204" pitchFamily="66" charset="0"/>
              </a:rPr>
              <a:t>7E</a:t>
            </a:r>
            <a:endParaRPr lang="en-GB" sz="1400" dirty="0">
              <a:latin typeface="Comic Sans MS" panose="030F0702030302020204" pitchFamily="66" charset="0"/>
            </a:endParaRPr>
          </a:p>
        </p:txBody>
      </p:sp>
      <p:pic>
        <p:nvPicPr>
          <p:cNvPr id="5" name="Picture 6" descr="http://tutorial.math.lamar.edu/Classes/CalcIII/DIPolarCoords_files/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1227666" cy="1143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6629400" y="1828800"/>
                <a:ext cx="113165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6629400" y="1828800"/>
                <a:ext cx="1131656" cy="338554"/>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105400" y="1828800"/>
                <a:ext cx="111453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5105400" y="1828800"/>
                <a:ext cx="1114536" cy="338554"/>
              </a:xfrm>
              <a:prstGeom prst="rect">
                <a:avLst/>
              </a:prstGeom>
              <a:blipFill rotWithShape="1">
                <a:blip r:embed="rId4"/>
                <a:stretch>
                  <a:fillRect b="-1786"/>
                </a:stretch>
              </a:blipFill>
            </p:spPr>
            <p:txBody>
              <a:bodyPr/>
              <a:lstStyle/>
              <a:p>
                <a:r>
                  <a:rPr lang="en-GB">
                    <a:noFill/>
                  </a:rPr>
                  <a:t> </a:t>
                </a:r>
              </a:p>
            </p:txBody>
          </p:sp>
        </mc:Fallback>
      </mc:AlternateContent>
      <p:sp>
        <p:nvSpPr>
          <p:cNvPr id="8" name="TextBox 7"/>
          <p:cNvSpPr txBox="1"/>
          <p:nvPr/>
        </p:nvSpPr>
        <p:spPr>
          <a:xfrm>
            <a:off x="3810000" y="1371600"/>
            <a:ext cx="5181600" cy="523220"/>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You saw these two equations linking the Cartesian and polar forms in section 7A</a:t>
            </a:r>
            <a:endParaRPr lang="en-GB" sz="1400" dirty="0">
              <a:solidFill>
                <a:srgbClr val="FF0000"/>
              </a:solidFill>
              <a:latin typeface="Comic Sans MS" panose="030F0702030302020204" pitchFamily="66" charset="0"/>
            </a:endParaRPr>
          </a:p>
        </p:txBody>
      </p:sp>
      <p:pic>
        <p:nvPicPr>
          <p:cNvPr id="10"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49" t="14982" r="3205" b="6620"/>
          <a:stretch/>
        </p:blipFill>
        <p:spPr bwMode="auto">
          <a:xfrm>
            <a:off x="4648200" y="2209800"/>
            <a:ext cx="3352800" cy="228947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3787239" y="4648200"/>
            <a:ext cx="5334000" cy="1754326"/>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The equation y = </a:t>
            </a:r>
            <a:r>
              <a:rPr lang="en-GB" sz="1200" dirty="0" err="1" smtClean="0">
                <a:solidFill>
                  <a:srgbClr val="FF0000"/>
                </a:solidFill>
                <a:latin typeface="Comic Sans MS" panose="030F0702030302020204" pitchFamily="66" charset="0"/>
              </a:rPr>
              <a:t>rsin</a:t>
            </a:r>
            <a:r>
              <a:rPr lang="el-GR" sz="1200" dirty="0" smtClean="0">
                <a:solidFill>
                  <a:srgbClr val="FF0000"/>
                </a:solidFill>
                <a:latin typeface="Comic Sans MS" panose="030F0702030302020204" pitchFamily="66" charset="0"/>
              </a:rPr>
              <a:t>θ</a:t>
            </a:r>
            <a:r>
              <a:rPr lang="en-GB" sz="1200" dirty="0" smtClean="0">
                <a:solidFill>
                  <a:srgbClr val="FF0000"/>
                </a:solidFill>
                <a:latin typeface="Comic Sans MS" panose="030F0702030302020204" pitchFamily="66" charset="0"/>
              </a:rPr>
              <a:t> represents changes in the </a:t>
            </a:r>
            <a:r>
              <a:rPr lang="en-GB" sz="1200" u="sng" dirty="0" smtClean="0">
                <a:solidFill>
                  <a:srgbClr val="FF0000"/>
                </a:solidFill>
                <a:latin typeface="Comic Sans MS" panose="030F0702030302020204" pitchFamily="66" charset="0"/>
              </a:rPr>
              <a:t>vertical</a:t>
            </a:r>
            <a:r>
              <a:rPr lang="en-GB" sz="1200" dirty="0" smtClean="0">
                <a:solidFill>
                  <a:srgbClr val="FF0000"/>
                </a:solidFill>
                <a:latin typeface="Comic Sans MS" panose="030F0702030302020204" pitchFamily="66" charset="0"/>
              </a:rPr>
              <a:t> direction</a:t>
            </a:r>
          </a:p>
          <a:p>
            <a:pPr algn="ctr"/>
            <a:endParaRPr lang="en-GB" sz="1200" dirty="0" smtClean="0">
              <a:solidFill>
                <a:srgbClr val="FF0000"/>
              </a:solidFill>
              <a:latin typeface="Comic Sans MS" panose="030F0702030302020204" pitchFamily="66" charset="0"/>
            </a:endParaRPr>
          </a:p>
          <a:p>
            <a:pPr algn="ctr"/>
            <a:endParaRPr lang="en-GB" sz="1200" dirty="0">
              <a:solidFill>
                <a:srgbClr val="FF0000"/>
              </a:solidFill>
              <a:latin typeface="Comic Sans MS" panose="030F0702030302020204" pitchFamily="66" charset="0"/>
            </a:endParaRPr>
          </a:p>
          <a:p>
            <a:pPr algn="ctr"/>
            <a:r>
              <a:rPr lang="en-GB" sz="1200" dirty="0" smtClean="0">
                <a:solidFill>
                  <a:srgbClr val="FF0000"/>
                </a:solidFill>
                <a:latin typeface="Comic Sans MS" panose="030F0702030302020204" pitchFamily="66" charset="0"/>
              </a:rPr>
              <a:t>When </a:t>
            </a:r>
            <a:r>
              <a:rPr lang="en-GB" sz="1200" baseline="30000" dirty="0" err="1" smtClean="0">
                <a:solidFill>
                  <a:srgbClr val="FF0000"/>
                </a:solidFill>
                <a:latin typeface="Comic Sans MS" panose="030F0702030302020204" pitchFamily="66" charset="0"/>
              </a:rPr>
              <a:t>dy</a:t>
            </a:r>
            <a:r>
              <a:rPr lang="en-GB" sz="1200" dirty="0" smtClean="0">
                <a:solidFill>
                  <a:srgbClr val="FF0000"/>
                </a:solidFill>
                <a:latin typeface="Comic Sans MS" panose="030F0702030302020204" pitchFamily="66" charset="0"/>
              </a:rPr>
              <a:t>/</a:t>
            </a:r>
            <a:r>
              <a:rPr lang="en-GB" sz="1200" baseline="-25000" dirty="0" smtClean="0">
                <a:solidFill>
                  <a:srgbClr val="FF0000"/>
                </a:solidFill>
                <a:latin typeface="Comic Sans MS" panose="030F0702030302020204" pitchFamily="66" charset="0"/>
              </a:rPr>
              <a:t>d</a:t>
            </a:r>
            <a:r>
              <a:rPr lang="el-GR" sz="1200" baseline="-25000" dirty="0" smtClean="0">
                <a:solidFill>
                  <a:srgbClr val="FF0000"/>
                </a:solidFill>
                <a:latin typeface="Comic Sans MS" panose="030F0702030302020204" pitchFamily="66" charset="0"/>
              </a:rPr>
              <a:t>θ</a:t>
            </a:r>
            <a:r>
              <a:rPr lang="en-GB" sz="1200" baseline="-25000" dirty="0" smtClean="0">
                <a:solidFill>
                  <a:srgbClr val="FF0000"/>
                </a:solidFill>
                <a:latin typeface="Comic Sans MS" panose="030F0702030302020204" pitchFamily="66" charset="0"/>
              </a:rPr>
              <a:t> </a:t>
            </a:r>
            <a:r>
              <a:rPr lang="en-GB" sz="1200" dirty="0" smtClean="0">
                <a:solidFill>
                  <a:srgbClr val="FF0000"/>
                </a:solidFill>
                <a:latin typeface="Comic Sans MS" panose="030F0702030302020204" pitchFamily="66" charset="0"/>
              </a:rPr>
              <a:t>is 0, that means that there is </a:t>
            </a:r>
            <a:r>
              <a:rPr lang="en-GB" sz="1200" u="sng" dirty="0" smtClean="0">
                <a:solidFill>
                  <a:srgbClr val="FF0000"/>
                </a:solidFill>
                <a:latin typeface="Comic Sans MS" panose="030F0702030302020204" pitchFamily="66" charset="0"/>
              </a:rPr>
              <a:t>no movement</a:t>
            </a:r>
            <a:r>
              <a:rPr lang="en-GB" sz="1200" dirty="0" smtClean="0">
                <a:solidFill>
                  <a:srgbClr val="FF0000"/>
                </a:solidFill>
                <a:latin typeface="Comic Sans MS" panose="030F0702030302020204" pitchFamily="66" charset="0"/>
              </a:rPr>
              <a:t> in the vertical direction (the change in y with respect to a change in </a:t>
            </a:r>
            <a:r>
              <a:rPr lang="el-GR" sz="1200" dirty="0" smtClean="0">
                <a:solidFill>
                  <a:srgbClr val="FF0000"/>
                </a:solidFill>
                <a:latin typeface="Comic Sans MS" panose="030F0702030302020204" pitchFamily="66" charset="0"/>
              </a:rPr>
              <a:t>θ</a:t>
            </a:r>
            <a:r>
              <a:rPr lang="en-GB" sz="1200" dirty="0" smtClean="0">
                <a:solidFill>
                  <a:srgbClr val="FF0000"/>
                </a:solidFill>
                <a:latin typeface="Comic Sans MS" panose="030F0702030302020204" pitchFamily="66" charset="0"/>
              </a:rPr>
              <a:t> is 0)</a:t>
            </a:r>
          </a:p>
          <a:p>
            <a:pPr algn="ctr"/>
            <a:endParaRPr lang="en-GB" sz="1200" dirty="0" smtClean="0">
              <a:solidFill>
                <a:srgbClr val="FF0000"/>
              </a:solidFill>
              <a:latin typeface="Comic Sans MS" panose="030F0702030302020204" pitchFamily="66" charset="0"/>
            </a:endParaRPr>
          </a:p>
          <a:p>
            <a:pPr algn="ctr"/>
            <a:endParaRPr lang="en-GB" sz="1200" dirty="0">
              <a:solidFill>
                <a:srgbClr val="FF0000"/>
              </a:solidFill>
              <a:latin typeface="Comic Sans MS" panose="030F0702030302020204" pitchFamily="66" charset="0"/>
            </a:endParaRPr>
          </a:p>
          <a:p>
            <a:pPr algn="ctr"/>
            <a:r>
              <a:rPr lang="en-GB" sz="1200" dirty="0" smtClean="0">
                <a:solidFill>
                  <a:srgbClr val="FF0000"/>
                </a:solidFill>
                <a:latin typeface="Comic Sans MS" panose="030F0702030302020204" pitchFamily="66" charset="0"/>
                <a:sym typeface="Wingdings" panose="05000000000000000000" pitchFamily="2" charset="2"/>
              </a:rPr>
              <a:t> Therefore, if </a:t>
            </a:r>
            <a:r>
              <a:rPr lang="en-GB" sz="1200" baseline="30000" dirty="0" err="1" smtClean="0">
                <a:solidFill>
                  <a:srgbClr val="FF0000"/>
                </a:solidFill>
                <a:latin typeface="Comic Sans MS" panose="030F0702030302020204" pitchFamily="66" charset="0"/>
                <a:sym typeface="Wingdings" panose="05000000000000000000" pitchFamily="2" charset="2"/>
              </a:rPr>
              <a:t>dy</a:t>
            </a:r>
            <a:r>
              <a:rPr lang="en-GB" sz="1200" dirty="0" smtClean="0">
                <a:solidFill>
                  <a:srgbClr val="FF0000"/>
                </a:solidFill>
                <a:latin typeface="Comic Sans MS" panose="030F0702030302020204" pitchFamily="66" charset="0"/>
                <a:sym typeface="Wingdings" panose="05000000000000000000" pitchFamily="2" charset="2"/>
              </a:rPr>
              <a:t>/</a:t>
            </a:r>
            <a:r>
              <a:rPr lang="en-GB" sz="1200" baseline="-25000" dirty="0" smtClean="0">
                <a:solidFill>
                  <a:srgbClr val="FF0000"/>
                </a:solidFill>
                <a:latin typeface="Comic Sans MS" panose="030F0702030302020204" pitchFamily="66" charset="0"/>
                <a:sym typeface="Wingdings" panose="05000000000000000000" pitchFamily="2" charset="2"/>
              </a:rPr>
              <a:t>d</a:t>
            </a:r>
            <a:r>
              <a:rPr lang="el-GR" sz="1200" baseline="-25000" dirty="0" smtClean="0">
                <a:solidFill>
                  <a:srgbClr val="FF0000"/>
                </a:solidFill>
                <a:latin typeface="Comic Sans MS" panose="030F0702030302020204" pitchFamily="66" charset="0"/>
                <a:sym typeface="Wingdings" panose="05000000000000000000" pitchFamily="2" charset="2"/>
              </a:rPr>
              <a:t>θ</a:t>
            </a:r>
            <a:r>
              <a:rPr lang="en-GB" sz="1200" baseline="-25000" dirty="0" smtClean="0">
                <a:solidFill>
                  <a:srgbClr val="FF0000"/>
                </a:solidFill>
                <a:latin typeface="Comic Sans MS" panose="030F0702030302020204" pitchFamily="66" charset="0"/>
                <a:sym typeface="Wingdings" panose="05000000000000000000" pitchFamily="2" charset="2"/>
              </a:rPr>
              <a:t> </a:t>
            </a:r>
            <a:r>
              <a:rPr lang="en-GB" sz="1200" dirty="0" smtClean="0">
                <a:solidFill>
                  <a:srgbClr val="FF0000"/>
                </a:solidFill>
                <a:latin typeface="Comic Sans MS" panose="030F0702030302020204" pitchFamily="66" charset="0"/>
                <a:sym typeface="Wingdings" panose="05000000000000000000" pitchFamily="2" charset="2"/>
              </a:rPr>
              <a:t>is 0, the curve is </a:t>
            </a:r>
            <a:r>
              <a:rPr lang="en-GB" sz="1200" u="sng" dirty="0" smtClean="0">
                <a:solidFill>
                  <a:srgbClr val="FF0000"/>
                </a:solidFill>
                <a:latin typeface="Comic Sans MS" panose="030F0702030302020204" pitchFamily="66" charset="0"/>
                <a:sym typeface="Wingdings" panose="05000000000000000000" pitchFamily="2" charset="2"/>
              </a:rPr>
              <a:t>parallel</a:t>
            </a:r>
            <a:r>
              <a:rPr lang="en-GB" sz="1200" dirty="0" smtClean="0">
                <a:solidFill>
                  <a:srgbClr val="FF0000"/>
                </a:solidFill>
                <a:latin typeface="Comic Sans MS" panose="030F0702030302020204" pitchFamily="66" charset="0"/>
                <a:sym typeface="Wingdings" panose="05000000000000000000" pitchFamily="2" charset="2"/>
              </a:rPr>
              <a:t> to the ‘initial line’</a:t>
            </a:r>
            <a:endParaRPr lang="en-GB" sz="1200" dirty="0" smtClean="0">
              <a:solidFill>
                <a:srgbClr val="FF0000"/>
              </a:solidFill>
              <a:latin typeface="Comic Sans MS" panose="030F0702030302020204" pitchFamily="66" charset="0"/>
            </a:endParaRPr>
          </a:p>
          <a:p>
            <a:pPr algn="ctr"/>
            <a:endParaRPr lang="en-GB" sz="1200" dirty="0">
              <a:solidFill>
                <a:srgbClr val="FF0000"/>
              </a:solidFill>
              <a:latin typeface="Comic Sans MS" panose="030F0702030302020204" pitchFamily="66" charset="0"/>
            </a:endParaRPr>
          </a:p>
        </p:txBody>
      </p:sp>
      <p:cxnSp>
        <p:nvCxnSpPr>
          <p:cNvPr id="13" name="Straight Arrow Connector 12"/>
          <p:cNvCxnSpPr/>
          <p:nvPr/>
        </p:nvCxnSpPr>
        <p:spPr>
          <a:xfrm flipH="1">
            <a:off x="7467600" y="2895600"/>
            <a:ext cx="685800"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01000" y="2057400"/>
            <a:ext cx="1143000" cy="1200329"/>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The line from the origin at an angle of 0 is called the ‘initial line’</a:t>
            </a:r>
            <a:endParaRPr lang="en-GB" sz="1200" dirty="0">
              <a:solidFill>
                <a:srgbClr val="FF0000"/>
              </a:solidFill>
              <a:latin typeface="Comic Sans MS" panose="030F0702030302020204" pitchFamily="66" charset="0"/>
            </a:endParaRPr>
          </a:p>
        </p:txBody>
      </p:sp>
      <p:cxnSp>
        <p:nvCxnSpPr>
          <p:cNvPr id="18" name="Straight Connector 17"/>
          <p:cNvCxnSpPr/>
          <p:nvPr/>
        </p:nvCxnSpPr>
        <p:spPr>
          <a:xfrm>
            <a:off x="5105400" y="2590800"/>
            <a:ext cx="2743200"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105400" y="4114800"/>
            <a:ext cx="2743200"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5029200" y="2590800"/>
                <a:ext cx="707822" cy="4430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200" b="1" i="1" smtClean="0">
                              <a:solidFill>
                                <a:srgbClr val="0000FF"/>
                              </a:solidFill>
                              <a:latin typeface="Cambria Math"/>
                            </a:rPr>
                          </m:ctrlPr>
                        </m:fPr>
                        <m:num>
                          <m:r>
                            <a:rPr lang="en-GB" sz="1200" b="1" i="1" smtClean="0">
                              <a:solidFill>
                                <a:srgbClr val="0000FF"/>
                              </a:solidFill>
                              <a:latin typeface="Cambria Math"/>
                            </a:rPr>
                            <m:t>𝒅𝒚</m:t>
                          </m:r>
                        </m:num>
                        <m:den>
                          <m:r>
                            <a:rPr lang="en-GB" sz="1200" b="1" i="1" smtClean="0">
                              <a:solidFill>
                                <a:srgbClr val="0000FF"/>
                              </a:solidFill>
                              <a:latin typeface="Cambria Math"/>
                            </a:rPr>
                            <m:t>𝒅</m:t>
                          </m:r>
                          <m:r>
                            <a:rPr lang="en-GB" sz="1200" b="1" i="1" smtClean="0">
                              <a:solidFill>
                                <a:srgbClr val="0000FF"/>
                              </a:solidFill>
                              <a:latin typeface="Cambria Math"/>
                              <a:ea typeface="Cambria Math"/>
                            </a:rPr>
                            <m:t>𝜽</m:t>
                          </m:r>
                        </m:den>
                      </m:f>
                      <m:r>
                        <a:rPr lang="en-GB" sz="1200" b="1" i="1" smtClean="0">
                          <a:solidFill>
                            <a:srgbClr val="0000FF"/>
                          </a:solidFill>
                          <a:latin typeface="Cambria Math"/>
                        </a:rPr>
                        <m:t>=</m:t>
                      </m:r>
                      <m:r>
                        <a:rPr lang="en-GB" sz="1200" b="1" i="1" smtClean="0">
                          <a:solidFill>
                            <a:srgbClr val="0000FF"/>
                          </a:solidFill>
                          <a:latin typeface="Cambria Math"/>
                        </a:rPr>
                        <m:t>𝟎</m:t>
                      </m:r>
                    </m:oMath>
                  </m:oMathPara>
                </a14:m>
                <a:endParaRPr lang="en-GB" sz="1200" b="1" dirty="0">
                  <a:solidFill>
                    <a:srgbClr val="0000FF"/>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029200" y="2590800"/>
                <a:ext cx="707822" cy="443070"/>
              </a:xfrm>
              <a:prstGeom prst="rect">
                <a:avLst/>
              </a:prstGeom>
              <a:blipFill rotWithShape="1">
                <a:blip r:embed="rId6"/>
                <a:stretch>
                  <a:fillRect b="-13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029200" y="3657600"/>
                <a:ext cx="707822" cy="4430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200" b="1" i="1" smtClean="0">
                              <a:solidFill>
                                <a:srgbClr val="0000FF"/>
                              </a:solidFill>
                              <a:latin typeface="Cambria Math"/>
                            </a:rPr>
                          </m:ctrlPr>
                        </m:fPr>
                        <m:num>
                          <m:r>
                            <a:rPr lang="en-GB" sz="1200" b="1" i="1" smtClean="0">
                              <a:solidFill>
                                <a:srgbClr val="0000FF"/>
                              </a:solidFill>
                              <a:latin typeface="Cambria Math"/>
                            </a:rPr>
                            <m:t>𝒅𝒚</m:t>
                          </m:r>
                        </m:num>
                        <m:den>
                          <m:r>
                            <a:rPr lang="en-GB" sz="1200" b="1" i="1" smtClean="0">
                              <a:solidFill>
                                <a:srgbClr val="0000FF"/>
                              </a:solidFill>
                              <a:latin typeface="Cambria Math"/>
                            </a:rPr>
                            <m:t>𝒅</m:t>
                          </m:r>
                          <m:r>
                            <a:rPr lang="en-GB" sz="1200" b="1" i="1" smtClean="0">
                              <a:solidFill>
                                <a:srgbClr val="0000FF"/>
                              </a:solidFill>
                              <a:latin typeface="Cambria Math"/>
                              <a:ea typeface="Cambria Math"/>
                            </a:rPr>
                            <m:t>𝜽</m:t>
                          </m:r>
                        </m:den>
                      </m:f>
                      <m:r>
                        <a:rPr lang="en-GB" sz="1200" b="1" i="1" smtClean="0">
                          <a:solidFill>
                            <a:srgbClr val="0000FF"/>
                          </a:solidFill>
                          <a:latin typeface="Cambria Math"/>
                        </a:rPr>
                        <m:t>=</m:t>
                      </m:r>
                      <m:r>
                        <a:rPr lang="en-GB" sz="1200" b="1" i="1" smtClean="0">
                          <a:solidFill>
                            <a:srgbClr val="0000FF"/>
                          </a:solidFill>
                          <a:latin typeface="Cambria Math"/>
                        </a:rPr>
                        <m:t>𝟎</m:t>
                      </m:r>
                    </m:oMath>
                  </m:oMathPara>
                </a14:m>
                <a:endParaRPr lang="en-GB" sz="1200" b="1" dirty="0">
                  <a:solidFill>
                    <a:srgbClr val="0000FF"/>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029200" y="3657600"/>
                <a:ext cx="707822" cy="443070"/>
              </a:xfrm>
              <a:prstGeom prst="rect">
                <a:avLst/>
              </a:prstGeom>
              <a:blipFill rotWithShape="1">
                <a:blip r:embed="rId6"/>
                <a:stretch>
                  <a:fillRect b="-13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cxnSp>
        <p:nvCxnSpPr>
          <p:cNvPr id="25" name="Straight Arrow Connector 24"/>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360022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animEffect transition="in" filter="blinds(horizontal)">
                                      <p:cBhvr>
                                        <p:cTn id="52" dur="500"/>
                                        <p:tgtEl>
                                          <p:spTgt spid="1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1">
                                            <p:txEl>
                                              <p:pRg st="3" end="3"/>
                                            </p:txEl>
                                          </p:spTgt>
                                        </p:tgtEl>
                                        <p:attrNameLst>
                                          <p:attrName>style.visibility</p:attrName>
                                        </p:attrNameLst>
                                      </p:cBhvr>
                                      <p:to>
                                        <p:strVal val="visible"/>
                                      </p:to>
                                    </p:set>
                                    <p:animEffect transition="in" filter="blinds(horizontal)">
                                      <p:cBhvr>
                                        <p:cTn id="57" dur="500"/>
                                        <p:tgtEl>
                                          <p:spTgt spid="11">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1">
                                            <p:txEl>
                                              <p:pRg st="6" end="6"/>
                                            </p:txEl>
                                          </p:spTgt>
                                        </p:tgtEl>
                                        <p:attrNameLst>
                                          <p:attrName>style.visibility</p:attrName>
                                        </p:attrNameLst>
                                      </p:cBhvr>
                                      <p:to>
                                        <p:strVal val="visible"/>
                                      </p:to>
                                    </p:set>
                                    <p:animEffect transition="in" filter="blinds(horizontal)">
                                      <p:cBhvr>
                                        <p:cTn id="62" dur="500"/>
                                        <p:tgtEl>
                                          <p:spTgt spid="11">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5"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linds(vertical)">
                                      <p:cBhvr>
                                        <p:cTn id="67" dur="500"/>
                                        <p:tgtEl>
                                          <p:spTgt spid="18"/>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blinds(horizontal)">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5" fill="hold"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blinds(vertical)">
                                      <p:cBhvr>
                                        <p:cTn id="75" dur="500"/>
                                        <p:tgtEl>
                                          <p:spTgt spid="19"/>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blinds(horizontal)">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blinds(horizontal)">
                                      <p:cBhvr>
                                        <p:cTn id="83" dur="500"/>
                                        <p:tgtEl>
                                          <p:spTgt spid="23"/>
                                        </p:tgtEl>
                                      </p:cBhvr>
                                    </p:animEffect>
                                  </p:childTnLst>
                                </p:cTn>
                              </p:par>
                              <p:par>
                                <p:cTn id="84" presetID="3" presetClass="entr" presetSubtype="10" fill="hold"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blinds(horizontal)">
                                      <p:cBhvr>
                                        <p:cTn id="86" dur="500"/>
                                        <p:tgtEl>
                                          <p:spTgt spid="25"/>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blinds(horizontal)">
                                      <p:cBhvr>
                                        <p:cTn id="8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5" grpId="0"/>
      <p:bldP spid="20" grpId="0"/>
      <p:bldP spid="21" grpId="0"/>
      <p:bldP spid="23" grpId="0" animBg="1"/>
      <p:bldP spid="2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152400" y="1600200"/>
            <a:ext cx="3429000" cy="4876800"/>
          </a:xfrm>
        </p:spPr>
        <p:txBody>
          <a:bodyPr>
            <a:normAutofit/>
          </a:bodyPr>
          <a:lstStyle/>
          <a:p>
            <a:pPr marL="0" indent="0" algn="ctr">
              <a:buNone/>
            </a:pPr>
            <a:r>
              <a:rPr lang="en-GB" sz="1400" b="1" dirty="0" smtClean="0">
                <a:latin typeface="Comic Sans MS" panose="030F0702030302020204" pitchFamily="66" charset="0"/>
              </a:rPr>
              <a:t>You can use the Polar equation to find tangents to a curve that are parallel or perpendicular to the original line</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GB" sz="1400" dirty="0" smtClean="0">
                <a:latin typeface="Comic Sans MS" panose="030F0702030302020204" pitchFamily="66" charset="0"/>
              </a:rPr>
              <a:t>We have looked at integration to find areas beneath polar curves</a:t>
            </a:r>
          </a:p>
          <a:p>
            <a:pPr marL="0" indent="0" algn="ctr">
              <a:buNone/>
            </a:pPr>
            <a:endParaRPr lang="en-GB" sz="1400" dirty="0">
              <a:latin typeface="Comic Sans MS" panose="030F0702030302020204" pitchFamily="66" charset="0"/>
            </a:endParaRPr>
          </a:p>
          <a:p>
            <a:pPr marL="0" indent="0" algn="ctr">
              <a:buNone/>
            </a:pPr>
            <a:r>
              <a:rPr lang="en-GB" sz="1400" dirty="0" smtClean="0">
                <a:latin typeface="Comic Sans MS" panose="030F0702030302020204" pitchFamily="66" charset="0"/>
              </a:rPr>
              <a:t>This final section looks at differentiating to find tangents to polar curves</a:t>
            </a:r>
          </a:p>
          <a:p>
            <a:pPr marL="0" indent="0" algn="ctr">
              <a:buNone/>
            </a:pPr>
            <a:endParaRPr lang="en-GB" sz="1400" dirty="0">
              <a:latin typeface="Comic Sans MS" panose="030F0702030302020204" pitchFamily="66" charset="0"/>
            </a:endParaRPr>
          </a:p>
          <a:p>
            <a:pPr algn="ctr">
              <a:buFont typeface="Wingdings"/>
              <a:buChar char="à"/>
            </a:pPr>
            <a:r>
              <a:rPr lang="en-GB" sz="1400" dirty="0" smtClean="0">
                <a:latin typeface="Comic Sans MS" panose="030F0702030302020204" pitchFamily="66" charset="0"/>
                <a:sym typeface="Wingdings" panose="05000000000000000000" pitchFamily="2" charset="2"/>
              </a:rPr>
              <a:t>It is very similar to what you have done already – </a:t>
            </a:r>
            <a:r>
              <a:rPr lang="en-GB" sz="1400" dirty="0" err="1" smtClean="0">
                <a:latin typeface="Comic Sans MS" panose="030F0702030302020204" pitchFamily="66" charset="0"/>
                <a:sym typeface="Wingdings" panose="05000000000000000000" pitchFamily="2" charset="2"/>
              </a:rPr>
              <a:t>ie</a:t>
            </a:r>
            <a:r>
              <a:rPr lang="en-GB" sz="1400" dirty="0" smtClean="0">
                <a:latin typeface="Comic Sans MS" panose="030F0702030302020204" pitchFamily="66" charset="0"/>
                <a:sym typeface="Wingdings" panose="05000000000000000000" pitchFamily="2" charset="2"/>
              </a:rPr>
              <a:t>) Differentiating and setting the expression equal to 0</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smtClean="0">
                <a:latin typeface="Comic Sans MS" panose="030F0702030302020204" pitchFamily="66" charset="0"/>
                <a:sym typeface="Wingdings" panose="05000000000000000000" pitchFamily="2" charset="2"/>
              </a:rPr>
              <a:t>With polar equations we use them in a parametric form to make the process more straightforward…</a:t>
            </a:r>
            <a:endParaRPr lang="en-GB" sz="1400" dirty="0">
              <a:latin typeface="Comic Sans MS" panose="030F0702030302020204" pitchFamily="66" charset="0"/>
            </a:endParaRPr>
          </a:p>
        </p:txBody>
      </p:sp>
      <p:sp>
        <p:nvSpPr>
          <p:cNvPr id="4" name="TextBox 3"/>
          <p:cNvSpPr txBox="1"/>
          <p:nvPr/>
        </p:nvSpPr>
        <p:spPr>
          <a:xfrm>
            <a:off x="8722406" y="6550223"/>
            <a:ext cx="405880" cy="307777"/>
          </a:xfrm>
          <a:prstGeom prst="rect">
            <a:avLst/>
          </a:prstGeom>
          <a:noFill/>
        </p:spPr>
        <p:txBody>
          <a:bodyPr wrap="none" rtlCol="0">
            <a:spAutoFit/>
          </a:bodyPr>
          <a:lstStyle/>
          <a:p>
            <a:pPr algn="ctr"/>
            <a:r>
              <a:rPr lang="en-GB" sz="1400" dirty="0" smtClean="0">
                <a:latin typeface="Comic Sans MS" panose="030F0702030302020204" pitchFamily="66" charset="0"/>
              </a:rPr>
              <a:t>7E</a:t>
            </a:r>
            <a:endParaRPr lang="en-GB" sz="1400" dirty="0">
              <a:latin typeface="Comic Sans MS" panose="030F0702030302020204" pitchFamily="66" charset="0"/>
            </a:endParaRPr>
          </a:p>
        </p:txBody>
      </p:sp>
      <p:pic>
        <p:nvPicPr>
          <p:cNvPr id="5" name="Picture 6" descr="http://tutorial.math.lamar.edu/Classes/CalcIII/DIPolarCoords_files/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1227666" cy="1143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6629400" y="1828800"/>
                <a:ext cx="113165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6629400" y="1828800"/>
                <a:ext cx="1131656" cy="338554"/>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105400" y="1828800"/>
                <a:ext cx="111453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5105400" y="1828800"/>
                <a:ext cx="1114536" cy="338554"/>
              </a:xfrm>
              <a:prstGeom prst="rect">
                <a:avLst/>
              </a:prstGeom>
              <a:blipFill rotWithShape="1">
                <a:blip r:embed="rId4"/>
                <a:stretch>
                  <a:fillRect b="-1786"/>
                </a:stretch>
              </a:blipFill>
            </p:spPr>
            <p:txBody>
              <a:bodyPr/>
              <a:lstStyle/>
              <a:p>
                <a:r>
                  <a:rPr lang="en-GB">
                    <a:noFill/>
                  </a:rPr>
                  <a:t> </a:t>
                </a:r>
              </a:p>
            </p:txBody>
          </p:sp>
        </mc:Fallback>
      </mc:AlternateContent>
      <p:sp>
        <p:nvSpPr>
          <p:cNvPr id="8" name="TextBox 7"/>
          <p:cNvSpPr txBox="1"/>
          <p:nvPr/>
        </p:nvSpPr>
        <p:spPr>
          <a:xfrm>
            <a:off x="3810000" y="1371600"/>
            <a:ext cx="5181600" cy="523220"/>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You saw these two equations linking the Cartesian and polar forms in section 7A</a:t>
            </a:r>
            <a:endParaRPr lang="en-GB" sz="1400" dirty="0">
              <a:solidFill>
                <a:srgbClr val="FF0000"/>
              </a:solidFill>
              <a:latin typeface="Comic Sans MS" panose="030F0702030302020204" pitchFamily="66" charset="0"/>
            </a:endParaRPr>
          </a:p>
        </p:txBody>
      </p:sp>
      <p:pic>
        <p:nvPicPr>
          <p:cNvPr id="10"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49" t="14982" r="3205" b="6620"/>
          <a:stretch/>
        </p:blipFill>
        <p:spPr bwMode="auto">
          <a:xfrm>
            <a:off x="4648200" y="2209800"/>
            <a:ext cx="3352800" cy="228947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3787239" y="4648200"/>
            <a:ext cx="5334000" cy="1754326"/>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The equation x = </a:t>
            </a:r>
            <a:r>
              <a:rPr lang="en-GB" sz="1200" dirty="0" err="1" smtClean="0">
                <a:solidFill>
                  <a:srgbClr val="FF0000"/>
                </a:solidFill>
                <a:latin typeface="Comic Sans MS" panose="030F0702030302020204" pitchFamily="66" charset="0"/>
              </a:rPr>
              <a:t>rcos</a:t>
            </a:r>
            <a:r>
              <a:rPr lang="el-GR" sz="1200" dirty="0" smtClean="0">
                <a:solidFill>
                  <a:srgbClr val="FF0000"/>
                </a:solidFill>
                <a:latin typeface="Comic Sans MS" panose="030F0702030302020204" pitchFamily="66" charset="0"/>
              </a:rPr>
              <a:t>θ</a:t>
            </a:r>
            <a:r>
              <a:rPr lang="en-GB" sz="1200" dirty="0" smtClean="0">
                <a:solidFill>
                  <a:srgbClr val="FF0000"/>
                </a:solidFill>
                <a:latin typeface="Comic Sans MS" panose="030F0702030302020204" pitchFamily="66" charset="0"/>
              </a:rPr>
              <a:t> represents changes in the </a:t>
            </a:r>
            <a:r>
              <a:rPr lang="en-GB" sz="1200" u="sng" dirty="0" smtClean="0">
                <a:solidFill>
                  <a:srgbClr val="FF0000"/>
                </a:solidFill>
                <a:latin typeface="Comic Sans MS" panose="030F0702030302020204" pitchFamily="66" charset="0"/>
              </a:rPr>
              <a:t>horizontal</a:t>
            </a:r>
            <a:r>
              <a:rPr lang="en-GB" sz="1200" dirty="0" smtClean="0">
                <a:solidFill>
                  <a:srgbClr val="FF0000"/>
                </a:solidFill>
                <a:latin typeface="Comic Sans MS" panose="030F0702030302020204" pitchFamily="66" charset="0"/>
              </a:rPr>
              <a:t> direction</a:t>
            </a:r>
          </a:p>
          <a:p>
            <a:pPr algn="ctr"/>
            <a:endParaRPr lang="en-GB" sz="1200" dirty="0" smtClean="0">
              <a:solidFill>
                <a:srgbClr val="FF0000"/>
              </a:solidFill>
              <a:latin typeface="Comic Sans MS" panose="030F0702030302020204" pitchFamily="66" charset="0"/>
            </a:endParaRPr>
          </a:p>
          <a:p>
            <a:pPr algn="ctr"/>
            <a:endParaRPr lang="en-GB" sz="1200" dirty="0">
              <a:solidFill>
                <a:srgbClr val="FF0000"/>
              </a:solidFill>
              <a:latin typeface="Comic Sans MS" panose="030F0702030302020204" pitchFamily="66" charset="0"/>
            </a:endParaRPr>
          </a:p>
          <a:p>
            <a:pPr algn="ctr"/>
            <a:r>
              <a:rPr lang="en-GB" sz="1200" dirty="0" smtClean="0">
                <a:solidFill>
                  <a:srgbClr val="FF0000"/>
                </a:solidFill>
                <a:latin typeface="Comic Sans MS" panose="030F0702030302020204" pitchFamily="66" charset="0"/>
              </a:rPr>
              <a:t>When </a:t>
            </a:r>
            <a:r>
              <a:rPr lang="en-GB" sz="1200" baseline="30000" dirty="0" smtClean="0">
                <a:solidFill>
                  <a:srgbClr val="FF0000"/>
                </a:solidFill>
                <a:latin typeface="Comic Sans MS" panose="030F0702030302020204" pitchFamily="66" charset="0"/>
              </a:rPr>
              <a:t>dx</a:t>
            </a:r>
            <a:r>
              <a:rPr lang="en-GB" sz="1200" dirty="0" smtClean="0">
                <a:solidFill>
                  <a:srgbClr val="FF0000"/>
                </a:solidFill>
                <a:latin typeface="Comic Sans MS" panose="030F0702030302020204" pitchFamily="66" charset="0"/>
              </a:rPr>
              <a:t>/</a:t>
            </a:r>
            <a:r>
              <a:rPr lang="en-GB" sz="1200" baseline="-25000" dirty="0" smtClean="0">
                <a:solidFill>
                  <a:srgbClr val="FF0000"/>
                </a:solidFill>
                <a:latin typeface="Comic Sans MS" panose="030F0702030302020204" pitchFamily="66" charset="0"/>
              </a:rPr>
              <a:t>d</a:t>
            </a:r>
            <a:r>
              <a:rPr lang="el-GR" sz="1200" baseline="-25000" dirty="0" smtClean="0">
                <a:solidFill>
                  <a:srgbClr val="FF0000"/>
                </a:solidFill>
                <a:latin typeface="Comic Sans MS" panose="030F0702030302020204" pitchFamily="66" charset="0"/>
              </a:rPr>
              <a:t>θ</a:t>
            </a:r>
            <a:r>
              <a:rPr lang="en-GB" sz="1200" baseline="-25000" dirty="0" smtClean="0">
                <a:solidFill>
                  <a:srgbClr val="FF0000"/>
                </a:solidFill>
                <a:latin typeface="Comic Sans MS" panose="030F0702030302020204" pitchFamily="66" charset="0"/>
              </a:rPr>
              <a:t> </a:t>
            </a:r>
            <a:r>
              <a:rPr lang="en-GB" sz="1200" dirty="0" smtClean="0">
                <a:solidFill>
                  <a:srgbClr val="FF0000"/>
                </a:solidFill>
                <a:latin typeface="Comic Sans MS" panose="030F0702030302020204" pitchFamily="66" charset="0"/>
              </a:rPr>
              <a:t>is 0, that means that there is </a:t>
            </a:r>
            <a:r>
              <a:rPr lang="en-GB" sz="1200" u="sng" dirty="0" smtClean="0">
                <a:solidFill>
                  <a:srgbClr val="FF0000"/>
                </a:solidFill>
                <a:latin typeface="Comic Sans MS" panose="030F0702030302020204" pitchFamily="66" charset="0"/>
              </a:rPr>
              <a:t>no movement</a:t>
            </a:r>
            <a:r>
              <a:rPr lang="en-GB" sz="1200" dirty="0" smtClean="0">
                <a:solidFill>
                  <a:srgbClr val="FF0000"/>
                </a:solidFill>
                <a:latin typeface="Comic Sans MS" panose="030F0702030302020204" pitchFamily="66" charset="0"/>
              </a:rPr>
              <a:t> in the horizontal direction (the change in x with respect to a change in </a:t>
            </a:r>
            <a:r>
              <a:rPr lang="el-GR" sz="1200" dirty="0" smtClean="0">
                <a:solidFill>
                  <a:srgbClr val="FF0000"/>
                </a:solidFill>
                <a:latin typeface="Comic Sans MS" panose="030F0702030302020204" pitchFamily="66" charset="0"/>
              </a:rPr>
              <a:t>θ</a:t>
            </a:r>
            <a:r>
              <a:rPr lang="en-GB" sz="1200" dirty="0" smtClean="0">
                <a:solidFill>
                  <a:srgbClr val="FF0000"/>
                </a:solidFill>
                <a:latin typeface="Comic Sans MS" panose="030F0702030302020204" pitchFamily="66" charset="0"/>
              </a:rPr>
              <a:t> is 0)</a:t>
            </a:r>
          </a:p>
          <a:p>
            <a:pPr algn="ctr"/>
            <a:endParaRPr lang="en-GB" sz="1200" dirty="0" smtClean="0">
              <a:solidFill>
                <a:srgbClr val="FF0000"/>
              </a:solidFill>
              <a:latin typeface="Comic Sans MS" panose="030F0702030302020204" pitchFamily="66" charset="0"/>
            </a:endParaRPr>
          </a:p>
          <a:p>
            <a:pPr algn="ctr"/>
            <a:endParaRPr lang="en-GB" sz="1200" dirty="0">
              <a:solidFill>
                <a:srgbClr val="FF0000"/>
              </a:solidFill>
              <a:latin typeface="Comic Sans MS" panose="030F0702030302020204" pitchFamily="66" charset="0"/>
            </a:endParaRPr>
          </a:p>
          <a:p>
            <a:pPr algn="ctr"/>
            <a:r>
              <a:rPr lang="en-GB" sz="1200" dirty="0" smtClean="0">
                <a:solidFill>
                  <a:srgbClr val="FF0000"/>
                </a:solidFill>
                <a:latin typeface="Comic Sans MS" panose="030F0702030302020204" pitchFamily="66" charset="0"/>
                <a:sym typeface="Wingdings" panose="05000000000000000000" pitchFamily="2" charset="2"/>
              </a:rPr>
              <a:t> Therefore, if </a:t>
            </a:r>
            <a:r>
              <a:rPr lang="en-GB" sz="1200" baseline="30000" dirty="0" err="1" smtClean="0">
                <a:solidFill>
                  <a:srgbClr val="FF0000"/>
                </a:solidFill>
                <a:latin typeface="Comic Sans MS" panose="030F0702030302020204" pitchFamily="66" charset="0"/>
                <a:sym typeface="Wingdings" panose="05000000000000000000" pitchFamily="2" charset="2"/>
              </a:rPr>
              <a:t>dy</a:t>
            </a:r>
            <a:r>
              <a:rPr lang="en-GB" sz="1200" dirty="0" smtClean="0">
                <a:solidFill>
                  <a:srgbClr val="FF0000"/>
                </a:solidFill>
                <a:latin typeface="Comic Sans MS" panose="030F0702030302020204" pitchFamily="66" charset="0"/>
                <a:sym typeface="Wingdings" panose="05000000000000000000" pitchFamily="2" charset="2"/>
              </a:rPr>
              <a:t>/</a:t>
            </a:r>
            <a:r>
              <a:rPr lang="en-GB" sz="1200" baseline="-25000" dirty="0" smtClean="0">
                <a:solidFill>
                  <a:srgbClr val="FF0000"/>
                </a:solidFill>
                <a:latin typeface="Comic Sans MS" panose="030F0702030302020204" pitchFamily="66" charset="0"/>
                <a:sym typeface="Wingdings" panose="05000000000000000000" pitchFamily="2" charset="2"/>
              </a:rPr>
              <a:t>d</a:t>
            </a:r>
            <a:r>
              <a:rPr lang="el-GR" sz="1200" baseline="-25000" dirty="0" smtClean="0">
                <a:solidFill>
                  <a:srgbClr val="FF0000"/>
                </a:solidFill>
                <a:latin typeface="Comic Sans MS" panose="030F0702030302020204" pitchFamily="66" charset="0"/>
                <a:sym typeface="Wingdings" panose="05000000000000000000" pitchFamily="2" charset="2"/>
              </a:rPr>
              <a:t>θ</a:t>
            </a:r>
            <a:r>
              <a:rPr lang="en-GB" sz="1200" baseline="-25000" dirty="0" smtClean="0">
                <a:solidFill>
                  <a:srgbClr val="FF0000"/>
                </a:solidFill>
                <a:latin typeface="Comic Sans MS" panose="030F0702030302020204" pitchFamily="66" charset="0"/>
                <a:sym typeface="Wingdings" panose="05000000000000000000" pitchFamily="2" charset="2"/>
              </a:rPr>
              <a:t> </a:t>
            </a:r>
            <a:r>
              <a:rPr lang="en-GB" sz="1200" dirty="0" smtClean="0">
                <a:solidFill>
                  <a:srgbClr val="FF0000"/>
                </a:solidFill>
                <a:latin typeface="Comic Sans MS" panose="030F0702030302020204" pitchFamily="66" charset="0"/>
                <a:sym typeface="Wingdings" panose="05000000000000000000" pitchFamily="2" charset="2"/>
              </a:rPr>
              <a:t>is 0, the curve is </a:t>
            </a:r>
            <a:r>
              <a:rPr lang="en-GB" sz="1200" u="sng" dirty="0" smtClean="0">
                <a:solidFill>
                  <a:srgbClr val="FF0000"/>
                </a:solidFill>
                <a:latin typeface="Comic Sans MS" panose="030F0702030302020204" pitchFamily="66" charset="0"/>
                <a:sym typeface="Wingdings" panose="05000000000000000000" pitchFamily="2" charset="2"/>
              </a:rPr>
              <a:t>perpendicular</a:t>
            </a:r>
            <a:r>
              <a:rPr lang="en-GB" sz="1200" dirty="0" smtClean="0">
                <a:solidFill>
                  <a:srgbClr val="FF0000"/>
                </a:solidFill>
                <a:latin typeface="Comic Sans MS" panose="030F0702030302020204" pitchFamily="66" charset="0"/>
                <a:sym typeface="Wingdings" panose="05000000000000000000" pitchFamily="2" charset="2"/>
              </a:rPr>
              <a:t> to the ‘initial line’</a:t>
            </a:r>
            <a:endParaRPr lang="en-GB" sz="1200" dirty="0" smtClean="0">
              <a:solidFill>
                <a:srgbClr val="FF0000"/>
              </a:solidFill>
              <a:latin typeface="Comic Sans MS" panose="030F0702030302020204" pitchFamily="66" charset="0"/>
            </a:endParaRPr>
          </a:p>
          <a:p>
            <a:pPr algn="ctr"/>
            <a:endParaRPr lang="en-GB" sz="1200" dirty="0">
              <a:solidFill>
                <a:srgbClr val="FF0000"/>
              </a:solidFill>
              <a:latin typeface="Comic Sans MS" panose="030F0702030302020204" pitchFamily="66" charset="0"/>
            </a:endParaRPr>
          </a:p>
        </p:txBody>
      </p:sp>
      <p:cxnSp>
        <p:nvCxnSpPr>
          <p:cNvPr id="13" name="Straight Arrow Connector 12"/>
          <p:cNvCxnSpPr/>
          <p:nvPr/>
        </p:nvCxnSpPr>
        <p:spPr>
          <a:xfrm flipH="1">
            <a:off x="7467600" y="2895600"/>
            <a:ext cx="685800"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01000" y="2057400"/>
            <a:ext cx="1143000" cy="1200329"/>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The line from the origin at an angle of 0 is called the ‘initial line’</a:t>
            </a:r>
            <a:endParaRPr lang="en-GB" sz="1200" dirty="0">
              <a:solidFill>
                <a:srgbClr val="FF0000"/>
              </a:solidFill>
              <a:latin typeface="Comic Sans MS" panose="030F0702030302020204" pitchFamily="66" charset="0"/>
            </a:endParaRPr>
          </a:p>
        </p:txBody>
      </p:sp>
      <p:cxnSp>
        <p:nvCxnSpPr>
          <p:cNvPr id="18" name="Straight Connector 17"/>
          <p:cNvCxnSpPr/>
          <p:nvPr/>
        </p:nvCxnSpPr>
        <p:spPr>
          <a:xfrm>
            <a:off x="7315200" y="2438400"/>
            <a:ext cx="0" cy="190500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5181600" y="3886200"/>
                <a:ext cx="707822" cy="4430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200" b="1" i="1" smtClean="0">
                              <a:solidFill>
                                <a:srgbClr val="0000FF"/>
                              </a:solidFill>
                              <a:latin typeface="Cambria Math"/>
                            </a:rPr>
                          </m:ctrlPr>
                        </m:fPr>
                        <m:num>
                          <m:r>
                            <a:rPr lang="en-GB" sz="1200" b="1" i="1" smtClean="0">
                              <a:solidFill>
                                <a:srgbClr val="0000FF"/>
                              </a:solidFill>
                              <a:latin typeface="Cambria Math"/>
                            </a:rPr>
                            <m:t>𝒅𝒙</m:t>
                          </m:r>
                        </m:num>
                        <m:den>
                          <m:r>
                            <a:rPr lang="en-GB" sz="1200" b="1" i="1" smtClean="0">
                              <a:solidFill>
                                <a:srgbClr val="0000FF"/>
                              </a:solidFill>
                              <a:latin typeface="Cambria Math"/>
                            </a:rPr>
                            <m:t>𝒅</m:t>
                          </m:r>
                          <m:r>
                            <a:rPr lang="en-GB" sz="1200" b="1" i="1" smtClean="0">
                              <a:solidFill>
                                <a:srgbClr val="0000FF"/>
                              </a:solidFill>
                              <a:latin typeface="Cambria Math"/>
                              <a:ea typeface="Cambria Math"/>
                            </a:rPr>
                            <m:t>𝜽</m:t>
                          </m:r>
                        </m:den>
                      </m:f>
                      <m:r>
                        <a:rPr lang="en-GB" sz="1200" b="1" i="1" smtClean="0">
                          <a:solidFill>
                            <a:srgbClr val="0000FF"/>
                          </a:solidFill>
                          <a:latin typeface="Cambria Math"/>
                        </a:rPr>
                        <m:t>=</m:t>
                      </m:r>
                      <m:r>
                        <a:rPr lang="en-GB" sz="1200" b="1" i="1" smtClean="0">
                          <a:solidFill>
                            <a:srgbClr val="0000FF"/>
                          </a:solidFill>
                          <a:latin typeface="Cambria Math"/>
                        </a:rPr>
                        <m:t>𝟎</m:t>
                      </m:r>
                    </m:oMath>
                  </m:oMathPara>
                </a14:m>
                <a:endParaRPr lang="en-GB" sz="1200" b="1" dirty="0">
                  <a:solidFill>
                    <a:srgbClr val="0000FF"/>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181600" y="3886200"/>
                <a:ext cx="707822" cy="443070"/>
              </a:xfrm>
              <a:prstGeom prst="rect">
                <a:avLst/>
              </a:prstGeom>
              <a:blipFill rotWithShape="1">
                <a:blip r:embed="rId6"/>
                <a:stretch>
                  <a:fillRect b="-13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7315200" y="3886200"/>
                <a:ext cx="707822" cy="4430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200" b="1" i="1" smtClean="0">
                              <a:solidFill>
                                <a:srgbClr val="0000FF"/>
                              </a:solidFill>
                              <a:latin typeface="Cambria Math"/>
                            </a:rPr>
                          </m:ctrlPr>
                        </m:fPr>
                        <m:num>
                          <m:r>
                            <a:rPr lang="en-GB" sz="1200" b="1" i="1" smtClean="0">
                              <a:solidFill>
                                <a:srgbClr val="0000FF"/>
                              </a:solidFill>
                              <a:latin typeface="Cambria Math"/>
                            </a:rPr>
                            <m:t>𝒅𝒙</m:t>
                          </m:r>
                        </m:num>
                        <m:den>
                          <m:r>
                            <a:rPr lang="en-GB" sz="1200" b="1" i="1" smtClean="0">
                              <a:solidFill>
                                <a:srgbClr val="0000FF"/>
                              </a:solidFill>
                              <a:latin typeface="Cambria Math"/>
                            </a:rPr>
                            <m:t>𝒅</m:t>
                          </m:r>
                          <m:r>
                            <a:rPr lang="en-GB" sz="1200" b="1" i="1" smtClean="0">
                              <a:solidFill>
                                <a:srgbClr val="0000FF"/>
                              </a:solidFill>
                              <a:latin typeface="Cambria Math"/>
                              <a:ea typeface="Cambria Math"/>
                            </a:rPr>
                            <m:t>𝜽</m:t>
                          </m:r>
                        </m:den>
                      </m:f>
                      <m:r>
                        <a:rPr lang="en-GB" sz="1200" b="1" i="1" smtClean="0">
                          <a:solidFill>
                            <a:srgbClr val="0000FF"/>
                          </a:solidFill>
                          <a:latin typeface="Cambria Math"/>
                        </a:rPr>
                        <m:t>=</m:t>
                      </m:r>
                      <m:r>
                        <a:rPr lang="en-GB" sz="1200" b="1" i="1" smtClean="0">
                          <a:solidFill>
                            <a:srgbClr val="0000FF"/>
                          </a:solidFill>
                          <a:latin typeface="Cambria Math"/>
                        </a:rPr>
                        <m:t>𝟎</m:t>
                      </m:r>
                    </m:oMath>
                  </m:oMathPara>
                </a14:m>
                <a:endParaRPr lang="en-GB" sz="1200" b="1" dirty="0">
                  <a:solidFill>
                    <a:srgbClr val="0000FF"/>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7315200" y="3886200"/>
                <a:ext cx="707822" cy="443070"/>
              </a:xfrm>
              <a:prstGeom prst="rect">
                <a:avLst/>
              </a:prstGeom>
              <a:blipFill rotWithShape="1">
                <a:blip r:embed="rId6"/>
                <a:stretch>
                  <a:fillRect b="-1389"/>
                </a:stretch>
              </a:blipFill>
            </p:spPr>
            <p:txBody>
              <a:bodyPr/>
              <a:lstStyle/>
              <a:p>
                <a:r>
                  <a:rPr lang="en-GB">
                    <a:noFill/>
                  </a:rPr>
                  <a:t> </a:t>
                </a:r>
              </a:p>
            </p:txBody>
          </p:sp>
        </mc:Fallback>
      </mc:AlternateContent>
      <p:cxnSp>
        <p:nvCxnSpPr>
          <p:cNvPr id="22" name="Straight Connector 21"/>
          <p:cNvCxnSpPr/>
          <p:nvPr/>
        </p:nvCxnSpPr>
        <p:spPr>
          <a:xfrm>
            <a:off x="5867400" y="2438400"/>
            <a:ext cx="0" cy="190500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cxnSp>
        <p:nvCxnSpPr>
          <p:cNvPr id="32" name="Straight Arrow Connector 31"/>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rotWithShape="1">
                <a:blip r:embed="rId9"/>
                <a:stretch>
                  <a:fillRect/>
                </a:stretch>
              </a:blipFill>
              <a:ln w="25400">
                <a:solidFill>
                  <a:schemeClr val="tx1"/>
                </a:solidFill>
              </a:ln>
            </p:spPr>
            <p:txBody>
              <a:bodyPr/>
              <a:lstStyle/>
              <a:p>
                <a:r>
                  <a:rPr lang="en-GB">
                    <a:noFill/>
                  </a:rPr>
                  <a:t> </a:t>
                </a:r>
              </a:p>
            </p:txBody>
          </p:sp>
        </mc:Fallback>
      </mc:AlternateContent>
      <p:cxnSp>
        <p:nvCxnSpPr>
          <p:cNvPr id="34" name="Straight Arrow Connector 33"/>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rotWithShape="1">
                <a:blip r:embed="rId10"/>
                <a:stretch>
                  <a:fillRect b="-1818"/>
                </a:stretch>
              </a:blipFill>
              <a:ln w="254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70014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blinds(horizontal)">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animEffect transition="in" filter="blinds(horizontal)">
                                      <p:cBhvr>
                                        <p:cTn id="17" dur="500"/>
                                        <p:tgtEl>
                                          <p:spTgt spid="11">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linds(horizont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linds(horizontal)">
                                      <p:cBhvr>
                                        <p:cTn id="30" dur="500"/>
                                        <p:tgtEl>
                                          <p:spTgt spid="1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blinds(horizontal)">
                                      <p:cBhvr>
                                        <p:cTn id="38" dur="500"/>
                                        <p:tgtEl>
                                          <p:spTgt spid="31"/>
                                        </p:tgtEl>
                                      </p:cBhvr>
                                    </p:animEffect>
                                  </p:childTnLst>
                                </p:cTn>
                              </p:par>
                              <p:par>
                                <p:cTn id="39" presetID="3" presetClass="entr" presetSubtype="1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linds(horizontal)">
                                      <p:cBhvr>
                                        <p:cTn id="41" dur="500"/>
                                        <p:tgtEl>
                                          <p:spTgt spid="34"/>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blinds(horizontal)">
                                      <p:cBhvr>
                                        <p:cTn id="4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31"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152400" y="1600200"/>
            <a:ext cx="3505200" cy="5029200"/>
          </a:xfrm>
        </p:spPr>
        <p:txBody>
          <a:bodyPr>
            <a:normAutofit/>
          </a:bodyPr>
          <a:lstStyle/>
          <a:p>
            <a:pPr marL="0" indent="0" algn="ctr">
              <a:buNone/>
            </a:pPr>
            <a:r>
              <a:rPr lang="en-GB" sz="1400" b="1" dirty="0" smtClean="0">
                <a:latin typeface="Comic Sans MS" panose="030F0702030302020204" pitchFamily="66" charset="0"/>
              </a:rPr>
              <a:t>You need to be able to use both Polar and Cartesian Coordinates</a:t>
            </a:r>
            <a:endParaRPr lang="en-GB" sz="1400" dirty="0" smtClean="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US" sz="1400" dirty="0" smtClean="0">
                <a:latin typeface="Comic Sans MS" panose="030F0702030302020204" pitchFamily="66" charset="0"/>
                <a:sym typeface="Wingdings" panose="05000000000000000000" pitchFamily="2" charset="2"/>
              </a:rPr>
              <a:t>Find the Polar coordinates of the following point:</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smtClean="0">
              <a:latin typeface="Comic Sans MS" panose="030F0702030302020204" pitchFamily="66" charset="0"/>
              <a:sym typeface="Wingdings" panose="05000000000000000000" pitchFamily="2" charset="2"/>
            </a:endParaRPr>
          </a:p>
          <a:p>
            <a:pPr algn="ctr">
              <a:buFont typeface="Wingdings"/>
              <a:buChar char="à"/>
            </a:pPr>
            <a:r>
              <a:rPr lang="en-US" sz="1400" dirty="0" smtClean="0">
                <a:latin typeface="Comic Sans MS" panose="030F0702030302020204" pitchFamily="66" charset="0"/>
                <a:sym typeface="Wingdings" panose="05000000000000000000" pitchFamily="2" charset="2"/>
              </a:rPr>
              <a:t>You need to find the values of r and </a:t>
            </a:r>
            <a:r>
              <a:rPr lang="el-GR" sz="1400" dirty="0" smtClean="0">
                <a:latin typeface="Comic Sans MS" panose="030F0702030302020204" pitchFamily="66" charset="0"/>
                <a:sym typeface="Wingdings" panose="05000000000000000000" pitchFamily="2" charset="2"/>
              </a:rPr>
              <a:t>θ</a:t>
            </a:r>
            <a:endParaRPr lang="en-US" sz="1400" dirty="0" smtClean="0">
              <a:latin typeface="Comic Sans MS" panose="030F0702030302020204" pitchFamily="66" charset="0"/>
              <a:sym typeface="Wingdings" panose="05000000000000000000" pitchFamily="2" charset="2"/>
            </a:endParaRP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smtClean="0">
                <a:latin typeface="Comic Sans MS" panose="030F0702030302020204" pitchFamily="66" charset="0"/>
                <a:sym typeface="Wingdings" panose="05000000000000000000" pitchFamily="2" charset="2"/>
              </a:rPr>
              <a:t>The Polar coordinate is then written as (r, </a:t>
            </a:r>
            <a:r>
              <a:rPr lang="el-GR" sz="1400" dirty="0" smtClean="0">
                <a:latin typeface="Comic Sans MS" panose="030F0702030302020204" pitchFamily="66" charset="0"/>
                <a:sym typeface="Wingdings" panose="05000000000000000000" pitchFamily="2" charset="2"/>
              </a:rPr>
              <a:t>θ</a:t>
            </a:r>
            <a:r>
              <a:rPr lang="en-US" sz="1400" dirty="0" smtClean="0">
                <a:latin typeface="Comic Sans MS" panose="030F0702030302020204" pitchFamily="66" charset="0"/>
                <a:sym typeface="Wingdings" panose="05000000000000000000" pitchFamily="2" charset="2"/>
              </a:rPr>
              <a:t>)</a:t>
            </a:r>
          </a:p>
          <a:p>
            <a:pPr marL="0" indent="0" algn="ctr">
              <a:buNone/>
            </a:pPr>
            <a:endParaRPr lang="en-GB" sz="1400" dirty="0" smtClean="0">
              <a:latin typeface="Comic Sans MS" panose="030F0702030302020204" pitchFamily="66" charset="0"/>
              <a:sym typeface="Wingdings" panose="05000000000000000000" pitchFamily="2" charset="2"/>
            </a:endParaRPr>
          </a:p>
        </p:txBody>
      </p:sp>
      <p:sp>
        <p:nvSpPr>
          <p:cNvPr id="4" name="TextBox 3"/>
          <p:cNvSpPr txBox="1"/>
          <p:nvPr/>
        </p:nvSpPr>
        <p:spPr>
          <a:xfrm>
            <a:off x="8712788" y="6550223"/>
            <a:ext cx="425116" cy="307777"/>
          </a:xfrm>
          <a:prstGeom prst="rect">
            <a:avLst/>
          </a:prstGeom>
          <a:noFill/>
        </p:spPr>
        <p:txBody>
          <a:bodyPr wrap="none" rtlCol="0">
            <a:spAutoFit/>
          </a:bodyPr>
          <a:lstStyle/>
          <a:p>
            <a:pPr algn="ctr"/>
            <a:r>
              <a:rPr lang="en-GB" sz="1400" dirty="0" smtClean="0">
                <a:latin typeface="Comic Sans MS" panose="030F0702030302020204" pitchFamily="66" charset="0"/>
              </a:rPr>
              <a:t>7A</a:t>
            </a:r>
            <a:endParaRPr lang="en-GB" sz="1400" dirty="0">
              <a:latin typeface="Comic Sans MS" panose="030F0702030302020204" pitchFamily="66" charset="0"/>
            </a:endParaRPr>
          </a:p>
        </p:txBody>
      </p:sp>
      <p:pic>
        <p:nvPicPr>
          <p:cNvPr id="5" name="Picture 10" descr="http://upload.wikimedia.org/wikipedia/commons/thumb/a/af/Archimedian_spiral.svg/220px-Archimedian_spiral.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143000" cy="114300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5" name="TextBox 54"/>
              <p:cNvSpPr txBox="1"/>
              <p:nvPr/>
            </p:nvSpPr>
            <p:spPr>
              <a:xfrm>
                <a:off x="4955274"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55" name="TextBox 54"/>
              <p:cNvSpPr txBox="1">
                <a:spLocks noRot="1" noChangeAspect="1" noMove="1" noResize="1" noEditPoints="1" noAdjustHandles="1" noChangeArrowheads="1" noChangeShapeType="1" noTextEdit="1"/>
              </p:cNvSpPr>
              <p:nvPr/>
            </p:nvSpPr>
            <p:spPr>
              <a:xfrm>
                <a:off x="4955274" y="0"/>
                <a:ext cx="1219200" cy="338554"/>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3731524"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56" name="TextBox 55"/>
              <p:cNvSpPr txBox="1">
                <a:spLocks noRot="1" noChangeAspect="1" noMove="1" noResize="1" noEditPoints="1" noAdjustHandles="1" noChangeArrowheads="1" noChangeShapeType="1" noTextEdit="1"/>
              </p:cNvSpPr>
              <p:nvPr/>
            </p:nvSpPr>
            <p:spPr>
              <a:xfrm>
                <a:off x="3731524" y="0"/>
                <a:ext cx="1219200" cy="338554"/>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6168785"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57" name="TextBox 56"/>
              <p:cNvSpPr txBox="1">
                <a:spLocks noRot="1" noChangeAspect="1" noMove="1" noResize="1" noEditPoints="1" noAdjustHandles="1" noChangeArrowheads="1" noChangeShapeType="1" noTextEdit="1"/>
              </p:cNvSpPr>
              <p:nvPr/>
            </p:nvSpPr>
            <p:spPr>
              <a:xfrm>
                <a:off x="6168785" y="0"/>
                <a:ext cx="1373068" cy="338554"/>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7546896"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a:ea typeface="Cambria Math"/>
                            </a:rPr>
                          </m:ctrlPr>
                        </m:dPr>
                        <m:e>
                          <m:f>
                            <m:fPr>
                              <m:ctrlPr>
                                <a:rPr lang="en-US" sz="1600" b="0" i="1" smtClean="0">
                                  <a:latin typeface="Cambria Math"/>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58" name="TextBox 57"/>
              <p:cNvSpPr txBox="1">
                <a:spLocks noRot="1" noChangeAspect="1" noMove="1" noResize="1" noEditPoints="1" noAdjustHandles="1" noChangeArrowheads="1" noChangeShapeType="1" noTextEdit="1"/>
              </p:cNvSpPr>
              <p:nvPr/>
            </p:nvSpPr>
            <p:spPr>
              <a:xfrm>
                <a:off x="7546896" y="0"/>
                <a:ext cx="1597104" cy="513987"/>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569492" y="2866029"/>
                <a:ext cx="67037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(5,9)</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569492" y="2866029"/>
                <a:ext cx="670375" cy="338554"/>
              </a:xfrm>
              <a:prstGeom prst="rect">
                <a:avLst/>
              </a:prstGeom>
              <a:blipFill rotWithShape="1">
                <a:blip r:embed="rId7"/>
                <a:stretch>
                  <a:fillRect b="-8929"/>
                </a:stretch>
              </a:blipFill>
            </p:spPr>
            <p:txBody>
              <a:bodyPr/>
              <a:lstStyle/>
              <a:p>
                <a:r>
                  <a:rPr lang="en-GB">
                    <a:noFill/>
                  </a:rPr>
                  <a:t> </a:t>
                </a:r>
              </a:p>
            </p:txBody>
          </p:sp>
        </mc:Fallback>
      </mc:AlternateContent>
      <p:cxnSp>
        <p:nvCxnSpPr>
          <p:cNvPr id="12" name="Straight Arrow Connector 11"/>
          <p:cNvCxnSpPr/>
          <p:nvPr/>
        </p:nvCxnSpPr>
        <p:spPr>
          <a:xfrm flipV="1">
            <a:off x="7315200" y="1219200"/>
            <a:ext cx="0" cy="30479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V="1">
            <a:off x="7315199" y="1295401"/>
            <a:ext cx="0" cy="30479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848600" y="1143000"/>
            <a:ext cx="612668" cy="307777"/>
          </a:xfrm>
          <a:prstGeom prst="rect">
            <a:avLst/>
          </a:prstGeom>
          <a:noFill/>
        </p:spPr>
        <p:txBody>
          <a:bodyPr wrap="none" rtlCol="0">
            <a:spAutoFit/>
          </a:bodyPr>
          <a:lstStyle/>
          <a:p>
            <a:pPr algn="ctr"/>
            <a:r>
              <a:rPr lang="en-GB" sz="1400" b="1" dirty="0" smtClean="0">
                <a:solidFill>
                  <a:srgbClr val="FF0000"/>
                </a:solidFill>
                <a:latin typeface="Comic Sans MS" panose="030F0702030302020204" pitchFamily="66" charset="0"/>
              </a:rPr>
              <a:t>(5,9)</a:t>
            </a:r>
            <a:endParaRPr lang="en-GB" sz="1400" b="1" dirty="0">
              <a:solidFill>
                <a:srgbClr val="FF0000"/>
              </a:solidFill>
              <a:latin typeface="Comic Sans MS" panose="030F0702030302020204" pitchFamily="66" charset="0"/>
            </a:endParaRPr>
          </a:p>
        </p:txBody>
      </p:sp>
      <p:grpSp>
        <p:nvGrpSpPr>
          <p:cNvPr id="23" name="Group 22"/>
          <p:cNvGrpSpPr/>
          <p:nvPr/>
        </p:nvGrpSpPr>
        <p:grpSpPr>
          <a:xfrm>
            <a:off x="7924800" y="1447800"/>
            <a:ext cx="152400" cy="152400"/>
            <a:chOff x="5715000" y="3962400"/>
            <a:chExt cx="152400" cy="152400"/>
          </a:xfrm>
        </p:grpSpPr>
        <p:cxnSp>
          <p:nvCxnSpPr>
            <p:cNvPr id="24" name="Straight Connector 23"/>
            <p:cNvCxnSpPr/>
            <p:nvPr/>
          </p:nvCxnSpPr>
          <p:spPr>
            <a:xfrm>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flipH="1">
            <a:off x="7315200" y="2819400"/>
            <a:ext cx="685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001000" y="1524000"/>
            <a:ext cx="0" cy="1295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467600" y="2819400"/>
            <a:ext cx="293670" cy="307777"/>
          </a:xfrm>
          <a:prstGeom prst="rect">
            <a:avLst/>
          </a:prstGeom>
          <a:noFill/>
        </p:spPr>
        <p:txBody>
          <a:bodyPr wrap="none" rtlCol="0">
            <a:spAutoFit/>
          </a:bodyPr>
          <a:lstStyle/>
          <a:p>
            <a:pPr algn="ctr"/>
            <a:r>
              <a:rPr lang="en-GB" sz="1400" b="1" dirty="0" smtClean="0">
                <a:solidFill>
                  <a:srgbClr val="FF0000"/>
                </a:solidFill>
                <a:latin typeface="Comic Sans MS" panose="030F0702030302020204" pitchFamily="66" charset="0"/>
              </a:rPr>
              <a:t>5</a:t>
            </a:r>
            <a:endParaRPr lang="en-GB" sz="1400" b="1" dirty="0">
              <a:solidFill>
                <a:srgbClr val="FF0000"/>
              </a:solidFill>
              <a:latin typeface="Comic Sans MS" panose="030F0702030302020204" pitchFamily="66" charset="0"/>
            </a:endParaRPr>
          </a:p>
        </p:txBody>
      </p:sp>
      <p:sp>
        <p:nvSpPr>
          <p:cNvPr id="29" name="TextBox 28"/>
          <p:cNvSpPr txBox="1"/>
          <p:nvPr/>
        </p:nvSpPr>
        <p:spPr>
          <a:xfrm>
            <a:off x="8001000" y="1981200"/>
            <a:ext cx="293670" cy="307777"/>
          </a:xfrm>
          <a:prstGeom prst="rect">
            <a:avLst/>
          </a:prstGeom>
          <a:noFill/>
        </p:spPr>
        <p:txBody>
          <a:bodyPr wrap="none" rtlCol="0">
            <a:spAutoFit/>
          </a:bodyPr>
          <a:lstStyle/>
          <a:p>
            <a:pPr algn="ctr"/>
            <a:r>
              <a:rPr lang="en-GB" sz="1400" b="1" dirty="0" smtClean="0">
                <a:solidFill>
                  <a:srgbClr val="FF0000"/>
                </a:solidFill>
                <a:latin typeface="Comic Sans MS" panose="030F0702030302020204" pitchFamily="66" charset="0"/>
              </a:rPr>
              <a:t>9</a:t>
            </a:r>
            <a:endParaRPr lang="en-GB" sz="1400" b="1" dirty="0">
              <a:solidFill>
                <a:srgbClr val="FF0000"/>
              </a:solidFill>
              <a:latin typeface="Comic Sans MS" panose="030F0702030302020204" pitchFamily="66" charset="0"/>
            </a:endParaRPr>
          </a:p>
        </p:txBody>
      </p:sp>
      <p:cxnSp>
        <p:nvCxnSpPr>
          <p:cNvPr id="32" name="Straight Connector 31"/>
          <p:cNvCxnSpPr/>
          <p:nvPr/>
        </p:nvCxnSpPr>
        <p:spPr>
          <a:xfrm flipH="1">
            <a:off x="7315200" y="1524000"/>
            <a:ext cx="685800" cy="1295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a:off x="6629400" y="2438400"/>
            <a:ext cx="914400" cy="914400"/>
          </a:xfrm>
          <a:prstGeom prst="arc">
            <a:avLst>
              <a:gd name="adj1" fmla="val 19136441"/>
              <a:gd name="adj2" fmla="val 21025894"/>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TextBox 34"/>
          <p:cNvSpPr txBox="1"/>
          <p:nvPr/>
        </p:nvSpPr>
        <p:spPr>
          <a:xfrm>
            <a:off x="7467600" y="2514600"/>
            <a:ext cx="293670" cy="307777"/>
          </a:xfrm>
          <a:prstGeom prst="rect">
            <a:avLst/>
          </a:prstGeom>
          <a:noFill/>
        </p:spPr>
        <p:txBody>
          <a:bodyPr wrap="none" rtlCol="0">
            <a:spAutoFit/>
          </a:bodyPr>
          <a:lstStyle/>
          <a:p>
            <a:r>
              <a:rPr lang="el-GR" sz="1400" dirty="0" smtClean="0">
                <a:solidFill>
                  <a:srgbClr val="FF0000"/>
                </a:solidFill>
                <a:latin typeface="Comic Sans MS" panose="030F0702030302020204" pitchFamily="66" charset="0"/>
              </a:rPr>
              <a:t>θ</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6" name="TextBox 35"/>
              <p:cNvSpPr txBox="1"/>
              <p:nvPr/>
            </p:nvSpPr>
            <p:spPr>
              <a:xfrm>
                <a:off x="4038600" y="4876800"/>
                <a:ext cx="1597104" cy="51398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a:ea typeface="Cambria Math"/>
                            </a:rPr>
                          </m:ctrlPr>
                        </m:dPr>
                        <m:e>
                          <m:f>
                            <m:fPr>
                              <m:ctrlPr>
                                <a:rPr lang="en-US" sz="1600" b="0" i="1" smtClean="0">
                                  <a:latin typeface="Cambria Math"/>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4038600" y="4876800"/>
                <a:ext cx="1597104" cy="513987"/>
              </a:xfrm>
              <a:prstGeom prst="rect">
                <a:avLst/>
              </a:prstGeom>
              <a:blipFill rotWithShape="1">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191000" y="3276600"/>
                <a:ext cx="1373068" cy="33855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191000" y="3276600"/>
                <a:ext cx="1373068" cy="338554"/>
              </a:xfrm>
              <a:prstGeom prst="rect">
                <a:avLst/>
              </a:prstGeom>
              <a:blipFill rotWithShape="1">
                <a:blip r:embed="rId9"/>
                <a:stretch>
                  <a:fillRect b="-1818"/>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191000" y="3733800"/>
                <a:ext cx="1364797" cy="33855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5</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9</m:t>
                          </m:r>
                        </m:e>
                        <m:sup>
                          <m:r>
                            <a:rPr lang="en-US" sz="1600" b="0" i="1" smtClean="0">
                              <a:latin typeface="Cambria Math"/>
                            </a:rPr>
                            <m:t>2</m:t>
                          </m:r>
                        </m:sup>
                      </m:sSup>
                    </m:oMath>
                  </m:oMathPara>
                </a14:m>
                <a:endParaRPr lang="en-GB"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4191000" y="3733800"/>
                <a:ext cx="1364797" cy="338554"/>
              </a:xfrm>
              <a:prstGeom prst="rect">
                <a:avLst/>
              </a:prstGeom>
              <a:blipFill rotWithShape="1">
                <a:blip r:embed="rId10"/>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267200" y="4191000"/>
                <a:ext cx="1066800" cy="33855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𝑟</m:t>
                      </m:r>
                      <m:r>
                        <a:rPr lang="en-US" sz="1600" b="0" i="1" smtClean="0">
                          <a:latin typeface="Cambria Math"/>
                        </a:rPr>
                        <m:t>=10.3</m:t>
                      </m:r>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4267200" y="4191000"/>
                <a:ext cx="1066800" cy="338554"/>
              </a:xfrm>
              <a:prstGeom prst="rect">
                <a:avLst/>
              </a:prstGeom>
              <a:blipFill rotWithShape="1">
                <a:blip r:embed="rId11"/>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038600" y="5410200"/>
                <a:ext cx="1600199" cy="645561"/>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a:ea typeface="Cambria Math"/>
                            </a:rPr>
                          </m:ctrlPr>
                        </m:dPr>
                        <m:e>
                          <m:f>
                            <m:fPr>
                              <m:ctrlPr>
                                <a:rPr lang="en-US" sz="1600" b="0" i="1" smtClean="0">
                                  <a:latin typeface="Cambria Math"/>
                                  <a:ea typeface="Cambria Math"/>
                                </a:rPr>
                              </m:ctrlPr>
                            </m:fPr>
                            <m:num>
                              <m:r>
                                <a:rPr lang="en-US" sz="1600" b="0" i="1" smtClean="0">
                                  <a:latin typeface="Cambria Math"/>
                                  <a:ea typeface="Cambria Math"/>
                                </a:rPr>
                                <m:t>9</m:t>
                              </m:r>
                            </m:num>
                            <m:den>
                              <m:r>
                                <a:rPr lang="en-US" sz="1600" b="0" i="1" smtClean="0">
                                  <a:latin typeface="Cambria Math"/>
                                  <a:ea typeface="Cambria Math"/>
                                </a:rPr>
                                <m:t>5</m:t>
                              </m:r>
                            </m:den>
                          </m:f>
                        </m:e>
                      </m:d>
                    </m:oMath>
                  </m:oMathPara>
                </a14:m>
                <a:endParaRPr lang="en-GB" sz="16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038600" y="5410200"/>
                <a:ext cx="1600199" cy="645561"/>
              </a:xfrm>
              <a:prstGeom prst="rect">
                <a:avLst/>
              </a:prstGeom>
              <a:blipFill rotWithShape="1">
                <a:blip r:embed="rId1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4038600" y="6096000"/>
                <a:ext cx="1066800" cy="33855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=60.9°</m:t>
                      </m:r>
                    </m:oMath>
                  </m:oMathPara>
                </a14:m>
                <a:endParaRPr lang="en-GB" sz="1600" dirty="0"/>
              </a:p>
            </p:txBody>
          </p:sp>
        </mc:Choice>
        <mc:Fallback xmlns="">
          <p:sp>
            <p:nvSpPr>
              <p:cNvPr id="41" name="TextBox 40"/>
              <p:cNvSpPr txBox="1">
                <a:spLocks noRot="1" noChangeAspect="1" noMove="1" noResize="1" noEditPoints="1" noAdjustHandles="1" noChangeArrowheads="1" noChangeShapeType="1" noTextEdit="1"/>
              </p:cNvSpPr>
              <p:nvPr/>
            </p:nvSpPr>
            <p:spPr>
              <a:xfrm>
                <a:off x="4038600" y="6096000"/>
                <a:ext cx="1066800" cy="338554"/>
              </a:xfrm>
              <a:prstGeom prst="rect">
                <a:avLst/>
              </a:prstGeom>
              <a:blipFill rotWithShape="1">
                <a:blip r:embed="rId13"/>
                <a:stretch>
                  <a:fillRect/>
                </a:stretch>
              </a:blipFill>
              <a:ln w="25400">
                <a:noFill/>
              </a:ln>
            </p:spPr>
            <p:txBody>
              <a:bodyPr/>
              <a:lstStyle/>
              <a:p>
                <a:r>
                  <a:rPr lang="en-GB">
                    <a:noFill/>
                  </a:rPr>
                  <a:t> </a:t>
                </a:r>
              </a:p>
            </p:txBody>
          </p:sp>
        </mc:Fallback>
      </mc:AlternateContent>
      <p:sp>
        <p:nvSpPr>
          <p:cNvPr id="43" name="TextBox 42"/>
          <p:cNvSpPr txBox="1"/>
          <p:nvPr/>
        </p:nvSpPr>
        <p:spPr>
          <a:xfrm>
            <a:off x="5715000" y="3429000"/>
            <a:ext cx="8382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x and y</a:t>
            </a:r>
            <a:endParaRPr lang="en-GB" sz="1200" dirty="0">
              <a:solidFill>
                <a:srgbClr val="FF0000"/>
              </a:solidFill>
              <a:latin typeface="Comic Sans MS" panose="030F0702030302020204" pitchFamily="66" charset="0"/>
            </a:endParaRPr>
          </a:p>
        </p:txBody>
      </p:sp>
      <p:sp>
        <p:nvSpPr>
          <p:cNvPr id="44" name="Arc 43"/>
          <p:cNvSpPr/>
          <p:nvPr/>
        </p:nvSpPr>
        <p:spPr>
          <a:xfrm>
            <a:off x="5410200" y="3886200"/>
            <a:ext cx="381000" cy="477672"/>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Arc 44"/>
          <p:cNvSpPr/>
          <p:nvPr/>
        </p:nvSpPr>
        <p:spPr>
          <a:xfrm>
            <a:off x="5410200" y="3429000"/>
            <a:ext cx="381000" cy="477672"/>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TextBox 45"/>
          <p:cNvSpPr txBox="1"/>
          <p:nvPr/>
        </p:nvSpPr>
        <p:spPr>
          <a:xfrm>
            <a:off x="5791200" y="3962400"/>
            <a:ext cx="8382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dirty="0">
              <a:solidFill>
                <a:srgbClr val="FF0000"/>
              </a:solidFill>
              <a:latin typeface="Comic Sans MS" panose="030F0702030302020204" pitchFamily="66" charset="0"/>
            </a:endParaRPr>
          </a:p>
        </p:txBody>
      </p:sp>
      <p:sp>
        <p:nvSpPr>
          <p:cNvPr id="47" name="TextBox 46"/>
          <p:cNvSpPr txBox="1"/>
          <p:nvPr/>
        </p:nvSpPr>
        <p:spPr>
          <a:xfrm>
            <a:off x="5867400" y="5791200"/>
            <a:ext cx="15240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 in degrees or radians</a:t>
            </a:r>
            <a:endParaRPr lang="en-GB" sz="1200" dirty="0">
              <a:solidFill>
                <a:srgbClr val="FF0000"/>
              </a:solidFill>
              <a:latin typeface="Comic Sans MS" panose="030F0702030302020204" pitchFamily="66" charset="0"/>
            </a:endParaRPr>
          </a:p>
        </p:txBody>
      </p:sp>
      <p:sp>
        <p:nvSpPr>
          <p:cNvPr id="48" name="Arc 47"/>
          <p:cNvSpPr/>
          <p:nvPr/>
        </p:nvSpPr>
        <p:spPr>
          <a:xfrm>
            <a:off x="5486400" y="5181600"/>
            <a:ext cx="381000" cy="6096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Arc 48"/>
          <p:cNvSpPr/>
          <p:nvPr/>
        </p:nvSpPr>
        <p:spPr>
          <a:xfrm>
            <a:off x="5486400" y="5791200"/>
            <a:ext cx="381000" cy="4572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TextBox 49"/>
          <p:cNvSpPr txBox="1"/>
          <p:nvPr/>
        </p:nvSpPr>
        <p:spPr>
          <a:xfrm>
            <a:off x="5867400" y="5257800"/>
            <a:ext cx="8382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x and y</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1" name="TextBox 50"/>
              <p:cNvSpPr txBox="1"/>
              <p:nvPr/>
            </p:nvSpPr>
            <p:spPr>
              <a:xfrm>
                <a:off x="228600" y="5105400"/>
                <a:ext cx="67037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(5,9)</m:t>
                      </m:r>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228600" y="5105400"/>
                <a:ext cx="670375" cy="338554"/>
              </a:xfrm>
              <a:prstGeom prst="rect">
                <a:avLst/>
              </a:prstGeom>
              <a:blipFill rotWithShape="1">
                <a:blip r:embed="rId14"/>
                <a:stretch>
                  <a:fillRect b="-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2362200" y="5105400"/>
                <a:ext cx="132010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(10.3, </m:t>
                      </m:r>
                      <m:r>
                        <a:rPr lang="en-US" sz="1600" i="1">
                          <a:latin typeface="Cambria Math"/>
                          <a:ea typeface="Cambria Math"/>
                        </a:rPr>
                        <m:t>60.9°</m:t>
                      </m:r>
                      <m:r>
                        <a:rPr lang="en-US" sz="1600" b="0" i="1" smtClean="0">
                          <a:latin typeface="Cambria Math"/>
                          <a:ea typeface="Cambria Math"/>
                        </a:rPr>
                        <m:t>)</m:t>
                      </m:r>
                    </m:oMath>
                  </m:oMathPara>
                </a14:m>
                <a:endParaRPr lang="en-GB" sz="1600" dirty="0"/>
              </a:p>
            </p:txBody>
          </p:sp>
        </mc:Choice>
        <mc:Fallback xmlns="">
          <p:sp>
            <p:nvSpPr>
              <p:cNvPr id="52" name="TextBox 51"/>
              <p:cNvSpPr txBox="1">
                <a:spLocks noRot="1" noChangeAspect="1" noMove="1" noResize="1" noEditPoints="1" noAdjustHandles="1" noChangeArrowheads="1" noChangeShapeType="1" noTextEdit="1"/>
              </p:cNvSpPr>
              <p:nvPr/>
            </p:nvSpPr>
            <p:spPr>
              <a:xfrm>
                <a:off x="2362200" y="5105400"/>
                <a:ext cx="1320105" cy="338554"/>
              </a:xfrm>
              <a:prstGeom prst="rect">
                <a:avLst/>
              </a:prstGeom>
              <a:blipFill rotWithShape="1">
                <a:blip r:embed="rId15"/>
                <a:stretch>
                  <a:fillRect b="-9091"/>
                </a:stretch>
              </a:blipFill>
            </p:spPr>
            <p:txBody>
              <a:bodyPr/>
              <a:lstStyle/>
              <a:p>
                <a:r>
                  <a:rPr lang="en-GB">
                    <a:noFill/>
                  </a:rPr>
                  <a:t> </a:t>
                </a:r>
              </a:p>
            </p:txBody>
          </p:sp>
        </mc:Fallback>
      </mc:AlternateContent>
      <p:cxnSp>
        <p:nvCxnSpPr>
          <p:cNvPr id="53" name="Straight Arrow Connector 52"/>
          <p:cNvCxnSpPr/>
          <p:nvPr/>
        </p:nvCxnSpPr>
        <p:spPr>
          <a:xfrm>
            <a:off x="897577" y="5298374"/>
            <a:ext cx="1447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30629" y="4797631"/>
            <a:ext cx="864339" cy="276999"/>
          </a:xfrm>
          <a:prstGeom prst="rect">
            <a:avLst/>
          </a:prstGeom>
          <a:noFill/>
        </p:spPr>
        <p:txBody>
          <a:bodyPr wrap="none" rtlCol="0">
            <a:spAutoFit/>
          </a:bodyPr>
          <a:lstStyle/>
          <a:p>
            <a:r>
              <a:rPr lang="en-US" sz="1200" u="sng" dirty="0" smtClean="0">
                <a:latin typeface="Comic Sans MS" panose="030F0702030302020204" pitchFamily="66" charset="0"/>
              </a:rPr>
              <a:t>Cartesian</a:t>
            </a:r>
            <a:endParaRPr lang="en-GB" sz="1200" u="sng" dirty="0">
              <a:latin typeface="Comic Sans MS" panose="030F0702030302020204" pitchFamily="66" charset="0"/>
            </a:endParaRPr>
          </a:p>
        </p:txBody>
      </p:sp>
      <p:sp>
        <p:nvSpPr>
          <p:cNvPr id="59" name="TextBox 58"/>
          <p:cNvSpPr txBox="1"/>
          <p:nvPr/>
        </p:nvSpPr>
        <p:spPr>
          <a:xfrm>
            <a:off x="2741222" y="4795653"/>
            <a:ext cx="538930" cy="276999"/>
          </a:xfrm>
          <a:prstGeom prst="rect">
            <a:avLst/>
          </a:prstGeom>
          <a:noFill/>
        </p:spPr>
        <p:txBody>
          <a:bodyPr wrap="none" rtlCol="0">
            <a:spAutoFit/>
          </a:bodyPr>
          <a:lstStyle/>
          <a:p>
            <a:r>
              <a:rPr lang="en-US" sz="1200" u="sng" dirty="0" smtClean="0">
                <a:latin typeface="Comic Sans MS" panose="030F0702030302020204" pitchFamily="66" charset="0"/>
              </a:rPr>
              <a:t>Polar</a:t>
            </a:r>
            <a:endParaRPr lang="en-GB" sz="1200" u="sng" dirty="0">
              <a:latin typeface="Comic Sans MS" panose="030F0702030302020204" pitchFamily="66" charset="0"/>
            </a:endParaRPr>
          </a:p>
        </p:txBody>
      </p:sp>
      <p:sp>
        <p:nvSpPr>
          <p:cNvPr id="33" name="TextBox 32"/>
          <p:cNvSpPr txBox="1"/>
          <p:nvPr/>
        </p:nvSpPr>
        <p:spPr>
          <a:xfrm>
            <a:off x="4132612" y="1460666"/>
            <a:ext cx="1471878" cy="307777"/>
          </a:xfrm>
          <a:prstGeom prst="rect">
            <a:avLst/>
          </a:prstGeom>
          <a:noFill/>
          <a:ln w="25400">
            <a:solidFill>
              <a:schemeClr val="tx1"/>
            </a:solidFill>
          </a:ln>
        </p:spPr>
        <p:txBody>
          <a:bodyPr wrap="none" rtlCol="0">
            <a:spAutoFit/>
          </a:bodyPr>
          <a:lstStyle/>
          <a:p>
            <a:r>
              <a:rPr lang="en-US" sz="1400" dirty="0" smtClean="0">
                <a:latin typeface="Comic Sans MS" panose="030F0702030302020204" pitchFamily="66" charset="0"/>
              </a:rPr>
              <a:t>Draw a diagram</a:t>
            </a:r>
            <a:endParaRPr lang="en-GB" sz="1400" dirty="0">
              <a:latin typeface="Comic Sans MS" panose="030F0702030302020204" pitchFamily="66" charset="0"/>
            </a:endParaRPr>
          </a:p>
        </p:txBody>
      </p:sp>
      <p:sp>
        <p:nvSpPr>
          <p:cNvPr id="60" name="TextBox 59"/>
          <p:cNvSpPr txBox="1"/>
          <p:nvPr/>
        </p:nvSpPr>
        <p:spPr>
          <a:xfrm>
            <a:off x="7416475" y="1896093"/>
            <a:ext cx="271228" cy="307777"/>
          </a:xfrm>
          <a:prstGeom prst="rect">
            <a:avLst/>
          </a:prstGeom>
          <a:noFill/>
        </p:spPr>
        <p:txBody>
          <a:bodyPr wrap="none" rtlCol="0">
            <a:spAutoFit/>
          </a:bodyPr>
          <a:lstStyle/>
          <a:p>
            <a:pPr algn="ctr"/>
            <a:r>
              <a:rPr lang="en-GB" sz="1400" b="1" dirty="0" smtClean="0">
                <a:solidFill>
                  <a:srgbClr val="FF0000"/>
                </a:solidFill>
                <a:latin typeface="Comic Sans MS" panose="030F0702030302020204" pitchFamily="66" charset="0"/>
              </a:rPr>
              <a:t>r</a:t>
            </a:r>
            <a:endParaRPr lang="en-GB" sz="14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79796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vertical)">
                                      <p:cBhvr>
                                        <p:cTn id="27" dur="500"/>
                                        <p:tgtEl>
                                          <p:spTgt spid="21"/>
                                        </p:tgtEl>
                                      </p:cBhvr>
                                    </p:animEffect>
                                  </p:childTnLst>
                                </p:cTn>
                              </p:par>
                              <p:par>
                                <p:cTn id="28" presetID="3" presetClass="entr" presetSubtype="1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linds(horizontal)">
                                      <p:cBhvr>
                                        <p:cTn id="35" dur="500"/>
                                        <p:tgtEl>
                                          <p:spTgt spid="22"/>
                                        </p:tgtEl>
                                      </p:cBhvr>
                                    </p:animEffect>
                                  </p:childTnLst>
                                </p:cTn>
                              </p:par>
                              <p:par>
                                <p:cTn id="36" presetID="3" presetClass="entr" presetSubtype="1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linds(horizontal)">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blinds(horizontal)">
                                      <p:cBhvr>
                                        <p:cTn id="43" dur="500"/>
                                        <p:tgtEl>
                                          <p:spTgt spid="32"/>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blinds(horizontal)">
                                      <p:cBhvr>
                                        <p:cTn id="46" dur="500"/>
                                        <p:tgtEl>
                                          <p:spTgt spid="6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blinds(horizontal)">
                                      <p:cBhvr>
                                        <p:cTn id="49" dur="500"/>
                                        <p:tgtEl>
                                          <p:spTgt spid="29"/>
                                        </p:tgtEl>
                                      </p:cBhvr>
                                    </p:animEffect>
                                  </p:childTnLst>
                                </p:cTn>
                              </p:par>
                              <p:par>
                                <p:cTn id="50" presetID="3" presetClass="entr" presetSubtype="1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linds(horizontal)">
                                      <p:cBhvr>
                                        <p:cTn id="52" dur="500"/>
                                        <p:tgtEl>
                                          <p:spTgt spid="27"/>
                                        </p:tgtEl>
                                      </p:cBhvr>
                                    </p:animEffect>
                                  </p:childTnLst>
                                </p:cTn>
                              </p:par>
                              <p:par>
                                <p:cTn id="53" presetID="3" presetClass="entr" presetSubtype="5"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blinds(vertical)">
                                      <p:cBhvr>
                                        <p:cTn id="55" dur="500"/>
                                        <p:tgtEl>
                                          <p:spTgt spid="26"/>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linds(horizontal)">
                                      <p:cBhvr>
                                        <p:cTn id="58" dur="500"/>
                                        <p:tgtEl>
                                          <p:spTgt spid="28"/>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blinds(horizontal)">
                                      <p:cBhvr>
                                        <p:cTn id="61" dur="500"/>
                                        <p:tgtEl>
                                          <p:spTgt spid="35"/>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blinds(horizontal)">
                                      <p:cBhvr>
                                        <p:cTn id="64" dur="500"/>
                                        <p:tgtEl>
                                          <p:spTgt spid="34"/>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57"/>
                                        </p:tgtEl>
                                        <p:attrNameLst>
                                          <p:attrName>fillcolor</p:attrName>
                                        </p:attrNameLst>
                                      </p:cBhvr>
                                      <p:to>
                                        <a:srgbClr val="66CCFF"/>
                                      </p:to>
                                    </p:animClr>
                                    <p:set>
                                      <p:cBhvr>
                                        <p:cTn id="69" dur="500" fill="hold"/>
                                        <p:tgtEl>
                                          <p:spTgt spid="57"/>
                                        </p:tgtEl>
                                        <p:attrNameLst>
                                          <p:attrName>fill.type</p:attrName>
                                        </p:attrNameLst>
                                      </p:cBhvr>
                                      <p:to>
                                        <p:strVal val="solid"/>
                                      </p:to>
                                    </p:set>
                                    <p:set>
                                      <p:cBhvr>
                                        <p:cTn id="70" dur="500" fill="hold"/>
                                        <p:tgtEl>
                                          <p:spTgt spid="57"/>
                                        </p:tgtEl>
                                        <p:attrNameLst>
                                          <p:attrName>fill.on</p:attrName>
                                        </p:attrNameLst>
                                      </p:cBhvr>
                                      <p:to>
                                        <p:strVal val="true"/>
                                      </p:to>
                                    </p:se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blinds(horizontal)">
                                      <p:cBhvr>
                                        <p:cTn id="75" dur="500"/>
                                        <p:tgtEl>
                                          <p:spTgt spid="37"/>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blinds(horizontal)">
                                      <p:cBhvr>
                                        <p:cTn id="80" dur="500"/>
                                        <p:tgtEl>
                                          <p:spTgt spid="45"/>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blinds(horizontal)">
                                      <p:cBhvr>
                                        <p:cTn id="85" dur="500"/>
                                        <p:tgtEl>
                                          <p:spTgt spid="43"/>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blinds(horizontal)">
                                      <p:cBhvr>
                                        <p:cTn id="90" dur="500"/>
                                        <p:tgtEl>
                                          <p:spTgt spid="38"/>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blinds(horizontal)">
                                      <p:cBhvr>
                                        <p:cTn id="95" dur="500"/>
                                        <p:tgtEl>
                                          <p:spTgt spid="44"/>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blinds(horizontal)">
                                      <p:cBhvr>
                                        <p:cTn id="100" dur="500"/>
                                        <p:tgtEl>
                                          <p:spTgt spid="46"/>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blinds(horizontal)">
                                      <p:cBhvr>
                                        <p:cTn id="105" dur="500"/>
                                        <p:tgtEl>
                                          <p:spTgt spid="39"/>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mph" presetSubtype="2" fill="hold" nodeType="clickEffect">
                                  <p:stCondLst>
                                    <p:cond delay="0"/>
                                  </p:stCondLst>
                                  <p:childTnLst>
                                    <p:animClr clrSpc="rgb" dir="cw">
                                      <p:cBhvr>
                                        <p:cTn id="109" dur="500" fill="hold"/>
                                        <p:tgtEl>
                                          <p:spTgt spid="57"/>
                                        </p:tgtEl>
                                        <p:attrNameLst>
                                          <p:attrName>fillcolor</p:attrName>
                                        </p:attrNameLst>
                                      </p:cBhvr>
                                      <p:to>
                                        <a:schemeClr val="bg1"/>
                                      </p:to>
                                    </p:animClr>
                                    <p:set>
                                      <p:cBhvr>
                                        <p:cTn id="110" dur="500" fill="hold"/>
                                        <p:tgtEl>
                                          <p:spTgt spid="57"/>
                                        </p:tgtEl>
                                        <p:attrNameLst>
                                          <p:attrName>fill.type</p:attrName>
                                        </p:attrNameLst>
                                      </p:cBhvr>
                                      <p:to>
                                        <p:strVal val="solid"/>
                                      </p:to>
                                    </p:set>
                                    <p:set>
                                      <p:cBhvr>
                                        <p:cTn id="111" dur="500" fill="hold"/>
                                        <p:tgtEl>
                                          <p:spTgt spid="57"/>
                                        </p:tgtEl>
                                        <p:attrNameLst>
                                          <p:attrName>fill.on</p:attrName>
                                        </p:attrNameLst>
                                      </p:cBhvr>
                                      <p:to>
                                        <p:strVal val="true"/>
                                      </p:to>
                                    </p:set>
                                  </p:childTnLst>
                                </p:cTn>
                              </p:par>
                            </p:childTnLst>
                          </p:cTn>
                        </p:par>
                      </p:childTnLst>
                    </p:cTn>
                  </p:par>
                  <p:par>
                    <p:cTn id="112" fill="hold">
                      <p:stCondLst>
                        <p:cond delay="indefinite"/>
                      </p:stCondLst>
                      <p:childTnLst>
                        <p:par>
                          <p:cTn id="113" fill="hold">
                            <p:stCondLst>
                              <p:cond delay="0"/>
                            </p:stCondLst>
                            <p:childTnLst>
                              <p:par>
                                <p:cTn id="114" presetID="1" presetClass="emph" presetSubtype="2" fill="hold" nodeType="clickEffect">
                                  <p:stCondLst>
                                    <p:cond delay="0"/>
                                  </p:stCondLst>
                                  <p:childTnLst>
                                    <p:animClr clrSpc="rgb" dir="cw">
                                      <p:cBhvr>
                                        <p:cTn id="115" dur="500" fill="hold"/>
                                        <p:tgtEl>
                                          <p:spTgt spid="58"/>
                                        </p:tgtEl>
                                        <p:attrNameLst>
                                          <p:attrName>fillcolor</p:attrName>
                                        </p:attrNameLst>
                                      </p:cBhvr>
                                      <p:to>
                                        <a:srgbClr val="66CCFF"/>
                                      </p:to>
                                    </p:animClr>
                                    <p:set>
                                      <p:cBhvr>
                                        <p:cTn id="116" dur="500" fill="hold"/>
                                        <p:tgtEl>
                                          <p:spTgt spid="58"/>
                                        </p:tgtEl>
                                        <p:attrNameLst>
                                          <p:attrName>fill.type</p:attrName>
                                        </p:attrNameLst>
                                      </p:cBhvr>
                                      <p:to>
                                        <p:strVal val="solid"/>
                                      </p:to>
                                    </p:set>
                                    <p:set>
                                      <p:cBhvr>
                                        <p:cTn id="117" dur="500" fill="hold"/>
                                        <p:tgtEl>
                                          <p:spTgt spid="58"/>
                                        </p:tgtEl>
                                        <p:attrNameLst>
                                          <p:attrName>fill.on</p:attrName>
                                        </p:attrNameLst>
                                      </p:cBhvr>
                                      <p:to>
                                        <p:strVal val="true"/>
                                      </p:to>
                                    </p:se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36"/>
                                        </p:tgtEl>
                                        <p:attrNameLst>
                                          <p:attrName>style.visibility</p:attrName>
                                        </p:attrNameLst>
                                      </p:cBhvr>
                                      <p:to>
                                        <p:strVal val="visible"/>
                                      </p:to>
                                    </p:set>
                                    <p:animEffect transition="in" filter="blinds(horizontal)">
                                      <p:cBhvr>
                                        <p:cTn id="122" dur="500"/>
                                        <p:tgtEl>
                                          <p:spTgt spid="36"/>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blinds(horizontal)">
                                      <p:cBhvr>
                                        <p:cTn id="127" dur="500"/>
                                        <p:tgtEl>
                                          <p:spTgt spid="48"/>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blinds(horizontal)">
                                      <p:cBhvr>
                                        <p:cTn id="132" dur="500"/>
                                        <p:tgtEl>
                                          <p:spTgt spid="50"/>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40"/>
                                        </p:tgtEl>
                                        <p:attrNameLst>
                                          <p:attrName>style.visibility</p:attrName>
                                        </p:attrNameLst>
                                      </p:cBhvr>
                                      <p:to>
                                        <p:strVal val="visible"/>
                                      </p:to>
                                    </p:set>
                                    <p:animEffect transition="in" filter="blinds(horizontal)">
                                      <p:cBhvr>
                                        <p:cTn id="137" dur="500"/>
                                        <p:tgtEl>
                                          <p:spTgt spid="40"/>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49"/>
                                        </p:tgtEl>
                                        <p:attrNameLst>
                                          <p:attrName>style.visibility</p:attrName>
                                        </p:attrNameLst>
                                      </p:cBhvr>
                                      <p:to>
                                        <p:strVal val="visible"/>
                                      </p:to>
                                    </p:set>
                                    <p:animEffect transition="in" filter="blinds(horizontal)">
                                      <p:cBhvr>
                                        <p:cTn id="142" dur="500"/>
                                        <p:tgtEl>
                                          <p:spTgt spid="49"/>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47"/>
                                        </p:tgtEl>
                                        <p:attrNameLst>
                                          <p:attrName>style.visibility</p:attrName>
                                        </p:attrNameLst>
                                      </p:cBhvr>
                                      <p:to>
                                        <p:strVal val="visible"/>
                                      </p:to>
                                    </p:set>
                                    <p:animEffect transition="in" filter="blinds(horizontal)">
                                      <p:cBhvr>
                                        <p:cTn id="147" dur="500"/>
                                        <p:tgtEl>
                                          <p:spTgt spid="47"/>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blinds(horizontal)">
                                      <p:cBhvr>
                                        <p:cTn id="152" dur="500"/>
                                        <p:tgtEl>
                                          <p:spTgt spid="41"/>
                                        </p:tgtEl>
                                      </p:cBhvr>
                                    </p:animEffect>
                                  </p:childTnLst>
                                </p:cTn>
                              </p:par>
                            </p:childTnLst>
                          </p:cTn>
                        </p:par>
                      </p:childTnLst>
                    </p:cTn>
                  </p:par>
                  <p:par>
                    <p:cTn id="153" fill="hold">
                      <p:stCondLst>
                        <p:cond delay="indefinite"/>
                      </p:stCondLst>
                      <p:childTnLst>
                        <p:par>
                          <p:cTn id="154" fill="hold">
                            <p:stCondLst>
                              <p:cond delay="0"/>
                            </p:stCondLst>
                            <p:childTnLst>
                              <p:par>
                                <p:cTn id="155" presetID="1" presetClass="emph" presetSubtype="2" fill="hold" nodeType="clickEffect">
                                  <p:stCondLst>
                                    <p:cond delay="0"/>
                                  </p:stCondLst>
                                  <p:childTnLst>
                                    <p:animClr clrSpc="rgb" dir="cw">
                                      <p:cBhvr>
                                        <p:cTn id="156" dur="500" fill="hold"/>
                                        <p:tgtEl>
                                          <p:spTgt spid="58"/>
                                        </p:tgtEl>
                                        <p:attrNameLst>
                                          <p:attrName>fillcolor</p:attrName>
                                        </p:attrNameLst>
                                      </p:cBhvr>
                                      <p:to>
                                        <a:schemeClr val="bg1"/>
                                      </p:to>
                                    </p:animClr>
                                    <p:set>
                                      <p:cBhvr>
                                        <p:cTn id="157" dur="500" fill="hold"/>
                                        <p:tgtEl>
                                          <p:spTgt spid="58"/>
                                        </p:tgtEl>
                                        <p:attrNameLst>
                                          <p:attrName>fill.type</p:attrName>
                                        </p:attrNameLst>
                                      </p:cBhvr>
                                      <p:to>
                                        <p:strVal val="solid"/>
                                      </p:to>
                                    </p:set>
                                    <p:set>
                                      <p:cBhvr>
                                        <p:cTn id="158" dur="500" fill="hold"/>
                                        <p:tgtEl>
                                          <p:spTgt spid="58"/>
                                        </p:tgtEl>
                                        <p:attrNameLst>
                                          <p:attrName>fill.on</p:attrName>
                                        </p:attrNameLst>
                                      </p:cBhvr>
                                      <p:to>
                                        <p:strVal val="true"/>
                                      </p:to>
                                    </p:se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31"/>
                                        </p:tgtEl>
                                        <p:attrNameLst>
                                          <p:attrName>style.visibility</p:attrName>
                                        </p:attrNameLst>
                                      </p:cBhvr>
                                      <p:to>
                                        <p:strVal val="visible"/>
                                      </p:to>
                                    </p:set>
                                    <p:animEffect transition="in" filter="blinds(horizontal)">
                                      <p:cBhvr>
                                        <p:cTn id="163" dur="500"/>
                                        <p:tgtEl>
                                          <p:spTgt spid="31"/>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51"/>
                                        </p:tgtEl>
                                        <p:attrNameLst>
                                          <p:attrName>style.visibility</p:attrName>
                                        </p:attrNameLst>
                                      </p:cBhvr>
                                      <p:to>
                                        <p:strVal val="visible"/>
                                      </p:to>
                                    </p:set>
                                    <p:animEffect transition="in" filter="blinds(horizontal)">
                                      <p:cBhvr>
                                        <p:cTn id="168" dur="500"/>
                                        <p:tgtEl>
                                          <p:spTgt spid="51"/>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5" fill="hold" nodeType="clickEffect">
                                  <p:stCondLst>
                                    <p:cond delay="0"/>
                                  </p:stCondLst>
                                  <p:childTnLst>
                                    <p:set>
                                      <p:cBhvr>
                                        <p:cTn id="172" dur="1" fill="hold">
                                          <p:stCondLst>
                                            <p:cond delay="0"/>
                                          </p:stCondLst>
                                        </p:cTn>
                                        <p:tgtEl>
                                          <p:spTgt spid="53"/>
                                        </p:tgtEl>
                                        <p:attrNameLst>
                                          <p:attrName>style.visibility</p:attrName>
                                        </p:attrNameLst>
                                      </p:cBhvr>
                                      <p:to>
                                        <p:strVal val="visible"/>
                                      </p:to>
                                    </p:set>
                                    <p:animEffect transition="in" filter="blinds(vertical)">
                                      <p:cBhvr>
                                        <p:cTn id="173" dur="500"/>
                                        <p:tgtEl>
                                          <p:spTgt spid="53"/>
                                        </p:tgtEl>
                                      </p:cBhvr>
                                    </p:animEffect>
                                  </p:childTnLst>
                                </p:cTn>
                              </p:par>
                            </p:childTnLst>
                          </p:cTn>
                        </p:par>
                      </p:childTnLst>
                    </p:cTn>
                  </p:par>
                  <p:par>
                    <p:cTn id="174" fill="hold">
                      <p:stCondLst>
                        <p:cond delay="indefinite"/>
                      </p:stCondLst>
                      <p:childTnLst>
                        <p:par>
                          <p:cTn id="175" fill="hold">
                            <p:stCondLst>
                              <p:cond delay="0"/>
                            </p:stCondLst>
                            <p:childTnLst>
                              <p:par>
                                <p:cTn id="176" presetID="3" presetClass="entr" presetSubtype="10" fill="hold" grpId="0" nodeType="clickEffect">
                                  <p:stCondLst>
                                    <p:cond delay="0"/>
                                  </p:stCondLst>
                                  <p:childTnLst>
                                    <p:set>
                                      <p:cBhvr>
                                        <p:cTn id="177" dur="1" fill="hold">
                                          <p:stCondLst>
                                            <p:cond delay="0"/>
                                          </p:stCondLst>
                                        </p:cTn>
                                        <p:tgtEl>
                                          <p:spTgt spid="59"/>
                                        </p:tgtEl>
                                        <p:attrNameLst>
                                          <p:attrName>style.visibility</p:attrName>
                                        </p:attrNameLst>
                                      </p:cBhvr>
                                      <p:to>
                                        <p:strVal val="visible"/>
                                      </p:to>
                                    </p:set>
                                    <p:animEffect transition="in" filter="blinds(horizontal)">
                                      <p:cBhvr>
                                        <p:cTn id="178" dur="500"/>
                                        <p:tgtEl>
                                          <p:spTgt spid="59"/>
                                        </p:tgtEl>
                                      </p:cBhvr>
                                    </p:animEffect>
                                  </p:childTnLst>
                                </p:cTn>
                              </p:par>
                            </p:childTnLst>
                          </p:cTn>
                        </p:par>
                      </p:childTnLst>
                    </p:cTn>
                  </p:par>
                  <p:par>
                    <p:cTn id="179" fill="hold">
                      <p:stCondLst>
                        <p:cond delay="indefinite"/>
                      </p:stCondLst>
                      <p:childTnLst>
                        <p:par>
                          <p:cTn id="180" fill="hold">
                            <p:stCondLst>
                              <p:cond delay="0"/>
                            </p:stCondLst>
                            <p:childTnLst>
                              <p:par>
                                <p:cTn id="181" presetID="3" presetClass="entr" presetSubtype="10" fill="hold" grpId="0" nodeType="clickEffect">
                                  <p:stCondLst>
                                    <p:cond delay="0"/>
                                  </p:stCondLst>
                                  <p:childTnLst>
                                    <p:set>
                                      <p:cBhvr>
                                        <p:cTn id="182" dur="1" fill="hold">
                                          <p:stCondLst>
                                            <p:cond delay="0"/>
                                          </p:stCondLst>
                                        </p:cTn>
                                        <p:tgtEl>
                                          <p:spTgt spid="52"/>
                                        </p:tgtEl>
                                        <p:attrNameLst>
                                          <p:attrName>style.visibility</p:attrName>
                                        </p:attrNameLst>
                                      </p:cBhvr>
                                      <p:to>
                                        <p:strVal val="visible"/>
                                      </p:to>
                                    </p:set>
                                    <p:animEffect transition="in" filter="blinds(horizontal)">
                                      <p:cBhvr>
                                        <p:cTn id="18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p:bldP spid="28" grpId="0"/>
      <p:bldP spid="29" grpId="0"/>
      <p:bldP spid="34" grpId="0" animBg="1"/>
      <p:bldP spid="35" grpId="0"/>
      <p:bldP spid="36" grpId="0"/>
      <p:bldP spid="37" grpId="0"/>
      <p:bldP spid="38" grpId="0"/>
      <p:bldP spid="39" grpId="0"/>
      <p:bldP spid="40" grpId="0"/>
      <p:bldP spid="41" grpId="0"/>
      <p:bldP spid="43" grpId="0"/>
      <p:bldP spid="44" grpId="0" animBg="1"/>
      <p:bldP spid="45" grpId="0" animBg="1"/>
      <p:bldP spid="46" grpId="0"/>
      <p:bldP spid="47" grpId="0"/>
      <p:bldP spid="48" grpId="0" animBg="1"/>
      <p:bldP spid="49" grpId="0" animBg="1"/>
      <p:bldP spid="50" grpId="0"/>
      <p:bldP spid="51" grpId="0"/>
      <p:bldP spid="52" grpId="0"/>
      <p:bldP spid="31" grpId="0"/>
      <p:bldP spid="59" grpId="0"/>
      <p:bldP spid="33" grpId="0" animBg="1"/>
      <p:bldP spid="6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152400" y="1600200"/>
            <a:ext cx="3429000" cy="4525963"/>
          </a:xfrm>
        </p:spPr>
        <p:txBody>
          <a:bodyPr>
            <a:normAutofit/>
          </a:bodyPr>
          <a:lstStyle/>
          <a:p>
            <a:pPr marL="0" indent="0" algn="ctr">
              <a:buNone/>
            </a:pPr>
            <a:r>
              <a:rPr lang="en-GB" sz="1400" b="1" dirty="0" smtClean="0">
                <a:latin typeface="Comic Sans MS" panose="030F0702030302020204" pitchFamily="66" charset="0"/>
              </a:rPr>
              <a:t>You can use the Polar equation to find tangents to a curve that are parallel or perpendicular to the original line</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Find the coordinates of the points on:</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r = a(1 + cos</a:t>
            </a:r>
            <a:r>
              <a:rPr lang="el-GR" sz="1400" dirty="0" smtClean="0">
                <a:latin typeface="Comic Sans MS" panose="030F0702030302020204" pitchFamily="66" charset="0"/>
              </a:rPr>
              <a:t>θ</a:t>
            </a:r>
            <a:r>
              <a:rPr lang="en-US" sz="1400" dirty="0" smtClean="0">
                <a:latin typeface="Comic Sans MS" panose="030F0702030302020204" pitchFamily="66" charset="0"/>
              </a:rPr>
              <a:t>) </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Where the tangents are parallel to the initial line </a:t>
            </a:r>
            <a:r>
              <a:rPr lang="el-GR" sz="1400" dirty="0" smtClean="0">
                <a:latin typeface="Comic Sans MS" panose="030F0702030302020204" pitchFamily="66" charset="0"/>
              </a:rPr>
              <a:t>θ</a:t>
            </a:r>
            <a:r>
              <a:rPr lang="en-US" sz="1400" dirty="0" smtClean="0">
                <a:latin typeface="Comic Sans MS" panose="030F0702030302020204" pitchFamily="66" charset="0"/>
              </a:rPr>
              <a:t> = 0.</a:t>
            </a:r>
          </a:p>
          <a:p>
            <a:pPr marL="0" indent="0" algn="ctr">
              <a:buNone/>
            </a:pPr>
            <a:endParaRPr lang="en-US" sz="1400" dirty="0">
              <a:latin typeface="Comic Sans MS" panose="030F0702030302020204" pitchFamily="66" charset="0"/>
            </a:endParaRPr>
          </a:p>
          <a:p>
            <a:pPr algn="ctr">
              <a:buFont typeface="Wingdings"/>
              <a:buChar char="à"/>
            </a:pPr>
            <a:r>
              <a:rPr lang="en-US" sz="1400" dirty="0" smtClean="0">
                <a:latin typeface="Comic Sans MS" panose="030F0702030302020204" pitchFamily="66" charset="0"/>
                <a:sym typeface="Wingdings" panose="05000000000000000000" pitchFamily="2" charset="2"/>
              </a:rPr>
              <a:t>You need to find an expression for y in terms of </a:t>
            </a:r>
            <a:r>
              <a:rPr lang="el-GR" sz="1400" dirty="0" smtClean="0">
                <a:latin typeface="Comic Sans MS" panose="030F0702030302020204" pitchFamily="66" charset="0"/>
                <a:sym typeface="Wingdings" panose="05000000000000000000" pitchFamily="2" charset="2"/>
              </a:rPr>
              <a:t>θ</a:t>
            </a:r>
            <a:r>
              <a:rPr lang="en-GB" sz="1400" dirty="0" smtClean="0">
                <a:latin typeface="Comic Sans MS" panose="030F0702030302020204" pitchFamily="66" charset="0"/>
                <a:sym typeface="Wingdings" panose="05000000000000000000" pitchFamily="2" charset="2"/>
              </a:rPr>
              <a:t>, before you can use the rules above</a:t>
            </a:r>
          </a:p>
          <a:p>
            <a:pPr marL="0" indent="0" algn="ctr">
              <a:buNone/>
            </a:pPr>
            <a:endParaRPr lang="en-GB" sz="1400" dirty="0">
              <a:latin typeface="Comic Sans MS" panose="030F0702030302020204" pitchFamily="66" charset="0"/>
            </a:endParaRPr>
          </a:p>
        </p:txBody>
      </p:sp>
      <p:sp>
        <p:nvSpPr>
          <p:cNvPr id="4" name="TextBox 3"/>
          <p:cNvSpPr txBox="1"/>
          <p:nvPr/>
        </p:nvSpPr>
        <p:spPr>
          <a:xfrm>
            <a:off x="8722406" y="6550223"/>
            <a:ext cx="405880" cy="307777"/>
          </a:xfrm>
          <a:prstGeom prst="rect">
            <a:avLst/>
          </a:prstGeom>
          <a:noFill/>
        </p:spPr>
        <p:txBody>
          <a:bodyPr wrap="none" rtlCol="0">
            <a:spAutoFit/>
          </a:bodyPr>
          <a:lstStyle/>
          <a:p>
            <a:pPr algn="ctr"/>
            <a:r>
              <a:rPr lang="en-GB" sz="1400" dirty="0" smtClean="0">
                <a:latin typeface="Comic Sans MS" panose="030F0702030302020204" pitchFamily="66" charset="0"/>
              </a:rPr>
              <a:t>7E</a:t>
            </a:r>
            <a:endParaRPr lang="en-GB" sz="1400" dirty="0">
              <a:latin typeface="Comic Sans MS" panose="030F0702030302020204" pitchFamily="66" charset="0"/>
            </a:endParaRPr>
          </a:p>
        </p:txBody>
      </p:sp>
      <p:pic>
        <p:nvPicPr>
          <p:cNvPr id="5" name="Picture 6" descr="http://tutorial.math.lamar.edu/Classes/CalcIII/DIPolarCoords_files/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1227666"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23" t="14892" r="3542" b="6699"/>
          <a:stretch/>
        </p:blipFill>
        <p:spPr bwMode="auto">
          <a:xfrm>
            <a:off x="4343400" y="1295400"/>
            <a:ext cx="3657600" cy="2509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 name="TextBox 6"/>
              <p:cNvSpPr txBox="1"/>
              <p:nvPr/>
            </p:nvSpPr>
            <p:spPr>
              <a:xfrm>
                <a:off x="4495800" y="1676400"/>
                <a:ext cx="172996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1" i="1" smtClean="0">
                          <a:solidFill>
                            <a:srgbClr val="FF0000"/>
                          </a:solidFill>
                          <a:latin typeface="Cambria Math"/>
                          <a:ea typeface="Cambria Math"/>
                        </a:rPr>
                        <m:t>𝒓</m:t>
                      </m:r>
                      <m:r>
                        <a:rPr lang="en-US" sz="1600" b="1" i="1" smtClean="0">
                          <a:solidFill>
                            <a:srgbClr val="FF0000"/>
                          </a:solidFill>
                          <a:latin typeface="Cambria Math"/>
                        </a:rPr>
                        <m:t>=</m:t>
                      </m:r>
                      <m:r>
                        <a:rPr lang="en-GB" sz="1600" b="1" i="1" smtClean="0">
                          <a:solidFill>
                            <a:srgbClr val="FF0000"/>
                          </a:solidFill>
                          <a:latin typeface="Cambria Math"/>
                        </a:rPr>
                        <m:t>𝒂</m:t>
                      </m:r>
                      <m:r>
                        <a:rPr lang="en-GB" sz="1600" b="1" i="1" smtClean="0">
                          <a:solidFill>
                            <a:srgbClr val="FF0000"/>
                          </a:solidFill>
                          <a:latin typeface="Cambria Math"/>
                        </a:rPr>
                        <m:t>(</m:t>
                      </m:r>
                      <m:r>
                        <a:rPr lang="en-US" sz="1600" b="1" i="1" smtClean="0">
                          <a:solidFill>
                            <a:srgbClr val="FF0000"/>
                          </a:solidFill>
                          <a:latin typeface="Cambria Math"/>
                        </a:rPr>
                        <m:t>𝟏</m:t>
                      </m:r>
                      <m:r>
                        <a:rPr lang="en-US" sz="1600" b="1" i="1" smtClean="0">
                          <a:solidFill>
                            <a:srgbClr val="FF0000"/>
                          </a:solidFill>
                          <a:latin typeface="Cambria Math"/>
                        </a:rPr>
                        <m:t>+</m:t>
                      </m:r>
                      <m:r>
                        <a:rPr lang="en-US" sz="1600" b="1" i="1" smtClean="0">
                          <a:solidFill>
                            <a:srgbClr val="FF0000"/>
                          </a:solidFill>
                          <a:latin typeface="Cambria Math"/>
                        </a:rPr>
                        <m:t>𝒄𝒐𝒔</m:t>
                      </m:r>
                      <m:r>
                        <a:rPr lang="en-US" sz="1600" b="1" i="1" smtClean="0">
                          <a:solidFill>
                            <a:srgbClr val="FF0000"/>
                          </a:solidFill>
                          <a:latin typeface="Cambria Math"/>
                          <a:ea typeface="Cambria Math"/>
                        </a:rPr>
                        <m:t>𝜽</m:t>
                      </m:r>
                      <m:r>
                        <a:rPr lang="en-GB" sz="1600" b="1" i="1" smtClean="0">
                          <a:solidFill>
                            <a:srgbClr val="FF0000"/>
                          </a:solidFill>
                          <a:latin typeface="Cambria Math"/>
                          <a:ea typeface="Cambria Math"/>
                        </a:rPr>
                        <m:t>)</m:t>
                      </m:r>
                    </m:oMath>
                  </m:oMathPara>
                </a14:m>
                <a:endParaRPr lang="en-GB" sz="1600" b="1" dirty="0">
                  <a:solidFill>
                    <a:srgbClr val="FF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495800" y="1676400"/>
                <a:ext cx="1729961" cy="338554"/>
              </a:xfrm>
              <a:prstGeom prst="rect">
                <a:avLst/>
              </a:prstGeom>
              <a:blipFill rotWithShape="1">
                <a:blip r:embed="rId4"/>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p:cxnSp>
        <p:nvCxnSpPr>
          <p:cNvPr id="10" name="Straight Arrow Connector 9"/>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cxnSp>
        <p:nvCxnSpPr>
          <p:cNvPr id="12" name="Straight Arrow Connector 11"/>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rotWithShape="1">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495800" y="3962400"/>
                <a:ext cx="996490"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𝑦</m:t>
                      </m:r>
                      <m:r>
                        <a:rPr lang="en-GB" sz="1400" b="0" i="1" smtClean="0">
                          <a:latin typeface="Cambria Math"/>
                        </a:rPr>
                        <m:t>=</m:t>
                      </m:r>
                      <m:r>
                        <a:rPr lang="en-GB" sz="1400" b="0" i="1" smtClean="0">
                          <a:latin typeface="Cambria Math"/>
                        </a:rPr>
                        <m:t>𝑟𝑠𝑖𝑛</m:t>
                      </m:r>
                      <m:r>
                        <a:rPr lang="en-GB" sz="1400" b="0" i="1" smtClean="0">
                          <a:latin typeface="Cambria Math"/>
                          <a:ea typeface="Cambria Math"/>
                        </a:rPr>
                        <m:t>𝜃</m:t>
                      </m:r>
                    </m:oMath>
                  </m:oMathPara>
                </a14:m>
                <a:endParaRPr lang="en-GB" sz="1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495800" y="3962400"/>
                <a:ext cx="996490" cy="307777"/>
              </a:xfrm>
              <a:prstGeom prst="rect">
                <a:avLst/>
              </a:prstGeom>
              <a:blipFill rotWithShape="1">
                <a:blip r:embed="rId11"/>
                <a:stretch>
                  <a:fillRect b="-200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010400" y="3886200"/>
                <a:ext cx="896399" cy="46128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a:rPr>
                          </m:ctrlPr>
                        </m:fPr>
                        <m:num>
                          <m:r>
                            <a:rPr lang="en-GB" sz="1400" b="0" i="1" smtClean="0">
                              <a:latin typeface="Cambria Math"/>
                            </a:rPr>
                            <m:t>𝑦</m:t>
                          </m:r>
                        </m:num>
                        <m:den>
                          <m:r>
                            <a:rPr lang="en-GB" sz="1400" b="0" i="1" smtClean="0">
                              <a:latin typeface="Cambria Math"/>
                            </a:rPr>
                            <m:t>𝑠𝑖𝑛</m:t>
                          </m:r>
                          <m:r>
                            <a:rPr lang="en-GB" sz="1400" b="0" i="1" smtClean="0">
                              <a:latin typeface="Cambria Math"/>
                              <a:ea typeface="Cambria Math"/>
                            </a:rPr>
                            <m:t>𝜃</m:t>
                          </m:r>
                        </m:den>
                      </m:f>
                      <m:r>
                        <a:rPr lang="en-GB" sz="1400" b="0" i="1" smtClean="0">
                          <a:latin typeface="Cambria Math"/>
                        </a:rPr>
                        <m:t>=</m:t>
                      </m:r>
                      <m:r>
                        <a:rPr lang="en-GB" sz="1400" b="0" i="1" smtClean="0">
                          <a:latin typeface="Cambria Math"/>
                        </a:rPr>
                        <m:t>𝑟</m:t>
                      </m:r>
                    </m:oMath>
                  </m:oMathPara>
                </a14:m>
                <a:endParaRPr lang="en-GB"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7010400" y="3886200"/>
                <a:ext cx="896399" cy="461280"/>
              </a:xfrm>
              <a:prstGeom prst="rect">
                <a:avLst/>
              </a:prstGeom>
              <a:blipFill rotWithShape="1">
                <a:blip r:embed="rId12"/>
                <a:stretch>
                  <a:fillRect b="-1333"/>
                </a:stretch>
              </a:blipFill>
              <a:ln w="25400">
                <a:noFill/>
              </a:ln>
            </p:spPr>
            <p:txBody>
              <a:bodyPr/>
              <a:lstStyle/>
              <a:p>
                <a:r>
                  <a:rPr lang="en-GB">
                    <a:noFill/>
                  </a:rPr>
                  <a:t> </a:t>
                </a:r>
              </a:p>
            </p:txBody>
          </p:sp>
        </mc:Fallback>
      </mc:AlternateContent>
      <p:cxnSp>
        <p:nvCxnSpPr>
          <p:cNvPr id="19" name="Straight Arrow Connector 18"/>
          <p:cNvCxnSpPr/>
          <p:nvPr/>
        </p:nvCxnSpPr>
        <p:spPr>
          <a:xfrm>
            <a:off x="5562600" y="4114800"/>
            <a:ext cx="1447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91200" y="3810000"/>
            <a:ext cx="917239" cy="276999"/>
          </a:xfrm>
          <a:prstGeom prst="rect">
            <a:avLst/>
          </a:prstGeom>
          <a:noFill/>
        </p:spPr>
        <p:txBody>
          <a:bodyPr wrap="none" rtlCol="0">
            <a:spAutoFit/>
          </a:bodyPr>
          <a:lstStyle/>
          <a:p>
            <a:r>
              <a:rPr lang="en-GB" sz="1200" dirty="0" smtClean="0">
                <a:solidFill>
                  <a:srgbClr val="FF0000"/>
                </a:solidFill>
                <a:latin typeface="Comic Sans MS" panose="030F0702030302020204" pitchFamily="66" charset="0"/>
              </a:rPr>
              <a:t>Rearrange</a:t>
            </a:r>
            <a:endParaRPr lang="en-GB" sz="1200" dirty="0">
              <a:solidFill>
                <a:srgbClr val="FF0000"/>
              </a:solidFill>
              <a:latin typeface="Comic Sans MS" panose="030F0702030302020204" pitchFamily="66" charset="0"/>
            </a:endParaRPr>
          </a:p>
        </p:txBody>
      </p:sp>
      <p:sp>
        <p:nvSpPr>
          <p:cNvPr id="22" name="TextBox 21"/>
          <p:cNvSpPr txBox="1"/>
          <p:nvPr/>
        </p:nvSpPr>
        <p:spPr>
          <a:xfrm>
            <a:off x="4038600" y="4419600"/>
            <a:ext cx="4786028" cy="523220"/>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You can substitute this into the equation of the curve to eliminate r</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3" name="TextBox 22"/>
              <p:cNvSpPr txBox="1"/>
              <p:nvPr/>
            </p:nvSpPr>
            <p:spPr>
              <a:xfrm>
                <a:off x="4114800" y="4876800"/>
                <a:ext cx="1482265"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m:t>
                      </m:r>
                      <m:r>
                        <a:rPr lang="en-GB" sz="1400" b="0" i="1" smtClean="0">
                          <a:latin typeface="Cambria Math"/>
                        </a:rPr>
                        <m:t>=</m:t>
                      </m:r>
                      <m:r>
                        <a:rPr lang="en-GB" sz="1400" b="0" i="1" smtClean="0">
                          <a:latin typeface="Cambria Math"/>
                        </a:rPr>
                        <m:t>𝑎</m:t>
                      </m:r>
                      <m:r>
                        <a:rPr lang="en-GB" sz="1400" b="0" i="1" smtClean="0">
                          <a:latin typeface="Cambria Math"/>
                        </a:rPr>
                        <m:t>(1+</m:t>
                      </m:r>
                      <m:r>
                        <a:rPr lang="en-GB" sz="1400" b="0" i="1" smtClean="0">
                          <a:latin typeface="Cambria Math"/>
                        </a:rPr>
                        <m:t>𝑐𝑜𝑠</m:t>
                      </m:r>
                      <m:r>
                        <a:rPr lang="en-GB" sz="1400" b="0" i="1" smtClean="0">
                          <a:latin typeface="Cambria Math"/>
                          <a:ea typeface="Cambria Math"/>
                        </a:rPr>
                        <m:t>𝜃</m:t>
                      </m:r>
                      <m:r>
                        <a:rPr lang="en-GB" sz="1400" b="0" i="1" smtClean="0">
                          <a:latin typeface="Cambria Math"/>
                          <a:ea typeface="Cambria Math"/>
                        </a:rPr>
                        <m:t>)</m:t>
                      </m:r>
                    </m:oMath>
                  </m:oMathPara>
                </a14:m>
                <a:endParaRPr lang="en-GB" sz="1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114800" y="4876800"/>
                <a:ext cx="1482265" cy="307777"/>
              </a:xfrm>
              <a:prstGeom prst="rect">
                <a:avLst/>
              </a:prstGeom>
              <a:blipFill rotWithShape="1">
                <a:blip r:embed="rId13"/>
                <a:stretch>
                  <a:fillRect b="-800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810000" y="5257800"/>
                <a:ext cx="1828800" cy="461280"/>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a:rPr>
                          </m:ctrlPr>
                        </m:fPr>
                        <m:num>
                          <m:r>
                            <a:rPr lang="en-GB" sz="1400" b="0" i="1" smtClean="0">
                              <a:latin typeface="Cambria Math"/>
                            </a:rPr>
                            <m:t>𝑦</m:t>
                          </m:r>
                        </m:num>
                        <m:den>
                          <m:r>
                            <a:rPr lang="en-GB" sz="1400" b="0" i="1" smtClean="0">
                              <a:latin typeface="Cambria Math"/>
                            </a:rPr>
                            <m:t>𝑠𝑖𝑛</m:t>
                          </m:r>
                          <m:r>
                            <a:rPr lang="en-GB" sz="1400" b="0" i="1" smtClean="0">
                              <a:latin typeface="Cambria Math"/>
                              <a:ea typeface="Cambria Math"/>
                            </a:rPr>
                            <m:t>𝜃</m:t>
                          </m:r>
                        </m:den>
                      </m:f>
                      <m:r>
                        <a:rPr lang="en-GB" sz="1400" b="0" i="1" smtClean="0">
                          <a:latin typeface="Cambria Math"/>
                        </a:rPr>
                        <m:t>=</m:t>
                      </m:r>
                      <m:r>
                        <a:rPr lang="en-GB" sz="1400" b="0" i="1" smtClean="0">
                          <a:latin typeface="Cambria Math"/>
                        </a:rPr>
                        <m:t>𝑎</m:t>
                      </m:r>
                      <m:r>
                        <a:rPr lang="en-GB" sz="1400" b="0" i="1" smtClean="0">
                          <a:latin typeface="Cambria Math"/>
                        </a:rPr>
                        <m:t>(1+</m:t>
                      </m:r>
                      <m:r>
                        <a:rPr lang="en-GB" sz="1400" b="0" i="1" smtClean="0">
                          <a:latin typeface="Cambria Math"/>
                        </a:rPr>
                        <m:t>𝑐𝑜𝑠</m:t>
                      </m:r>
                      <m:r>
                        <a:rPr lang="en-GB" sz="1400" b="0" i="1" smtClean="0">
                          <a:latin typeface="Cambria Math"/>
                          <a:ea typeface="Cambria Math"/>
                        </a:rPr>
                        <m:t>𝜃</m:t>
                      </m:r>
                      <m:r>
                        <a:rPr lang="en-GB" sz="1400" b="0" i="1" smtClean="0">
                          <a:latin typeface="Cambria Math"/>
                          <a:ea typeface="Cambria Math"/>
                        </a:rPr>
                        <m:t>)</m:t>
                      </m:r>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3810000" y="5257800"/>
                <a:ext cx="1828800" cy="461280"/>
              </a:xfrm>
              <a:prstGeom prst="rect">
                <a:avLst/>
              </a:prstGeom>
              <a:blipFill rotWithShape="1">
                <a:blip r:embed="rId14"/>
                <a:stretch>
                  <a:fillRect b="-1333"/>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114800" y="5791200"/>
                <a:ext cx="18288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𝑦</m:t>
                      </m:r>
                      <m:r>
                        <a:rPr lang="en-GB" sz="1400" b="0" i="1" smtClean="0">
                          <a:latin typeface="Cambria Math"/>
                        </a:rPr>
                        <m:t>=</m:t>
                      </m:r>
                      <m:r>
                        <a:rPr lang="en-GB" sz="1400" b="0" i="1" smtClean="0">
                          <a:latin typeface="Cambria Math"/>
                        </a:rPr>
                        <m:t>𝑎𝑠𝑖𝑛</m:t>
                      </m:r>
                      <m:r>
                        <a:rPr lang="en-GB" sz="1400" b="0" i="1" smtClean="0">
                          <a:latin typeface="Cambria Math"/>
                          <a:ea typeface="Cambria Math"/>
                        </a:rPr>
                        <m:t>𝜃</m:t>
                      </m:r>
                      <m:r>
                        <a:rPr lang="en-GB" sz="1400" b="0" i="1" smtClean="0">
                          <a:latin typeface="Cambria Math"/>
                        </a:rPr>
                        <m:t>(1+</m:t>
                      </m:r>
                      <m:r>
                        <a:rPr lang="en-GB" sz="1400" b="0" i="1" smtClean="0">
                          <a:latin typeface="Cambria Math"/>
                        </a:rPr>
                        <m:t>𝑐𝑜𝑠</m:t>
                      </m:r>
                      <m:r>
                        <a:rPr lang="en-GB" sz="1400" b="0" i="1" smtClean="0">
                          <a:latin typeface="Cambria Math"/>
                          <a:ea typeface="Cambria Math"/>
                        </a:rPr>
                        <m:t>𝜃</m:t>
                      </m:r>
                      <m:r>
                        <a:rPr lang="en-GB" sz="1400" b="0" i="1" smtClean="0">
                          <a:latin typeface="Cambria Math"/>
                          <a:ea typeface="Cambria Math"/>
                        </a:rPr>
                        <m:t>)</m:t>
                      </m:r>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114800" y="5791200"/>
                <a:ext cx="1828800" cy="307777"/>
              </a:xfrm>
              <a:prstGeom prst="rect">
                <a:avLst/>
              </a:prstGeom>
              <a:blipFill rotWithShape="1">
                <a:blip r:embed="rId15"/>
                <a:stretch>
                  <a:fillRect b="-800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055424" y="6224649"/>
                <a:ext cx="22098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𝑦</m:t>
                      </m:r>
                      <m:r>
                        <a:rPr lang="en-GB" sz="1400" b="0" i="1" smtClean="0">
                          <a:latin typeface="Cambria Math"/>
                        </a:rPr>
                        <m:t>=</m:t>
                      </m:r>
                      <m:r>
                        <a:rPr lang="en-GB" sz="1400" b="0" i="1" smtClean="0">
                          <a:latin typeface="Cambria Math"/>
                        </a:rPr>
                        <m:t>𝑎</m:t>
                      </m:r>
                      <m:r>
                        <a:rPr lang="en-GB" sz="1400" b="0" i="1" smtClean="0">
                          <a:latin typeface="Cambria Math"/>
                        </a:rPr>
                        <m:t>(</m:t>
                      </m:r>
                      <m:r>
                        <a:rPr lang="en-GB" sz="1400" b="0" i="1" smtClean="0">
                          <a:latin typeface="Cambria Math"/>
                        </a:rPr>
                        <m:t>𝑠𝑖𝑛</m:t>
                      </m:r>
                      <m:r>
                        <a:rPr lang="en-GB" sz="1400" b="0" i="1" smtClean="0">
                          <a:latin typeface="Cambria Math"/>
                          <a:ea typeface="Cambria Math"/>
                        </a:rPr>
                        <m:t>𝜃</m:t>
                      </m:r>
                      <m:r>
                        <a:rPr lang="en-GB" sz="1400" b="0" i="1" smtClean="0">
                          <a:latin typeface="Cambria Math"/>
                        </a:rPr>
                        <m:t>+</m:t>
                      </m:r>
                      <m:r>
                        <a:rPr lang="en-GB" sz="1400" b="0" i="1" smtClean="0">
                          <a:latin typeface="Cambria Math"/>
                        </a:rPr>
                        <m:t>𝑠𝑖𝑛</m:t>
                      </m:r>
                      <m:r>
                        <a:rPr lang="en-GB" sz="1400" b="0" i="1" smtClean="0">
                          <a:latin typeface="Cambria Math"/>
                          <a:ea typeface="Cambria Math"/>
                        </a:rPr>
                        <m:t>𝜃</m:t>
                      </m:r>
                      <m:r>
                        <a:rPr lang="en-GB" sz="1400" b="0" i="1" smtClean="0">
                          <a:latin typeface="Cambria Math"/>
                        </a:rPr>
                        <m:t>𝑐𝑜𝑠</m:t>
                      </m:r>
                      <m:r>
                        <a:rPr lang="en-GB" sz="1400" b="0" i="1" smtClean="0">
                          <a:latin typeface="Cambria Math"/>
                          <a:ea typeface="Cambria Math"/>
                        </a:rPr>
                        <m:t>𝜃</m:t>
                      </m:r>
                      <m:r>
                        <a:rPr lang="en-GB" sz="1400" b="0" i="1" smtClean="0">
                          <a:latin typeface="Cambria Math"/>
                          <a:ea typeface="Cambria Math"/>
                        </a:rPr>
                        <m:t>)</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055424" y="6224649"/>
                <a:ext cx="2209800" cy="307777"/>
              </a:xfrm>
              <a:prstGeom prst="rect">
                <a:avLst/>
              </a:prstGeom>
              <a:blipFill rotWithShape="1">
                <a:blip r:embed="rId16"/>
                <a:stretch>
                  <a:fillRect b="-5882"/>
                </a:stretch>
              </a:blipFill>
              <a:ln w="25400">
                <a:noFill/>
              </a:ln>
            </p:spPr>
            <p:txBody>
              <a:bodyPr/>
              <a:lstStyle/>
              <a:p>
                <a:r>
                  <a:rPr lang="en-GB">
                    <a:noFill/>
                  </a:rPr>
                  <a:t> </a:t>
                </a:r>
              </a:p>
            </p:txBody>
          </p:sp>
        </mc:Fallback>
      </mc:AlternateContent>
      <p:sp>
        <p:nvSpPr>
          <p:cNvPr id="27" name="Arc 26"/>
          <p:cNvSpPr/>
          <p:nvPr/>
        </p:nvSpPr>
        <p:spPr>
          <a:xfrm>
            <a:off x="5410200" y="5029200"/>
            <a:ext cx="381000" cy="4572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TextBox 27"/>
          <p:cNvSpPr txBox="1"/>
          <p:nvPr/>
        </p:nvSpPr>
        <p:spPr>
          <a:xfrm>
            <a:off x="5791200" y="5029200"/>
            <a:ext cx="1447800" cy="461665"/>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Replace r with a term in y and </a:t>
            </a:r>
            <a:r>
              <a:rPr lang="el-GR" sz="1200" dirty="0" smtClean="0">
                <a:solidFill>
                  <a:srgbClr val="FF0000"/>
                </a:solidFill>
                <a:latin typeface="Comic Sans MS" panose="030F0702030302020204" pitchFamily="66" charset="0"/>
              </a:rPr>
              <a:t>θ</a:t>
            </a:r>
            <a:endParaRPr lang="en-GB" sz="1200" dirty="0">
              <a:solidFill>
                <a:srgbClr val="FF0000"/>
              </a:solidFill>
              <a:latin typeface="Comic Sans MS" panose="030F0702030302020204" pitchFamily="66" charset="0"/>
            </a:endParaRPr>
          </a:p>
        </p:txBody>
      </p:sp>
      <p:sp>
        <p:nvSpPr>
          <p:cNvPr id="29" name="Arc 28"/>
          <p:cNvSpPr/>
          <p:nvPr/>
        </p:nvSpPr>
        <p:spPr>
          <a:xfrm>
            <a:off x="5715000" y="5486400"/>
            <a:ext cx="381000" cy="4572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Arc 29"/>
          <p:cNvSpPr/>
          <p:nvPr/>
        </p:nvSpPr>
        <p:spPr>
          <a:xfrm>
            <a:off x="5943600" y="5943600"/>
            <a:ext cx="381000" cy="4572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TextBox 30"/>
          <p:cNvSpPr txBox="1"/>
          <p:nvPr/>
        </p:nvSpPr>
        <p:spPr>
          <a:xfrm>
            <a:off x="6019800" y="5562600"/>
            <a:ext cx="1447800" cy="276999"/>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Multiply by sin</a:t>
            </a:r>
            <a:r>
              <a:rPr lang="el-GR" sz="1200" dirty="0" smtClean="0">
                <a:solidFill>
                  <a:srgbClr val="FF0000"/>
                </a:solidFill>
                <a:latin typeface="Comic Sans MS" panose="030F0702030302020204" pitchFamily="66" charset="0"/>
              </a:rPr>
              <a:t>θ</a:t>
            </a:r>
            <a:endParaRPr lang="en-GB" sz="1200" dirty="0">
              <a:solidFill>
                <a:srgbClr val="FF0000"/>
              </a:solidFill>
              <a:latin typeface="Comic Sans MS" panose="030F0702030302020204" pitchFamily="66" charset="0"/>
            </a:endParaRPr>
          </a:p>
        </p:txBody>
      </p:sp>
      <p:sp>
        <p:nvSpPr>
          <p:cNvPr id="32" name="TextBox 31"/>
          <p:cNvSpPr txBox="1"/>
          <p:nvPr/>
        </p:nvSpPr>
        <p:spPr>
          <a:xfrm>
            <a:off x="6248400" y="5943600"/>
            <a:ext cx="2438400" cy="461665"/>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Leave ‘a’ outside the bracket (it is a constant)</a:t>
            </a:r>
            <a:endParaRPr lang="en-GB" sz="1200" dirty="0">
              <a:solidFill>
                <a:srgbClr val="FF0000"/>
              </a:solidFill>
              <a:latin typeface="Comic Sans MS" panose="030F0702030302020204" pitchFamily="66" charset="0"/>
            </a:endParaRPr>
          </a:p>
        </p:txBody>
      </p:sp>
      <p:sp>
        <p:nvSpPr>
          <p:cNvPr id="33" name="Rectangle 32"/>
          <p:cNvSpPr/>
          <p:nvPr/>
        </p:nvSpPr>
        <p:spPr>
          <a:xfrm>
            <a:off x="4144488" y="4919354"/>
            <a:ext cx="249382" cy="234537"/>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3905001" y="5285510"/>
            <a:ext cx="441367" cy="450272"/>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7073734" y="3905993"/>
            <a:ext cx="799606" cy="450272"/>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6" name="TextBox 35"/>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rotWithShape="1">
                <a:blip r:embed="rId17"/>
                <a:stretch>
                  <a:fillRect b="-1818"/>
                </a:stretch>
              </a:blipFill>
              <a:ln w="254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260252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par>
                                <p:cTn id="23" presetID="3" presetClass="entr" presetSubtype="1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mph" presetSubtype="2" fill="hold" nodeType="clickEffect">
                                  <p:stCondLst>
                                    <p:cond delay="0"/>
                                  </p:stCondLst>
                                  <p:childTnLst>
                                    <p:animClr clrSpc="rgb" dir="cw">
                                      <p:cBhvr>
                                        <p:cTn id="29" dur="500" fill="hold"/>
                                        <p:tgtEl>
                                          <p:spTgt spid="15"/>
                                        </p:tgtEl>
                                        <p:attrNameLst>
                                          <p:attrName>fillcolor</p:attrName>
                                        </p:attrNameLst>
                                      </p:cBhvr>
                                      <p:to>
                                        <a:srgbClr val="66CCFF"/>
                                      </p:to>
                                    </p:animClr>
                                    <p:set>
                                      <p:cBhvr>
                                        <p:cTn id="30" dur="500" fill="hold"/>
                                        <p:tgtEl>
                                          <p:spTgt spid="15"/>
                                        </p:tgtEl>
                                        <p:attrNameLst>
                                          <p:attrName>fill.type</p:attrName>
                                        </p:attrNameLst>
                                      </p:cBhvr>
                                      <p:to>
                                        <p:strVal val="solid"/>
                                      </p:to>
                                    </p:set>
                                    <p:set>
                                      <p:cBhvr>
                                        <p:cTn id="31" dur="500" fill="hold"/>
                                        <p:tgtEl>
                                          <p:spTgt spid="15"/>
                                        </p:tgtEl>
                                        <p:attrNameLst>
                                          <p:attrName>fill.on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linds(horizont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5"/>
                                        </p:tgtEl>
                                        <p:attrNameLst>
                                          <p:attrName>fillcolor</p:attrName>
                                        </p:attrNameLst>
                                      </p:cBhvr>
                                      <p:to>
                                        <a:schemeClr val="bg1"/>
                                      </p:to>
                                    </p:animClr>
                                    <p:set>
                                      <p:cBhvr>
                                        <p:cTn id="41" dur="500" fill="hold"/>
                                        <p:tgtEl>
                                          <p:spTgt spid="15"/>
                                        </p:tgtEl>
                                        <p:attrNameLst>
                                          <p:attrName>fill.type</p:attrName>
                                        </p:attrNameLst>
                                      </p:cBhvr>
                                      <p:to>
                                        <p:strVal val="solid"/>
                                      </p:to>
                                    </p:set>
                                    <p:set>
                                      <p:cBhvr>
                                        <p:cTn id="42" dur="500" fill="hold"/>
                                        <p:tgtEl>
                                          <p:spTgt spid="15"/>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par>
                                <p:cTn id="48" presetID="3" presetClass="entr" presetSubtype="5"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linds(vertical)">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linds(horizontal)">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linds(horizontal)">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blinds(horizontal)">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blinds(horizontal)">
                                      <p:cBhvr>
                                        <p:cTn id="70" dur="500"/>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blinds(horizontal)">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blinds(horizontal)">
                                      <p:cBhvr>
                                        <p:cTn id="80" dur="500"/>
                                        <p:tgtEl>
                                          <p:spTgt spid="24"/>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blinds(horizontal)">
                                      <p:cBhvr>
                                        <p:cTn id="85" dur="500"/>
                                        <p:tgtEl>
                                          <p:spTgt spid="33"/>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blinds(horizontal)">
                                      <p:cBhvr>
                                        <p:cTn id="90" dur="500"/>
                                        <p:tgtEl>
                                          <p:spTgt spid="34"/>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blinds(horizontal)">
                                      <p:cBhvr>
                                        <p:cTn id="95" dur="500"/>
                                        <p:tgtEl>
                                          <p:spTgt spid="35"/>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xit" presetSubtype="10" fill="hold" grpId="1" nodeType="clickEffect">
                                  <p:stCondLst>
                                    <p:cond delay="0"/>
                                  </p:stCondLst>
                                  <p:childTnLst>
                                    <p:animEffect transition="out" filter="blinds(horizontal)">
                                      <p:cBhvr>
                                        <p:cTn id="99" dur="500"/>
                                        <p:tgtEl>
                                          <p:spTgt spid="33"/>
                                        </p:tgtEl>
                                      </p:cBhvr>
                                    </p:animEffect>
                                    <p:set>
                                      <p:cBhvr>
                                        <p:cTn id="100" dur="1" fill="hold">
                                          <p:stCondLst>
                                            <p:cond delay="499"/>
                                          </p:stCondLst>
                                        </p:cTn>
                                        <p:tgtEl>
                                          <p:spTgt spid="33"/>
                                        </p:tgtEl>
                                        <p:attrNameLst>
                                          <p:attrName>style.visibility</p:attrName>
                                        </p:attrNameLst>
                                      </p:cBhvr>
                                      <p:to>
                                        <p:strVal val="hidden"/>
                                      </p:to>
                                    </p:set>
                                  </p:childTnLst>
                                </p:cTn>
                              </p:par>
                              <p:par>
                                <p:cTn id="101" presetID="3" presetClass="exit" presetSubtype="10" fill="hold" grpId="1" nodeType="withEffect">
                                  <p:stCondLst>
                                    <p:cond delay="0"/>
                                  </p:stCondLst>
                                  <p:childTnLst>
                                    <p:animEffect transition="out" filter="blinds(horizontal)">
                                      <p:cBhvr>
                                        <p:cTn id="102" dur="500"/>
                                        <p:tgtEl>
                                          <p:spTgt spid="34"/>
                                        </p:tgtEl>
                                      </p:cBhvr>
                                    </p:animEffect>
                                    <p:set>
                                      <p:cBhvr>
                                        <p:cTn id="103" dur="1" fill="hold">
                                          <p:stCondLst>
                                            <p:cond delay="499"/>
                                          </p:stCondLst>
                                        </p:cTn>
                                        <p:tgtEl>
                                          <p:spTgt spid="34"/>
                                        </p:tgtEl>
                                        <p:attrNameLst>
                                          <p:attrName>style.visibility</p:attrName>
                                        </p:attrNameLst>
                                      </p:cBhvr>
                                      <p:to>
                                        <p:strVal val="hidden"/>
                                      </p:to>
                                    </p:set>
                                  </p:childTnLst>
                                </p:cTn>
                              </p:par>
                              <p:par>
                                <p:cTn id="104" presetID="3" presetClass="exit" presetSubtype="10" fill="hold" grpId="1" nodeType="withEffect">
                                  <p:stCondLst>
                                    <p:cond delay="0"/>
                                  </p:stCondLst>
                                  <p:childTnLst>
                                    <p:animEffect transition="out" filter="blinds(horizontal)">
                                      <p:cBhvr>
                                        <p:cTn id="105" dur="500"/>
                                        <p:tgtEl>
                                          <p:spTgt spid="35"/>
                                        </p:tgtEl>
                                      </p:cBhvr>
                                    </p:animEffect>
                                    <p:set>
                                      <p:cBhvr>
                                        <p:cTn id="106" dur="1" fill="hold">
                                          <p:stCondLst>
                                            <p:cond delay="499"/>
                                          </p:stCondLst>
                                        </p:cTn>
                                        <p:tgtEl>
                                          <p:spTgt spid="35"/>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blinds(horizontal)">
                                      <p:cBhvr>
                                        <p:cTn id="111" dur="500"/>
                                        <p:tgtEl>
                                          <p:spTgt spid="29"/>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31"/>
                                        </p:tgtEl>
                                        <p:attrNameLst>
                                          <p:attrName>style.visibility</p:attrName>
                                        </p:attrNameLst>
                                      </p:cBhvr>
                                      <p:to>
                                        <p:strVal val="visible"/>
                                      </p:to>
                                    </p:set>
                                    <p:animEffect transition="in" filter="blinds(horizontal)">
                                      <p:cBhvr>
                                        <p:cTn id="116" dur="500"/>
                                        <p:tgtEl>
                                          <p:spTgt spid="31"/>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blinds(horizontal)">
                                      <p:cBhvr>
                                        <p:cTn id="121" dur="500"/>
                                        <p:tgtEl>
                                          <p:spTgt spid="25"/>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blinds(horizontal)">
                                      <p:cBhvr>
                                        <p:cTn id="126" dur="500"/>
                                        <p:tgtEl>
                                          <p:spTgt spid="30"/>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blinds(horizontal)">
                                      <p:cBhvr>
                                        <p:cTn id="131" dur="500"/>
                                        <p:tgtEl>
                                          <p:spTgt spid="32"/>
                                        </p:tgtEl>
                                      </p:cBhvr>
                                    </p:animEffec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26"/>
                                        </p:tgtEl>
                                        <p:attrNameLst>
                                          <p:attrName>style.visibility</p:attrName>
                                        </p:attrNameLst>
                                      </p:cBhvr>
                                      <p:to>
                                        <p:strVal val="visible"/>
                                      </p:to>
                                    </p:set>
                                    <p:animEffect transition="in" filter="blinds(horizontal)">
                                      <p:cBhvr>
                                        <p:cTn id="1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P spid="21" grpId="0"/>
      <p:bldP spid="22" grpId="0"/>
      <p:bldP spid="23" grpId="0"/>
      <p:bldP spid="24" grpId="0"/>
      <p:bldP spid="25" grpId="0"/>
      <p:bldP spid="26" grpId="0"/>
      <p:bldP spid="27" grpId="0" animBg="1"/>
      <p:bldP spid="28" grpId="0"/>
      <p:bldP spid="29" grpId="0" animBg="1"/>
      <p:bldP spid="30" grpId="0" animBg="1"/>
      <p:bldP spid="31" grpId="0"/>
      <p:bldP spid="32" grpId="0"/>
      <p:bldP spid="33" grpId="0" animBg="1"/>
      <p:bldP spid="33" grpId="1" animBg="1"/>
      <p:bldP spid="34" grpId="0" animBg="1"/>
      <p:bldP spid="34" grpId="1" animBg="1"/>
      <p:bldP spid="35" grpId="0" animBg="1"/>
      <p:bldP spid="35"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152400" y="1600200"/>
            <a:ext cx="3429000" cy="4525963"/>
          </a:xfrm>
        </p:spPr>
        <p:txBody>
          <a:bodyPr>
            <a:normAutofit/>
          </a:bodyPr>
          <a:lstStyle/>
          <a:p>
            <a:pPr marL="0" indent="0" algn="ctr">
              <a:buNone/>
            </a:pPr>
            <a:r>
              <a:rPr lang="en-GB" sz="1400" b="1" dirty="0" smtClean="0">
                <a:latin typeface="Comic Sans MS" panose="030F0702030302020204" pitchFamily="66" charset="0"/>
              </a:rPr>
              <a:t>You can use the Polar equation to find tangents to a curve that are parallel or perpendicular to the original line</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Find the coordinates of the points on:</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r = a(1 + cos</a:t>
            </a:r>
            <a:r>
              <a:rPr lang="el-GR" sz="1400" dirty="0" smtClean="0">
                <a:latin typeface="Comic Sans MS" panose="030F0702030302020204" pitchFamily="66" charset="0"/>
              </a:rPr>
              <a:t>θ</a:t>
            </a:r>
            <a:r>
              <a:rPr lang="en-US" sz="1400" dirty="0" smtClean="0">
                <a:latin typeface="Comic Sans MS" panose="030F0702030302020204" pitchFamily="66" charset="0"/>
              </a:rPr>
              <a:t>) </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Where the tangents are parallel to the initial line </a:t>
            </a:r>
            <a:r>
              <a:rPr lang="el-GR" sz="1400" dirty="0" smtClean="0">
                <a:latin typeface="Comic Sans MS" panose="030F0702030302020204" pitchFamily="66" charset="0"/>
              </a:rPr>
              <a:t>θ</a:t>
            </a:r>
            <a:r>
              <a:rPr lang="en-US" sz="1400" dirty="0" smtClean="0">
                <a:latin typeface="Comic Sans MS" panose="030F0702030302020204" pitchFamily="66" charset="0"/>
              </a:rPr>
              <a:t> = 0.</a:t>
            </a:r>
          </a:p>
          <a:p>
            <a:pPr marL="0" indent="0" algn="ctr">
              <a:buNone/>
            </a:pPr>
            <a:endParaRPr lang="en-US" sz="1400" dirty="0">
              <a:latin typeface="Comic Sans MS" panose="030F0702030302020204" pitchFamily="66" charset="0"/>
            </a:endParaRPr>
          </a:p>
          <a:p>
            <a:pPr algn="ctr">
              <a:buFont typeface="Wingdings"/>
              <a:buChar char="à"/>
            </a:pPr>
            <a:r>
              <a:rPr lang="en-GB" sz="1400" dirty="0" smtClean="0">
                <a:latin typeface="Comic Sans MS" panose="030F0702030302020204" pitchFamily="66" charset="0"/>
                <a:sym typeface="Wingdings" panose="05000000000000000000" pitchFamily="2" charset="2"/>
              </a:rPr>
              <a:t>Now differentiate</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smtClean="0">
                <a:latin typeface="Comic Sans MS" panose="030F0702030302020204" pitchFamily="66" charset="0"/>
                <a:sym typeface="Wingdings" panose="05000000000000000000" pitchFamily="2" charset="2"/>
              </a:rPr>
              <a:t>You can just differentiate the terms inside the bracket, since a is a constant and will just remain the same! </a:t>
            </a:r>
          </a:p>
          <a:p>
            <a:pPr marL="0" indent="0" algn="ctr">
              <a:buNone/>
            </a:pPr>
            <a:endParaRPr lang="en-GB" sz="1400" dirty="0">
              <a:latin typeface="Comic Sans MS" panose="030F0702030302020204" pitchFamily="66" charset="0"/>
            </a:endParaRPr>
          </a:p>
        </p:txBody>
      </p:sp>
      <p:sp>
        <p:nvSpPr>
          <p:cNvPr id="4" name="TextBox 3"/>
          <p:cNvSpPr txBox="1"/>
          <p:nvPr/>
        </p:nvSpPr>
        <p:spPr>
          <a:xfrm>
            <a:off x="8722406" y="6550223"/>
            <a:ext cx="405880" cy="307777"/>
          </a:xfrm>
          <a:prstGeom prst="rect">
            <a:avLst/>
          </a:prstGeom>
          <a:noFill/>
        </p:spPr>
        <p:txBody>
          <a:bodyPr wrap="none" rtlCol="0">
            <a:spAutoFit/>
          </a:bodyPr>
          <a:lstStyle/>
          <a:p>
            <a:pPr algn="ctr"/>
            <a:r>
              <a:rPr lang="en-GB" sz="1400" dirty="0" smtClean="0">
                <a:latin typeface="Comic Sans MS" panose="030F0702030302020204" pitchFamily="66" charset="0"/>
              </a:rPr>
              <a:t>7E</a:t>
            </a:r>
            <a:endParaRPr lang="en-GB" sz="1400" dirty="0">
              <a:latin typeface="Comic Sans MS" panose="030F0702030302020204" pitchFamily="66" charset="0"/>
            </a:endParaRPr>
          </a:p>
        </p:txBody>
      </p:sp>
      <p:pic>
        <p:nvPicPr>
          <p:cNvPr id="5" name="Picture 6" descr="http://tutorial.math.lamar.edu/Classes/CalcIII/DIPolarCoords_files/image0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1227666" cy="1143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6" name="TextBox 25"/>
              <p:cNvSpPr txBox="1"/>
              <p:nvPr/>
            </p:nvSpPr>
            <p:spPr>
              <a:xfrm>
                <a:off x="3624943" y="1535875"/>
                <a:ext cx="22098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𝑦</m:t>
                      </m:r>
                      <m:r>
                        <a:rPr lang="en-GB" sz="1400" b="0" i="1" smtClean="0">
                          <a:latin typeface="Cambria Math"/>
                        </a:rPr>
                        <m:t>=</m:t>
                      </m:r>
                      <m:r>
                        <a:rPr lang="en-GB" sz="1400" b="0" i="1" smtClean="0">
                          <a:latin typeface="Cambria Math"/>
                        </a:rPr>
                        <m:t>𝑎</m:t>
                      </m:r>
                      <m:r>
                        <a:rPr lang="en-GB" sz="1400" b="0" i="1" smtClean="0">
                          <a:latin typeface="Cambria Math"/>
                        </a:rPr>
                        <m:t>(</m:t>
                      </m:r>
                      <m:r>
                        <a:rPr lang="en-GB" sz="1400" b="0" i="1" smtClean="0">
                          <a:latin typeface="Cambria Math"/>
                        </a:rPr>
                        <m:t>𝑠𝑖𝑛</m:t>
                      </m:r>
                      <m:r>
                        <a:rPr lang="en-GB" sz="1400" b="0" i="1" smtClean="0">
                          <a:latin typeface="Cambria Math"/>
                          <a:ea typeface="Cambria Math"/>
                        </a:rPr>
                        <m:t>𝜃</m:t>
                      </m:r>
                      <m:r>
                        <a:rPr lang="en-GB" sz="1400" b="0" i="1" smtClean="0">
                          <a:latin typeface="Cambria Math"/>
                        </a:rPr>
                        <m:t>+</m:t>
                      </m:r>
                      <m:r>
                        <a:rPr lang="en-GB" sz="1400" b="0" i="1" smtClean="0">
                          <a:latin typeface="Cambria Math"/>
                        </a:rPr>
                        <m:t>𝑠𝑖𝑛</m:t>
                      </m:r>
                      <m:r>
                        <a:rPr lang="en-GB" sz="1400" b="0" i="1" smtClean="0">
                          <a:latin typeface="Cambria Math"/>
                          <a:ea typeface="Cambria Math"/>
                        </a:rPr>
                        <m:t>𝜃</m:t>
                      </m:r>
                      <m:r>
                        <a:rPr lang="en-GB" sz="1400" b="0" i="1" smtClean="0">
                          <a:latin typeface="Cambria Math"/>
                        </a:rPr>
                        <m:t>𝑐𝑜𝑠</m:t>
                      </m:r>
                      <m:r>
                        <a:rPr lang="en-GB" sz="1400" b="0" i="1" smtClean="0">
                          <a:latin typeface="Cambria Math"/>
                          <a:ea typeface="Cambria Math"/>
                        </a:rPr>
                        <m:t>𝜃</m:t>
                      </m:r>
                      <m:r>
                        <a:rPr lang="en-GB" sz="1400" b="0" i="1" smtClean="0">
                          <a:latin typeface="Cambria Math"/>
                          <a:ea typeface="Cambria Math"/>
                        </a:rPr>
                        <m:t>)</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3624943" y="1535875"/>
                <a:ext cx="2209800" cy="307777"/>
              </a:xfrm>
              <a:prstGeom prst="rect">
                <a:avLst/>
              </a:prstGeom>
              <a:blipFill rotWithShape="1">
                <a:blip r:embed="rId10"/>
                <a:stretch>
                  <a:fillRect b="-800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323112" y="2033649"/>
                <a:ext cx="3327070" cy="50135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m:t>
                      </m:r>
                      <m:r>
                        <a:rPr lang="en-GB" sz="1400" b="0" i="1" smtClean="0">
                          <a:latin typeface="Cambria Math"/>
                        </a:rPr>
                        <m:t>𝑎</m:t>
                      </m:r>
                      <m:r>
                        <a:rPr lang="en-GB" sz="1400" b="0" i="1" smtClean="0">
                          <a:latin typeface="Cambria Math"/>
                        </a:rPr>
                        <m:t>(                                               )</m:t>
                      </m:r>
                    </m:oMath>
                  </m:oMathPara>
                </a14:m>
                <a:endParaRPr lang="en-GB" sz="1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323112" y="2033649"/>
                <a:ext cx="3327070" cy="501356"/>
              </a:xfrm>
              <a:prstGeom prst="rect">
                <a:avLst/>
              </a:prstGeom>
              <a:blipFill rotWithShape="1">
                <a:blip r:embed="rId11"/>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249387" y="2154382"/>
                <a:ext cx="5334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𝑐𝑜𝑠</m:t>
                      </m:r>
                      <m:r>
                        <a:rPr lang="en-GB" sz="1400" b="0" i="1" smtClean="0">
                          <a:latin typeface="Cambria Math"/>
                          <a:ea typeface="Cambria Math"/>
                        </a:rPr>
                        <m:t>𝜃</m:t>
                      </m:r>
                    </m:oMath>
                  </m:oMathPara>
                </a14:m>
                <a:endParaRPr lang="en-GB"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249387" y="2154382"/>
                <a:ext cx="533400" cy="307777"/>
              </a:xfrm>
              <a:prstGeom prst="rect">
                <a:avLst/>
              </a:prstGeom>
              <a:blipFill rotWithShape="1">
                <a:blip r:embed="rId1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706587" y="2154382"/>
                <a:ext cx="8382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 </m:t>
                      </m:r>
                      <m:sSup>
                        <m:sSupPr>
                          <m:ctrlPr>
                            <a:rPr lang="en-GB" sz="1400" b="0" i="1" smtClean="0">
                              <a:latin typeface="Cambria Math"/>
                              <a:ea typeface="Cambria Math"/>
                            </a:rPr>
                          </m:ctrlPr>
                        </m:sSupPr>
                        <m:e>
                          <m:r>
                            <a:rPr lang="en-GB" sz="1400" b="0" i="1" smtClean="0">
                              <a:latin typeface="Cambria Math"/>
                              <a:ea typeface="Cambria Math"/>
                            </a:rPr>
                            <m:t> </m:t>
                          </m:r>
                          <m:r>
                            <a:rPr lang="en-GB" sz="1400" b="0" i="1" smtClean="0">
                              <a:latin typeface="Cambria Math"/>
                              <a:ea typeface="Cambria Math"/>
                            </a:rPr>
                            <m:t>𝑐𝑜𝑠</m:t>
                          </m:r>
                        </m:e>
                        <m:sup>
                          <m:r>
                            <a:rPr lang="en-GB" sz="1400" b="0" i="1" smtClean="0">
                              <a:latin typeface="Cambria Math"/>
                              <a:ea typeface="Cambria Math"/>
                            </a:rPr>
                            <m:t>2</m:t>
                          </m:r>
                        </m:sup>
                      </m:sSup>
                      <m:r>
                        <a:rPr lang="en-GB" sz="1400" b="0" i="1" smtClean="0">
                          <a:latin typeface="Cambria Math"/>
                          <a:ea typeface="Cambria Math"/>
                        </a:rPr>
                        <m:t>𝜃</m:t>
                      </m:r>
                    </m:oMath>
                  </m:oMathPara>
                </a14:m>
                <a:endParaRPr lang="en-GB"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706587" y="2154382"/>
                <a:ext cx="838200" cy="307777"/>
              </a:xfrm>
              <a:prstGeom prst="rect">
                <a:avLst/>
              </a:prstGeom>
              <a:blipFill rotWithShape="1">
                <a:blip r:embed="rId13"/>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468587" y="2154382"/>
                <a:ext cx="8382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 </m:t>
                      </m:r>
                      <m:sSup>
                        <m:sSupPr>
                          <m:ctrlPr>
                            <a:rPr lang="en-GB" sz="1400" b="0" i="1" smtClean="0">
                              <a:latin typeface="Cambria Math"/>
                              <a:ea typeface="Cambria Math"/>
                            </a:rPr>
                          </m:ctrlPr>
                        </m:sSupPr>
                        <m:e>
                          <m:r>
                            <a:rPr lang="en-GB" sz="1400" b="0" i="1" smtClean="0">
                              <a:latin typeface="Cambria Math"/>
                              <a:ea typeface="Cambria Math"/>
                            </a:rPr>
                            <m:t> </m:t>
                          </m:r>
                          <m:r>
                            <a:rPr lang="en-GB" sz="1400" b="0" i="1" smtClean="0">
                              <a:latin typeface="Cambria Math"/>
                              <a:ea typeface="Cambria Math"/>
                            </a:rPr>
                            <m:t>𝑠𝑖𝑛</m:t>
                          </m:r>
                        </m:e>
                        <m:sup>
                          <m:r>
                            <a:rPr lang="en-GB" sz="1400" b="0" i="1" smtClean="0">
                              <a:latin typeface="Cambria Math"/>
                              <a:ea typeface="Cambria Math"/>
                            </a:rPr>
                            <m:t>2</m:t>
                          </m:r>
                        </m:sup>
                      </m:sSup>
                      <m:r>
                        <a:rPr lang="en-GB" sz="1400" b="0" i="1" smtClean="0">
                          <a:latin typeface="Cambria Math"/>
                          <a:ea typeface="Cambria Math"/>
                        </a:rPr>
                        <m:t>𝜃</m:t>
                      </m:r>
                    </m:oMath>
                  </m:oMathPara>
                </a14:m>
                <a:endParaRPr lang="en-GB"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5468587" y="2154382"/>
                <a:ext cx="838200" cy="307777"/>
              </a:xfrm>
              <a:prstGeom prst="rect">
                <a:avLst/>
              </a:prstGeom>
              <a:blipFill rotWithShape="1">
                <a:blip r:embed="rId14"/>
                <a:stretch>
                  <a:fillRect/>
                </a:stretch>
              </a:blipFill>
              <a:ln w="25400">
                <a:noFill/>
              </a:ln>
            </p:spPr>
            <p:txBody>
              <a:bodyPr/>
              <a:lstStyle/>
              <a:p>
                <a:r>
                  <a:rPr lang="en-GB">
                    <a:noFill/>
                  </a:rPr>
                  <a:t> </a:t>
                </a:r>
              </a:p>
            </p:txBody>
          </p:sp>
        </mc:Fallback>
      </mc:AlternateContent>
      <p:sp>
        <p:nvSpPr>
          <p:cNvPr id="7" name="TextBox 6"/>
          <p:cNvSpPr txBox="1"/>
          <p:nvPr/>
        </p:nvSpPr>
        <p:spPr>
          <a:xfrm>
            <a:off x="6776852" y="2670959"/>
            <a:ext cx="2079415" cy="276999"/>
          </a:xfrm>
          <a:prstGeom prst="rect">
            <a:avLst/>
          </a:prstGeom>
          <a:noFill/>
        </p:spPr>
        <p:txBody>
          <a:bodyPr wrap="none" rtlCol="0">
            <a:spAutoFit/>
          </a:bodyPr>
          <a:lstStyle/>
          <a:p>
            <a:r>
              <a:rPr lang="en-GB" sz="1200" b="1" u="sng" dirty="0" smtClean="0">
                <a:latin typeface="Comic Sans MS" panose="030F0702030302020204" pitchFamily="66" charset="0"/>
              </a:rPr>
              <a:t>Product rule for sin</a:t>
            </a:r>
            <a:r>
              <a:rPr lang="el-GR" sz="1200" b="1" u="sng" dirty="0" smtClean="0">
                <a:latin typeface="Comic Sans MS" panose="030F0702030302020204" pitchFamily="66" charset="0"/>
              </a:rPr>
              <a:t>θ</a:t>
            </a:r>
            <a:r>
              <a:rPr lang="en-GB" sz="1200" b="1" u="sng" dirty="0" smtClean="0">
                <a:latin typeface="Comic Sans MS" panose="030F0702030302020204" pitchFamily="66" charset="0"/>
              </a:rPr>
              <a:t>cos</a:t>
            </a:r>
            <a:r>
              <a:rPr lang="el-GR" sz="1200" b="1" u="sng" dirty="0" smtClean="0">
                <a:latin typeface="Comic Sans MS" panose="030F0702030302020204" pitchFamily="66" charset="0"/>
              </a:rPr>
              <a:t>θ</a:t>
            </a:r>
            <a:endParaRPr lang="en-GB" sz="1200" b="1"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0" name="TextBox 19"/>
              <p:cNvSpPr txBox="1"/>
              <p:nvPr/>
            </p:nvSpPr>
            <p:spPr>
              <a:xfrm>
                <a:off x="6929252" y="3051959"/>
                <a:ext cx="62991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𝑠𝑖𝑛</m:t>
                      </m:r>
                      <m:r>
                        <a:rPr lang="en-GB" sz="1600" b="0" i="1" smtClean="0">
                          <a:latin typeface="Cambria Math"/>
                          <a:ea typeface="Cambria Math"/>
                        </a:rPr>
                        <m:t>𝜃</m:t>
                      </m:r>
                    </m:oMath>
                  </m:oMathPara>
                </a14:m>
                <a:endParaRPr lang="en-GB" sz="1600" dirty="0"/>
              </a:p>
            </p:txBody>
          </p:sp>
        </mc:Choice>
        <mc:Fallback xmlns="">
          <p:sp>
            <p:nvSpPr>
              <p:cNvPr id="20" name="TextBox 19"/>
              <p:cNvSpPr txBox="1">
                <a:spLocks noRot="1" noChangeAspect="1" noMove="1" noResize="1" noEditPoints="1" noAdjustHandles="1" noChangeArrowheads="1" noChangeShapeType="1" noTextEdit="1"/>
              </p:cNvSpPr>
              <p:nvPr/>
            </p:nvSpPr>
            <p:spPr>
              <a:xfrm>
                <a:off x="6929252" y="3051959"/>
                <a:ext cx="629916" cy="338554"/>
              </a:xfrm>
              <a:prstGeom prst="rect">
                <a:avLst/>
              </a:prstGeom>
              <a:blipFill rotWithShape="1">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7996052" y="3051959"/>
                <a:ext cx="65075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𝑐𝑜𝑠</m:t>
                      </m:r>
                      <m:r>
                        <a:rPr lang="en-GB" sz="1600" b="0" i="1" smtClean="0">
                          <a:latin typeface="Cambria Math"/>
                          <a:ea typeface="Cambria Math"/>
                        </a:rPr>
                        <m:t>𝜃</m:t>
                      </m:r>
                    </m:oMath>
                  </m:oMathPara>
                </a14:m>
                <a:endParaRPr lang="en-GB" sz="1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7996052" y="3051959"/>
                <a:ext cx="650756" cy="338554"/>
              </a:xfrm>
              <a:prstGeom prst="rect">
                <a:avLst/>
              </a:prstGeom>
              <a:blipFill rotWithShape="1">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929252" y="3661559"/>
                <a:ext cx="65075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𝑐𝑜𝑠</m:t>
                      </m:r>
                      <m:r>
                        <a:rPr lang="en-GB" sz="1600" b="0" i="1" smtClean="0">
                          <a:latin typeface="Cambria Math"/>
                          <a:ea typeface="Cambria Math"/>
                        </a:rPr>
                        <m:t>𝜃</m:t>
                      </m:r>
                    </m:oMath>
                  </m:oMathPara>
                </a14:m>
                <a:endParaRPr lang="en-GB" sz="1600" dirty="0"/>
              </a:p>
            </p:txBody>
          </p:sp>
        </mc:Choice>
        <mc:Fallback xmlns="">
          <p:sp>
            <p:nvSpPr>
              <p:cNvPr id="24" name="TextBox 23"/>
              <p:cNvSpPr txBox="1">
                <a:spLocks noRot="1" noChangeAspect="1" noMove="1" noResize="1" noEditPoints="1" noAdjustHandles="1" noChangeArrowheads="1" noChangeShapeType="1" noTextEdit="1"/>
              </p:cNvSpPr>
              <p:nvPr/>
            </p:nvSpPr>
            <p:spPr>
              <a:xfrm>
                <a:off x="6929252" y="3661559"/>
                <a:ext cx="650756" cy="338554"/>
              </a:xfrm>
              <a:prstGeom prst="rect">
                <a:avLst/>
              </a:prstGeom>
              <a:blipFill rotWithShape="1">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7919852" y="3661559"/>
                <a:ext cx="78380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m:t>
                      </m:r>
                      <m:r>
                        <a:rPr lang="en-GB" sz="1600" b="0" i="1" smtClean="0">
                          <a:latin typeface="Cambria Math"/>
                        </a:rPr>
                        <m:t>𝑠𝑖𝑛</m:t>
                      </m:r>
                      <m:r>
                        <a:rPr lang="en-GB" sz="1600" b="0" i="1" smtClean="0">
                          <a:latin typeface="Cambria Math"/>
                          <a:ea typeface="Cambria Math"/>
                        </a:rPr>
                        <m:t>𝜃</m:t>
                      </m:r>
                    </m:oMath>
                  </m:oMathPara>
                </a14:m>
                <a:endParaRPr lang="en-GB"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7919852" y="3661559"/>
                <a:ext cx="783804" cy="338554"/>
              </a:xfrm>
              <a:prstGeom prst="rect">
                <a:avLst/>
              </a:prstGeom>
              <a:blipFill rotWithShape="1">
                <a:blip r:embed="rId17"/>
                <a:stretch>
                  <a:fillRect/>
                </a:stretch>
              </a:blipFill>
            </p:spPr>
            <p:txBody>
              <a:bodyPr/>
              <a:lstStyle/>
              <a:p>
                <a:r>
                  <a:rPr lang="en-GB">
                    <a:noFill/>
                  </a:rPr>
                  <a:t> </a:t>
                </a:r>
              </a:p>
            </p:txBody>
          </p:sp>
        </mc:Fallback>
      </mc:AlternateContent>
      <p:cxnSp>
        <p:nvCxnSpPr>
          <p:cNvPr id="27" name="Straight Arrow Connector 26"/>
          <p:cNvCxnSpPr/>
          <p:nvPr/>
        </p:nvCxnSpPr>
        <p:spPr>
          <a:xfrm>
            <a:off x="7462652" y="3356759"/>
            <a:ext cx="609600" cy="38100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7462652" y="3356759"/>
            <a:ext cx="609600" cy="38100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4089071" y="3482439"/>
                <a:ext cx="22860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𝑐</m:t>
                      </m:r>
                      <m:sSup>
                        <m:sSupPr>
                          <m:ctrlPr>
                            <a:rPr lang="en-GB" sz="1400" b="0" i="1" smtClean="0">
                              <a:latin typeface="Cambria Math"/>
                            </a:rPr>
                          </m:ctrlPr>
                        </m:sSupPr>
                        <m:e>
                          <m:r>
                            <a:rPr lang="en-GB" sz="1400" b="0" i="1" smtClean="0">
                              <a:latin typeface="Cambria Math"/>
                            </a:rPr>
                            <m:t>𝑜𝑠</m:t>
                          </m:r>
                        </m:e>
                        <m:sup>
                          <m:r>
                            <a:rPr lang="en-GB" sz="1400" b="0" i="1" smtClean="0">
                              <a:latin typeface="Cambria Math"/>
                            </a:rPr>
                            <m:t>2</m:t>
                          </m:r>
                        </m:sup>
                      </m:sSup>
                      <m:r>
                        <a:rPr lang="en-GB" sz="1400" b="0" i="1" smtClean="0">
                          <a:latin typeface="Cambria Math"/>
                          <a:ea typeface="Cambria Math"/>
                        </a:rPr>
                        <m:t>𝜃</m:t>
                      </m:r>
                      <m:r>
                        <a:rPr lang="en-GB" sz="1400" b="0" i="1" smtClean="0">
                          <a:latin typeface="Cambria Math"/>
                          <a:ea typeface="Cambria Math"/>
                        </a:rPr>
                        <m:t>+</m:t>
                      </m:r>
                      <m:r>
                        <a:rPr lang="en-GB" sz="1400" b="0" i="1" smtClean="0">
                          <a:latin typeface="Cambria Math"/>
                          <a:ea typeface="Cambria Math"/>
                        </a:rPr>
                        <m:t>𝑐𝑜𝑠</m:t>
                      </m:r>
                      <m:r>
                        <a:rPr lang="en-GB" sz="1400" b="0" i="1" smtClean="0">
                          <a:latin typeface="Cambria Math"/>
                          <a:ea typeface="Cambria Math"/>
                        </a:rPr>
                        <m:t>𝜃</m:t>
                      </m:r>
                      <m:r>
                        <a:rPr lang="en-GB" sz="1400" b="0" i="1" smtClean="0">
                          <a:latin typeface="Cambria Math"/>
                          <a:ea typeface="Cambria Math"/>
                        </a:rPr>
                        <m:t>−</m:t>
                      </m:r>
                      <m:r>
                        <a:rPr lang="en-GB" sz="1400" b="0" i="1" smtClean="0">
                          <a:latin typeface="Cambria Math"/>
                          <a:ea typeface="Cambria Math"/>
                        </a:rPr>
                        <m:t>𝑠</m:t>
                      </m:r>
                      <m:sSup>
                        <m:sSupPr>
                          <m:ctrlPr>
                            <a:rPr lang="en-GB" sz="1400" b="0" i="1" smtClean="0">
                              <a:latin typeface="Cambria Math"/>
                              <a:ea typeface="Cambria Math"/>
                            </a:rPr>
                          </m:ctrlPr>
                        </m:sSupPr>
                        <m:e>
                          <m:r>
                            <a:rPr lang="en-GB" sz="1400" b="0" i="1" smtClean="0">
                              <a:latin typeface="Cambria Math"/>
                              <a:ea typeface="Cambria Math"/>
                            </a:rPr>
                            <m:t>𝑖𝑛</m:t>
                          </m:r>
                        </m:e>
                        <m:sup>
                          <m:r>
                            <a:rPr lang="en-GB" sz="1400" b="0" i="1" smtClean="0">
                              <a:latin typeface="Cambria Math"/>
                              <a:ea typeface="Cambria Math"/>
                            </a:rPr>
                            <m:t>2</m:t>
                          </m:r>
                        </m:sup>
                      </m:sSup>
                      <m:r>
                        <a:rPr lang="en-GB" sz="1400" b="0" i="1" smtClean="0">
                          <a:latin typeface="Cambria Math"/>
                          <a:ea typeface="Cambria Math"/>
                        </a:rPr>
                        <m:t>𝜃</m:t>
                      </m:r>
                      <m:r>
                        <a:rPr lang="en-GB" sz="1400" b="0" i="1" smtClean="0">
                          <a:latin typeface="Cambria Math"/>
                          <a:ea typeface="Cambria Math"/>
                        </a:rPr>
                        <m:t>=0</m:t>
                      </m:r>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089071" y="3482439"/>
                <a:ext cx="2286000" cy="307777"/>
              </a:xfrm>
              <a:prstGeom prst="rect">
                <a:avLst/>
              </a:prstGeom>
              <a:blipFill rotWithShape="1">
                <a:blip r:embed="rId1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3631871" y="3939639"/>
                <a:ext cx="27432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𝑐</m:t>
                      </m:r>
                      <m:sSup>
                        <m:sSupPr>
                          <m:ctrlPr>
                            <a:rPr lang="en-GB" sz="1400" b="0" i="1" smtClean="0">
                              <a:latin typeface="Cambria Math"/>
                            </a:rPr>
                          </m:ctrlPr>
                        </m:sSupPr>
                        <m:e>
                          <m:r>
                            <a:rPr lang="en-GB" sz="1400" b="0" i="1" smtClean="0">
                              <a:latin typeface="Cambria Math"/>
                            </a:rPr>
                            <m:t>𝑜𝑠</m:t>
                          </m:r>
                        </m:e>
                        <m:sup>
                          <m:r>
                            <a:rPr lang="en-GB" sz="1400" b="0" i="1" smtClean="0">
                              <a:latin typeface="Cambria Math"/>
                            </a:rPr>
                            <m:t>2</m:t>
                          </m:r>
                        </m:sup>
                      </m:sSup>
                      <m:r>
                        <a:rPr lang="en-GB" sz="1400" b="0" i="1" smtClean="0">
                          <a:latin typeface="Cambria Math"/>
                          <a:ea typeface="Cambria Math"/>
                        </a:rPr>
                        <m:t>𝜃</m:t>
                      </m:r>
                      <m:r>
                        <a:rPr lang="en-GB" sz="1400" b="0" i="1" smtClean="0">
                          <a:latin typeface="Cambria Math"/>
                          <a:ea typeface="Cambria Math"/>
                        </a:rPr>
                        <m:t>+</m:t>
                      </m:r>
                      <m:r>
                        <a:rPr lang="en-GB" sz="1400" b="0" i="1" smtClean="0">
                          <a:latin typeface="Cambria Math"/>
                          <a:ea typeface="Cambria Math"/>
                        </a:rPr>
                        <m:t>𝑐𝑜𝑠</m:t>
                      </m:r>
                      <m:r>
                        <a:rPr lang="en-GB" sz="1400" b="0" i="1" smtClean="0">
                          <a:latin typeface="Cambria Math"/>
                          <a:ea typeface="Cambria Math"/>
                        </a:rPr>
                        <m:t>𝜃</m:t>
                      </m:r>
                      <m:r>
                        <a:rPr lang="en-GB" sz="1400" b="0" i="1" smtClean="0">
                          <a:latin typeface="Cambria Math"/>
                          <a:ea typeface="Cambria Math"/>
                        </a:rPr>
                        <m:t>−(1−</m:t>
                      </m:r>
                      <m:r>
                        <a:rPr lang="en-GB" sz="1400" b="0" i="1" smtClean="0">
                          <a:latin typeface="Cambria Math"/>
                          <a:ea typeface="Cambria Math"/>
                        </a:rPr>
                        <m:t>𝑐</m:t>
                      </m:r>
                      <m:sSup>
                        <m:sSupPr>
                          <m:ctrlPr>
                            <a:rPr lang="en-GB" sz="1400" b="0" i="1" smtClean="0">
                              <a:latin typeface="Cambria Math"/>
                              <a:ea typeface="Cambria Math"/>
                            </a:rPr>
                          </m:ctrlPr>
                        </m:sSupPr>
                        <m:e>
                          <m:r>
                            <a:rPr lang="en-GB" sz="1400" b="0" i="1" smtClean="0">
                              <a:latin typeface="Cambria Math"/>
                              <a:ea typeface="Cambria Math"/>
                            </a:rPr>
                            <m:t>𝑜𝑠</m:t>
                          </m:r>
                        </m:e>
                        <m:sup>
                          <m:r>
                            <a:rPr lang="en-GB" sz="1400" b="0" i="1" smtClean="0">
                              <a:latin typeface="Cambria Math"/>
                              <a:ea typeface="Cambria Math"/>
                            </a:rPr>
                            <m:t>2</m:t>
                          </m:r>
                        </m:sup>
                      </m:sSup>
                      <m:r>
                        <a:rPr lang="en-GB" sz="1400" b="0" i="1" smtClean="0">
                          <a:latin typeface="Cambria Math"/>
                          <a:ea typeface="Cambria Math"/>
                        </a:rPr>
                        <m:t>𝜃</m:t>
                      </m:r>
                      <m:r>
                        <a:rPr lang="en-GB" sz="1400" b="0" i="1" smtClean="0">
                          <a:latin typeface="Cambria Math"/>
                          <a:ea typeface="Cambria Math"/>
                        </a:rPr>
                        <m:t>)=0</m:t>
                      </m:r>
                    </m:oMath>
                  </m:oMathPara>
                </a14:m>
                <a:endParaRPr lang="en-GB"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3631871" y="3939639"/>
                <a:ext cx="2743200" cy="307777"/>
              </a:xfrm>
              <a:prstGeom prst="rect">
                <a:avLst/>
              </a:prstGeom>
              <a:blipFill rotWithShape="1">
                <a:blip r:embed="rId19"/>
                <a:stretch>
                  <a:fillRect b="-7843"/>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370121" y="4413662"/>
                <a:ext cx="19812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2</m:t>
                      </m:r>
                      <m:r>
                        <a:rPr lang="en-GB" sz="1400" b="0" i="1" smtClean="0">
                          <a:latin typeface="Cambria Math"/>
                        </a:rPr>
                        <m:t>𝑐</m:t>
                      </m:r>
                      <m:sSup>
                        <m:sSupPr>
                          <m:ctrlPr>
                            <a:rPr lang="en-GB" sz="1400" b="0" i="1" smtClean="0">
                              <a:latin typeface="Cambria Math"/>
                            </a:rPr>
                          </m:ctrlPr>
                        </m:sSupPr>
                        <m:e>
                          <m:r>
                            <a:rPr lang="en-GB" sz="1400" b="0" i="1" smtClean="0">
                              <a:latin typeface="Cambria Math"/>
                            </a:rPr>
                            <m:t>𝑜𝑠</m:t>
                          </m:r>
                        </m:e>
                        <m:sup>
                          <m:r>
                            <a:rPr lang="en-GB" sz="1400" b="0" i="1" smtClean="0">
                              <a:latin typeface="Cambria Math"/>
                            </a:rPr>
                            <m:t>2</m:t>
                          </m:r>
                        </m:sup>
                      </m:sSup>
                      <m:r>
                        <a:rPr lang="en-GB" sz="1400" b="0" i="1" smtClean="0">
                          <a:latin typeface="Cambria Math"/>
                          <a:ea typeface="Cambria Math"/>
                        </a:rPr>
                        <m:t>𝜃</m:t>
                      </m:r>
                      <m:r>
                        <a:rPr lang="en-GB" sz="1400" b="0" i="1" smtClean="0">
                          <a:latin typeface="Cambria Math"/>
                          <a:ea typeface="Cambria Math"/>
                        </a:rPr>
                        <m:t>+</m:t>
                      </m:r>
                      <m:r>
                        <a:rPr lang="en-GB" sz="1400" b="0" i="1" smtClean="0">
                          <a:latin typeface="Cambria Math"/>
                          <a:ea typeface="Cambria Math"/>
                        </a:rPr>
                        <m:t>𝑐𝑜𝑠</m:t>
                      </m:r>
                      <m:r>
                        <a:rPr lang="en-GB" sz="1400" b="0" i="1" smtClean="0">
                          <a:latin typeface="Cambria Math"/>
                          <a:ea typeface="Cambria Math"/>
                        </a:rPr>
                        <m:t>𝜃</m:t>
                      </m:r>
                      <m:r>
                        <a:rPr lang="en-GB" sz="1400" b="0" i="1" smtClean="0">
                          <a:latin typeface="Cambria Math"/>
                          <a:ea typeface="Cambria Math"/>
                        </a:rPr>
                        <m:t>−1=0</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370121" y="4413662"/>
                <a:ext cx="1981200" cy="307777"/>
              </a:xfrm>
              <a:prstGeom prst="rect">
                <a:avLst/>
              </a:prstGeom>
              <a:blipFill rotWithShape="1">
                <a:blip r:embed="rId20"/>
                <a:stretch>
                  <a:fillRect/>
                </a:stretch>
              </a:blipFill>
              <a:ln w="25400">
                <a:noFill/>
              </a:ln>
            </p:spPr>
            <p:txBody>
              <a:bodyPr/>
              <a:lstStyle/>
              <a:p>
                <a:r>
                  <a:rPr lang="en-GB">
                    <a:noFill/>
                  </a:rPr>
                  <a:t> </a:t>
                </a:r>
              </a:p>
            </p:txBody>
          </p:sp>
        </mc:Fallback>
      </mc:AlternateContent>
      <p:sp>
        <p:nvSpPr>
          <p:cNvPr id="33" name="Arc 32"/>
          <p:cNvSpPr/>
          <p:nvPr/>
        </p:nvSpPr>
        <p:spPr>
          <a:xfrm>
            <a:off x="6133604" y="1686296"/>
            <a:ext cx="362198" cy="605641"/>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TextBox 33"/>
          <p:cNvSpPr txBox="1"/>
          <p:nvPr/>
        </p:nvSpPr>
        <p:spPr>
          <a:xfrm>
            <a:off x="6448301" y="1430976"/>
            <a:ext cx="2695699" cy="1200329"/>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Differentiate, using the product rule where necessary </a:t>
            </a:r>
          </a:p>
          <a:p>
            <a:pPr algn="ctr"/>
            <a:r>
              <a:rPr lang="en-GB" sz="1200" dirty="0" smtClean="0">
                <a:solidFill>
                  <a:srgbClr val="FF0000"/>
                </a:solidFill>
                <a:latin typeface="Comic Sans MS" panose="030F0702030302020204" pitchFamily="66" charset="0"/>
                <a:sym typeface="Wingdings" panose="05000000000000000000" pitchFamily="2" charset="2"/>
              </a:rPr>
              <a:t> </a:t>
            </a:r>
            <a:r>
              <a:rPr lang="en-GB" sz="1200" dirty="0" smtClean="0">
                <a:solidFill>
                  <a:srgbClr val="FF0000"/>
                </a:solidFill>
                <a:latin typeface="Comic Sans MS" panose="030F0702030302020204" pitchFamily="66" charset="0"/>
              </a:rPr>
              <a:t>(alternatively, sin</a:t>
            </a:r>
            <a:r>
              <a:rPr lang="el-GR" sz="1200" dirty="0" smtClean="0">
                <a:solidFill>
                  <a:srgbClr val="FF0000"/>
                </a:solidFill>
                <a:latin typeface="Comic Sans MS" panose="030F0702030302020204" pitchFamily="66" charset="0"/>
              </a:rPr>
              <a:t>θ</a:t>
            </a:r>
            <a:r>
              <a:rPr lang="en-GB" sz="1200" dirty="0" smtClean="0">
                <a:solidFill>
                  <a:srgbClr val="FF0000"/>
                </a:solidFill>
                <a:latin typeface="Comic Sans MS" panose="030F0702030302020204" pitchFamily="66" charset="0"/>
              </a:rPr>
              <a:t>cos</a:t>
            </a:r>
            <a:r>
              <a:rPr lang="el-GR" sz="1200" dirty="0" smtClean="0">
                <a:solidFill>
                  <a:srgbClr val="FF0000"/>
                </a:solidFill>
                <a:latin typeface="Comic Sans MS" panose="030F0702030302020204" pitchFamily="66" charset="0"/>
              </a:rPr>
              <a:t>θ</a:t>
            </a:r>
            <a:r>
              <a:rPr lang="en-GB" sz="1200" dirty="0" smtClean="0">
                <a:solidFill>
                  <a:srgbClr val="FF0000"/>
                </a:solidFill>
                <a:latin typeface="Comic Sans MS" panose="030F0702030302020204" pitchFamily="66" charset="0"/>
              </a:rPr>
              <a:t> could be written as </a:t>
            </a:r>
            <a:r>
              <a:rPr lang="en-GB" sz="1200" baseline="30000" dirty="0" smtClean="0">
                <a:solidFill>
                  <a:srgbClr val="FF0000"/>
                </a:solidFill>
                <a:latin typeface="Comic Sans MS" panose="030F0702030302020204" pitchFamily="66" charset="0"/>
              </a:rPr>
              <a:t>1</a:t>
            </a:r>
            <a:r>
              <a:rPr lang="en-GB" sz="1200" dirty="0" smtClean="0">
                <a:solidFill>
                  <a:srgbClr val="FF0000"/>
                </a:solidFill>
                <a:latin typeface="Comic Sans MS" panose="030F0702030302020204" pitchFamily="66" charset="0"/>
              </a:rPr>
              <a:t>/</a:t>
            </a:r>
            <a:r>
              <a:rPr lang="en-GB" sz="1200" baseline="-25000" dirty="0" smtClean="0">
                <a:solidFill>
                  <a:srgbClr val="FF0000"/>
                </a:solidFill>
                <a:latin typeface="Comic Sans MS" panose="030F0702030302020204" pitchFamily="66" charset="0"/>
              </a:rPr>
              <a:t>2</a:t>
            </a:r>
            <a:r>
              <a:rPr lang="en-GB" sz="1200" dirty="0" smtClean="0">
                <a:solidFill>
                  <a:srgbClr val="FF0000"/>
                </a:solidFill>
                <a:latin typeface="Comic Sans MS" panose="030F0702030302020204" pitchFamily="66" charset="0"/>
              </a:rPr>
              <a:t>sin2</a:t>
            </a:r>
            <a:r>
              <a:rPr lang="el-GR" sz="1200" dirty="0" smtClean="0">
                <a:solidFill>
                  <a:srgbClr val="FF0000"/>
                </a:solidFill>
                <a:latin typeface="Comic Sans MS" panose="030F0702030302020204" pitchFamily="66" charset="0"/>
              </a:rPr>
              <a:t>θ</a:t>
            </a:r>
            <a:r>
              <a:rPr lang="en-GB" sz="1200" dirty="0" smtClean="0">
                <a:solidFill>
                  <a:srgbClr val="FF0000"/>
                </a:solidFill>
                <a:latin typeface="Comic Sans MS" panose="030F0702030302020204" pitchFamily="66" charset="0"/>
              </a:rPr>
              <a:t> first, which then avoids the need for the product rule)</a:t>
            </a:r>
            <a:endParaRPr lang="en-GB" sz="1200" dirty="0">
              <a:solidFill>
                <a:srgbClr val="FF0000"/>
              </a:solidFill>
              <a:latin typeface="Comic Sans MS" panose="030F0702030302020204" pitchFamily="66" charset="0"/>
            </a:endParaRPr>
          </a:p>
        </p:txBody>
      </p:sp>
      <p:sp>
        <p:nvSpPr>
          <p:cNvPr id="35" name="TextBox 34"/>
          <p:cNvSpPr txBox="1"/>
          <p:nvPr/>
        </p:nvSpPr>
        <p:spPr>
          <a:xfrm>
            <a:off x="3716977" y="2782784"/>
            <a:ext cx="5237018" cy="523220"/>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If </a:t>
            </a:r>
            <a:r>
              <a:rPr lang="en-GB" sz="1400" baseline="30000" dirty="0" err="1" smtClean="0">
                <a:solidFill>
                  <a:srgbClr val="FF0000"/>
                </a:solidFill>
                <a:latin typeface="Comic Sans MS" panose="030F0702030302020204" pitchFamily="66" charset="0"/>
              </a:rPr>
              <a:t>dy</a:t>
            </a:r>
            <a:r>
              <a:rPr lang="en-GB" sz="1400" dirty="0" smtClean="0">
                <a:solidFill>
                  <a:srgbClr val="FF0000"/>
                </a:solidFill>
                <a:latin typeface="Comic Sans MS" panose="030F0702030302020204" pitchFamily="66" charset="0"/>
              </a:rPr>
              <a:t>/</a:t>
            </a:r>
            <a:r>
              <a:rPr lang="en-GB" sz="1400" baseline="-25000" dirty="0" smtClean="0">
                <a:solidFill>
                  <a:srgbClr val="FF0000"/>
                </a:solidFill>
                <a:latin typeface="Comic Sans MS" panose="030F0702030302020204" pitchFamily="66" charset="0"/>
              </a:rPr>
              <a:t>d</a:t>
            </a:r>
            <a:r>
              <a:rPr lang="el-GR" sz="1400" baseline="-25000" dirty="0" smtClean="0">
                <a:solidFill>
                  <a:srgbClr val="FF0000"/>
                </a:solidFill>
                <a:latin typeface="Comic Sans MS" panose="030F0702030302020204" pitchFamily="66" charset="0"/>
              </a:rPr>
              <a:t>θ</a:t>
            </a:r>
            <a:r>
              <a:rPr lang="en-GB" sz="1400" baseline="-25000" dirty="0" smtClean="0">
                <a:solidFill>
                  <a:srgbClr val="FF0000"/>
                </a:solidFill>
                <a:latin typeface="Comic Sans MS" panose="030F0702030302020204" pitchFamily="66" charset="0"/>
              </a:rPr>
              <a:t> </a:t>
            </a:r>
            <a:r>
              <a:rPr lang="en-GB" sz="1400" dirty="0" smtClean="0">
                <a:solidFill>
                  <a:srgbClr val="FF0000"/>
                </a:solidFill>
                <a:latin typeface="Comic Sans MS" panose="030F0702030302020204" pitchFamily="66" charset="0"/>
              </a:rPr>
              <a:t>is 0, then the expression in the brackets must be 0 (‘a’ cannot be as it is a constant)</a:t>
            </a:r>
            <a:endParaRPr lang="en-GB" sz="1400" dirty="0">
              <a:solidFill>
                <a:srgbClr val="FF0000"/>
              </a:solidFill>
              <a:latin typeface="Comic Sans MS" panose="030F0702030302020204" pitchFamily="66" charset="0"/>
            </a:endParaRPr>
          </a:p>
        </p:txBody>
      </p:sp>
      <p:sp>
        <p:nvSpPr>
          <p:cNvPr id="36" name="Arc 35"/>
          <p:cNvSpPr/>
          <p:nvPr/>
        </p:nvSpPr>
        <p:spPr>
          <a:xfrm>
            <a:off x="6167251" y="3619995"/>
            <a:ext cx="352302" cy="488867"/>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Arc 36"/>
          <p:cNvSpPr/>
          <p:nvPr/>
        </p:nvSpPr>
        <p:spPr>
          <a:xfrm>
            <a:off x="6165272" y="4104904"/>
            <a:ext cx="352302" cy="488867"/>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TextBox 37"/>
          <p:cNvSpPr txBox="1"/>
          <p:nvPr/>
        </p:nvSpPr>
        <p:spPr>
          <a:xfrm>
            <a:off x="6460177" y="3635829"/>
            <a:ext cx="2268186" cy="461665"/>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Replace the term in sin with one in cos (from C2)</a:t>
            </a:r>
            <a:endParaRPr lang="en-GB" sz="1200" dirty="0">
              <a:solidFill>
                <a:srgbClr val="FF0000"/>
              </a:solidFill>
              <a:latin typeface="Comic Sans MS" panose="030F0702030302020204" pitchFamily="66" charset="0"/>
            </a:endParaRPr>
          </a:p>
        </p:txBody>
      </p:sp>
      <p:sp>
        <p:nvSpPr>
          <p:cNvPr id="39" name="TextBox 38"/>
          <p:cNvSpPr txBox="1"/>
          <p:nvPr/>
        </p:nvSpPr>
        <p:spPr>
          <a:xfrm>
            <a:off x="6468093" y="4180116"/>
            <a:ext cx="1155865" cy="276999"/>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Group terms</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0" name="TextBox 39"/>
              <p:cNvSpPr txBox="1"/>
              <p:nvPr/>
            </p:nvSpPr>
            <p:spPr>
              <a:xfrm>
                <a:off x="4011881" y="4910447"/>
                <a:ext cx="2436419"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(2</m:t>
                      </m:r>
                      <m:r>
                        <a:rPr lang="en-GB" sz="1400" b="0" i="1" smtClean="0">
                          <a:latin typeface="Cambria Math"/>
                        </a:rPr>
                        <m:t>𝑐𝑜𝑠</m:t>
                      </m:r>
                      <m:r>
                        <a:rPr lang="en-GB" sz="1400" b="0" i="1" smtClean="0">
                          <a:latin typeface="Cambria Math"/>
                          <a:ea typeface="Cambria Math"/>
                        </a:rPr>
                        <m:t>𝜃</m:t>
                      </m:r>
                      <m:r>
                        <a:rPr lang="en-GB" sz="1400" b="0" i="1" smtClean="0">
                          <a:latin typeface="Cambria Math"/>
                          <a:ea typeface="Cambria Math"/>
                        </a:rPr>
                        <m:t>−1)(</m:t>
                      </m:r>
                      <m:r>
                        <a:rPr lang="en-GB" sz="1400" b="0" i="1" smtClean="0">
                          <a:latin typeface="Cambria Math"/>
                          <a:ea typeface="Cambria Math"/>
                        </a:rPr>
                        <m:t>𝑐𝑜𝑠</m:t>
                      </m:r>
                      <m:r>
                        <a:rPr lang="en-GB" sz="1400" b="0" i="1" smtClean="0">
                          <a:latin typeface="Cambria Math"/>
                          <a:ea typeface="Cambria Math"/>
                        </a:rPr>
                        <m:t>𝜃</m:t>
                      </m:r>
                      <m:r>
                        <a:rPr lang="en-GB" sz="1400" b="0" i="1" smtClean="0">
                          <a:latin typeface="Cambria Math"/>
                          <a:ea typeface="Cambria Math"/>
                        </a:rPr>
                        <m:t>+1)=0</m:t>
                      </m:r>
                    </m:oMath>
                  </m:oMathPara>
                </a14:m>
                <a:endParaRPr lang="en-GB"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011881" y="4910447"/>
                <a:ext cx="2436419" cy="307777"/>
              </a:xfrm>
              <a:prstGeom prst="rect">
                <a:avLst/>
              </a:prstGeom>
              <a:blipFill rotWithShape="1">
                <a:blip r:embed="rId21"/>
                <a:stretch>
                  <a:fillRect b="-8000"/>
                </a:stretch>
              </a:blipFill>
              <a:ln w="25400">
                <a:noFill/>
              </a:ln>
            </p:spPr>
            <p:txBody>
              <a:bodyPr/>
              <a:lstStyle/>
              <a:p>
                <a:r>
                  <a:rPr lang="en-GB">
                    <a:noFill/>
                  </a:rPr>
                  <a:t> </a:t>
                </a:r>
              </a:p>
            </p:txBody>
          </p:sp>
        </mc:Fallback>
      </mc:AlternateContent>
      <p:sp>
        <p:nvSpPr>
          <p:cNvPr id="41" name="Arc 40"/>
          <p:cNvSpPr/>
          <p:nvPr/>
        </p:nvSpPr>
        <p:spPr>
          <a:xfrm>
            <a:off x="6175168" y="4601688"/>
            <a:ext cx="352302" cy="488867"/>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TextBox 41"/>
          <p:cNvSpPr txBox="1"/>
          <p:nvPr/>
        </p:nvSpPr>
        <p:spPr>
          <a:xfrm>
            <a:off x="6454238" y="4688776"/>
            <a:ext cx="1155865" cy="276999"/>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Factorise</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3" name="TextBox 42"/>
              <p:cNvSpPr txBox="1"/>
              <p:nvPr/>
            </p:nvSpPr>
            <p:spPr>
              <a:xfrm>
                <a:off x="4081153" y="5430982"/>
                <a:ext cx="2436419" cy="51424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𝑐𝑜𝑠</m:t>
                      </m:r>
                      <m:r>
                        <a:rPr lang="en-GB" sz="1400" b="0" i="1" smtClean="0">
                          <a:latin typeface="Cambria Math"/>
                          <a:ea typeface="Cambria Math"/>
                        </a:rPr>
                        <m:t>𝜃</m:t>
                      </m:r>
                      <m:r>
                        <a:rPr lang="en-GB" sz="1400" b="0" i="1" smtClean="0">
                          <a:latin typeface="Cambria Math"/>
                          <a:ea typeface="Cambria Math"/>
                        </a:rPr>
                        <m:t>=</m:t>
                      </m:r>
                      <m:f>
                        <m:fPr>
                          <m:ctrlPr>
                            <a:rPr lang="en-GB" sz="1400" b="0" i="1" smtClean="0">
                              <a:latin typeface="Cambria Math"/>
                              <a:ea typeface="Cambria Math"/>
                            </a:rPr>
                          </m:ctrlPr>
                        </m:fPr>
                        <m:num>
                          <m:r>
                            <a:rPr lang="en-GB" sz="1400" b="0" i="1" smtClean="0">
                              <a:latin typeface="Cambria Math"/>
                              <a:ea typeface="Cambria Math"/>
                            </a:rPr>
                            <m:t>1</m:t>
                          </m:r>
                        </m:num>
                        <m:den>
                          <m:r>
                            <a:rPr lang="en-GB" sz="1400" b="0" i="1" smtClean="0">
                              <a:latin typeface="Cambria Math"/>
                              <a:ea typeface="Cambria Math"/>
                            </a:rPr>
                            <m:t>2</m:t>
                          </m:r>
                        </m:den>
                      </m:f>
                      <m:r>
                        <a:rPr lang="en-GB" sz="1400" b="0" i="1" smtClean="0">
                          <a:latin typeface="Cambria Math"/>
                          <a:ea typeface="Cambria Math"/>
                        </a:rPr>
                        <m:t>   </m:t>
                      </m:r>
                      <m:r>
                        <a:rPr lang="en-GB" sz="1400" b="0" i="1" smtClean="0">
                          <a:latin typeface="Cambria Math"/>
                          <a:ea typeface="Cambria Math"/>
                        </a:rPr>
                        <m:t>𝑜𝑟</m:t>
                      </m:r>
                      <m:r>
                        <a:rPr lang="en-GB" sz="1400" b="0" i="1" smtClean="0">
                          <a:latin typeface="Cambria Math"/>
                          <a:ea typeface="Cambria Math"/>
                        </a:rPr>
                        <m:t>   </m:t>
                      </m:r>
                      <m:r>
                        <a:rPr lang="en-GB" sz="1400" b="0" i="1" smtClean="0">
                          <a:latin typeface="Cambria Math"/>
                          <a:ea typeface="Cambria Math"/>
                        </a:rPr>
                        <m:t>𝑐𝑜𝑠</m:t>
                      </m:r>
                      <m:r>
                        <a:rPr lang="en-GB" sz="1400" b="0" i="1" smtClean="0">
                          <a:latin typeface="Cambria Math"/>
                          <a:ea typeface="Cambria Math"/>
                        </a:rPr>
                        <m:t>𝜃</m:t>
                      </m:r>
                      <m:r>
                        <a:rPr lang="en-GB" sz="1400" b="0" i="1" smtClean="0">
                          <a:latin typeface="Cambria Math"/>
                          <a:ea typeface="Cambria Math"/>
                        </a:rPr>
                        <m:t>=−1</m:t>
                      </m:r>
                    </m:oMath>
                  </m:oMathPara>
                </a14:m>
                <a:endParaRPr lang="en-GB" sz="1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4081153" y="5430982"/>
                <a:ext cx="2436419" cy="514243"/>
              </a:xfrm>
              <a:prstGeom prst="rect">
                <a:avLst/>
              </a:prstGeom>
              <a:blipFill rotWithShape="1">
                <a:blip r:embed="rId22"/>
                <a:stretch>
                  <a:fillRect/>
                </a:stretch>
              </a:blipFill>
              <a:ln w="25400">
                <a:noFill/>
              </a:ln>
            </p:spPr>
            <p:txBody>
              <a:bodyPr/>
              <a:lstStyle/>
              <a:p>
                <a:r>
                  <a:rPr lang="en-GB">
                    <a:noFill/>
                  </a:rPr>
                  <a:t> </a:t>
                </a:r>
              </a:p>
            </p:txBody>
          </p:sp>
        </mc:Fallback>
      </mc:AlternateContent>
      <p:sp>
        <p:nvSpPr>
          <p:cNvPr id="44" name="Rectangle 43"/>
          <p:cNvSpPr/>
          <p:nvPr/>
        </p:nvSpPr>
        <p:spPr>
          <a:xfrm>
            <a:off x="4286992" y="2161309"/>
            <a:ext cx="1983179" cy="308759"/>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4178135" y="3465616"/>
            <a:ext cx="2103912" cy="308759"/>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7" name="TextBox 46"/>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rotWithShape="1">
                <a:blip r:embed="rId2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rotWithShape="1">
                <a:blip r:embed="rId24"/>
                <a:stretch>
                  <a:fillRect/>
                </a:stretch>
              </a:blipFill>
              <a:ln w="25400">
                <a:solidFill>
                  <a:schemeClr val="tx1"/>
                </a:solidFill>
              </a:ln>
            </p:spPr>
            <p:txBody>
              <a:bodyPr/>
              <a:lstStyle/>
              <a:p>
                <a:r>
                  <a:rPr lang="en-GB">
                    <a:noFill/>
                  </a:rPr>
                  <a:t> </a:t>
                </a:r>
              </a:p>
            </p:txBody>
          </p:sp>
        </mc:Fallback>
      </mc:AlternateContent>
      <p:cxnSp>
        <p:nvCxnSpPr>
          <p:cNvPr id="49" name="Straight Arrow Connector 48"/>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rotWithShape="1">
                <a:blip r:embed="rId25"/>
                <a:stretch>
                  <a:fillRect/>
                </a:stretch>
              </a:blipFill>
              <a:ln w="25400">
                <a:solidFill>
                  <a:schemeClr val="tx1"/>
                </a:solidFill>
              </a:ln>
            </p:spPr>
            <p:txBody>
              <a:bodyPr/>
              <a:lstStyle/>
              <a:p>
                <a:r>
                  <a:rPr lang="en-GB">
                    <a:noFill/>
                  </a:rPr>
                  <a:t> </a:t>
                </a:r>
              </a:p>
            </p:txBody>
          </p:sp>
        </mc:Fallback>
      </mc:AlternateContent>
      <p:cxnSp>
        <p:nvCxnSpPr>
          <p:cNvPr id="51" name="Straight Arrow Connector 50"/>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52" name="TextBox 51"/>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rotWithShape="1">
                <a:blip r:embed="rId2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rotWithShape="1">
                <a:blip r:embed="rId2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rotWithShape="1">
                <a:blip r:embed="rId28"/>
                <a:stretch>
                  <a:fillRect b="-1818"/>
                </a:stretch>
              </a:blipFill>
              <a:ln w="254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352185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linds(horizontal)">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blinds(horizontal)">
                                      <p:cBhvr>
                                        <p:cTn id="12" dur="500"/>
                                        <p:tgtEl>
                                          <p:spTgt spid="3">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4">
                                            <p:txEl>
                                              <p:pRg st="0" end="0"/>
                                            </p:txEl>
                                          </p:spTgt>
                                        </p:tgtEl>
                                        <p:attrNameLst>
                                          <p:attrName>style.visibility</p:attrName>
                                        </p:attrNameLst>
                                      </p:cBhvr>
                                      <p:to>
                                        <p:strVal val="visible"/>
                                      </p:to>
                                    </p:set>
                                    <p:animEffect transition="in" filter="blinds(horizontal)">
                                      <p:cBhvr>
                                        <p:cTn id="22" dur="500"/>
                                        <p:tgtEl>
                                          <p:spTgt spid="3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4">
                                            <p:txEl>
                                              <p:pRg st="1" end="1"/>
                                            </p:txEl>
                                          </p:spTgt>
                                        </p:tgtEl>
                                        <p:attrNameLst>
                                          <p:attrName>style.visibility</p:attrName>
                                        </p:attrNameLst>
                                      </p:cBhvr>
                                      <p:to>
                                        <p:strVal val="visible"/>
                                      </p:to>
                                    </p:set>
                                    <p:animEffect transition="in" filter="blinds(horizontal)">
                                      <p:cBhvr>
                                        <p:cTn id="27" dur="500"/>
                                        <p:tgtEl>
                                          <p:spTgt spid="3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linds(horizont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linds(horizontal)">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linds(horizontal)">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blinds(horizontal)">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blinds(horizontal)">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linds(horizontal)">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xit" presetSubtype="10" fill="hold" nodeType="clickEffect">
                                  <p:stCondLst>
                                    <p:cond delay="0"/>
                                  </p:stCondLst>
                                  <p:childTnLst>
                                    <p:animEffect transition="out" filter="blinds(horizontal)">
                                      <p:cBhvr>
                                        <p:cTn id="76" dur="500"/>
                                        <p:tgtEl>
                                          <p:spTgt spid="29"/>
                                        </p:tgtEl>
                                      </p:cBhvr>
                                    </p:animEffect>
                                    <p:set>
                                      <p:cBhvr>
                                        <p:cTn id="77" dur="1" fill="hold">
                                          <p:stCondLst>
                                            <p:cond delay="499"/>
                                          </p:stCondLst>
                                        </p:cTn>
                                        <p:tgtEl>
                                          <p:spTgt spid="29"/>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blinds(horizontal)">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blinds(horizontal)">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xit" presetSubtype="10" fill="hold" nodeType="clickEffect">
                                  <p:stCondLst>
                                    <p:cond delay="0"/>
                                  </p:stCondLst>
                                  <p:childTnLst>
                                    <p:animEffect transition="out" filter="blinds(horizontal)">
                                      <p:cBhvr>
                                        <p:cTn id="91" dur="500"/>
                                        <p:tgtEl>
                                          <p:spTgt spid="27"/>
                                        </p:tgtEl>
                                      </p:cBhvr>
                                    </p:animEffect>
                                    <p:set>
                                      <p:cBhvr>
                                        <p:cTn id="92" dur="1" fill="hold">
                                          <p:stCondLst>
                                            <p:cond delay="499"/>
                                          </p:stCondLst>
                                        </p:cTn>
                                        <p:tgtEl>
                                          <p:spTgt spid="27"/>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3" presetClass="exit" presetSubtype="10" fill="hold" grpId="1" nodeType="clickEffect">
                                  <p:stCondLst>
                                    <p:cond delay="0"/>
                                  </p:stCondLst>
                                  <p:childTnLst>
                                    <p:animEffect transition="out" filter="blinds(horizontal)">
                                      <p:cBhvr>
                                        <p:cTn id="96" dur="500"/>
                                        <p:tgtEl>
                                          <p:spTgt spid="7"/>
                                        </p:tgtEl>
                                      </p:cBhvr>
                                    </p:animEffect>
                                    <p:set>
                                      <p:cBhvr>
                                        <p:cTn id="97" dur="1" fill="hold">
                                          <p:stCondLst>
                                            <p:cond delay="499"/>
                                          </p:stCondLst>
                                        </p:cTn>
                                        <p:tgtEl>
                                          <p:spTgt spid="7"/>
                                        </p:tgtEl>
                                        <p:attrNameLst>
                                          <p:attrName>style.visibility</p:attrName>
                                        </p:attrNameLst>
                                      </p:cBhvr>
                                      <p:to>
                                        <p:strVal val="hidden"/>
                                      </p:to>
                                    </p:set>
                                  </p:childTnLst>
                                </p:cTn>
                              </p:par>
                              <p:par>
                                <p:cTn id="98" presetID="3" presetClass="exit" presetSubtype="10" fill="hold" grpId="1" nodeType="withEffect">
                                  <p:stCondLst>
                                    <p:cond delay="0"/>
                                  </p:stCondLst>
                                  <p:childTnLst>
                                    <p:animEffect transition="out" filter="blinds(horizontal)">
                                      <p:cBhvr>
                                        <p:cTn id="99" dur="500"/>
                                        <p:tgtEl>
                                          <p:spTgt spid="20"/>
                                        </p:tgtEl>
                                      </p:cBhvr>
                                    </p:animEffect>
                                    <p:set>
                                      <p:cBhvr>
                                        <p:cTn id="100" dur="1" fill="hold">
                                          <p:stCondLst>
                                            <p:cond delay="499"/>
                                          </p:stCondLst>
                                        </p:cTn>
                                        <p:tgtEl>
                                          <p:spTgt spid="20"/>
                                        </p:tgtEl>
                                        <p:attrNameLst>
                                          <p:attrName>style.visibility</p:attrName>
                                        </p:attrNameLst>
                                      </p:cBhvr>
                                      <p:to>
                                        <p:strVal val="hidden"/>
                                      </p:to>
                                    </p:set>
                                  </p:childTnLst>
                                </p:cTn>
                              </p:par>
                              <p:par>
                                <p:cTn id="101" presetID="3" presetClass="exit" presetSubtype="10" fill="hold" grpId="1" nodeType="withEffect">
                                  <p:stCondLst>
                                    <p:cond delay="0"/>
                                  </p:stCondLst>
                                  <p:childTnLst>
                                    <p:animEffect transition="out" filter="blinds(horizontal)">
                                      <p:cBhvr>
                                        <p:cTn id="102" dur="500"/>
                                        <p:tgtEl>
                                          <p:spTgt spid="23"/>
                                        </p:tgtEl>
                                      </p:cBhvr>
                                    </p:animEffect>
                                    <p:set>
                                      <p:cBhvr>
                                        <p:cTn id="103" dur="1" fill="hold">
                                          <p:stCondLst>
                                            <p:cond delay="499"/>
                                          </p:stCondLst>
                                        </p:cTn>
                                        <p:tgtEl>
                                          <p:spTgt spid="23"/>
                                        </p:tgtEl>
                                        <p:attrNameLst>
                                          <p:attrName>style.visibility</p:attrName>
                                        </p:attrNameLst>
                                      </p:cBhvr>
                                      <p:to>
                                        <p:strVal val="hidden"/>
                                      </p:to>
                                    </p:set>
                                  </p:childTnLst>
                                </p:cTn>
                              </p:par>
                              <p:par>
                                <p:cTn id="104" presetID="3" presetClass="exit" presetSubtype="10" fill="hold" grpId="1" nodeType="withEffect">
                                  <p:stCondLst>
                                    <p:cond delay="0"/>
                                  </p:stCondLst>
                                  <p:childTnLst>
                                    <p:animEffect transition="out" filter="blinds(horizontal)">
                                      <p:cBhvr>
                                        <p:cTn id="105" dur="500"/>
                                        <p:tgtEl>
                                          <p:spTgt spid="24"/>
                                        </p:tgtEl>
                                      </p:cBhvr>
                                    </p:animEffect>
                                    <p:set>
                                      <p:cBhvr>
                                        <p:cTn id="106" dur="1" fill="hold">
                                          <p:stCondLst>
                                            <p:cond delay="499"/>
                                          </p:stCondLst>
                                        </p:cTn>
                                        <p:tgtEl>
                                          <p:spTgt spid="24"/>
                                        </p:tgtEl>
                                        <p:attrNameLst>
                                          <p:attrName>style.visibility</p:attrName>
                                        </p:attrNameLst>
                                      </p:cBhvr>
                                      <p:to>
                                        <p:strVal val="hidden"/>
                                      </p:to>
                                    </p:set>
                                  </p:childTnLst>
                                </p:cTn>
                              </p:par>
                              <p:par>
                                <p:cTn id="107" presetID="3" presetClass="exit" presetSubtype="10" fill="hold" grpId="1" nodeType="withEffect">
                                  <p:stCondLst>
                                    <p:cond delay="0"/>
                                  </p:stCondLst>
                                  <p:childTnLst>
                                    <p:animEffect transition="out" filter="blinds(horizontal)">
                                      <p:cBhvr>
                                        <p:cTn id="108" dur="500"/>
                                        <p:tgtEl>
                                          <p:spTgt spid="25"/>
                                        </p:tgtEl>
                                      </p:cBhvr>
                                    </p:animEffect>
                                    <p:set>
                                      <p:cBhvr>
                                        <p:cTn id="109" dur="1" fill="hold">
                                          <p:stCondLst>
                                            <p:cond delay="499"/>
                                          </p:stCondLst>
                                        </p:cTn>
                                        <p:tgtEl>
                                          <p:spTgt spid="25"/>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blinds(horizontal)">
                                      <p:cBhvr>
                                        <p:cTn id="114" dur="500"/>
                                        <p:tgtEl>
                                          <p:spTgt spid="35"/>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blinds(horizontal)">
                                      <p:cBhvr>
                                        <p:cTn id="119" dur="500"/>
                                        <p:tgtEl>
                                          <p:spTgt spid="30"/>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44"/>
                                        </p:tgtEl>
                                        <p:attrNameLst>
                                          <p:attrName>style.visibility</p:attrName>
                                        </p:attrNameLst>
                                      </p:cBhvr>
                                      <p:to>
                                        <p:strVal val="visible"/>
                                      </p:to>
                                    </p:set>
                                    <p:animEffect transition="in" filter="blinds(horizontal)">
                                      <p:cBhvr>
                                        <p:cTn id="124" dur="500"/>
                                        <p:tgtEl>
                                          <p:spTgt spid="44"/>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45"/>
                                        </p:tgtEl>
                                        <p:attrNameLst>
                                          <p:attrName>style.visibility</p:attrName>
                                        </p:attrNameLst>
                                      </p:cBhvr>
                                      <p:to>
                                        <p:strVal val="visible"/>
                                      </p:to>
                                    </p:set>
                                    <p:animEffect transition="in" filter="blinds(horizontal)">
                                      <p:cBhvr>
                                        <p:cTn id="129" dur="500"/>
                                        <p:tgtEl>
                                          <p:spTgt spid="45"/>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xit" presetSubtype="10" fill="hold" grpId="1" nodeType="clickEffect">
                                  <p:stCondLst>
                                    <p:cond delay="0"/>
                                  </p:stCondLst>
                                  <p:childTnLst>
                                    <p:animEffect transition="out" filter="blinds(horizontal)">
                                      <p:cBhvr>
                                        <p:cTn id="133" dur="500"/>
                                        <p:tgtEl>
                                          <p:spTgt spid="44"/>
                                        </p:tgtEl>
                                      </p:cBhvr>
                                    </p:animEffect>
                                    <p:set>
                                      <p:cBhvr>
                                        <p:cTn id="134" dur="1" fill="hold">
                                          <p:stCondLst>
                                            <p:cond delay="499"/>
                                          </p:stCondLst>
                                        </p:cTn>
                                        <p:tgtEl>
                                          <p:spTgt spid="44"/>
                                        </p:tgtEl>
                                        <p:attrNameLst>
                                          <p:attrName>style.visibility</p:attrName>
                                        </p:attrNameLst>
                                      </p:cBhvr>
                                      <p:to>
                                        <p:strVal val="hidden"/>
                                      </p:to>
                                    </p:set>
                                  </p:childTnLst>
                                </p:cTn>
                              </p:par>
                              <p:par>
                                <p:cTn id="135" presetID="3" presetClass="exit" presetSubtype="10" fill="hold" grpId="1" nodeType="withEffect">
                                  <p:stCondLst>
                                    <p:cond delay="0"/>
                                  </p:stCondLst>
                                  <p:childTnLst>
                                    <p:animEffect transition="out" filter="blinds(horizontal)">
                                      <p:cBhvr>
                                        <p:cTn id="136" dur="500"/>
                                        <p:tgtEl>
                                          <p:spTgt spid="45"/>
                                        </p:tgtEl>
                                      </p:cBhvr>
                                    </p:animEffect>
                                    <p:set>
                                      <p:cBhvr>
                                        <p:cTn id="137" dur="1" fill="hold">
                                          <p:stCondLst>
                                            <p:cond delay="499"/>
                                          </p:stCondLst>
                                        </p:cTn>
                                        <p:tgtEl>
                                          <p:spTgt spid="45"/>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blinds(horizontal)">
                                      <p:cBhvr>
                                        <p:cTn id="142" dur="500"/>
                                        <p:tgtEl>
                                          <p:spTgt spid="36"/>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blinds(horizontal)">
                                      <p:cBhvr>
                                        <p:cTn id="147" dur="500"/>
                                        <p:tgtEl>
                                          <p:spTgt spid="38"/>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31"/>
                                        </p:tgtEl>
                                        <p:attrNameLst>
                                          <p:attrName>style.visibility</p:attrName>
                                        </p:attrNameLst>
                                      </p:cBhvr>
                                      <p:to>
                                        <p:strVal val="visible"/>
                                      </p:to>
                                    </p:set>
                                    <p:animEffect transition="in" filter="blinds(horizontal)">
                                      <p:cBhvr>
                                        <p:cTn id="152" dur="500"/>
                                        <p:tgtEl>
                                          <p:spTgt spid="31"/>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linds(horizontal)">
                                      <p:cBhvr>
                                        <p:cTn id="157" dur="500"/>
                                        <p:tgtEl>
                                          <p:spTgt spid="37"/>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39"/>
                                        </p:tgtEl>
                                        <p:attrNameLst>
                                          <p:attrName>style.visibility</p:attrName>
                                        </p:attrNameLst>
                                      </p:cBhvr>
                                      <p:to>
                                        <p:strVal val="visible"/>
                                      </p:to>
                                    </p:set>
                                    <p:animEffect transition="in" filter="blinds(horizontal)">
                                      <p:cBhvr>
                                        <p:cTn id="162" dur="500"/>
                                        <p:tgtEl>
                                          <p:spTgt spid="39"/>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grpId="0" nodeType="clickEffect">
                                  <p:stCondLst>
                                    <p:cond delay="0"/>
                                  </p:stCondLst>
                                  <p:childTnLst>
                                    <p:set>
                                      <p:cBhvr>
                                        <p:cTn id="166" dur="1" fill="hold">
                                          <p:stCondLst>
                                            <p:cond delay="0"/>
                                          </p:stCondLst>
                                        </p:cTn>
                                        <p:tgtEl>
                                          <p:spTgt spid="32"/>
                                        </p:tgtEl>
                                        <p:attrNameLst>
                                          <p:attrName>style.visibility</p:attrName>
                                        </p:attrNameLst>
                                      </p:cBhvr>
                                      <p:to>
                                        <p:strVal val="visible"/>
                                      </p:to>
                                    </p:set>
                                    <p:animEffect transition="in" filter="blinds(horizontal)">
                                      <p:cBhvr>
                                        <p:cTn id="167" dur="500"/>
                                        <p:tgtEl>
                                          <p:spTgt spid="32"/>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41"/>
                                        </p:tgtEl>
                                        <p:attrNameLst>
                                          <p:attrName>style.visibility</p:attrName>
                                        </p:attrNameLst>
                                      </p:cBhvr>
                                      <p:to>
                                        <p:strVal val="visible"/>
                                      </p:to>
                                    </p:set>
                                    <p:animEffect transition="in" filter="blinds(horizontal)">
                                      <p:cBhvr>
                                        <p:cTn id="172" dur="500"/>
                                        <p:tgtEl>
                                          <p:spTgt spid="41"/>
                                        </p:tgtEl>
                                      </p:cBhvr>
                                    </p:animEffect>
                                  </p:childTnLst>
                                </p:cTn>
                              </p:par>
                            </p:childTnLst>
                          </p:cTn>
                        </p:par>
                      </p:childTnLst>
                    </p:cTn>
                  </p:par>
                  <p:par>
                    <p:cTn id="173" fill="hold">
                      <p:stCondLst>
                        <p:cond delay="indefinite"/>
                      </p:stCondLst>
                      <p:childTnLst>
                        <p:par>
                          <p:cTn id="174" fill="hold">
                            <p:stCondLst>
                              <p:cond delay="0"/>
                            </p:stCondLst>
                            <p:childTnLst>
                              <p:par>
                                <p:cTn id="175" presetID="3" presetClass="entr" presetSubtype="10" fill="hold" grpId="0" nodeType="clickEffect">
                                  <p:stCondLst>
                                    <p:cond delay="0"/>
                                  </p:stCondLst>
                                  <p:childTnLst>
                                    <p:set>
                                      <p:cBhvr>
                                        <p:cTn id="176" dur="1" fill="hold">
                                          <p:stCondLst>
                                            <p:cond delay="0"/>
                                          </p:stCondLst>
                                        </p:cTn>
                                        <p:tgtEl>
                                          <p:spTgt spid="42"/>
                                        </p:tgtEl>
                                        <p:attrNameLst>
                                          <p:attrName>style.visibility</p:attrName>
                                        </p:attrNameLst>
                                      </p:cBhvr>
                                      <p:to>
                                        <p:strVal val="visible"/>
                                      </p:to>
                                    </p:set>
                                    <p:animEffect transition="in" filter="blinds(horizontal)">
                                      <p:cBhvr>
                                        <p:cTn id="177" dur="500"/>
                                        <p:tgtEl>
                                          <p:spTgt spid="42"/>
                                        </p:tgtEl>
                                      </p:cBhvr>
                                    </p:animEffect>
                                  </p:childTnLst>
                                </p:cTn>
                              </p:par>
                            </p:childTnLst>
                          </p:cTn>
                        </p:par>
                      </p:childTnLst>
                    </p:cTn>
                  </p:par>
                  <p:par>
                    <p:cTn id="178" fill="hold">
                      <p:stCondLst>
                        <p:cond delay="indefinite"/>
                      </p:stCondLst>
                      <p:childTnLst>
                        <p:par>
                          <p:cTn id="179" fill="hold">
                            <p:stCondLst>
                              <p:cond delay="0"/>
                            </p:stCondLst>
                            <p:childTnLst>
                              <p:par>
                                <p:cTn id="180" presetID="3" presetClass="entr" presetSubtype="10" fill="hold" grpId="0" nodeType="clickEffect">
                                  <p:stCondLst>
                                    <p:cond delay="0"/>
                                  </p:stCondLst>
                                  <p:childTnLst>
                                    <p:set>
                                      <p:cBhvr>
                                        <p:cTn id="181" dur="1" fill="hold">
                                          <p:stCondLst>
                                            <p:cond delay="0"/>
                                          </p:stCondLst>
                                        </p:cTn>
                                        <p:tgtEl>
                                          <p:spTgt spid="40"/>
                                        </p:tgtEl>
                                        <p:attrNameLst>
                                          <p:attrName>style.visibility</p:attrName>
                                        </p:attrNameLst>
                                      </p:cBhvr>
                                      <p:to>
                                        <p:strVal val="visible"/>
                                      </p:to>
                                    </p:set>
                                    <p:animEffect transition="in" filter="blinds(horizontal)">
                                      <p:cBhvr>
                                        <p:cTn id="182" dur="500"/>
                                        <p:tgtEl>
                                          <p:spTgt spid="40"/>
                                        </p:tgtEl>
                                      </p:cBhvr>
                                    </p:animEffect>
                                  </p:childTnLst>
                                </p:cTn>
                              </p:par>
                            </p:childTnLst>
                          </p:cTn>
                        </p:par>
                      </p:childTnLst>
                    </p:cTn>
                  </p:par>
                  <p:par>
                    <p:cTn id="183" fill="hold">
                      <p:stCondLst>
                        <p:cond delay="indefinite"/>
                      </p:stCondLst>
                      <p:childTnLst>
                        <p:par>
                          <p:cTn id="184" fill="hold">
                            <p:stCondLst>
                              <p:cond delay="0"/>
                            </p:stCondLst>
                            <p:childTnLst>
                              <p:par>
                                <p:cTn id="185" presetID="3" presetClass="entr" presetSubtype="10" fill="hold" grpId="0" nodeType="clickEffect">
                                  <p:stCondLst>
                                    <p:cond delay="0"/>
                                  </p:stCondLst>
                                  <p:childTnLst>
                                    <p:set>
                                      <p:cBhvr>
                                        <p:cTn id="186" dur="1" fill="hold">
                                          <p:stCondLst>
                                            <p:cond delay="0"/>
                                          </p:stCondLst>
                                        </p:cTn>
                                        <p:tgtEl>
                                          <p:spTgt spid="43"/>
                                        </p:tgtEl>
                                        <p:attrNameLst>
                                          <p:attrName>style.visibility</p:attrName>
                                        </p:attrNameLst>
                                      </p:cBhvr>
                                      <p:to>
                                        <p:strVal val="visible"/>
                                      </p:to>
                                    </p:set>
                                    <p:animEffect transition="in" filter="blinds(horizontal)">
                                      <p:cBhvr>
                                        <p:cTn id="18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7" grpId="0"/>
      <p:bldP spid="7" grpId="1"/>
      <p:bldP spid="20" grpId="0"/>
      <p:bldP spid="20" grpId="1"/>
      <p:bldP spid="23" grpId="0"/>
      <p:bldP spid="23" grpId="1"/>
      <p:bldP spid="24" grpId="0"/>
      <p:bldP spid="24" grpId="1"/>
      <p:bldP spid="25" grpId="0"/>
      <p:bldP spid="25" grpId="1"/>
      <p:bldP spid="30" grpId="0"/>
      <p:bldP spid="31" grpId="0"/>
      <p:bldP spid="32" grpId="0"/>
      <p:bldP spid="33" grpId="0" animBg="1"/>
      <p:bldP spid="35" grpId="0"/>
      <p:bldP spid="36" grpId="0" animBg="1"/>
      <p:bldP spid="37" grpId="0" animBg="1"/>
      <p:bldP spid="38" grpId="0"/>
      <p:bldP spid="39" grpId="0"/>
      <p:bldP spid="40" grpId="0"/>
      <p:bldP spid="41" grpId="0" animBg="1"/>
      <p:bldP spid="42" grpId="0"/>
      <p:bldP spid="43" grpId="0"/>
      <p:bldP spid="44" grpId="0" animBg="1"/>
      <p:bldP spid="44" grpId="1" animBg="1"/>
      <p:bldP spid="45" grpId="0" animBg="1"/>
      <p:bldP spid="45"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152400" y="1600200"/>
            <a:ext cx="3429000" cy="4525963"/>
          </a:xfrm>
        </p:spPr>
        <p:txBody>
          <a:bodyPr>
            <a:normAutofit/>
          </a:bodyPr>
          <a:lstStyle/>
          <a:p>
            <a:pPr marL="0" indent="0" algn="ctr">
              <a:buNone/>
            </a:pPr>
            <a:r>
              <a:rPr lang="en-GB" sz="1400" b="1" dirty="0" smtClean="0">
                <a:latin typeface="Comic Sans MS" panose="030F0702030302020204" pitchFamily="66" charset="0"/>
              </a:rPr>
              <a:t>You can use the Polar equation to find tangents to a curve that are parallel or perpendicular to the original line</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Find the coordinates of the points on:</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r = a(1 + cos</a:t>
            </a:r>
            <a:r>
              <a:rPr lang="el-GR" sz="1400" dirty="0" smtClean="0">
                <a:latin typeface="Comic Sans MS" panose="030F0702030302020204" pitchFamily="66" charset="0"/>
              </a:rPr>
              <a:t>θ</a:t>
            </a:r>
            <a:r>
              <a:rPr lang="en-US" sz="1400" dirty="0" smtClean="0">
                <a:latin typeface="Comic Sans MS" panose="030F0702030302020204" pitchFamily="66" charset="0"/>
              </a:rPr>
              <a:t>) </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Where the tangents are parallel to the initial line </a:t>
            </a:r>
            <a:r>
              <a:rPr lang="el-GR" sz="1400" dirty="0" smtClean="0">
                <a:latin typeface="Comic Sans MS" panose="030F0702030302020204" pitchFamily="66" charset="0"/>
              </a:rPr>
              <a:t>θ</a:t>
            </a:r>
            <a:r>
              <a:rPr lang="en-US" sz="1400" dirty="0" smtClean="0">
                <a:latin typeface="Comic Sans MS" panose="030F0702030302020204" pitchFamily="66" charset="0"/>
              </a:rPr>
              <a:t> = 0.</a:t>
            </a:r>
          </a:p>
          <a:p>
            <a:pPr marL="0" indent="0" algn="ctr">
              <a:buNone/>
            </a:pPr>
            <a:endParaRPr lang="en-GB" sz="1400" dirty="0">
              <a:latin typeface="Comic Sans MS" panose="030F0702030302020204" pitchFamily="66" charset="0"/>
            </a:endParaRPr>
          </a:p>
        </p:txBody>
      </p:sp>
      <p:sp>
        <p:nvSpPr>
          <p:cNvPr id="4" name="TextBox 3"/>
          <p:cNvSpPr txBox="1"/>
          <p:nvPr/>
        </p:nvSpPr>
        <p:spPr>
          <a:xfrm>
            <a:off x="8722406" y="6550223"/>
            <a:ext cx="405880" cy="307777"/>
          </a:xfrm>
          <a:prstGeom prst="rect">
            <a:avLst/>
          </a:prstGeom>
          <a:noFill/>
        </p:spPr>
        <p:txBody>
          <a:bodyPr wrap="none" rtlCol="0">
            <a:spAutoFit/>
          </a:bodyPr>
          <a:lstStyle/>
          <a:p>
            <a:pPr algn="ctr"/>
            <a:r>
              <a:rPr lang="en-GB" sz="1400" dirty="0" smtClean="0">
                <a:latin typeface="Comic Sans MS" panose="030F0702030302020204" pitchFamily="66" charset="0"/>
              </a:rPr>
              <a:t>7E</a:t>
            </a:r>
            <a:endParaRPr lang="en-GB" sz="1400" dirty="0">
              <a:latin typeface="Comic Sans MS" panose="030F0702030302020204" pitchFamily="66" charset="0"/>
            </a:endParaRPr>
          </a:p>
        </p:txBody>
      </p:sp>
      <p:pic>
        <p:nvPicPr>
          <p:cNvPr id="5" name="Picture 6" descr="http://tutorial.math.lamar.edu/Classes/CalcIII/DIPolarCoords_files/image0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1227666" cy="1143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extBox 7"/>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p:cxnSp>
        <p:nvCxnSpPr>
          <p:cNvPr id="10" name="Straight Arrow Connector 9"/>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p:cxnSp>
        <p:nvCxnSpPr>
          <p:cNvPr id="12" name="Straight Arrow Connector 11"/>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5029200" y="1447800"/>
                <a:ext cx="2436419" cy="51424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𝑐𝑜𝑠</m:t>
                      </m:r>
                      <m:r>
                        <a:rPr lang="en-GB" sz="1400" b="0" i="1" smtClean="0">
                          <a:latin typeface="Cambria Math"/>
                          <a:ea typeface="Cambria Math"/>
                        </a:rPr>
                        <m:t>𝜃</m:t>
                      </m:r>
                      <m:r>
                        <a:rPr lang="en-GB" sz="1400" b="0" i="1" smtClean="0">
                          <a:latin typeface="Cambria Math"/>
                          <a:ea typeface="Cambria Math"/>
                        </a:rPr>
                        <m:t>=</m:t>
                      </m:r>
                      <m:f>
                        <m:fPr>
                          <m:ctrlPr>
                            <a:rPr lang="en-GB" sz="1400" b="0" i="1" smtClean="0">
                              <a:latin typeface="Cambria Math"/>
                              <a:ea typeface="Cambria Math"/>
                            </a:rPr>
                          </m:ctrlPr>
                        </m:fPr>
                        <m:num>
                          <m:r>
                            <a:rPr lang="en-GB" sz="1400" b="0" i="1" smtClean="0">
                              <a:latin typeface="Cambria Math"/>
                              <a:ea typeface="Cambria Math"/>
                            </a:rPr>
                            <m:t>1</m:t>
                          </m:r>
                        </m:num>
                        <m:den>
                          <m:r>
                            <a:rPr lang="en-GB" sz="1400" b="0" i="1" smtClean="0">
                              <a:latin typeface="Cambria Math"/>
                              <a:ea typeface="Cambria Math"/>
                            </a:rPr>
                            <m:t>2</m:t>
                          </m:r>
                        </m:den>
                      </m:f>
                      <m:r>
                        <a:rPr lang="en-GB" sz="1400" b="0" i="1" smtClean="0">
                          <a:latin typeface="Cambria Math"/>
                          <a:ea typeface="Cambria Math"/>
                        </a:rPr>
                        <m:t>   </m:t>
                      </m:r>
                      <m:r>
                        <a:rPr lang="en-GB" sz="1400" b="0" i="1" smtClean="0">
                          <a:latin typeface="Cambria Math"/>
                          <a:ea typeface="Cambria Math"/>
                        </a:rPr>
                        <m:t>𝑜𝑟</m:t>
                      </m:r>
                      <m:r>
                        <a:rPr lang="en-GB" sz="1400" b="0" i="1" smtClean="0">
                          <a:latin typeface="Cambria Math"/>
                          <a:ea typeface="Cambria Math"/>
                        </a:rPr>
                        <m:t>   </m:t>
                      </m:r>
                      <m:r>
                        <a:rPr lang="en-GB" sz="1400" b="0" i="1" smtClean="0">
                          <a:latin typeface="Cambria Math"/>
                          <a:ea typeface="Cambria Math"/>
                        </a:rPr>
                        <m:t>𝑐𝑜𝑠</m:t>
                      </m:r>
                      <m:r>
                        <a:rPr lang="en-GB" sz="1400" b="0" i="1" smtClean="0">
                          <a:latin typeface="Cambria Math"/>
                          <a:ea typeface="Cambria Math"/>
                        </a:rPr>
                        <m:t>𝜃</m:t>
                      </m:r>
                      <m:r>
                        <a:rPr lang="en-GB" sz="1400" b="0" i="1" smtClean="0">
                          <a:latin typeface="Cambria Math"/>
                          <a:ea typeface="Cambria Math"/>
                        </a:rPr>
                        <m:t>=−1</m:t>
                      </m:r>
                    </m:oMath>
                  </m:oMathPara>
                </a14:m>
                <a:endParaRPr lang="en-GB" sz="1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5029200" y="1447800"/>
                <a:ext cx="2436419" cy="514243"/>
              </a:xfrm>
              <a:prstGeom prst="rect">
                <a:avLst/>
              </a:prstGeom>
              <a:blipFill rotWithShape="1">
                <a:blip r:embed="rId10"/>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191000" y="2514600"/>
                <a:ext cx="1447799" cy="46121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𝜃</m:t>
                      </m:r>
                      <m:r>
                        <a:rPr lang="en-GB" sz="1400" b="0" i="1" smtClean="0">
                          <a:latin typeface="Cambria Math"/>
                          <a:ea typeface="Cambria Math"/>
                        </a:rPr>
                        <m:t>=</m:t>
                      </m:r>
                      <m:f>
                        <m:fPr>
                          <m:ctrlPr>
                            <a:rPr lang="en-GB" sz="1400" b="0" i="1" smtClean="0">
                              <a:latin typeface="Cambria Math"/>
                              <a:ea typeface="Cambria Math"/>
                            </a:rPr>
                          </m:ctrlPr>
                        </m:fPr>
                        <m:num>
                          <m:r>
                            <a:rPr lang="en-GB" sz="1400" b="0" i="1" smtClean="0">
                              <a:latin typeface="Cambria Math"/>
                              <a:ea typeface="Cambria Math"/>
                            </a:rPr>
                            <m:t>𝜋</m:t>
                          </m:r>
                        </m:num>
                        <m:den>
                          <m:r>
                            <a:rPr lang="en-GB" sz="1400" b="0" i="1" smtClean="0">
                              <a:latin typeface="Cambria Math"/>
                              <a:ea typeface="Cambria Math"/>
                            </a:rPr>
                            <m:t>3</m:t>
                          </m:r>
                        </m:den>
                      </m:f>
                      <m:r>
                        <a:rPr lang="en-GB" sz="1400" b="0" i="1" smtClean="0">
                          <a:latin typeface="Cambria Math"/>
                          <a:ea typeface="Cambria Math"/>
                        </a:rPr>
                        <m:t> </m:t>
                      </m:r>
                      <m:r>
                        <a:rPr lang="en-GB" sz="1400" b="0" i="1" smtClean="0">
                          <a:latin typeface="Cambria Math"/>
                          <a:ea typeface="Cambria Math"/>
                        </a:rPr>
                        <m:t>𝑜𝑟</m:t>
                      </m:r>
                      <m:r>
                        <a:rPr lang="en-GB" sz="1400" b="0" i="1" smtClean="0">
                          <a:latin typeface="Cambria Math"/>
                          <a:ea typeface="Cambria Math"/>
                        </a:rPr>
                        <m:t> −</m:t>
                      </m:r>
                      <m:f>
                        <m:fPr>
                          <m:ctrlPr>
                            <a:rPr lang="en-GB" sz="1400" b="0" i="1" smtClean="0">
                              <a:latin typeface="Cambria Math"/>
                              <a:ea typeface="Cambria Math"/>
                            </a:rPr>
                          </m:ctrlPr>
                        </m:fPr>
                        <m:num>
                          <m:r>
                            <a:rPr lang="en-GB" sz="1400" b="0" i="1" smtClean="0">
                              <a:latin typeface="Cambria Math"/>
                              <a:ea typeface="Cambria Math"/>
                            </a:rPr>
                            <m:t>𝜋</m:t>
                          </m:r>
                        </m:num>
                        <m:den>
                          <m:r>
                            <a:rPr lang="en-GB" sz="1400" b="0" i="1" smtClean="0">
                              <a:latin typeface="Cambria Math"/>
                              <a:ea typeface="Cambria Math"/>
                            </a:rPr>
                            <m:t>3</m:t>
                          </m:r>
                        </m:den>
                      </m:f>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4191000" y="2514600"/>
                <a:ext cx="1447799" cy="461217"/>
              </a:xfrm>
              <a:prstGeom prst="rect">
                <a:avLst/>
              </a:prstGeom>
              <a:blipFill rotWithShape="1">
                <a:blip r:embed="rId11"/>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6781800" y="2514600"/>
                <a:ext cx="9144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𝜃</m:t>
                      </m:r>
                      <m:r>
                        <a:rPr lang="en-GB" sz="1400" b="0" i="1" smtClean="0">
                          <a:latin typeface="Cambria Math"/>
                          <a:ea typeface="Cambria Math"/>
                        </a:rPr>
                        <m:t>=</m:t>
                      </m:r>
                      <m:r>
                        <a:rPr lang="en-GB" sz="1400" b="0" i="1" smtClean="0">
                          <a:latin typeface="Cambria Math"/>
                          <a:ea typeface="Cambria Math"/>
                        </a:rPr>
                        <m:t>𝜋</m:t>
                      </m:r>
                    </m:oMath>
                  </m:oMathPara>
                </a14:m>
                <a:endParaRPr lang="en-GB" sz="1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6781800" y="2514600"/>
                <a:ext cx="914400" cy="307777"/>
              </a:xfrm>
              <a:prstGeom prst="rect">
                <a:avLst/>
              </a:prstGeom>
              <a:blipFill rotWithShape="1">
                <a:blip r:embed="rId12"/>
                <a:stretch>
                  <a:fillRect/>
                </a:stretch>
              </a:blipFill>
              <a:ln w="25400">
                <a:noFill/>
              </a:ln>
            </p:spPr>
            <p:txBody>
              <a:bodyPr/>
              <a:lstStyle/>
              <a:p>
                <a:r>
                  <a:rPr lang="en-GB">
                    <a:noFill/>
                  </a:rPr>
                  <a:t> </a:t>
                </a:r>
              </a:p>
            </p:txBody>
          </p:sp>
        </mc:Fallback>
      </mc:AlternateContent>
      <p:cxnSp>
        <p:nvCxnSpPr>
          <p:cNvPr id="21" name="Straight Arrow Connector 20"/>
          <p:cNvCxnSpPr/>
          <p:nvPr/>
        </p:nvCxnSpPr>
        <p:spPr>
          <a:xfrm flipH="1">
            <a:off x="5105400" y="1981200"/>
            <a:ext cx="45720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6705600" y="1981200"/>
            <a:ext cx="45720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p:cNvSpPr txBox="1"/>
              <p:nvPr/>
            </p:nvSpPr>
            <p:spPr>
              <a:xfrm>
                <a:off x="4038600" y="3048000"/>
                <a:ext cx="1752600" cy="49564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𝑟</m:t>
                      </m:r>
                      <m:r>
                        <a:rPr lang="en-GB" sz="1400" b="0" i="1" smtClean="0">
                          <a:latin typeface="Cambria Math"/>
                          <a:ea typeface="Cambria Math"/>
                        </a:rPr>
                        <m:t>=</m:t>
                      </m:r>
                      <m:f>
                        <m:fPr>
                          <m:ctrlPr>
                            <a:rPr lang="en-GB" sz="1400" b="0" i="1" smtClean="0">
                              <a:latin typeface="Cambria Math"/>
                              <a:ea typeface="Cambria Math"/>
                            </a:rPr>
                          </m:ctrlPr>
                        </m:fPr>
                        <m:num>
                          <m:r>
                            <a:rPr lang="en-GB" sz="1400" b="0" i="1" smtClean="0">
                              <a:latin typeface="Cambria Math"/>
                              <a:ea typeface="Cambria Math"/>
                            </a:rPr>
                            <m:t>3</m:t>
                          </m:r>
                          <m:r>
                            <a:rPr lang="en-GB" sz="1400" b="0" i="1" smtClean="0">
                              <a:latin typeface="Cambria Math"/>
                              <a:ea typeface="Cambria Math"/>
                            </a:rPr>
                            <m:t>𝑎</m:t>
                          </m:r>
                        </m:num>
                        <m:den>
                          <m:r>
                            <a:rPr lang="en-GB" sz="1400" b="0" i="1" smtClean="0">
                              <a:latin typeface="Cambria Math"/>
                              <a:ea typeface="Cambria Math"/>
                            </a:rPr>
                            <m:t>2</m:t>
                          </m:r>
                        </m:den>
                      </m:f>
                      <m:r>
                        <a:rPr lang="en-GB" sz="1400" b="0" i="1" smtClean="0">
                          <a:latin typeface="Cambria Math"/>
                          <a:ea typeface="Cambria Math"/>
                        </a:rPr>
                        <m:t> (</m:t>
                      </m:r>
                      <m:r>
                        <a:rPr lang="en-GB" sz="1400" b="0" i="1" smtClean="0">
                          <a:latin typeface="Cambria Math"/>
                          <a:ea typeface="Cambria Math"/>
                        </a:rPr>
                        <m:t>𝑓𝑜𝑟</m:t>
                      </m:r>
                      <m:r>
                        <a:rPr lang="en-GB" sz="1400" b="0" i="1" smtClean="0">
                          <a:latin typeface="Cambria Math"/>
                          <a:ea typeface="Cambria Math"/>
                        </a:rPr>
                        <m:t> </m:t>
                      </m:r>
                      <m:r>
                        <a:rPr lang="en-GB" sz="1400" b="0" i="1" smtClean="0">
                          <a:latin typeface="Cambria Math"/>
                          <a:ea typeface="Cambria Math"/>
                        </a:rPr>
                        <m:t>𝑏𝑜𝑡h</m:t>
                      </m:r>
                      <m:r>
                        <a:rPr lang="en-GB" sz="1400" b="0" i="1" smtClean="0">
                          <a:latin typeface="Cambria Math"/>
                          <a:ea typeface="Cambria Math"/>
                        </a:rPr>
                        <m:t>)</m:t>
                      </m:r>
                    </m:oMath>
                  </m:oMathPara>
                </a14:m>
                <a:endParaRPr lang="en-GB" sz="1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4038600" y="3048000"/>
                <a:ext cx="1752600" cy="495649"/>
              </a:xfrm>
              <a:prstGeom prst="rect">
                <a:avLst/>
              </a:prstGeom>
              <a:blipFill rotWithShape="1">
                <a:blip r:embed="rId13"/>
                <a:stretch>
                  <a:fillRect b="-1235"/>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6934200" y="2895600"/>
                <a:ext cx="6858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𝑟</m:t>
                      </m:r>
                      <m:r>
                        <a:rPr lang="en-GB" sz="1400" b="0" i="1" smtClean="0">
                          <a:latin typeface="Cambria Math"/>
                          <a:ea typeface="Cambria Math"/>
                        </a:rPr>
                        <m:t>=0</m:t>
                      </m:r>
                    </m:oMath>
                  </m:oMathPara>
                </a14:m>
                <a:endParaRPr lang="en-GB" sz="1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934200" y="2895600"/>
                <a:ext cx="685800" cy="307777"/>
              </a:xfrm>
              <a:prstGeom prst="rect">
                <a:avLst/>
              </a:prstGeom>
              <a:blipFill rotWithShape="1">
                <a:blip r:embed="rId14"/>
                <a:stretch>
                  <a:fillRect/>
                </a:stretch>
              </a:blipFill>
              <a:ln w="25400">
                <a:noFill/>
              </a:ln>
            </p:spPr>
            <p:txBody>
              <a:bodyPr/>
              <a:lstStyle/>
              <a:p>
                <a:r>
                  <a:rPr lang="en-GB">
                    <a:noFill/>
                  </a:rPr>
                  <a:t> </a:t>
                </a:r>
              </a:p>
            </p:txBody>
          </p:sp>
        </mc:Fallback>
      </mc:AlternateContent>
      <p:sp>
        <p:nvSpPr>
          <p:cNvPr id="22" name="TextBox 21"/>
          <p:cNvSpPr txBox="1"/>
          <p:nvPr/>
        </p:nvSpPr>
        <p:spPr>
          <a:xfrm>
            <a:off x="4023756" y="1926771"/>
            <a:ext cx="1308265" cy="461665"/>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Find </a:t>
            </a:r>
            <a:r>
              <a:rPr lang="el-GR" sz="1200" dirty="0" smtClean="0">
                <a:solidFill>
                  <a:srgbClr val="FF0000"/>
                </a:solidFill>
                <a:latin typeface="Comic Sans MS" panose="030F0702030302020204" pitchFamily="66" charset="0"/>
              </a:rPr>
              <a:t>θ</a:t>
            </a:r>
            <a:r>
              <a:rPr lang="en-GB" sz="1200" dirty="0" smtClean="0">
                <a:solidFill>
                  <a:srgbClr val="FF0000"/>
                </a:solidFill>
                <a:latin typeface="Comic Sans MS" panose="030F0702030302020204" pitchFamily="66" charset="0"/>
              </a:rPr>
              <a:t> in the range 0 ≤ </a:t>
            </a:r>
            <a:r>
              <a:rPr lang="el-GR" sz="1200" dirty="0" smtClean="0">
                <a:solidFill>
                  <a:srgbClr val="FF0000"/>
                </a:solidFill>
                <a:latin typeface="Comic Sans MS" panose="030F0702030302020204" pitchFamily="66" charset="0"/>
              </a:rPr>
              <a:t>θ</a:t>
            </a:r>
            <a:r>
              <a:rPr lang="en-GB" sz="1200" dirty="0" smtClean="0">
                <a:solidFill>
                  <a:srgbClr val="FF0000"/>
                </a:solidFill>
                <a:latin typeface="Comic Sans MS" panose="030F0702030302020204" pitchFamily="66" charset="0"/>
              </a:rPr>
              <a:t> &lt; 2</a:t>
            </a:r>
            <a:r>
              <a:rPr lang="el-GR" sz="1200" dirty="0" smtClean="0">
                <a:solidFill>
                  <a:srgbClr val="FF0000"/>
                </a:solidFill>
                <a:latin typeface="Comic Sans MS" panose="030F0702030302020204" pitchFamily="66" charset="0"/>
              </a:rPr>
              <a:t>π</a:t>
            </a:r>
            <a:endParaRPr lang="en-GB" sz="1200" dirty="0">
              <a:solidFill>
                <a:srgbClr val="FF0000"/>
              </a:solidFill>
              <a:latin typeface="Comic Sans MS" panose="030F0702030302020204" pitchFamily="66" charset="0"/>
            </a:endParaRPr>
          </a:p>
        </p:txBody>
      </p:sp>
      <p:sp>
        <p:nvSpPr>
          <p:cNvPr id="51" name="TextBox 50"/>
          <p:cNvSpPr txBox="1"/>
          <p:nvPr/>
        </p:nvSpPr>
        <p:spPr>
          <a:xfrm>
            <a:off x="6946339" y="1911927"/>
            <a:ext cx="1402015"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Find </a:t>
            </a:r>
            <a:r>
              <a:rPr lang="el-GR" sz="1200" dirty="0">
                <a:solidFill>
                  <a:srgbClr val="FF0000"/>
                </a:solidFill>
                <a:latin typeface="Comic Sans MS" panose="030F0702030302020204" pitchFamily="66" charset="0"/>
              </a:rPr>
              <a:t>θ</a:t>
            </a:r>
            <a:r>
              <a:rPr lang="en-GB" sz="1200" dirty="0">
                <a:solidFill>
                  <a:srgbClr val="FF0000"/>
                </a:solidFill>
                <a:latin typeface="Comic Sans MS" panose="030F0702030302020204" pitchFamily="66" charset="0"/>
              </a:rPr>
              <a:t> in the range 0 ≤ </a:t>
            </a:r>
            <a:r>
              <a:rPr lang="el-GR" sz="1200" dirty="0">
                <a:solidFill>
                  <a:srgbClr val="FF0000"/>
                </a:solidFill>
                <a:latin typeface="Comic Sans MS" panose="030F0702030302020204" pitchFamily="66" charset="0"/>
              </a:rPr>
              <a:t>θ</a:t>
            </a:r>
            <a:r>
              <a:rPr lang="en-GB" sz="1200" dirty="0">
                <a:solidFill>
                  <a:srgbClr val="FF0000"/>
                </a:solidFill>
                <a:latin typeface="Comic Sans MS" panose="030F0702030302020204" pitchFamily="66" charset="0"/>
              </a:rPr>
              <a:t> &lt; 2</a:t>
            </a:r>
            <a:r>
              <a:rPr lang="el-GR" sz="1200" dirty="0">
                <a:solidFill>
                  <a:srgbClr val="FF0000"/>
                </a:solidFill>
                <a:latin typeface="Comic Sans MS" panose="030F0702030302020204" pitchFamily="66" charset="0"/>
              </a:rPr>
              <a:t>π</a:t>
            </a:r>
            <a:endParaRPr lang="en-GB" sz="1200" dirty="0">
              <a:solidFill>
                <a:srgbClr val="FF0000"/>
              </a:solidFill>
              <a:latin typeface="Comic Sans MS" panose="030F0702030302020204" pitchFamily="66" charset="0"/>
            </a:endParaRPr>
          </a:p>
        </p:txBody>
      </p:sp>
      <p:sp>
        <p:nvSpPr>
          <p:cNvPr id="52" name="TextBox 51"/>
          <p:cNvSpPr txBox="1"/>
          <p:nvPr/>
        </p:nvSpPr>
        <p:spPr>
          <a:xfrm>
            <a:off x="5562600" y="2514600"/>
            <a:ext cx="1219199" cy="830997"/>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Use these to find r so you have the full coordinates</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3" name="TextBox 52"/>
              <p:cNvSpPr txBox="1"/>
              <p:nvPr/>
            </p:nvSpPr>
            <p:spPr>
              <a:xfrm>
                <a:off x="6781800" y="3733800"/>
                <a:ext cx="1752600" cy="57637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1400" b="0" i="1" smtClean="0">
                              <a:latin typeface="Cambria Math"/>
                              <a:ea typeface="Cambria Math"/>
                            </a:rPr>
                          </m:ctrlPr>
                        </m:dPr>
                        <m:e>
                          <m:f>
                            <m:fPr>
                              <m:ctrlPr>
                                <a:rPr lang="en-GB" sz="1400" b="0" i="1" smtClean="0">
                                  <a:latin typeface="Cambria Math"/>
                                  <a:ea typeface="Cambria Math"/>
                                </a:rPr>
                              </m:ctrlPr>
                            </m:fPr>
                            <m:num>
                              <m:r>
                                <a:rPr lang="en-GB" sz="1400" b="0" i="1" smtClean="0">
                                  <a:latin typeface="Cambria Math"/>
                                  <a:ea typeface="Cambria Math"/>
                                </a:rPr>
                                <m:t>3</m:t>
                              </m:r>
                              <m:r>
                                <a:rPr lang="en-GB" sz="1400" b="0" i="1" smtClean="0">
                                  <a:latin typeface="Cambria Math"/>
                                  <a:ea typeface="Cambria Math"/>
                                </a:rPr>
                                <m:t>𝑎</m:t>
                              </m:r>
                            </m:num>
                            <m:den>
                              <m:r>
                                <a:rPr lang="en-GB" sz="1400" b="0" i="1" smtClean="0">
                                  <a:latin typeface="Cambria Math"/>
                                  <a:ea typeface="Cambria Math"/>
                                </a:rPr>
                                <m:t>2</m:t>
                              </m:r>
                            </m:den>
                          </m:f>
                          <m:r>
                            <a:rPr lang="en-GB" sz="1400" b="0" i="1" smtClean="0">
                              <a:latin typeface="Cambria Math"/>
                              <a:ea typeface="Cambria Math"/>
                            </a:rPr>
                            <m:t>,±</m:t>
                          </m:r>
                          <m:f>
                            <m:fPr>
                              <m:ctrlPr>
                                <a:rPr lang="en-GB" sz="1400" b="0" i="1" smtClean="0">
                                  <a:latin typeface="Cambria Math"/>
                                  <a:ea typeface="Cambria Math"/>
                                </a:rPr>
                              </m:ctrlPr>
                            </m:fPr>
                            <m:num>
                              <m:r>
                                <a:rPr lang="en-GB" sz="1400" b="0" i="1" smtClean="0">
                                  <a:latin typeface="Cambria Math"/>
                                  <a:ea typeface="Cambria Math"/>
                                </a:rPr>
                                <m:t>𝜋</m:t>
                              </m:r>
                            </m:num>
                            <m:den>
                              <m:r>
                                <a:rPr lang="en-GB" sz="1400" b="0" i="1" smtClean="0">
                                  <a:latin typeface="Cambria Math"/>
                                  <a:ea typeface="Cambria Math"/>
                                </a:rPr>
                                <m:t>3</m:t>
                              </m:r>
                            </m:den>
                          </m:f>
                        </m:e>
                      </m:d>
                      <m:r>
                        <a:rPr lang="en-GB" sz="1400" b="0" i="1" smtClean="0">
                          <a:latin typeface="Cambria Math"/>
                          <a:ea typeface="Cambria Math"/>
                        </a:rPr>
                        <m:t>  </m:t>
                      </m:r>
                      <m:r>
                        <a:rPr lang="en-GB" sz="1400" b="0" i="1" smtClean="0">
                          <a:latin typeface="Cambria Math"/>
                          <a:ea typeface="Cambria Math"/>
                        </a:rPr>
                        <m:t>𝑎𝑛𝑑</m:t>
                      </m:r>
                      <m:r>
                        <a:rPr lang="en-GB" sz="1400" b="0" i="1" smtClean="0">
                          <a:latin typeface="Cambria Math"/>
                          <a:ea typeface="Cambria Math"/>
                        </a:rPr>
                        <m:t>   </m:t>
                      </m:r>
                      <m:d>
                        <m:dPr>
                          <m:ctrlPr>
                            <a:rPr lang="en-GB" sz="1400" b="0" i="1" smtClean="0">
                              <a:latin typeface="Cambria Math"/>
                              <a:ea typeface="Cambria Math"/>
                            </a:rPr>
                          </m:ctrlPr>
                        </m:dPr>
                        <m:e>
                          <m:r>
                            <a:rPr lang="en-GB" sz="1400" b="0" i="1" smtClean="0">
                              <a:latin typeface="Cambria Math"/>
                              <a:ea typeface="Cambria Math"/>
                            </a:rPr>
                            <m:t>0,</m:t>
                          </m:r>
                          <m:r>
                            <a:rPr lang="en-GB" sz="1400" b="0" i="1" smtClean="0">
                              <a:latin typeface="Cambria Math"/>
                              <a:ea typeface="Cambria Math"/>
                            </a:rPr>
                            <m:t>𝜋</m:t>
                          </m:r>
                        </m:e>
                      </m:d>
                    </m:oMath>
                  </m:oMathPara>
                </a14:m>
                <a:endParaRPr lang="en-GB"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6781800" y="3733800"/>
                <a:ext cx="1752600" cy="576376"/>
              </a:xfrm>
              <a:prstGeom prst="rect">
                <a:avLst/>
              </a:prstGeom>
              <a:blipFill rotWithShape="1">
                <a:blip r:embed="rId15"/>
                <a:stretch>
                  <a:fillRect r="-3136"/>
                </a:stretch>
              </a:blipFill>
              <a:ln w="25400">
                <a:noFill/>
              </a:ln>
            </p:spPr>
            <p:txBody>
              <a:bodyPr/>
              <a:lstStyle/>
              <a:p>
                <a:r>
                  <a:rPr lang="en-GB">
                    <a:noFill/>
                  </a:rPr>
                  <a:t> </a:t>
                </a:r>
              </a:p>
            </p:txBody>
          </p:sp>
        </mc:Fallback>
      </mc:AlternateContent>
      <p:sp>
        <p:nvSpPr>
          <p:cNvPr id="54" name="TextBox 53"/>
          <p:cNvSpPr txBox="1"/>
          <p:nvPr/>
        </p:nvSpPr>
        <p:spPr>
          <a:xfrm>
            <a:off x="4101491" y="3810000"/>
            <a:ext cx="2756509" cy="523220"/>
          </a:xfrm>
          <a:prstGeom prst="rect">
            <a:avLst/>
          </a:prstGeom>
          <a:noFill/>
        </p:spPr>
        <p:txBody>
          <a:bodyPr wrap="square" rtlCol="0">
            <a:spAutoFit/>
          </a:bodyPr>
          <a:lstStyle/>
          <a:p>
            <a:r>
              <a:rPr lang="en-GB" sz="1400" dirty="0" smtClean="0">
                <a:solidFill>
                  <a:srgbClr val="FF0000"/>
                </a:solidFill>
                <a:latin typeface="Comic Sans MS" panose="030F0702030302020204" pitchFamily="66" charset="0"/>
              </a:rPr>
              <a:t>So the curve is parallel to the initial line in these positions:</a:t>
            </a:r>
            <a:endParaRPr lang="en-GB" sz="1400" dirty="0">
              <a:solidFill>
                <a:srgbClr val="FF0000"/>
              </a:solidFill>
              <a:latin typeface="Comic Sans MS" panose="030F0702030302020204" pitchFamily="66" charset="0"/>
            </a:endParaRPr>
          </a:p>
        </p:txBody>
      </p:sp>
      <p:pic>
        <p:nvPicPr>
          <p:cNvPr id="55" name="Picture 2"/>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5023" t="14892" r="3542" b="6699"/>
          <a:stretch/>
        </p:blipFill>
        <p:spPr bwMode="auto">
          <a:xfrm>
            <a:off x="4648200" y="4343399"/>
            <a:ext cx="3352800" cy="2300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6" name="TextBox 55"/>
              <p:cNvSpPr txBox="1"/>
              <p:nvPr/>
            </p:nvSpPr>
            <p:spPr>
              <a:xfrm>
                <a:off x="4358244" y="5016335"/>
                <a:ext cx="172996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1" i="1" smtClean="0">
                          <a:solidFill>
                            <a:srgbClr val="FF0000"/>
                          </a:solidFill>
                          <a:latin typeface="Cambria Math"/>
                          <a:ea typeface="Cambria Math"/>
                        </a:rPr>
                        <m:t>𝒓</m:t>
                      </m:r>
                      <m:r>
                        <a:rPr lang="en-US" sz="1600" b="1" i="1" smtClean="0">
                          <a:solidFill>
                            <a:srgbClr val="FF0000"/>
                          </a:solidFill>
                          <a:latin typeface="Cambria Math"/>
                        </a:rPr>
                        <m:t>=</m:t>
                      </m:r>
                      <m:r>
                        <a:rPr lang="en-GB" sz="1600" b="1" i="1" smtClean="0">
                          <a:solidFill>
                            <a:srgbClr val="FF0000"/>
                          </a:solidFill>
                          <a:latin typeface="Cambria Math"/>
                        </a:rPr>
                        <m:t>𝒂</m:t>
                      </m:r>
                      <m:r>
                        <a:rPr lang="en-GB" sz="1600" b="1" i="1" smtClean="0">
                          <a:solidFill>
                            <a:srgbClr val="FF0000"/>
                          </a:solidFill>
                          <a:latin typeface="Cambria Math"/>
                        </a:rPr>
                        <m:t>(</m:t>
                      </m:r>
                      <m:r>
                        <a:rPr lang="en-US" sz="1600" b="1" i="1" smtClean="0">
                          <a:solidFill>
                            <a:srgbClr val="FF0000"/>
                          </a:solidFill>
                          <a:latin typeface="Cambria Math"/>
                        </a:rPr>
                        <m:t>𝟏</m:t>
                      </m:r>
                      <m:r>
                        <a:rPr lang="en-US" sz="1600" b="1" i="1" smtClean="0">
                          <a:solidFill>
                            <a:srgbClr val="FF0000"/>
                          </a:solidFill>
                          <a:latin typeface="Cambria Math"/>
                        </a:rPr>
                        <m:t>+</m:t>
                      </m:r>
                      <m:r>
                        <a:rPr lang="en-US" sz="1600" b="1" i="1" smtClean="0">
                          <a:solidFill>
                            <a:srgbClr val="FF0000"/>
                          </a:solidFill>
                          <a:latin typeface="Cambria Math"/>
                        </a:rPr>
                        <m:t>𝒄𝒐𝒔</m:t>
                      </m:r>
                      <m:r>
                        <a:rPr lang="en-US" sz="1600" b="1" i="1" smtClean="0">
                          <a:solidFill>
                            <a:srgbClr val="FF0000"/>
                          </a:solidFill>
                          <a:latin typeface="Cambria Math"/>
                          <a:ea typeface="Cambria Math"/>
                        </a:rPr>
                        <m:t>𝜽</m:t>
                      </m:r>
                      <m:r>
                        <a:rPr lang="en-GB" sz="1600" b="1" i="1" smtClean="0">
                          <a:solidFill>
                            <a:srgbClr val="FF0000"/>
                          </a:solidFill>
                          <a:latin typeface="Cambria Math"/>
                          <a:ea typeface="Cambria Math"/>
                        </a:rPr>
                        <m:t>)</m:t>
                      </m:r>
                    </m:oMath>
                  </m:oMathPara>
                </a14:m>
                <a:endParaRPr lang="en-GB" sz="1600" b="1" dirty="0">
                  <a:solidFill>
                    <a:srgbClr val="FF0000"/>
                  </a:solidFill>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4358244" y="5016335"/>
                <a:ext cx="1729961" cy="338554"/>
              </a:xfrm>
              <a:prstGeom prst="rect">
                <a:avLst/>
              </a:prstGeom>
              <a:blipFill rotWithShape="1">
                <a:blip r:embed="rId17"/>
                <a:stretch>
                  <a:fillRect b="-10909"/>
                </a:stretch>
              </a:blipFill>
            </p:spPr>
            <p:txBody>
              <a:bodyPr/>
              <a:lstStyle/>
              <a:p>
                <a:r>
                  <a:rPr lang="en-GB">
                    <a:noFill/>
                  </a:rPr>
                  <a:t> </a:t>
                </a:r>
              </a:p>
            </p:txBody>
          </p:sp>
        </mc:Fallback>
      </mc:AlternateContent>
      <p:cxnSp>
        <p:nvCxnSpPr>
          <p:cNvPr id="57" name="Straight Connector 56"/>
          <p:cNvCxnSpPr/>
          <p:nvPr/>
        </p:nvCxnSpPr>
        <p:spPr>
          <a:xfrm>
            <a:off x="6140533" y="6210795"/>
            <a:ext cx="1091540"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613566" y="4708566"/>
            <a:ext cx="152400" cy="152400"/>
            <a:chOff x="5105400" y="5029200"/>
            <a:chExt cx="152400" cy="152400"/>
          </a:xfrm>
        </p:grpSpPr>
        <p:cxnSp>
          <p:nvCxnSpPr>
            <p:cNvPr id="59" name="Straight Connector 58"/>
            <p:cNvCxnSpPr/>
            <p:nvPr/>
          </p:nvCxnSpPr>
          <p:spPr>
            <a:xfrm>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6315464" y="4436400"/>
            <a:ext cx="830677" cy="276999"/>
          </a:xfrm>
          <a:prstGeom prst="rect">
            <a:avLst/>
          </a:prstGeom>
          <a:noFill/>
        </p:spPr>
        <p:txBody>
          <a:bodyPr wrap="none" rtlCol="0">
            <a:spAutoFit/>
          </a:bodyPr>
          <a:lstStyle/>
          <a:p>
            <a:r>
              <a:rPr lang="en-US" sz="1200" b="1" dirty="0" smtClean="0">
                <a:solidFill>
                  <a:srgbClr val="0000FF"/>
                </a:solidFill>
                <a:latin typeface="Comic Sans MS" panose="030F0702030302020204" pitchFamily="66" charset="0"/>
              </a:rPr>
              <a:t>(</a:t>
            </a:r>
            <a:r>
              <a:rPr lang="en-GB" sz="1200" b="1" baseline="30000" dirty="0" smtClean="0">
                <a:solidFill>
                  <a:srgbClr val="0000FF"/>
                </a:solidFill>
                <a:latin typeface="Comic Sans MS" panose="030F0702030302020204" pitchFamily="66" charset="0"/>
              </a:rPr>
              <a:t>3a</a:t>
            </a:r>
            <a:r>
              <a:rPr lang="en-US" sz="1200" b="1" dirty="0" smtClean="0">
                <a:solidFill>
                  <a:srgbClr val="0000FF"/>
                </a:solidFill>
                <a:latin typeface="Comic Sans MS" panose="030F0702030302020204" pitchFamily="66" charset="0"/>
              </a:rPr>
              <a:t>/</a:t>
            </a:r>
            <a:r>
              <a:rPr lang="en-US" sz="1200" b="1" baseline="-25000" dirty="0" smtClean="0">
                <a:solidFill>
                  <a:srgbClr val="0000FF"/>
                </a:solidFill>
                <a:latin typeface="Comic Sans MS" panose="030F0702030302020204" pitchFamily="66" charset="0"/>
              </a:rPr>
              <a:t>2</a:t>
            </a:r>
            <a:r>
              <a:rPr lang="en-US" sz="1200" b="1" dirty="0" smtClean="0">
                <a:solidFill>
                  <a:srgbClr val="0000FF"/>
                </a:solidFill>
                <a:latin typeface="Comic Sans MS" panose="030F0702030302020204" pitchFamily="66" charset="0"/>
              </a:rPr>
              <a:t>,</a:t>
            </a:r>
            <a:r>
              <a:rPr lang="en-US" sz="1200" b="1" baseline="30000" dirty="0" smtClean="0">
                <a:solidFill>
                  <a:srgbClr val="0000FF"/>
                </a:solidFill>
                <a:latin typeface="Comic Sans MS" panose="030F0702030302020204" pitchFamily="66" charset="0"/>
              </a:rPr>
              <a:t>π</a:t>
            </a:r>
            <a:r>
              <a:rPr lang="en-US" sz="1200" b="1" dirty="0" smtClean="0">
                <a:solidFill>
                  <a:srgbClr val="0000FF"/>
                </a:solidFill>
                <a:latin typeface="Comic Sans MS" panose="030F0702030302020204" pitchFamily="66" charset="0"/>
              </a:rPr>
              <a:t>/</a:t>
            </a:r>
            <a:r>
              <a:rPr lang="en-US" sz="1200" b="1" baseline="-25000" dirty="0">
                <a:solidFill>
                  <a:srgbClr val="0000FF"/>
                </a:solidFill>
                <a:latin typeface="Comic Sans MS" panose="030F0702030302020204" pitchFamily="66" charset="0"/>
              </a:rPr>
              <a:t>3</a:t>
            </a:r>
            <a:r>
              <a:rPr lang="en-US" sz="1200" b="1" dirty="0" smtClean="0">
                <a:solidFill>
                  <a:srgbClr val="0000FF"/>
                </a:solidFill>
                <a:latin typeface="Comic Sans MS" panose="030F0702030302020204" pitchFamily="66" charset="0"/>
              </a:rPr>
              <a:t>)</a:t>
            </a:r>
            <a:endParaRPr lang="en-GB" sz="1200" b="1" dirty="0">
              <a:solidFill>
                <a:srgbClr val="0000FF"/>
              </a:solidFill>
              <a:latin typeface="Comic Sans MS" panose="030F0702030302020204" pitchFamily="66" charset="0"/>
            </a:endParaRPr>
          </a:p>
        </p:txBody>
      </p:sp>
      <p:grpSp>
        <p:nvGrpSpPr>
          <p:cNvPr id="62" name="Group 61"/>
          <p:cNvGrpSpPr/>
          <p:nvPr/>
        </p:nvGrpSpPr>
        <p:grpSpPr>
          <a:xfrm>
            <a:off x="6623462" y="6131625"/>
            <a:ext cx="152400" cy="152400"/>
            <a:chOff x="5105400" y="5029200"/>
            <a:chExt cx="152400" cy="152400"/>
          </a:xfrm>
        </p:grpSpPr>
        <p:cxnSp>
          <p:nvCxnSpPr>
            <p:cNvPr id="63" name="Straight Connector 62"/>
            <p:cNvCxnSpPr/>
            <p:nvPr/>
          </p:nvCxnSpPr>
          <p:spPr>
            <a:xfrm>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6241472" y="5417126"/>
            <a:ext cx="152400" cy="152400"/>
            <a:chOff x="5105400" y="5029200"/>
            <a:chExt cx="152400" cy="152400"/>
          </a:xfrm>
        </p:grpSpPr>
        <p:cxnSp>
          <p:nvCxnSpPr>
            <p:cNvPr id="66" name="Straight Connector 65"/>
            <p:cNvCxnSpPr/>
            <p:nvPr/>
          </p:nvCxnSpPr>
          <p:spPr>
            <a:xfrm>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6325359" y="6286972"/>
            <a:ext cx="925253" cy="276999"/>
          </a:xfrm>
          <a:prstGeom prst="rect">
            <a:avLst/>
          </a:prstGeom>
          <a:noFill/>
        </p:spPr>
        <p:txBody>
          <a:bodyPr wrap="none" rtlCol="0">
            <a:spAutoFit/>
          </a:bodyPr>
          <a:lstStyle/>
          <a:p>
            <a:r>
              <a:rPr lang="en-US" sz="1200" b="1" dirty="0" smtClean="0">
                <a:solidFill>
                  <a:srgbClr val="0000FF"/>
                </a:solidFill>
                <a:latin typeface="Comic Sans MS" panose="030F0702030302020204" pitchFamily="66" charset="0"/>
              </a:rPr>
              <a:t>(</a:t>
            </a:r>
            <a:r>
              <a:rPr lang="en-GB" sz="1200" b="1" baseline="30000" dirty="0" smtClean="0">
                <a:solidFill>
                  <a:srgbClr val="0000FF"/>
                </a:solidFill>
                <a:latin typeface="Comic Sans MS" panose="030F0702030302020204" pitchFamily="66" charset="0"/>
              </a:rPr>
              <a:t>3a</a:t>
            </a:r>
            <a:r>
              <a:rPr lang="en-US" sz="1200" b="1" dirty="0" smtClean="0">
                <a:solidFill>
                  <a:srgbClr val="0000FF"/>
                </a:solidFill>
                <a:latin typeface="Comic Sans MS" panose="030F0702030302020204" pitchFamily="66" charset="0"/>
              </a:rPr>
              <a:t>/</a:t>
            </a:r>
            <a:r>
              <a:rPr lang="en-US" sz="1200" b="1" baseline="-25000" dirty="0" smtClean="0">
                <a:solidFill>
                  <a:srgbClr val="0000FF"/>
                </a:solidFill>
                <a:latin typeface="Comic Sans MS" panose="030F0702030302020204" pitchFamily="66" charset="0"/>
              </a:rPr>
              <a:t>2</a:t>
            </a:r>
            <a:r>
              <a:rPr lang="en-US" sz="1200" b="1" dirty="0" smtClean="0">
                <a:solidFill>
                  <a:srgbClr val="0000FF"/>
                </a:solidFill>
                <a:latin typeface="Comic Sans MS" panose="030F0702030302020204" pitchFamily="66" charset="0"/>
              </a:rPr>
              <a:t>,-</a:t>
            </a:r>
            <a:r>
              <a:rPr lang="en-US" sz="1200" b="1" baseline="30000" dirty="0" smtClean="0">
                <a:solidFill>
                  <a:srgbClr val="0000FF"/>
                </a:solidFill>
                <a:latin typeface="Comic Sans MS" panose="030F0702030302020204" pitchFamily="66" charset="0"/>
              </a:rPr>
              <a:t>π</a:t>
            </a:r>
            <a:r>
              <a:rPr lang="en-US" sz="1200" b="1" dirty="0" smtClean="0">
                <a:solidFill>
                  <a:srgbClr val="0000FF"/>
                </a:solidFill>
                <a:latin typeface="Comic Sans MS" panose="030F0702030302020204" pitchFamily="66" charset="0"/>
              </a:rPr>
              <a:t>/</a:t>
            </a:r>
            <a:r>
              <a:rPr lang="en-US" sz="1200" b="1" baseline="-25000" dirty="0" smtClean="0">
                <a:solidFill>
                  <a:srgbClr val="0000FF"/>
                </a:solidFill>
                <a:latin typeface="Comic Sans MS" panose="030F0702030302020204" pitchFamily="66" charset="0"/>
              </a:rPr>
              <a:t>3</a:t>
            </a:r>
            <a:r>
              <a:rPr lang="en-US" sz="1200" b="1" dirty="0" smtClean="0">
                <a:solidFill>
                  <a:srgbClr val="0000FF"/>
                </a:solidFill>
                <a:latin typeface="Comic Sans MS" panose="030F0702030302020204" pitchFamily="66" charset="0"/>
              </a:rPr>
              <a:t>)</a:t>
            </a:r>
            <a:endParaRPr lang="en-GB" sz="1200" b="1" dirty="0">
              <a:solidFill>
                <a:srgbClr val="0000FF"/>
              </a:solidFill>
              <a:latin typeface="Comic Sans MS" panose="030F0702030302020204" pitchFamily="66" charset="0"/>
            </a:endParaRPr>
          </a:p>
        </p:txBody>
      </p:sp>
      <p:sp>
        <p:nvSpPr>
          <p:cNvPr id="69" name="TextBox 68"/>
          <p:cNvSpPr txBox="1"/>
          <p:nvPr/>
        </p:nvSpPr>
        <p:spPr>
          <a:xfrm>
            <a:off x="6287753" y="5180588"/>
            <a:ext cx="554960" cy="276999"/>
          </a:xfrm>
          <a:prstGeom prst="rect">
            <a:avLst/>
          </a:prstGeom>
          <a:noFill/>
        </p:spPr>
        <p:txBody>
          <a:bodyPr wrap="none" rtlCol="0">
            <a:spAutoFit/>
          </a:bodyPr>
          <a:lstStyle/>
          <a:p>
            <a:r>
              <a:rPr lang="en-US" sz="1200" b="1" dirty="0" smtClean="0">
                <a:solidFill>
                  <a:srgbClr val="0000FF"/>
                </a:solidFill>
                <a:latin typeface="Comic Sans MS" panose="030F0702030302020204" pitchFamily="66" charset="0"/>
              </a:rPr>
              <a:t>(</a:t>
            </a:r>
            <a:r>
              <a:rPr lang="en-GB" sz="1200" b="1" dirty="0" smtClean="0">
                <a:solidFill>
                  <a:srgbClr val="0000FF"/>
                </a:solidFill>
                <a:latin typeface="Comic Sans MS" panose="030F0702030302020204" pitchFamily="66" charset="0"/>
              </a:rPr>
              <a:t>0,</a:t>
            </a:r>
            <a:r>
              <a:rPr lang="el-GR" sz="1200" b="1" dirty="0" smtClean="0">
                <a:solidFill>
                  <a:srgbClr val="0000FF"/>
                </a:solidFill>
                <a:latin typeface="Comic Sans MS" panose="030F0702030302020204" pitchFamily="66" charset="0"/>
              </a:rPr>
              <a:t>π</a:t>
            </a:r>
            <a:r>
              <a:rPr lang="en-US" sz="1200" b="1" dirty="0" smtClean="0">
                <a:solidFill>
                  <a:srgbClr val="0000FF"/>
                </a:solidFill>
                <a:latin typeface="Comic Sans MS" panose="030F0702030302020204" pitchFamily="66" charset="0"/>
              </a:rPr>
              <a:t>)</a:t>
            </a:r>
            <a:endParaRPr lang="en-GB" sz="1200" b="1" dirty="0">
              <a:solidFill>
                <a:srgbClr val="0000FF"/>
              </a:solidFill>
              <a:latin typeface="Comic Sans MS" panose="030F0702030302020204" pitchFamily="66" charset="0"/>
            </a:endParaRPr>
          </a:p>
        </p:txBody>
      </p:sp>
      <p:cxnSp>
        <p:nvCxnSpPr>
          <p:cNvPr id="70" name="Straight Connector 69"/>
          <p:cNvCxnSpPr/>
          <p:nvPr/>
        </p:nvCxnSpPr>
        <p:spPr>
          <a:xfrm>
            <a:off x="6162304" y="4783777"/>
            <a:ext cx="1091540"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815940" y="5494317"/>
            <a:ext cx="1091540"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rotWithShape="1">
                <a:blip r:embed="rId18"/>
                <a:stretch>
                  <a:fillRect b="-1818"/>
                </a:stretch>
              </a:blipFill>
              <a:ln w="254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105899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linds(horizontal)">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linds(horizontal)">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blinds(horizontal)">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blinds(horizontal)">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linds(horizontal)">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blinds(horizontal)">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blinds(horizontal)">
                                      <p:cBhvr>
                                        <p:cTn id="47" dur="500"/>
                                        <p:tgtEl>
                                          <p:spTgt spid="5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blinds(horizontal)">
                                      <p:cBhvr>
                                        <p:cTn id="52" dur="500"/>
                                        <p:tgtEl>
                                          <p:spTgt spid="5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blinds(horizontal)">
                                      <p:cBhvr>
                                        <p:cTn id="57" dur="500"/>
                                        <p:tgtEl>
                                          <p:spTgt spid="5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blinds(horizontal)">
                                      <p:cBhvr>
                                        <p:cTn id="62" dur="500"/>
                                        <p:tgtEl>
                                          <p:spTgt spid="55"/>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blinds(horizontal)">
                                      <p:cBhvr>
                                        <p:cTn id="65" dur="500"/>
                                        <p:tgtEl>
                                          <p:spTgt spid="56"/>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blinds(horizontal)">
                                      <p:cBhvr>
                                        <p:cTn id="70" dur="500"/>
                                        <p:tgtEl>
                                          <p:spTgt spid="58"/>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blinds(horizontal)">
                                      <p:cBhvr>
                                        <p:cTn id="73" dur="500"/>
                                        <p:tgtEl>
                                          <p:spTgt spid="61"/>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blinds(horizontal)">
                                      <p:cBhvr>
                                        <p:cTn id="78" dur="500"/>
                                        <p:tgtEl>
                                          <p:spTgt spid="62"/>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blinds(horizontal)">
                                      <p:cBhvr>
                                        <p:cTn id="81" dur="500"/>
                                        <p:tgtEl>
                                          <p:spTgt spid="68"/>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blinds(horizontal)">
                                      <p:cBhvr>
                                        <p:cTn id="86" dur="500"/>
                                        <p:tgtEl>
                                          <p:spTgt spid="69"/>
                                        </p:tgtEl>
                                      </p:cBhvr>
                                    </p:animEffect>
                                  </p:childTnLst>
                                </p:cTn>
                              </p:par>
                              <p:par>
                                <p:cTn id="87" presetID="3" presetClass="entr" presetSubtype="10" fill="hold" nodeType="with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blinds(horizontal)">
                                      <p:cBhvr>
                                        <p:cTn id="89" dur="500"/>
                                        <p:tgtEl>
                                          <p:spTgt spid="65"/>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5" fill="hold" nodeType="click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blinds(vertical)">
                                      <p:cBhvr>
                                        <p:cTn id="94" dur="500"/>
                                        <p:tgtEl>
                                          <p:spTgt spid="70"/>
                                        </p:tgtEl>
                                      </p:cBhvr>
                                    </p:animEffect>
                                  </p:childTnLst>
                                </p:cTn>
                              </p:par>
                              <p:par>
                                <p:cTn id="95" presetID="3" presetClass="entr" presetSubtype="5" fill="hold" nodeType="with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blinds(vertical)">
                                      <p:cBhvr>
                                        <p:cTn id="97" dur="500"/>
                                        <p:tgtEl>
                                          <p:spTgt spid="71"/>
                                        </p:tgtEl>
                                      </p:cBhvr>
                                    </p:animEffect>
                                  </p:childTnLst>
                                </p:cTn>
                              </p:par>
                              <p:par>
                                <p:cTn id="98" presetID="3" presetClass="entr" presetSubtype="5" fill="hold" nodeType="withEffect">
                                  <p:stCondLst>
                                    <p:cond delay="0"/>
                                  </p:stCondLst>
                                  <p:childTnLst>
                                    <p:set>
                                      <p:cBhvr>
                                        <p:cTn id="99" dur="1" fill="hold">
                                          <p:stCondLst>
                                            <p:cond delay="0"/>
                                          </p:stCondLst>
                                        </p:cTn>
                                        <p:tgtEl>
                                          <p:spTgt spid="57"/>
                                        </p:tgtEl>
                                        <p:attrNameLst>
                                          <p:attrName>style.visibility</p:attrName>
                                        </p:attrNameLst>
                                      </p:cBhvr>
                                      <p:to>
                                        <p:strVal val="visible"/>
                                      </p:to>
                                    </p:set>
                                    <p:animEffect transition="in" filter="blinds(vertical)">
                                      <p:cBhvr>
                                        <p:cTn id="10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9" grpId="0"/>
      <p:bldP spid="50" grpId="0"/>
      <p:bldP spid="22" grpId="0"/>
      <p:bldP spid="51" grpId="0"/>
      <p:bldP spid="52" grpId="0"/>
      <p:bldP spid="53" grpId="0"/>
      <p:bldP spid="54" grpId="0"/>
      <p:bldP spid="56" grpId="0"/>
      <p:bldP spid="61" grpId="0"/>
      <p:bldP spid="68" grpId="0"/>
      <p:bldP spid="6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152400" y="1600200"/>
            <a:ext cx="3429000" cy="4895603"/>
          </a:xfrm>
        </p:spPr>
        <p:txBody>
          <a:bodyPr>
            <a:normAutofit/>
          </a:bodyPr>
          <a:lstStyle/>
          <a:p>
            <a:pPr marL="0" indent="0" algn="ctr">
              <a:buNone/>
            </a:pPr>
            <a:r>
              <a:rPr lang="en-GB" sz="1400" b="1" dirty="0" smtClean="0">
                <a:latin typeface="Comic Sans MS" panose="030F0702030302020204" pitchFamily="66" charset="0"/>
              </a:rPr>
              <a:t>You can use the Polar equation to find tangents to a curve that are parallel or perpendicular to the original line</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Find the coordinates and the equations of the tangents to the curve:</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r = asin2</a:t>
            </a:r>
            <a:r>
              <a:rPr lang="el-GR" sz="1400" dirty="0" smtClean="0">
                <a:latin typeface="Comic Sans MS" panose="030F0702030302020204" pitchFamily="66" charset="0"/>
              </a:rPr>
              <a:t>θ</a:t>
            </a:r>
            <a:r>
              <a:rPr lang="en-US" sz="1400" dirty="0" smtClean="0">
                <a:latin typeface="Comic Sans MS" panose="030F0702030302020204" pitchFamily="66" charset="0"/>
              </a:rPr>
              <a:t>,     0 ≤ </a:t>
            </a:r>
            <a:r>
              <a:rPr lang="el-GR" sz="1400" dirty="0" smtClean="0">
                <a:latin typeface="Comic Sans MS" panose="030F0702030302020204" pitchFamily="66" charset="0"/>
              </a:rPr>
              <a:t>θ</a:t>
            </a:r>
            <a:r>
              <a:rPr lang="en-US" sz="1400" dirty="0" smtClean="0">
                <a:latin typeface="Comic Sans MS" panose="030F0702030302020204" pitchFamily="66" charset="0"/>
              </a:rPr>
              <a:t> ≤ </a:t>
            </a:r>
            <a:r>
              <a:rPr lang="el-GR" sz="1400" baseline="30000" dirty="0" smtClean="0">
                <a:latin typeface="Comic Sans MS" panose="030F0702030302020204" pitchFamily="66" charset="0"/>
              </a:rPr>
              <a:t>π</a:t>
            </a:r>
            <a:r>
              <a:rPr lang="en-US" sz="1400" dirty="0" smtClean="0">
                <a:latin typeface="Comic Sans MS" panose="030F0702030302020204" pitchFamily="66" charset="0"/>
              </a:rPr>
              <a:t>/</a:t>
            </a:r>
            <a:r>
              <a:rPr lang="en-US" sz="1400" baseline="-25000" dirty="0" smtClean="0">
                <a:latin typeface="Comic Sans MS" panose="030F0702030302020204" pitchFamily="66" charset="0"/>
              </a:rPr>
              <a:t>2</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Where the tangents are:</a:t>
            </a:r>
          </a:p>
          <a:p>
            <a:pPr algn="ctr">
              <a:buAutoNum type="alphaLcParenR"/>
            </a:pPr>
            <a:r>
              <a:rPr lang="en-US" sz="1400" dirty="0" smtClean="0">
                <a:latin typeface="Comic Sans MS" panose="030F0702030302020204" pitchFamily="66" charset="0"/>
              </a:rPr>
              <a:t>Parallel to the initial line</a:t>
            </a:r>
          </a:p>
          <a:p>
            <a:pPr algn="ctr">
              <a:buAutoNum type="alphaLcParenR"/>
            </a:pPr>
            <a:r>
              <a:rPr lang="en-US" sz="1400" dirty="0" smtClean="0">
                <a:latin typeface="Comic Sans MS" panose="030F0702030302020204" pitchFamily="66" charset="0"/>
              </a:rPr>
              <a:t>Perpendicular to the initial line</a:t>
            </a:r>
          </a:p>
          <a:p>
            <a:pPr algn="ctr">
              <a:buAutoNum type="alphaLcParenR"/>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Give answers to 3 </a:t>
            </a:r>
            <a:r>
              <a:rPr lang="en-US" sz="1400" dirty="0" err="1" smtClean="0">
                <a:latin typeface="Comic Sans MS" panose="030F0702030302020204" pitchFamily="66" charset="0"/>
              </a:rPr>
              <a:t>s.f</a:t>
            </a:r>
            <a:r>
              <a:rPr lang="en-US" sz="1400" dirty="0" smtClean="0">
                <a:latin typeface="Comic Sans MS" panose="030F0702030302020204" pitchFamily="66" charset="0"/>
              </a:rPr>
              <a:t> where appropriate:</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sym typeface="Wingdings" panose="05000000000000000000" pitchFamily="2" charset="2"/>
              </a:rPr>
              <a:t> Sketch it to get an idea of where the tangents will be…</a:t>
            </a:r>
            <a:endParaRPr lang="en-GB" sz="1400" dirty="0">
              <a:latin typeface="Comic Sans MS" panose="030F0702030302020204" pitchFamily="66" charset="0"/>
            </a:endParaRPr>
          </a:p>
        </p:txBody>
      </p:sp>
      <p:sp>
        <p:nvSpPr>
          <p:cNvPr id="4" name="TextBox 3"/>
          <p:cNvSpPr txBox="1"/>
          <p:nvPr/>
        </p:nvSpPr>
        <p:spPr>
          <a:xfrm>
            <a:off x="8722406" y="6550223"/>
            <a:ext cx="405880" cy="307777"/>
          </a:xfrm>
          <a:prstGeom prst="rect">
            <a:avLst/>
          </a:prstGeom>
          <a:noFill/>
        </p:spPr>
        <p:txBody>
          <a:bodyPr wrap="none" rtlCol="0">
            <a:spAutoFit/>
          </a:bodyPr>
          <a:lstStyle/>
          <a:p>
            <a:pPr algn="ctr"/>
            <a:r>
              <a:rPr lang="en-GB" sz="1400" dirty="0" smtClean="0">
                <a:latin typeface="Comic Sans MS" panose="030F0702030302020204" pitchFamily="66" charset="0"/>
              </a:rPr>
              <a:t>7E</a:t>
            </a:r>
            <a:endParaRPr lang="en-GB" sz="1400" dirty="0">
              <a:latin typeface="Comic Sans MS" panose="030F0702030302020204" pitchFamily="66" charset="0"/>
            </a:endParaRPr>
          </a:p>
        </p:txBody>
      </p:sp>
      <p:pic>
        <p:nvPicPr>
          <p:cNvPr id="5" name="Picture 6" descr="http://tutorial.math.lamar.edu/Classes/CalcIII/DIPolarCoords_files/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1227666"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868" t="14783" r="1345" b="38782"/>
          <a:stretch/>
        </p:blipFill>
        <p:spPr bwMode="auto">
          <a:xfrm>
            <a:off x="4572000" y="1371600"/>
            <a:ext cx="3530669"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733800" y="3886200"/>
            <a:ext cx="5181600" cy="1600438"/>
          </a:xfrm>
          <a:prstGeom prst="rect">
            <a:avLst/>
          </a:prstGeom>
          <a:noFill/>
        </p:spPr>
        <p:txBody>
          <a:bodyPr wrap="square" rtlCol="0">
            <a:spAutoFit/>
          </a:bodyPr>
          <a:lstStyle/>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So we need to find the equations of the tangents that are </a:t>
            </a:r>
            <a:r>
              <a:rPr lang="en-US" sz="1400" u="sng" dirty="0" smtClean="0">
                <a:solidFill>
                  <a:srgbClr val="FF0000"/>
                </a:solidFill>
                <a:latin typeface="Comic Sans MS" panose="030F0702030302020204" pitchFamily="66" charset="0"/>
                <a:sym typeface="Wingdings" panose="05000000000000000000" pitchFamily="2" charset="2"/>
              </a:rPr>
              <a:t>parallel</a:t>
            </a:r>
            <a:r>
              <a:rPr lang="en-US" sz="1400" dirty="0" smtClean="0">
                <a:solidFill>
                  <a:srgbClr val="FF0000"/>
                </a:solidFill>
                <a:latin typeface="Comic Sans MS" panose="030F0702030302020204" pitchFamily="66" charset="0"/>
                <a:sym typeface="Wingdings" panose="05000000000000000000" pitchFamily="2" charset="2"/>
              </a:rPr>
              <a:t> to the initial line</a:t>
            </a:r>
          </a:p>
          <a:p>
            <a:pPr marL="285750" indent="-285750" algn="ctr">
              <a:buFont typeface="Wingdings"/>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US" sz="1400" baseline="30000" dirty="0" err="1" smtClean="0">
                <a:solidFill>
                  <a:srgbClr val="FF0000"/>
                </a:solidFill>
                <a:latin typeface="Comic Sans MS" panose="030F0702030302020204" pitchFamily="66" charset="0"/>
                <a:sym typeface="Wingdings" panose="05000000000000000000" pitchFamily="2" charset="2"/>
              </a:rPr>
              <a:t>dy</a:t>
            </a:r>
            <a:r>
              <a:rPr lang="en-US" sz="1400" dirty="0" smtClean="0">
                <a:solidFill>
                  <a:srgbClr val="FF0000"/>
                </a:solidFill>
                <a:latin typeface="Comic Sans MS" panose="030F0702030302020204" pitchFamily="66" charset="0"/>
                <a:sym typeface="Wingdings" panose="05000000000000000000" pitchFamily="2" charset="2"/>
              </a:rPr>
              <a:t>/</a:t>
            </a:r>
            <a:r>
              <a:rPr lang="en-US" sz="1400" baseline="-25000" dirty="0" smtClean="0">
                <a:solidFill>
                  <a:srgbClr val="FF0000"/>
                </a:solidFill>
                <a:latin typeface="Comic Sans MS" panose="030F0702030302020204" pitchFamily="66" charset="0"/>
                <a:sym typeface="Wingdings" panose="05000000000000000000" pitchFamily="2" charset="2"/>
              </a:rPr>
              <a:t>d</a:t>
            </a:r>
            <a:r>
              <a:rPr lang="el-GR" sz="1400" baseline="-25000" dirty="0" smtClean="0">
                <a:solidFill>
                  <a:srgbClr val="FF0000"/>
                </a:solidFill>
                <a:latin typeface="Comic Sans MS" panose="030F0702030302020204" pitchFamily="66" charset="0"/>
                <a:sym typeface="Wingdings" panose="05000000000000000000" pitchFamily="2" charset="2"/>
              </a:rPr>
              <a:t>θ</a:t>
            </a:r>
            <a:r>
              <a:rPr lang="en-US" sz="1400" baseline="-25000" dirty="0" smtClean="0">
                <a:solidFill>
                  <a:srgbClr val="FF0000"/>
                </a:solidFill>
                <a:latin typeface="Comic Sans MS" panose="030F0702030302020204" pitchFamily="66" charset="0"/>
                <a:sym typeface="Wingdings" panose="05000000000000000000" pitchFamily="2" charset="2"/>
              </a:rPr>
              <a:t> </a:t>
            </a:r>
            <a:r>
              <a:rPr lang="en-US" sz="1400" dirty="0" smtClean="0">
                <a:solidFill>
                  <a:srgbClr val="FF0000"/>
                </a:solidFill>
                <a:latin typeface="Comic Sans MS" panose="030F0702030302020204" pitchFamily="66" charset="0"/>
                <a:sym typeface="Wingdings" panose="05000000000000000000" pitchFamily="2" charset="2"/>
              </a:rPr>
              <a:t>= 0</a:t>
            </a:r>
          </a:p>
          <a:p>
            <a:pPr marL="285750" indent="-285750" algn="ctr">
              <a:buFont typeface="Wingdings"/>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As in the previous example, we will need to find an expression for y</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6" name="TextBox 15"/>
              <p:cNvSpPr txBox="1"/>
              <p:nvPr/>
            </p:nvSpPr>
            <p:spPr>
              <a:xfrm>
                <a:off x="4038600" y="5562600"/>
                <a:ext cx="996490"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𝑦</m:t>
                      </m:r>
                      <m:r>
                        <a:rPr lang="en-GB" sz="1400" b="0" i="1" smtClean="0">
                          <a:latin typeface="Cambria Math"/>
                        </a:rPr>
                        <m:t>=</m:t>
                      </m:r>
                      <m:r>
                        <a:rPr lang="en-GB" sz="1400" b="0" i="1" smtClean="0">
                          <a:latin typeface="Cambria Math"/>
                        </a:rPr>
                        <m:t>𝑟𝑠𝑖𝑛</m:t>
                      </m:r>
                      <m:r>
                        <a:rPr lang="en-GB" sz="1400" b="0" i="1" smtClean="0">
                          <a:latin typeface="Cambria Math"/>
                          <a:ea typeface="Cambria Math"/>
                        </a:rPr>
                        <m:t>𝜃</m:t>
                      </m:r>
                    </m:oMath>
                  </m:oMathPara>
                </a14:m>
                <a:endParaRPr lang="en-GB" sz="1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038600" y="5562600"/>
                <a:ext cx="996490" cy="307777"/>
              </a:xfrm>
              <a:prstGeom prst="rect">
                <a:avLst/>
              </a:prstGeom>
              <a:blipFill rotWithShape="1">
                <a:blip r:embed="rId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038600" y="6019800"/>
                <a:ext cx="1453347"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𝑦</m:t>
                      </m:r>
                      <m:r>
                        <a:rPr lang="en-GB" sz="1400" b="0" i="1" smtClean="0">
                          <a:latin typeface="Cambria Math"/>
                        </a:rPr>
                        <m:t>=</m:t>
                      </m:r>
                      <m:r>
                        <a:rPr lang="en-US" sz="1400" b="0" i="1" smtClean="0">
                          <a:latin typeface="Cambria Math"/>
                        </a:rPr>
                        <m:t>𝑎𝑠𝑖𝑛</m:t>
                      </m:r>
                      <m:r>
                        <a:rPr lang="en-US" sz="1400" b="0" i="1" smtClean="0">
                          <a:latin typeface="Cambria Math"/>
                        </a:rPr>
                        <m:t>2</m:t>
                      </m:r>
                      <m:r>
                        <a:rPr lang="en-US" sz="1400" b="0" i="1" smtClean="0">
                          <a:latin typeface="Cambria Math"/>
                          <a:ea typeface="Cambria Math"/>
                        </a:rPr>
                        <m:t>𝜃</m:t>
                      </m:r>
                      <m:r>
                        <a:rPr lang="en-GB" sz="1400" b="0" i="1" smtClean="0">
                          <a:latin typeface="Cambria Math"/>
                        </a:rPr>
                        <m:t>𝑠𝑖𝑛</m:t>
                      </m:r>
                      <m:r>
                        <a:rPr lang="en-GB" sz="1400" b="0" i="1" smtClean="0">
                          <a:latin typeface="Cambria Math"/>
                          <a:ea typeface="Cambria Math"/>
                        </a:rPr>
                        <m:t>𝜃</m:t>
                      </m:r>
                    </m:oMath>
                  </m:oMathPara>
                </a14:m>
                <a:endParaRPr lang="en-GB"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038600" y="6019800"/>
                <a:ext cx="1453347" cy="307777"/>
              </a:xfrm>
              <a:prstGeom prst="rect">
                <a:avLst/>
              </a:prstGeom>
              <a:blipFill rotWithShape="1">
                <a:blip r:embed="rId5"/>
                <a:stretch>
                  <a:fillRect/>
                </a:stretch>
              </a:blipFill>
              <a:ln w="25400">
                <a:noFill/>
              </a:ln>
            </p:spPr>
            <p:txBody>
              <a:bodyPr/>
              <a:lstStyle/>
              <a:p>
                <a:r>
                  <a:rPr lang="en-GB">
                    <a:noFill/>
                  </a:rPr>
                  <a:t> </a:t>
                </a:r>
              </a:p>
            </p:txBody>
          </p:sp>
        </mc:Fallback>
      </mc:AlternateContent>
      <p:sp>
        <p:nvSpPr>
          <p:cNvPr id="19" name="Arc 18"/>
          <p:cNvSpPr/>
          <p:nvPr/>
        </p:nvSpPr>
        <p:spPr>
          <a:xfrm>
            <a:off x="5334000" y="5715000"/>
            <a:ext cx="352302" cy="488867"/>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p:cNvSpPr txBox="1"/>
          <p:nvPr/>
        </p:nvSpPr>
        <p:spPr>
          <a:xfrm>
            <a:off x="5638800" y="5638800"/>
            <a:ext cx="3048000" cy="646331"/>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You can actually substitute r straight in if you want to (this was also an option on the previous example!)</a:t>
            </a:r>
            <a:endParaRPr lang="en-GB" sz="1200" dirty="0">
              <a:solidFill>
                <a:srgbClr val="FF0000"/>
              </a:solidFill>
              <a:latin typeface="Comic Sans MS" panose="030F0702030302020204" pitchFamily="66" charset="0"/>
            </a:endParaRPr>
          </a:p>
        </p:txBody>
      </p:sp>
      <p:sp>
        <p:nvSpPr>
          <p:cNvPr id="21" name="Rectangle 20"/>
          <p:cNvSpPr/>
          <p:nvPr/>
        </p:nvSpPr>
        <p:spPr>
          <a:xfrm>
            <a:off x="1981200" y="3505200"/>
            <a:ext cx="914400" cy="3048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449288" y="5605153"/>
            <a:ext cx="158338" cy="22563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4471059" y="6042561"/>
            <a:ext cx="575954" cy="27511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858980" y="3491345"/>
            <a:ext cx="898567" cy="29490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5" name="TextBox 24"/>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cxnSp>
        <p:nvCxnSpPr>
          <p:cNvPr id="27" name="Straight Arrow Connector 26"/>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cxnSp>
        <p:nvCxnSpPr>
          <p:cNvPr id="29" name="Straight Arrow Connector 28"/>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rotWithShape="1">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rotWithShape="1">
                <a:blip r:embed="rId10"/>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rotWithShape="1">
                <a:blip r:embed="rId11"/>
                <a:stretch>
                  <a:fillRect b="-1818"/>
                </a:stretch>
              </a:blipFill>
              <a:ln w="254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75192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blinds(horizontal)">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074"/>
                                        </p:tgtEl>
                                        <p:attrNameLst>
                                          <p:attrName>style.visibility</p:attrName>
                                        </p:attrNameLst>
                                      </p:cBhvr>
                                      <p:to>
                                        <p:strVal val="visible"/>
                                      </p:to>
                                    </p:set>
                                    <p:animEffect transition="in" filter="blinds(horizontal)">
                                      <p:cBhvr>
                                        <p:cTn id="42" dur="500"/>
                                        <p:tgtEl>
                                          <p:spTgt spid="307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1" nodeType="clickEffect">
                                  <p:stCondLst>
                                    <p:cond delay="0"/>
                                  </p:stCondLst>
                                  <p:childTnLst>
                                    <p:animEffect transition="out" filter="blinds(horizontal)">
                                      <p:cBhvr>
                                        <p:cTn id="51" dur="500"/>
                                        <p:tgtEl>
                                          <p:spTgt spid="21"/>
                                        </p:tgtEl>
                                      </p:cBhvr>
                                    </p:animEffect>
                                    <p:set>
                                      <p:cBhvr>
                                        <p:cTn id="52" dur="1" fill="hold">
                                          <p:stCondLst>
                                            <p:cond delay="499"/>
                                          </p:stCondLst>
                                        </p:cTn>
                                        <p:tgtEl>
                                          <p:spTgt spid="2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6">
                                            <p:txEl>
                                              <p:pRg st="0" end="0"/>
                                            </p:txEl>
                                          </p:spTgt>
                                        </p:tgtEl>
                                        <p:attrNameLst>
                                          <p:attrName>style.visibility</p:attrName>
                                        </p:attrNameLst>
                                      </p:cBhvr>
                                      <p:to>
                                        <p:strVal val="visible"/>
                                      </p:to>
                                    </p:set>
                                    <p:animEffect transition="in" filter="blinds(horizontal)">
                                      <p:cBhvr>
                                        <p:cTn id="57" dur="500"/>
                                        <p:tgtEl>
                                          <p:spTgt spid="6">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6">
                                            <p:txEl>
                                              <p:pRg st="2" end="2"/>
                                            </p:txEl>
                                          </p:spTgt>
                                        </p:tgtEl>
                                        <p:attrNameLst>
                                          <p:attrName>style.visibility</p:attrName>
                                        </p:attrNameLst>
                                      </p:cBhvr>
                                      <p:to>
                                        <p:strVal val="visible"/>
                                      </p:to>
                                    </p:set>
                                    <p:animEffect transition="in" filter="blinds(horizontal)">
                                      <p:cBhvr>
                                        <p:cTn id="62" dur="500"/>
                                        <p:tgtEl>
                                          <p:spTgt spid="6">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Effect transition="in" filter="blinds(horizontal)">
                                      <p:cBhvr>
                                        <p:cTn id="67" dur="500"/>
                                        <p:tgtEl>
                                          <p:spTgt spid="6">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blinds(horizontal)">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blinds(horizontal)">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linds(horizontal)">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blinds(horizontal)">
                                      <p:cBhvr>
                                        <p:cTn id="87" dur="500"/>
                                        <p:tgtEl>
                                          <p:spTgt spid="18"/>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blinds(horizontal)">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blinds(horizontal)">
                                      <p:cBhvr>
                                        <p:cTn id="97" dur="500"/>
                                        <p:tgtEl>
                                          <p:spTgt spid="23"/>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blinds(horizontal)">
                                      <p:cBhvr>
                                        <p:cTn id="102" dur="500"/>
                                        <p:tgtEl>
                                          <p:spTgt spid="24"/>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xit" presetSubtype="10" fill="hold" grpId="1" nodeType="clickEffect">
                                  <p:stCondLst>
                                    <p:cond delay="0"/>
                                  </p:stCondLst>
                                  <p:childTnLst>
                                    <p:animEffect transition="out" filter="blinds(horizontal)">
                                      <p:cBhvr>
                                        <p:cTn id="106" dur="500"/>
                                        <p:tgtEl>
                                          <p:spTgt spid="22"/>
                                        </p:tgtEl>
                                      </p:cBhvr>
                                    </p:animEffect>
                                    <p:set>
                                      <p:cBhvr>
                                        <p:cTn id="107" dur="1" fill="hold">
                                          <p:stCondLst>
                                            <p:cond delay="499"/>
                                          </p:stCondLst>
                                        </p:cTn>
                                        <p:tgtEl>
                                          <p:spTgt spid="22"/>
                                        </p:tgtEl>
                                        <p:attrNameLst>
                                          <p:attrName>style.visibility</p:attrName>
                                        </p:attrNameLst>
                                      </p:cBhvr>
                                      <p:to>
                                        <p:strVal val="hidden"/>
                                      </p:to>
                                    </p:set>
                                  </p:childTnLst>
                                </p:cTn>
                              </p:par>
                              <p:par>
                                <p:cTn id="108" presetID="3" presetClass="exit" presetSubtype="10" fill="hold" grpId="1" nodeType="withEffect">
                                  <p:stCondLst>
                                    <p:cond delay="0"/>
                                  </p:stCondLst>
                                  <p:childTnLst>
                                    <p:animEffect transition="out" filter="blinds(horizontal)">
                                      <p:cBhvr>
                                        <p:cTn id="109" dur="500"/>
                                        <p:tgtEl>
                                          <p:spTgt spid="23"/>
                                        </p:tgtEl>
                                      </p:cBhvr>
                                    </p:animEffect>
                                    <p:set>
                                      <p:cBhvr>
                                        <p:cTn id="110" dur="1" fill="hold">
                                          <p:stCondLst>
                                            <p:cond delay="499"/>
                                          </p:stCondLst>
                                        </p:cTn>
                                        <p:tgtEl>
                                          <p:spTgt spid="23"/>
                                        </p:tgtEl>
                                        <p:attrNameLst>
                                          <p:attrName>style.visibility</p:attrName>
                                        </p:attrNameLst>
                                      </p:cBhvr>
                                      <p:to>
                                        <p:strVal val="hidden"/>
                                      </p:to>
                                    </p:set>
                                  </p:childTnLst>
                                </p:cTn>
                              </p:par>
                              <p:par>
                                <p:cTn id="111" presetID="3" presetClass="exit" presetSubtype="10" fill="hold" grpId="1" nodeType="withEffect">
                                  <p:stCondLst>
                                    <p:cond delay="0"/>
                                  </p:stCondLst>
                                  <p:childTnLst>
                                    <p:animEffect transition="out" filter="blinds(horizontal)">
                                      <p:cBhvr>
                                        <p:cTn id="112" dur="500"/>
                                        <p:tgtEl>
                                          <p:spTgt spid="24"/>
                                        </p:tgtEl>
                                      </p:cBhvr>
                                    </p:animEffect>
                                    <p:set>
                                      <p:cBhvr>
                                        <p:cTn id="113"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animBg="1"/>
      <p:bldP spid="20" grpId="0"/>
      <p:bldP spid="21" grpId="0" animBg="1"/>
      <p:bldP spid="21" grpId="1" animBg="1"/>
      <p:bldP spid="22" grpId="0" animBg="1"/>
      <p:bldP spid="22" grpId="1" animBg="1"/>
      <p:bldP spid="23" grpId="0" animBg="1"/>
      <p:bldP spid="23" grpId="1" animBg="1"/>
      <p:bldP spid="24" grpId="0" animBg="1"/>
      <p:bldP spid="24"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152400" y="1600200"/>
            <a:ext cx="3429000" cy="4895603"/>
          </a:xfrm>
        </p:spPr>
        <p:txBody>
          <a:bodyPr>
            <a:normAutofit/>
          </a:bodyPr>
          <a:lstStyle/>
          <a:p>
            <a:pPr marL="0" indent="0" algn="ctr">
              <a:buNone/>
            </a:pPr>
            <a:r>
              <a:rPr lang="en-GB" sz="1400" b="1" dirty="0" smtClean="0">
                <a:latin typeface="Comic Sans MS" panose="030F0702030302020204" pitchFamily="66" charset="0"/>
              </a:rPr>
              <a:t>You can use the Polar equation to find tangents to a curve that are parallel or perpendicular to the original line</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Find the coordinates and the equations of the tangents to the curve:</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r = asin2</a:t>
            </a:r>
            <a:r>
              <a:rPr lang="el-GR" sz="1400" dirty="0" smtClean="0">
                <a:latin typeface="Comic Sans MS" panose="030F0702030302020204" pitchFamily="66" charset="0"/>
              </a:rPr>
              <a:t>θ</a:t>
            </a:r>
            <a:r>
              <a:rPr lang="en-US" sz="1400" dirty="0" smtClean="0">
                <a:latin typeface="Comic Sans MS" panose="030F0702030302020204" pitchFamily="66" charset="0"/>
              </a:rPr>
              <a:t>,     0 ≤ </a:t>
            </a:r>
            <a:r>
              <a:rPr lang="el-GR" sz="1400" dirty="0" smtClean="0">
                <a:latin typeface="Comic Sans MS" panose="030F0702030302020204" pitchFamily="66" charset="0"/>
              </a:rPr>
              <a:t>θ</a:t>
            </a:r>
            <a:r>
              <a:rPr lang="en-US" sz="1400" dirty="0" smtClean="0">
                <a:latin typeface="Comic Sans MS" panose="030F0702030302020204" pitchFamily="66" charset="0"/>
              </a:rPr>
              <a:t> ≤ </a:t>
            </a:r>
            <a:r>
              <a:rPr lang="el-GR" sz="1400" baseline="30000" dirty="0" smtClean="0">
                <a:latin typeface="Comic Sans MS" panose="030F0702030302020204" pitchFamily="66" charset="0"/>
              </a:rPr>
              <a:t>π</a:t>
            </a:r>
            <a:r>
              <a:rPr lang="en-US" sz="1400" dirty="0" smtClean="0">
                <a:latin typeface="Comic Sans MS" panose="030F0702030302020204" pitchFamily="66" charset="0"/>
              </a:rPr>
              <a:t>/</a:t>
            </a:r>
            <a:r>
              <a:rPr lang="en-US" sz="1400" baseline="-25000" dirty="0" smtClean="0">
                <a:latin typeface="Comic Sans MS" panose="030F0702030302020204" pitchFamily="66" charset="0"/>
              </a:rPr>
              <a:t>2</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Where the tangents are:</a:t>
            </a:r>
          </a:p>
          <a:p>
            <a:pPr algn="ctr">
              <a:buAutoNum type="alphaLcParenR"/>
            </a:pPr>
            <a:r>
              <a:rPr lang="en-US" sz="1400" dirty="0" smtClean="0">
                <a:latin typeface="Comic Sans MS" panose="030F0702030302020204" pitchFamily="66" charset="0"/>
              </a:rPr>
              <a:t>Parallel to the initial line</a:t>
            </a:r>
          </a:p>
          <a:p>
            <a:pPr algn="ctr">
              <a:buAutoNum type="alphaLcParenR"/>
            </a:pPr>
            <a:r>
              <a:rPr lang="en-US" sz="1400" dirty="0" smtClean="0">
                <a:latin typeface="Comic Sans MS" panose="030F0702030302020204" pitchFamily="66" charset="0"/>
              </a:rPr>
              <a:t>Perpendicular to the initial line</a:t>
            </a:r>
          </a:p>
          <a:p>
            <a:pPr algn="ctr">
              <a:buAutoNum type="alphaLcParenR"/>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Give answers to 3 </a:t>
            </a:r>
            <a:r>
              <a:rPr lang="en-US" sz="1400" dirty="0" err="1" smtClean="0">
                <a:latin typeface="Comic Sans MS" panose="030F0702030302020204" pitchFamily="66" charset="0"/>
              </a:rPr>
              <a:t>s.f</a:t>
            </a:r>
            <a:r>
              <a:rPr lang="en-US" sz="1400" dirty="0" smtClean="0">
                <a:latin typeface="Comic Sans MS" panose="030F0702030302020204" pitchFamily="66" charset="0"/>
              </a:rPr>
              <a:t> where appropriate:</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sym typeface="Wingdings" panose="05000000000000000000" pitchFamily="2" charset="2"/>
              </a:rPr>
              <a:t> Now we can differentiate </a:t>
            </a:r>
            <a:endParaRPr lang="en-US" sz="1400" dirty="0" smtClean="0">
              <a:latin typeface="Comic Sans MS" panose="030F0702030302020204" pitchFamily="66" charset="0"/>
            </a:endParaRPr>
          </a:p>
        </p:txBody>
      </p:sp>
      <p:sp>
        <p:nvSpPr>
          <p:cNvPr id="4" name="TextBox 3"/>
          <p:cNvSpPr txBox="1"/>
          <p:nvPr/>
        </p:nvSpPr>
        <p:spPr>
          <a:xfrm>
            <a:off x="8722406" y="6550223"/>
            <a:ext cx="405880" cy="307777"/>
          </a:xfrm>
          <a:prstGeom prst="rect">
            <a:avLst/>
          </a:prstGeom>
          <a:noFill/>
        </p:spPr>
        <p:txBody>
          <a:bodyPr wrap="none" rtlCol="0">
            <a:spAutoFit/>
          </a:bodyPr>
          <a:lstStyle/>
          <a:p>
            <a:pPr algn="ctr"/>
            <a:r>
              <a:rPr lang="en-GB" sz="1400" dirty="0" smtClean="0">
                <a:latin typeface="Comic Sans MS" panose="030F0702030302020204" pitchFamily="66" charset="0"/>
              </a:rPr>
              <a:t>7E</a:t>
            </a:r>
            <a:endParaRPr lang="en-GB" sz="1400" dirty="0">
              <a:latin typeface="Comic Sans MS" panose="030F0702030302020204" pitchFamily="66" charset="0"/>
            </a:endParaRPr>
          </a:p>
        </p:txBody>
      </p:sp>
      <p:pic>
        <p:nvPicPr>
          <p:cNvPr id="5" name="Picture 6" descr="http://tutorial.math.lamar.edu/Classes/CalcIII/DIPolarCoords_files/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1227666" cy="1143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8" name="TextBox 17"/>
              <p:cNvSpPr txBox="1"/>
              <p:nvPr/>
            </p:nvSpPr>
            <p:spPr>
              <a:xfrm>
                <a:off x="3878283" y="1500250"/>
                <a:ext cx="1403205" cy="27699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𝑦</m:t>
                      </m:r>
                      <m:r>
                        <a:rPr lang="en-GB" sz="1200" b="0" i="1" smtClean="0">
                          <a:latin typeface="Cambria Math"/>
                        </a:rPr>
                        <m:t>=</m:t>
                      </m:r>
                      <m:r>
                        <a:rPr lang="en-US" sz="1200" b="0" i="1" smtClean="0">
                          <a:latin typeface="Cambria Math"/>
                        </a:rPr>
                        <m:t>𝑎</m:t>
                      </m:r>
                      <m:r>
                        <a:rPr lang="en-US" sz="1200" b="0" i="1" smtClean="0">
                          <a:latin typeface="Cambria Math"/>
                        </a:rPr>
                        <m:t>(</m:t>
                      </m:r>
                      <m:r>
                        <a:rPr lang="en-US" sz="1200" b="0" i="1" smtClean="0">
                          <a:latin typeface="Cambria Math"/>
                        </a:rPr>
                        <m:t>𝑠𝑖𝑛</m:t>
                      </m:r>
                      <m:r>
                        <a:rPr lang="en-US" sz="1200" b="0" i="1" smtClean="0">
                          <a:latin typeface="Cambria Math"/>
                        </a:rPr>
                        <m:t>2</m:t>
                      </m:r>
                      <m:r>
                        <a:rPr lang="en-US" sz="1200" b="0" i="1" smtClean="0">
                          <a:latin typeface="Cambria Math"/>
                          <a:ea typeface="Cambria Math"/>
                        </a:rPr>
                        <m:t>𝜃</m:t>
                      </m:r>
                      <m:r>
                        <a:rPr lang="en-GB" sz="1200" b="0" i="1" smtClean="0">
                          <a:latin typeface="Cambria Math"/>
                        </a:rPr>
                        <m:t>𝑠𝑖𝑛</m:t>
                      </m:r>
                      <m:r>
                        <a:rPr lang="en-GB" sz="1200" b="0" i="1" smtClean="0">
                          <a:latin typeface="Cambria Math"/>
                          <a:ea typeface="Cambria Math"/>
                        </a:rPr>
                        <m:t>𝜃</m:t>
                      </m:r>
                      <m:r>
                        <a:rPr lang="en-US" sz="1200" b="0" i="1" smtClean="0">
                          <a:latin typeface="Cambria Math"/>
                          <a:ea typeface="Cambria Math"/>
                        </a:rPr>
                        <m:t>)</m:t>
                      </m:r>
                    </m:oMath>
                  </m:oMathPara>
                </a14:m>
                <a:endParaRPr lang="en-GB" sz="1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878283" y="1500250"/>
                <a:ext cx="1403205" cy="276999"/>
              </a:xfrm>
              <a:prstGeom prst="rect">
                <a:avLst/>
              </a:prstGeom>
              <a:blipFill rotWithShape="1">
                <a:blip r:embed="rId3"/>
                <a:stretch>
                  <a:fillRect b="-6522"/>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cxnSp>
        <p:nvCxnSpPr>
          <p:cNvPr id="27" name="Straight Arrow Connector 26"/>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cxnSp>
        <p:nvCxnSpPr>
          <p:cNvPr id="29" name="Straight Arrow Connector 28"/>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rotWithShape="1">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rotWithShape="1">
                <a:blip r:embed="rId10"/>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rotWithShape="1">
                <a:blip r:embed="rId11"/>
                <a:stretch>
                  <a:fillRect b="-1818"/>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714008" y="1838696"/>
                <a:ext cx="685800" cy="442942"/>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200" b="0" i="1" smtClean="0">
                              <a:latin typeface="Cambria Math"/>
                            </a:rPr>
                          </m:ctrlPr>
                        </m:fPr>
                        <m:num>
                          <m:r>
                            <a:rPr lang="en-US" sz="1200" b="0" i="1" smtClean="0">
                              <a:latin typeface="Cambria Math"/>
                            </a:rPr>
                            <m:t>𝑑𝑦</m:t>
                          </m:r>
                        </m:num>
                        <m:den>
                          <m:r>
                            <a:rPr lang="en-US" sz="1200" b="0" i="1" smtClean="0">
                              <a:latin typeface="Cambria Math"/>
                            </a:rPr>
                            <m:t>𝑑</m:t>
                          </m:r>
                          <m:r>
                            <a:rPr lang="en-US" sz="1200" b="0" i="1" smtClean="0">
                              <a:latin typeface="Cambria Math"/>
                              <a:ea typeface="Cambria Math"/>
                            </a:rPr>
                            <m:t>𝜃</m:t>
                          </m:r>
                        </m:den>
                      </m:f>
                      <m:r>
                        <a:rPr lang="en-GB" sz="1200" b="0" i="1" smtClean="0">
                          <a:latin typeface="Cambria Math"/>
                        </a:rPr>
                        <m:t>=</m:t>
                      </m:r>
                    </m:oMath>
                  </m:oMathPara>
                </a14:m>
                <a:endParaRPr lang="en-GB" sz="1200" dirty="0"/>
              </a:p>
            </p:txBody>
          </p:sp>
        </mc:Choice>
        <mc:Fallback xmlns="">
          <p:sp>
            <p:nvSpPr>
              <p:cNvPr id="33" name="TextBox 32"/>
              <p:cNvSpPr txBox="1">
                <a:spLocks noRot="1" noChangeAspect="1" noMove="1" noResize="1" noEditPoints="1" noAdjustHandles="1" noChangeArrowheads="1" noChangeShapeType="1" noTextEdit="1"/>
              </p:cNvSpPr>
              <p:nvPr/>
            </p:nvSpPr>
            <p:spPr>
              <a:xfrm>
                <a:off x="3714008" y="1838696"/>
                <a:ext cx="685800" cy="442942"/>
              </a:xfrm>
              <a:prstGeom prst="rect">
                <a:avLst/>
              </a:prstGeom>
              <a:blipFill rotWithShape="1">
                <a:blip r:embed="rId12"/>
                <a:stretch>
                  <a:fillRect b="-2778"/>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076912" y="1938646"/>
                <a:ext cx="1146148" cy="27699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+ 2</m:t>
                      </m:r>
                      <m:r>
                        <a:rPr lang="en-US" sz="1200" b="0" i="1" smtClean="0">
                          <a:latin typeface="Cambria Math"/>
                        </a:rPr>
                        <m:t>𝑐𝑜𝑠</m:t>
                      </m:r>
                      <m:r>
                        <a:rPr lang="en-US" sz="1200" b="0" i="1" smtClean="0">
                          <a:latin typeface="Cambria Math"/>
                        </a:rPr>
                        <m:t>2</m:t>
                      </m:r>
                      <m:r>
                        <a:rPr lang="en-US" sz="1200" b="0" i="1" smtClean="0">
                          <a:latin typeface="Cambria Math"/>
                          <a:ea typeface="Cambria Math"/>
                        </a:rPr>
                        <m:t>𝜃</m:t>
                      </m:r>
                      <m:r>
                        <a:rPr lang="en-US" sz="1200" b="0" i="1" smtClean="0">
                          <a:latin typeface="Cambria Math"/>
                          <a:ea typeface="Cambria Math"/>
                        </a:rPr>
                        <m:t>𝑠𝑖𝑛</m:t>
                      </m:r>
                      <m:r>
                        <a:rPr lang="en-US" sz="1200" b="0" i="1" smtClean="0">
                          <a:latin typeface="Cambria Math"/>
                          <a:ea typeface="Cambria Math"/>
                        </a:rPr>
                        <m:t>𝜃</m:t>
                      </m:r>
                    </m:oMath>
                  </m:oMathPara>
                </a14:m>
                <a:endParaRPr lang="en-GB" sz="1200" dirty="0"/>
              </a:p>
            </p:txBody>
          </p:sp>
        </mc:Choice>
        <mc:Fallback xmlns="">
          <p:sp>
            <p:nvSpPr>
              <p:cNvPr id="34" name="TextBox 33"/>
              <p:cNvSpPr txBox="1">
                <a:spLocks noRot="1" noChangeAspect="1" noMove="1" noResize="1" noEditPoints="1" noAdjustHandles="1" noChangeArrowheads="1" noChangeShapeType="1" noTextEdit="1"/>
              </p:cNvSpPr>
              <p:nvPr/>
            </p:nvSpPr>
            <p:spPr>
              <a:xfrm>
                <a:off x="5076912" y="1938646"/>
                <a:ext cx="1146148" cy="276999"/>
              </a:xfrm>
              <a:prstGeom prst="rect">
                <a:avLst/>
              </a:prstGeom>
              <a:blipFill rotWithShape="1">
                <a:blip r:embed="rId13"/>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347054" y="1938646"/>
                <a:ext cx="960109"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𝑠𝑖𝑛</m:t>
                      </m:r>
                      <m:r>
                        <a:rPr lang="en-US" sz="1200" b="0" i="1" smtClean="0">
                          <a:latin typeface="Cambria Math"/>
                        </a:rPr>
                        <m:t>2</m:t>
                      </m:r>
                      <m:r>
                        <a:rPr lang="en-US" sz="1200" b="0" i="1" smtClean="0">
                          <a:latin typeface="Cambria Math"/>
                          <a:ea typeface="Cambria Math"/>
                        </a:rPr>
                        <m:t>𝜃</m:t>
                      </m:r>
                      <m:r>
                        <a:rPr lang="en-US" sz="1200" b="0" i="1" smtClean="0">
                          <a:latin typeface="Cambria Math"/>
                          <a:ea typeface="Cambria Math"/>
                        </a:rPr>
                        <m:t>𝑐𝑜𝑠</m:t>
                      </m:r>
                      <m:r>
                        <a:rPr lang="en-US" sz="1200" b="0" i="1" smtClean="0">
                          <a:latin typeface="Cambria Math"/>
                          <a:ea typeface="Cambria Math"/>
                        </a:rPr>
                        <m:t>𝜃</m:t>
                      </m:r>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347054" y="1938646"/>
                <a:ext cx="960109" cy="276999"/>
              </a:xfrm>
              <a:prstGeom prst="rect">
                <a:avLst/>
              </a:prstGeom>
              <a:blipFill rotWithShape="1">
                <a:blip r:embed="rId14"/>
                <a:stretch>
                  <a:fillRect/>
                </a:stretch>
              </a:blipFill>
              <a:ln w="25400">
                <a:noFill/>
              </a:ln>
            </p:spPr>
            <p:txBody>
              <a:bodyPr/>
              <a:lstStyle/>
              <a:p>
                <a:r>
                  <a:rPr lang="en-GB">
                    <a:noFill/>
                  </a:rPr>
                  <a:t> </a:t>
                </a:r>
              </a:p>
            </p:txBody>
          </p:sp>
        </mc:Fallback>
      </mc:AlternateContent>
      <p:sp>
        <p:nvSpPr>
          <p:cNvPr id="36" name="TextBox 35"/>
          <p:cNvSpPr txBox="1"/>
          <p:nvPr/>
        </p:nvSpPr>
        <p:spPr>
          <a:xfrm>
            <a:off x="6629400" y="1524000"/>
            <a:ext cx="2079415" cy="276999"/>
          </a:xfrm>
          <a:prstGeom prst="rect">
            <a:avLst/>
          </a:prstGeom>
          <a:noFill/>
        </p:spPr>
        <p:txBody>
          <a:bodyPr wrap="none" rtlCol="0">
            <a:spAutoFit/>
          </a:bodyPr>
          <a:lstStyle/>
          <a:p>
            <a:r>
              <a:rPr lang="en-GB" sz="1200" b="1" u="sng" dirty="0" smtClean="0">
                <a:latin typeface="Comic Sans MS" panose="030F0702030302020204" pitchFamily="66" charset="0"/>
              </a:rPr>
              <a:t>Product rule for sin</a:t>
            </a:r>
            <a:r>
              <a:rPr lang="el-GR" sz="1200" b="1" u="sng" dirty="0" smtClean="0">
                <a:latin typeface="Comic Sans MS" panose="030F0702030302020204" pitchFamily="66" charset="0"/>
              </a:rPr>
              <a:t>θ</a:t>
            </a:r>
            <a:r>
              <a:rPr lang="en-GB" sz="1200" b="1" u="sng" dirty="0" smtClean="0">
                <a:latin typeface="Comic Sans MS" panose="030F0702030302020204" pitchFamily="66" charset="0"/>
              </a:rPr>
              <a:t>cos</a:t>
            </a:r>
            <a:r>
              <a:rPr lang="el-GR" sz="1200" b="1" u="sng" dirty="0" smtClean="0">
                <a:latin typeface="Comic Sans MS" panose="030F0702030302020204" pitchFamily="66" charset="0"/>
              </a:rPr>
              <a:t>θ</a:t>
            </a:r>
            <a:endParaRPr lang="en-GB" sz="1200" b="1"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7" name="TextBox 36"/>
              <p:cNvSpPr txBox="1"/>
              <p:nvPr/>
            </p:nvSpPr>
            <p:spPr>
              <a:xfrm>
                <a:off x="6781800" y="1905000"/>
                <a:ext cx="74372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𝑠𝑖𝑛</m:t>
                      </m:r>
                      <m:r>
                        <a:rPr lang="en-US" sz="1600" b="0" i="1" smtClean="0">
                          <a:latin typeface="Cambria Math"/>
                        </a:rPr>
                        <m:t>2</m:t>
                      </m:r>
                      <m:r>
                        <a:rPr lang="en-GB" sz="1600" b="0" i="1" smtClean="0">
                          <a:latin typeface="Cambria Math"/>
                          <a:ea typeface="Cambria Math"/>
                        </a:rPr>
                        <m:t>𝜃</m:t>
                      </m:r>
                    </m:oMath>
                  </m:oMathPara>
                </a14:m>
                <a:endParaRPr lang="en-GB" sz="1600" dirty="0"/>
              </a:p>
            </p:txBody>
          </p:sp>
        </mc:Choice>
        <mc:Fallback xmlns="">
          <p:sp>
            <p:nvSpPr>
              <p:cNvPr id="37" name="TextBox 36"/>
              <p:cNvSpPr txBox="1">
                <a:spLocks noRot="1" noChangeAspect="1" noMove="1" noResize="1" noEditPoints="1" noAdjustHandles="1" noChangeArrowheads="1" noChangeShapeType="1" noTextEdit="1"/>
              </p:cNvSpPr>
              <p:nvPr/>
            </p:nvSpPr>
            <p:spPr>
              <a:xfrm>
                <a:off x="6781800" y="1905000"/>
                <a:ext cx="743729" cy="338554"/>
              </a:xfrm>
              <a:prstGeom prst="rect">
                <a:avLst/>
              </a:prstGeom>
              <a:blipFill rotWithShape="1">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7848600" y="1905000"/>
                <a:ext cx="62991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𝑠𝑖𝑛</m:t>
                      </m:r>
                      <m:r>
                        <a:rPr lang="en-GB" sz="1600" b="0" i="1" smtClean="0">
                          <a:latin typeface="Cambria Math"/>
                          <a:ea typeface="Cambria Math"/>
                        </a:rPr>
                        <m:t>𝜃</m:t>
                      </m:r>
                    </m:oMath>
                  </m:oMathPara>
                </a14:m>
                <a:endParaRPr lang="en-GB"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7848600" y="1905000"/>
                <a:ext cx="629916" cy="338554"/>
              </a:xfrm>
              <a:prstGeom prst="rect">
                <a:avLst/>
              </a:prstGeom>
              <a:blipFill rotWithShape="1">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6705600" y="2514600"/>
                <a:ext cx="87838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2</m:t>
                      </m:r>
                      <m:r>
                        <a:rPr lang="en-US" sz="1600" b="0" i="1" smtClean="0">
                          <a:latin typeface="Cambria Math"/>
                        </a:rPr>
                        <m:t>𝑐𝑜𝑠</m:t>
                      </m:r>
                      <m:r>
                        <a:rPr lang="en-US" sz="1600" b="0" i="1" smtClean="0">
                          <a:latin typeface="Cambria Math"/>
                        </a:rPr>
                        <m:t>2</m:t>
                      </m:r>
                      <m:r>
                        <a:rPr lang="en-GB" sz="1600" b="0" i="1" smtClean="0">
                          <a:latin typeface="Cambria Math"/>
                          <a:ea typeface="Cambria Math"/>
                        </a:rPr>
                        <m:t>𝜃</m:t>
                      </m:r>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6705600" y="2514600"/>
                <a:ext cx="878381" cy="338554"/>
              </a:xfrm>
              <a:prstGeom prst="rect">
                <a:avLst/>
              </a:prstGeom>
              <a:blipFill rotWithShape="1">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7848600" y="2514600"/>
                <a:ext cx="65075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𝑐𝑜𝑠</m:t>
                      </m:r>
                      <m:r>
                        <a:rPr lang="en-GB" sz="1600" b="0" i="1" smtClean="0">
                          <a:latin typeface="Cambria Math"/>
                          <a:ea typeface="Cambria Math"/>
                        </a:rPr>
                        <m:t>𝜃</m:t>
                      </m:r>
                    </m:oMath>
                  </m:oMathPara>
                </a14:m>
                <a:endParaRPr lang="en-GB" sz="1600" dirty="0"/>
              </a:p>
            </p:txBody>
          </p:sp>
        </mc:Choice>
        <mc:Fallback xmlns="">
          <p:sp>
            <p:nvSpPr>
              <p:cNvPr id="40" name="TextBox 39"/>
              <p:cNvSpPr txBox="1">
                <a:spLocks noRot="1" noChangeAspect="1" noMove="1" noResize="1" noEditPoints="1" noAdjustHandles="1" noChangeArrowheads="1" noChangeShapeType="1" noTextEdit="1"/>
              </p:cNvSpPr>
              <p:nvPr/>
            </p:nvSpPr>
            <p:spPr>
              <a:xfrm>
                <a:off x="7848600" y="2514600"/>
                <a:ext cx="650756" cy="338554"/>
              </a:xfrm>
              <a:prstGeom prst="rect">
                <a:avLst/>
              </a:prstGeom>
              <a:blipFill rotWithShape="1">
                <a:blip r:embed="rId18"/>
                <a:stretch>
                  <a:fillRect/>
                </a:stretch>
              </a:blipFill>
            </p:spPr>
            <p:txBody>
              <a:bodyPr/>
              <a:lstStyle/>
              <a:p>
                <a:r>
                  <a:rPr lang="en-GB">
                    <a:noFill/>
                  </a:rPr>
                  <a:t> </a:t>
                </a:r>
              </a:p>
            </p:txBody>
          </p:sp>
        </mc:Fallback>
      </mc:AlternateContent>
      <p:cxnSp>
        <p:nvCxnSpPr>
          <p:cNvPr id="41" name="Straight Arrow Connector 40"/>
          <p:cNvCxnSpPr/>
          <p:nvPr/>
        </p:nvCxnSpPr>
        <p:spPr>
          <a:xfrm>
            <a:off x="7315200" y="2209800"/>
            <a:ext cx="609600" cy="38100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7315200" y="2209800"/>
            <a:ext cx="609600" cy="38100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a:off x="4179125" y="1938646"/>
                <a:ext cx="4572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𝑎</m:t>
                      </m:r>
                      <m:r>
                        <a:rPr lang="en-US" sz="1200" b="0" i="1" smtClean="0">
                          <a:latin typeface="Cambria Math"/>
                        </a:rPr>
                        <m:t>(</m:t>
                      </m:r>
                    </m:oMath>
                  </m:oMathPara>
                </a14:m>
                <a:endParaRPr lang="en-GB" sz="1200" dirty="0"/>
              </a:p>
            </p:txBody>
          </p:sp>
        </mc:Choice>
        <mc:Fallback xmlns="">
          <p:sp>
            <p:nvSpPr>
              <p:cNvPr id="43" name="TextBox 42"/>
              <p:cNvSpPr txBox="1">
                <a:spLocks noRot="1" noChangeAspect="1" noMove="1" noResize="1" noEditPoints="1" noAdjustHandles="1" noChangeArrowheads="1" noChangeShapeType="1" noTextEdit="1"/>
              </p:cNvSpPr>
              <p:nvPr/>
            </p:nvSpPr>
            <p:spPr>
              <a:xfrm>
                <a:off x="4179125" y="1938646"/>
                <a:ext cx="457200" cy="276999"/>
              </a:xfrm>
              <a:prstGeom prst="rect">
                <a:avLst/>
              </a:prstGeom>
              <a:blipFill rotWithShape="1">
                <a:blip r:embed="rId19"/>
                <a:stretch>
                  <a:fillRect b="-888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6011175" y="1916978"/>
                <a:ext cx="284052" cy="27699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m:t>
                      </m:r>
                    </m:oMath>
                  </m:oMathPara>
                </a14:m>
                <a:endParaRPr lang="en-GB" sz="1200" dirty="0"/>
              </a:p>
            </p:txBody>
          </p:sp>
        </mc:Choice>
        <mc:Fallback xmlns="">
          <p:sp>
            <p:nvSpPr>
              <p:cNvPr id="44" name="TextBox 43"/>
              <p:cNvSpPr txBox="1">
                <a:spLocks noRot="1" noChangeAspect="1" noMove="1" noResize="1" noEditPoints="1" noAdjustHandles="1" noChangeArrowheads="1" noChangeShapeType="1" noTextEdit="1"/>
              </p:cNvSpPr>
              <p:nvPr/>
            </p:nvSpPr>
            <p:spPr>
              <a:xfrm>
                <a:off x="6011175" y="1916978"/>
                <a:ext cx="284052" cy="276999"/>
              </a:xfrm>
              <a:prstGeom prst="rect">
                <a:avLst/>
              </a:prstGeom>
              <a:blipFill rotWithShape="1">
                <a:blip r:embed="rId20"/>
                <a:stretch>
                  <a:fillRect b="-6522"/>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352800" y="3429000"/>
                <a:ext cx="1298368"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2</m:t>
                      </m:r>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𝑐𝑜𝑠</m:t>
                      </m:r>
                      <m:r>
                        <a:rPr lang="en-US" sz="1200" b="0" i="1" smtClean="0">
                          <a:latin typeface="Cambria Math"/>
                          <a:ea typeface="Cambria Math"/>
                        </a:rPr>
                        <m:t>𝜃</m:t>
                      </m:r>
                      <m:r>
                        <a:rPr lang="en-US" sz="1200" b="0" i="1" smtClean="0">
                          <a:latin typeface="Cambria Math"/>
                          <a:ea typeface="Cambria Math"/>
                        </a:rPr>
                        <m:t>𝑐𝑜𝑠</m:t>
                      </m:r>
                      <m:r>
                        <a:rPr lang="en-US" sz="1200" b="0" i="1" smtClean="0">
                          <a:latin typeface="Cambria Math"/>
                          <a:ea typeface="Cambria Math"/>
                        </a:rPr>
                        <m:t>𝜃</m:t>
                      </m:r>
                    </m:oMath>
                  </m:oMathPara>
                </a14:m>
                <a:endParaRPr lang="en-GB" sz="1200" dirty="0"/>
              </a:p>
            </p:txBody>
          </p:sp>
        </mc:Choice>
        <mc:Fallback xmlns="">
          <p:sp>
            <p:nvSpPr>
              <p:cNvPr id="45" name="TextBox 44"/>
              <p:cNvSpPr txBox="1">
                <a:spLocks noRot="1" noChangeAspect="1" noMove="1" noResize="1" noEditPoints="1" noAdjustHandles="1" noChangeArrowheads="1" noChangeShapeType="1" noTextEdit="1"/>
              </p:cNvSpPr>
              <p:nvPr/>
            </p:nvSpPr>
            <p:spPr>
              <a:xfrm>
                <a:off x="3352800" y="3429000"/>
                <a:ext cx="1298368" cy="276999"/>
              </a:xfrm>
              <a:prstGeom prst="rect">
                <a:avLst/>
              </a:prstGeom>
              <a:blipFill rotWithShape="1">
                <a:blip r:embed="rId21"/>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419600" y="3429000"/>
                <a:ext cx="19050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+ 2</m:t>
                      </m:r>
                      <m:d>
                        <m:dPr>
                          <m:ctrlPr>
                            <a:rPr lang="en-US" sz="1200" b="0" i="1" smtClean="0">
                              <a:latin typeface="Cambria Math"/>
                              <a:ea typeface="Cambria Math"/>
                            </a:rPr>
                          </m:ctrlPr>
                        </m:dPr>
                        <m:e>
                          <m:r>
                            <a:rPr lang="en-US" sz="1200" b="0" i="1" smtClean="0">
                              <a:latin typeface="Cambria Math"/>
                              <a:ea typeface="Cambria Math"/>
                            </a:rPr>
                            <m:t>2</m:t>
                          </m:r>
                          <m:sSup>
                            <m:sSupPr>
                              <m:ctrlPr>
                                <a:rPr lang="en-US" sz="1200" b="0" i="1" smtClean="0">
                                  <a:latin typeface="Cambria Math"/>
                                  <a:ea typeface="Cambria Math"/>
                                </a:rPr>
                              </m:ctrlPr>
                            </m:sSupPr>
                            <m:e>
                              <m:r>
                                <a:rPr lang="en-US" sz="1200" b="0" i="1" smtClean="0">
                                  <a:latin typeface="Cambria Math"/>
                                  <a:ea typeface="Cambria Math"/>
                                </a:rPr>
                                <m:t>𝑐𝑜𝑠</m:t>
                              </m:r>
                            </m:e>
                            <m:sup>
                              <m:r>
                                <a:rPr lang="en-US" sz="1200" b="0" i="1" smtClean="0">
                                  <a:latin typeface="Cambria Math"/>
                                  <a:ea typeface="Cambria Math"/>
                                </a:rPr>
                                <m:t>2</m:t>
                              </m:r>
                            </m:sup>
                          </m:sSup>
                          <m:r>
                            <a:rPr lang="en-US" sz="1200" b="0" i="1" smtClean="0">
                              <a:latin typeface="Cambria Math"/>
                              <a:ea typeface="Cambria Math"/>
                            </a:rPr>
                            <m:t>𝜃</m:t>
                          </m:r>
                          <m:r>
                            <a:rPr lang="en-US" sz="1200" b="0" i="1" smtClean="0">
                              <a:latin typeface="Cambria Math"/>
                              <a:ea typeface="Cambria Math"/>
                            </a:rPr>
                            <m:t>−1</m:t>
                          </m:r>
                        </m:e>
                      </m:d>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=0</m:t>
                      </m:r>
                    </m:oMath>
                  </m:oMathPara>
                </a14:m>
                <a:endParaRPr lang="en-GB" sz="1200" dirty="0"/>
              </a:p>
            </p:txBody>
          </p:sp>
        </mc:Choice>
        <mc:Fallback xmlns="">
          <p:sp>
            <p:nvSpPr>
              <p:cNvPr id="46" name="TextBox 45"/>
              <p:cNvSpPr txBox="1">
                <a:spLocks noRot="1" noChangeAspect="1" noMove="1" noResize="1" noEditPoints="1" noAdjustHandles="1" noChangeArrowheads="1" noChangeShapeType="1" noTextEdit="1"/>
              </p:cNvSpPr>
              <p:nvPr/>
            </p:nvSpPr>
            <p:spPr>
              <a:xfrm>
                <a:off x="4419600" y="3429000"/>
                <a:ext cx="1905000" cy="276999"/>
              </a:xfrm>
              <a:prstGeom prst="rect">
                <a:avLst/>
              </a:prstGeom>
              <a:blipFill rotWithShape="1">
                <a:blip r:embed="rId2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114800" y="2971800"/>
                <a:ext cx="22860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𝑠𝑖𝑛</m:t>
                      </m:r>
                      <m:r>
                        <a:rPr lang="en-US" sz="1200" i="1" smtClean="0">
                          <a:latin typeface="Cambria Math"/>
                        </a:rPr>
                        <m:t>2</m:t>
                      </m:r>
                      <m:r>
                        <a:rPr lang="en-US" sz="1200" i="1">
                          <a:latin typeface="Cambria Math"/>
                          <a:ea typeface="Cambria Math"/>
                        </a:rPr>
                        <m:t>𝜃</m:t>
                      </m:r>
                      <m:r>
                        <a:rPr lang="en-US" sz="1200" i="1">
                          <a:latin typeface="Cambria Math"/>
                          <a:ea typeface="Cambria Math"/>
                        </a:rPr>
                        <m:t>𝑐𝑜𝑠</m:t>
                      </m:r>
                      <m:r>
                        <a:rPr lang="en-US" sz="1200" i="1">
                          <a:latin typeface="Cambria Math"/>
                          <a:ea typeface="Cambria Math"/>
                        </a:rPr>
                        <m:t>𝜃</m:t>
                      </m:r>
                      <m:r>
                        <a:rPr lang="en-US" sz="1200" b="0" i="1" smtClean="0">
                          <a:latin typeface="Cambria Math"/>
                          <a:ea typeface="Cambria Math"/>
                        </a:rPr>
                        <m:t>+</m:t>
                      </m:r>
                      <m:r>
                        <a:rPr lang="en-US" sz="1200" b="0" i="1" smtClean="0">
                          <a:latin typeface="Cambria Math"/>
                        </a:rPr>
                        <m:t>2</m:t>
                      </m:r>
                      <m:r>
                        <a:rPr lang="en-US" sz="1200" b="0" i="1" smtClean="0">
                          <a:latin typeface="Cambria Math"/>
                        </a:rPr>
                        <m:t>𝑐𝑜𝑠</m:t>
                      </m:r>
                      <m:r>
                        <a:rPr lang="en-US" sz="1200" b="0" i="1" smtClean="0">
                          <a:latin typeface="Cambria Math"/>
                        </a:rPr>
                        <m:t>2</m:t>
                      </m:r>
                      <m:r>
                        <a:rPr lang="en-US" sz="1200" b="0" i="1" smtClean="0">
                          <a:latin typeface="Cambria Math"/>
                          <a:ea typeface="Cambria Math"/>
                        </a:rPr>
                        <m:t>𝜃</m:t>
                      </m:r>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=0</m:t>
                      </m:r>
                    </m:oMath>
                  </m:oMathPara>
                </a14:m>
                <a:endParaRPr lang="en-GB" sz="1200" dirty="0"/>
              </a:p>
            </p:txBody>
          </p:sp>
        </mc:Choice>
        <mc:Fallback xmlns="">
          <p:sp>
            <p:nvSpPr>
              <p:cNvPr id="47" name="TextBox 46"/>
              <p:cNvSpPr txBox="1">
                <a:spLocks noRot="1" noChangeAspect="1" noMove="1" noResize="1" noEditPoints="1" noAdjustHandles="1" noChangeArrowheads="1" noChangeShapeType="1" noTextEdit="1"/>
              </p:cNvSpPr>
              <p:nvPr/>
            </p:nvSpPr>
            <p:spPr>
              <a:xfrm>
                <a:off x="4114800" y="2971800"/>
                <a:ext cx="2286000" cy="276999"/>
              </a:xfrm>
              <a:prstGeom prst="rect">
                <a:avLst/>
              </a:prstGeom>
              <a:blipFill rotWithShape="1">
                <a:blip r:embed="rId23"/>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3517076" y="3886200"/>
                <a:ext cx="28194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2</m:t>
                      </m:r>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𝑐𝑜</m:t>
                      </m:r>
                      <m:sSup>
                        <m:sSupPr>
                          <m:ctrlPr>
                            <a:rPr lang="en-US" sz="1200" b="0" i="1" smtClean="0">
                              <a:latin typeface="Cambria Math"/>
                              <a:ea typeface="Cambria Math"/>
                            </a:rPr>
                          </m:ctrlPr>
                        </m:sSupPr>
                        <m:e>
                          <m:r>
                            <a:rPr lang="en-US" sz="1200" b="0" i="1" smtClean="0">
                              <a:latin typeface="Cambria Math"/>
                              <a:ea typeface="Cambria Math"/>
                            </a:rPr>
                            <m:t>𝑠</m:t>
                          </m:r>
                        </m:e>
                        <m:sup>
                          <m:r>
                            <a:rPr lang="en-US" sz="1200" b="0" i="1" smtClean="0">
                              <a:latin typeface="Cambria Math"/>
                              <a:ea typeface="Cambria Math"/>
                            </a:rPr>
                            <m:t>2</m:t>
                          </m:r>
                        </m:sup>
                      </m:sSup>
                      <m:r>
                        <a:rPr lang="en-US" sz="1200" b="0" i="1" smtClean="0">
                          <a:latin typeface="Cambria Math"/>
                          <a:ea typeface="Cambria Math"/>
                        </a:rPr>
                        <m:t>𝜃</m:t>
                      </m:r>
                      <m:r>
                        <a:rPr lang="en-US" sz="1200" b="0" i="1" smtClean="0">
                          <a:latin typeface="Cambria Math"/>
                          <a:ea typeface="Cambria Math"/>
                        </a:rPr>
                        <m:t>+4</m:t>
                      </m:r>
                      <m:sSup>
                        <m:sSupPr>
                          <m:ctrlPr>
                            <a:rPr lang="en-US" sz="1200" b="0" i="1" smtClean="0">
                              <a:latin typeface="Cambria Math"/>
                              <a:ea typeface="Cambria Math"/>
                            </a:rPr>
                          </m:ctrlPr>
                        </m:sSupPr>
                        <m:e>
                          <m:r>
                            <a:rPr lang="en-US" sz="1200" b="0" i="1" smtClean="0">
                              <a:latin typeface="Cambria Math"/>
                              <a:ea typeface="Cambria Math"/>
                            </a:rPr>
                            <m:t>𝑐𝑜𝑠</m:t>
                          </m:r>
                        </m:e>
                        <m:sup>
                          <m:r>
                            <a:rPr lang="en-US" sz="1200" b="0" i="1" smtClean="0">
                              <a:latin typeface="Cambria Math"/>
                              <a:ea typeface="Cambria Math"/>
                            </a:rPr>
                            <m:t>2</m:t>
                          </m:r>
                        </m:sup>
                      </m:sSup>
                      <m:r>
                        <a:rPr lang="en-US" sz="1200" b="0" i="1" smtClean="0">
                          <a:latin typeface="Cambria Math"/>
                          <a:ea typeface="Cambria Math"/>
                        </a:rPr>
                        <m:t>𝜃</m:t>
                      </m:r>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−2</m:t>
                      </m:r>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=0</m:t>
                      </m:r>
                    </m:oMath>
                  </m:oMathPara>
                </a14:m>
                <a:endParaRPr lang="en-GB" sz="1200" dirty="0"/>
              </a:p>
            </p:txBody>
          </p:sp>
        </mc:Choice>
        <mc:Fallback xmlns="">
          <p:sp>
            <p:nvSpPr>
              <p:cNvPr id="49" name="TextBox 48"/>
              <p:cNvSpPr txBox="1">
                <a:spLocks noRot="1" noChangeAspect="1" noMove="1" noResize="1" noEditPoints="1" noAdjustHandles="1" noChangeArrowheads="1" noChangeShapeType="1" noTextEdit="1"/>
              </p:cNvSpPr>
              <p:nvPr/>
            </p:nvSpPr>
            <p:spPr>
              <a:xfrm>
                <a:off x="3517076" y="3886200"/>
                <a:ext cx="2819400" cy="276999"/>
              </a:xfrm>
              <a:prstGeom prst="rect">
                <a:avLst/>
              </a:prstGeom>
              <a:blipFill rotWithShape="1">
                <a:blip r:embed="rId2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4495800" y="4343400"/>
                <a:ext cx="18288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6</m:t>
                      </m:r>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𝑐𝑜</m:t>
                      </m:r>
                      <m:sSup>
                        <m:sSupPr>
                          <m:ctrlPr>
                            <a:rPr lang="en-US" sz="1200" b="0" i="1" smtClean="0">
                              <a:latin typeface="Cambria Math"/>
                              <a:ea typeface="Cambria Math"/>
                            </a:rPr>
                          </m:ctrlPr>
                        </m:sSupPr>
                        <m:e>
                          <m:r>
                            <a:rPr lang="en-US" sz="1200" b="0" i="1" smtClean="0">
                              <a:latin typeface="Cambria Math"/>
                              <a:ea typeface="Cambria Math"/>
                            </a:rPr>
                            <m:t>𝑠</m:t>
                          </m:r>
                        </m:e>
                        <m:sup>
                          <m:r>
                            <a:rPr lang="en-US" sz="1200" b="0" i="1" smtClean="0">
                              <a:latin typeface="Cambria Math"/>
                              <a:ea typeface="Cambria Math"/>
                            </a:rPr>
                            <m:t>2</m:t>
                          </m:r>
                        </m:sup>
                      </m:sSup>
                      <m:r>
                        <a:rPr lang="en-US" sz="1200" b="0" i="1" smtClean="0">
                          <a:latin typeface="Cambria Math"/>
                          <a:ea typeface="Cambria Math"/>
                        </a:rPr>
                        <m:t>𝜃</m:t>
                      </m:r>
                      <m:r>
                        <a:rPr lang="en-US" sz="1200" b="0" i="1" smtClean="0">
                          <a:latin typeface="Cambria Math"/>
                          <a:ea typeface="Cambria Math"/>
                        </a:rPr>
                        <m:t>−2</m:t>
                      </m:r>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=0</m:t>
                      </m:r>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4495800" y="4343400"/>
                <a:ext cx="1828800" cy="276999"/>
              </a:xfrm>
              <a:prstGeom prst="rect">
                <a:avLst/>
              </a:prstGeom>
              <a:blipFill rotWithShape="1">
                <a:blip r:embed="rId2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4515592" y="4797631"/>
                <a:ext cx="183078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2</m:t>
                      </m:r>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(3</m:t>
                      </m:r>
                      <m:r>
                        <a:rPr lang="en-US" sz="1200" b="0" i="1" smtClean="0">
                          <a:latin typeface="Cambria Math"/>
                          <a:ea typeface="Cambria Math"/>
                        </a:rPr>
                        <m:t>𝑐𝑜</m:t>
                      </m:r>
                      <m:sSup>
                        <m:sSupPr>
                          <m:ctrlPr>
                            <a:rPr lang="en-US" sz="1200" b="0" i="1" smtClean="0">
                              <a:latin typeface="Cambria Math"/>
                              <a:ea typeface="Cambria Math"/>
                            </a:rPr>
                          </m:ctrlPr>
                        </m:sSupPr>
                        <m:e>
                          <m:r>
                            <a:rPr lang="en-US" sz="1200" b="0" i="1" smtClean="0">
                              <a:latin typeface="Cambria Math"/>
                              <a:ea typeface="Cambria Math"/>
                            </a:rPr>
                            <m:t>𝑠</m:t>
                          </m:r>
                        </m:e>
                        <m:sup>
                          <m:r>
                            <a:rPr lang="en-US" sz="1200" b="0" i="1" smtClean="0">
                              <a:latin typeface="Cambria Math"/>
                              <a:ea typeface="Cambria Math"/>
                            </a:rPr>
                            <m:t>2</m:t>
                          </m:r>
                        </m:sup>
                      </m:sSup>
                      <m:r>
                        <a:rPr lang="en-US" sz="1200" b="0" i="1" smtClean="0">
                          <a:latin typeface="Cambria Math"/>
                          <a:ea typeface="Cambria Math"/>
                        </a:rPr>
                        <m:t>𝜃</m:t>
                      </m:r>
                      <m:r>
                        <a:rPr lang="en-US" sz="1200" b="0" i="1" smtClean="0">
                          <a:latin typeface="Cambria Math"/>
                          <a:ea typeface="Cambria Math"/>
                        </a:rPr>
                        <m:t>−1)=0</m:t>
                      </m:r>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4515592" y="4797631"/>
                <a:ext cx="1830780" cy="276999"/>
              </a:xfrm>
              <a:prstGeom prst="rect">
                <a:avLst/>
              </a:prstGeom>
              <a:blipFill rotWithShape="1">
                <a:blip r:embed="rId26"/>
                <a:stretch>
                  <a:fillRect b="-11111"/>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3596244" y="5427024"/>
                <a:ext cx="1115291"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2</m:t>
                      </m:r>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=0</m:t>
                      </m:r>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3596244" y="5427024"/>
                <a:ext cx="1115291" cy="276999"/>
              </a:xfrm>
              <a:prstGeom prst="rect">
                <a:avLst/>
              </a:prstGeom>
              <a:blipFill rotWithShape="1">
                <a:blip r:embed="rId2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5140037" y="5306291"/>
                <a:ext cx="1115291" cy="43922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a:ea typeface="Cambria Math"/>
                            </a:rPr>
                          </m:ctrlPr>
                        </m:sSupPr>
                        <m:e>
                          <m:r>
                            <a:rPr lang="en-US" sz="1200" b="0" i="1" smtClean="0">
                              <a:latin typeface="Cambria Math"/>
                              <a:ea typeface="Cambria Math"/>
                            </a:rPr>
                            <m:t>𝑐𝑜𝑠</m:t>
                          </m:r>
                        </m:e>
                        <m:sup>
                          <m:r>
                            <a:rPr lang="en-US" sz="1200" b="0" i="1" smtClean="0">
                              <a:latin typeface="Cambria Math"/>
                              <a:ea typeface="Cambria Math"/>
                            </a:rPr>
                            <m:t>2</m:t>
                          </m:r>
                        </m:sup>
                      </m:sSup>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a:ea typeface="Cambria Math"/>
                            </a:rPr>
                          </m:ctrlPr>
                        </m:fPr>
                        <m:num>
                          <m:r>
                            <a:rPr lang="en-US" sz="1200" b="0" i="1" smtClean="0">
                              <a:latin typeface="Cambria Math"/>
                              <a:ea typeface="Cambria Math"/>
                            </a:rPr>
                            <m:t>1</m:t>
                          </m:r>
                        </m:num>
                        <m:den>
                          <m:r>
                            <a:rPr lang="en-US" sz="1200" b="0" i="1" smtClean="0">
                              <a:latin typeface="Cambria Math"/>
                              <a:ea typeface="Cambria Math"/>
                            </a:rPr>
                            <m:t>3</m:t>
                          </m:r>
                        </m:den>
                      </m:f>
                    </m:oMath>
                  </m:oMathPara>
                </a14:m>
                <a:endParaRPr lang="en-GB"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5140037" y="5306291"/>
                <a:ext cx="1115291" cy="439223"/>
              </a:xfrm>
              <a:prstGeom prst="rect">
                <a:avLst/>
              </a:prstGeom>
              <a:blipFill rotWithShape="1">
                <a:blip r:embed="rId2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5226133" y="5753595"/>
                <a:ext cx="1115291" cy="47378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𝑐𝑜𝑠</m:t>
                      </m:r>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a:ea typeface="Cambria Math"/>
                            </a:rPr>
                          </m:ctrlPr>
                        </m:fPr>
                        <m:num>
                          <m:r>
                            <a:rPr lang="en-US" sz="1200" b="0" i="1" smtClean="0">
                              <a:latin typeface="Cambria Math"/>
                              <a:ea typeface="Cambria Math"/>
                            </a:rPr>
                            <m:t>1</m:t>
                          </m:r>
                        </m:num>
                        <m:den>
                          <m:rad>
                            <m:radPr>
                              <m:degHide m:val="on"/>
                              <m:ctrlPr>
                                <a:rPr lang="en-US" sz="1200" b="0" i="1" smtClean="0">
                                  <a:latin typeface="Cambria Math"/>
                                  <a:ea typeface="Cambria Math"/>
                                </a:rPr>
                              </m:ctrlPr>
                            </m:radPr>
                            <m:deg/>
                            <m:e>
                              <m:r>
                                <a:rPr lang="en-US" sz="1200" b="0" i="1" smtClean="0">
                                  <a:latin typeface="Cambria Math"/>
                                  <a:ea typeface="Cambria Math"/>
                                </a:rPr>
                                <m:t>3</m:t>
                              </m:r>
                            </m:e>
                          </m:rad>
                        </m:den>
                      </m:f>
                    </m:oMath>
                  </m:oMathPara>
                </a14:m>
                <a:endParaRPr lang="en-GB" sz="1200" dirty="0"/>
              </a:p>
            </p:txBody>
          </p:sp>
        </mc:Choice>
        <mc:Fallback xmlns="">
          <p:sp>
            <p:nvSpPr>
              <p:cNvPr id="54" name="TextBox 53"/>
              <p:cNvSpPr txBox="1">
                <a:spLocks noRot="1" noChangeAspect="1" noMove="1" noResize="1" noEditPoints="1" noAdjustHandles="1" noChangeArrowheads="1" noChangeShapeType="1" noTextEdit="1"/>
              </p:cNvSpPr>
              <p:nvPr/>
            </p:nvSpPr>
            <p:spPr>
              <a:xfrm>
                <a:off x="5226133" y="5753595"/>
                <a:ext cx="1115291" cy="473784"/>
              </a:xfrm>
              <a:prstGeom prst="rect">
                <a:avLst/>
              </a:prstGeom>
              <a:blipFill rotWithShape="1">
                <a:blip r:embed="rId2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926775" y="5864433"/>
                <a:ext cx="787730" cy="28698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𝜃</m:t>
                      </m:r>
                      <m:r>
                        <a:rPr lang="en-US" sz="1200" b="0" i="1" smtClean="0">
                          <a:latin typeface="Cambria Math"/>
                          <a:ea typeface="Cambria Math"/>
                        </a:rPr>
                        <m:t>=0</m:t>
                      </m:r>
                    </m:oMath>
                  </m:oMathPara>
                </a14:m>
                <a:endParaRPr lang="en-GB" sz="1200" dirty="0"/>
              </a:p>
            </p:txBody>
          </p:sp>
        </mc:Choice>
        <mc:Fallback xmlns="">
          <p:sp>
            <p:nvSpPr>
              <p:cNvPr id="55" name="TextBox 54"/>
              <p:cNvSpPr txBox="1">
                <a:spLocks noRot="1" noChangeAspect="1" noMove="1" noResize="1" noEditPoints="1" noAdjustHandles="1" noChangeArrowheads="1" noChangeShapeType="1" noTextEdit="1"/>
              </p:cNvSpPr>
              <p:nvPr/>
            </p:nvSpPr>
            <p:spPr>
              <a:xfrm>
                <a:off x="3926775" y="5864433"/>
                <a:ext cx="787730" cy="286986"/>
              </a:xfrm>
              <a:prstGeom prst="rect">
                <a:avLst/>
              </a:prstGeom>
              <a:blipFill rotWithShape="1">
                <a:blip r:embed="rId30"/>
                <a:stretch>
                  <a:fillRect/>
                </a:stretch>
              </a:blipFill>
              <a:ln w="25400">
                <a:noFill/>
              </a:ln>
            </p:spPr>
            <p:txBody>
              <a:bodyPr/>
              <a:lstStyle/>
              <a:p>
                <a:r>
                  <a:rPr lang="en-GB">
                    <a:noFill/>
                  </a:rPr>
                  <a:t> </a:t>
                </a:r>
              </a:p>
            </p:txBody>
          </p:sp>
        </mc:Fallback>
      </mc:AlternateContent>
      <p:sp>
        <p:nvSpPr>
          <p:cNvPr id="56" name="TextBox 55"/>
          <p:cNvSpPr txBox="1"/>
          <p:nvPr/>
        </p:nvSpPr>
        <p:spPr>
          <a:xfrm>
            <a:off x="3900055" y="2413659"/>
            <a:ext cx="4828309" cy="307777"/>
          </a:xfrm>
          <a:prstGeom prst="rect">
            <a:avLst/>
          </a:prstGeom>
          <a:noFill/>
        </p:spPr>
        <p:txBody>
          <a:bodyPr wrap="square" rtlCol="0">
            <a:spAutoFit/>
          </a:bodyPr>
          <a:lstStyle/>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If </a:t>
            </a:r>
            <a:r>
              <a:rPr lang="en-US" sz="1400" baseline="30000" dirty="0" err="1" smtClean="0">
                <a:solidFill>
                  <a:srgbClr val="FF0000"/>
                </a:solidFill>
                <a:latin typeface="Comic Sans MS" panose="030F0702030302020204" pitchFamily="66" charset="0"/>
                <a:sym typeface="Wingdings" panose="05000000000000000000" pitchFamily="2" charset="2"/>
              </a:rPr>
              <a:t>dy</a:t>
            </a:r>
            <a:r>
              <a:rPr lang="en-US" sz="1400" dirty="0" smtClean="0">
                <a:solidFill>
                  <a:srgbClr val="FF0000"/>
                </a:solidFill>
                <a:latin typeface="Comic Sans MS" panose="030F0702030302020204" pitchFamily="66" charset="0"/>
                <a:sym typeface="Wingdings" panose="05000000000000000000" pitchFamily="2" charset="2"/>
              </a:rPr>
              <a:t>/</a:t>
            </a:r>
            <a:r>
              <a:rPr lang="en-US" sz="1400" baseline="-25000" dirty="0" smtClean="0">
                <a:solidFill>
                  <a:srgbClr val="FF0000"/>
                </a:solidFill>
                <a:latin typeface="Comic Sans MS" panose="030F0702030302020204" pitchFamily="66" charset="0"/>
                <a:sym typeface="Wingdings" panose="05000000000000000000" pitchFamily="2" charset="2"/>
              </a:rPr>
              <a:t>d</a:t>
            </a:r>
            <a:r>
              <a:rPr lang="el-GR" sz="1400" baseline="-25000" dirty="0" smtClean="0">
                <a:solidFill>
                  <a:srgbClr val="FF0000"/>
                </a:solidFill>
                <a:latin typeface="Comic Sans MS" panose="030F0702030302020204" pitchFamily="66" charset="0"/>
                <a:sym typeface="Wingdings" panose="05000000000000000000" pitchFamily="2" charset="2"/>
              </a:rPr>
              <a:t>θ</a:t>
            </a:r>
            <a:r>
              <a:rPr lang="en-US" sz="1400" baseline="-25000" dirty="0" smtClean="0">
                <a:solidFill>
                  <a:srgbClr val="FF0000"/>
                </a:solidFill>
                <a:latin typeface="Comic Sans MS" panose="030F0702030302020204" pitchFamily="66" charset="0"/>
                <a:sym typeface="Wingdings" panose="05000000000000000000" pitchFamily="2" charset="2"/>
              </a:rPr>
              <a:t> </a:t>
            </a:r>
            <a:r>
              <a:rPr lang="en-US" sz="1400" dirty="0" smtClean="0">
                <a:solidFill>
                  <a:srgbClr val="FF0000"/>
                </a:solidFill>
                <a:latin typeface="Comic Sans MS" panose="030F0702030302020204" pitchFamily="66" charset="0"/>
                <a:sym typeface="Wingdings" panose="05000000000000000000" pitchFamily="2" charset="2"/>
              </a:rPr>
              <a:t>= 0, then the part in the bracket must be 0</a:t>
            </a:r>
            <a:endParaRPr lang="en-GB" sz="1400" dirty="0">
              <a:solidFill>
                <a:srgbClr val="FF0000"/>
              </a:solidFill>
              <a:latin typeface="Comic Sans MS" panose="030F0702030302020204" pitchFamily="66" charset="0"/>
            </a:endParaRPr>
          </a:p>
        </p:txBody>
      </p:sp>
      <p:sp>
        <p:nvSpPr>
          <p:cNvPr id="57" name="Arc 56"/>
          <p:cNvSpPr/>
          <p:nvPr/>
        </p:nvSpPr>
        <p:spPr>
          <a:xfrm>
            <a:off x="6127667" y="3117272"/>
            <a:ext cx="356260" cy="457201"/>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TextBox 57"/>
          <p:cNvSpPr txBox="1"/>
          <p:nvPr/>
        </p:nvSpPr>
        <p:spPr>
          <a:xfrm>
            <a:off x="6448301" y="3085607"/>
            <a:ext cx="2408711" cy="461665"/>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Replace sin2</a:t>
            </a:r>
            <a:r>
              <a:rPr lang="el-GR" sz="1200" dirty="0" smtClean="0">
                <a:solidFill>
                  <a:srgbClr val="FF0000"/>
                </a:solidFill>
                <a:latin typeface="Comic Sans MS" panose="030F0702030302020204" pitchFamily="66" charset="0"/>
              </a:rPr>
              <a:t>θ</a:t>
            </a:r>
            <a:r>
              <a:rPr lang="en-US" sz="1200" dirty="0" smtClean="0">
                <a:solidFill>
                  <a:srgbClr val="FF0000"/>
                </a:solidFill>
                <a:latin typeface="Comic Sans MS" panose="030F0702030302020204" pitchFamily="66" charset="0"/>
              </a:rPr>
              <a:t> and cos2</a:t>
            </a:r>
            <a:r>
              <a:rPr lang="el-GR" sz="1200" dirty="0" smtClean="0">
                <a:solidFill>
                  <a:srgbClr val="FF0000"/>
                </a:solidFill>
                <a:latin typeface="Comic Sans MS" panose="030F0702030302020204" pitchFamily="66" charset="0"/>
              </a:rPr>
              <a:t>θ</a:t>
            </a:r>
            <a:r>
              <a:rPr lang="en-US" sz="1200" dirty="0" smtClean="0">
                <a:solidFill>
                  <a:srgbClr val="FF0000"/>
                </a:solidFill>
                <a:latin typeface="Comic Sans MS" panose="030F0702030302020204" pitchFamily="66" charset="0"/>
              </a:rPr>
              <a:t> with equivalent expressions from C3</a:t>
            </a:r>
            <a:endParaRPr lang="en-GB" sz="1200" dirty="0">
              <a:solidFill>
                <a:srgbClr val="FF0000"/>
              </a:solidFill>
              <a:latin typeface="Comic Sans MS" panose="030F0702030302020204" pitchFamily="66" charset="0"/>
            </a:endParaRPr>
          </a:p>
        </p:txBody>
      </p:sp>
      <p:sp>
        <p:nvSpPr>
          <p:cNvPr id="59" name="Arc 58"/>
          <p:cNvSpPr/>
          <p:nvPr/>
        </p:nvSpPr>
        <p:spPr>
          <a:xfrm>
            <a:off x="6125688" y="3566555"/>
            <a:ext cx="356260" cy="457201"/>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 name="Arc 59"/>
          <p:cNvSpPr/>
          <p:nvPr/>
        </p:nvSpPr>
        <p:spPr>
          <a:xfrm>
            <a:off x="6149438" y="4029693"/>
            <a:ext cx="356260" cy="457201"/>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 name="Arc 60"/>
          <p:cNvSpPr/>
          <p:nvPr/>
        </p:nvSpPr>
        <p:spPr>
          <a:xfrm>
            <a:off x="6159334" y="4478976"/>
            <a:ext cx="356260" cy="457201"/>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61"/>
          <p:cNvSpPr txBox="1"/>
          <p:nvPr/>
        </p:nvSpPr>
        <p:spPr>
          <a:xfrm>
            <a:off x="6474032" y="3629892"/>
            <a:ext cx="2408711"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Simplify/Multiply out brackets</a:t>
            </a:r>
            <a:endParaRPr lang="en-GB" sz="1200" dirty="0">
              <a:solidFill>
                <a:srgbClr val="FF0000"/>
              </a:solidFill>
              <a:latin typeface="Comic Sans MS" panose="030F0702030302020204" pitchFamily="66" charset="0"/>
            </a:endParaRPr>
          </a:p>
        </p:txBody>
      </p:sp>
      <p:sp>
        <p:nvSpPr>
          <p:cNvPr id="63" name="TextBox 62"/>
          <p:cNvSpPr txBox="1"/>
          <p:nvPr/>
        </p:nvSpPr>
        <p:spPr>
          <a:xfrm>
            <a:off x="6460178" y="4091051"/>
            <a:ext cx="1163781"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Group terms</a:t>
            </a:r>
            <a:endParaRPr lang="en-GB" sz="1200" dirty="0">
              <a:solidFill>
                <a:srgbClr val="FF0000"/>
              </a:solidFill>
              <a:latin typeface="Comic Sans MS" panose="030F0702030302020204" pitchFamily="66" charset="0"/>
            </a:endParaRPr>
          </a:p>
        </p:txBody>
      </p:sp>
      <p:sp>
        <p:nvSpPr>
          <p:cNvPr id="64" name="TextBox 63"/>
          <p:cNvSpPr txBox="1"/>
          <p:nvPr/>
        </p:nvSpPr>
        <p:spPr>
          <a:xfrm>
            <a:off x="6470074" y="4564085"/>
            <a:ext cx="1047007" cy="281047"/>
          </a:xfrm>
          <a:prstGeom prst="rect">
            <a:avLst/>
          </a:prstGeom>
          <a:noFill/>
        </p:spPr>
        <p:txBody>
          <a:bodyPr wrap="square" rtlCol="0">
            <a:spAutoFit/>
          </a:bodyPr>
          <a:lstStyle/>
          <a:p>
            <a:pPr algn="ctr"/>
            <a:r>
              <a:rPr lang="en-US" sz="1200" dirty="0" err="1" smtClean="0">
                <a:solidFill>
                  <a:srgbClr val="FF0000"/>
                </a:solidFill>
                <a:latin typeface="Comic Sans MS" panose="030F0702030302020204" pitchFamily="66" charset="0"/>
              </a:rPr>
              <a:t>Factorise</a:t>
            </a:r>
            <a:endParaRPr lang="en-GB" sz="1200" dirty="0">
              <a:solidFill>
                <a:srgbClr val="FF0000"/>
              </a:solidFill>
              <a:latin typeface="Comic Sans MS" panose="030F0702030302020204" pitchFamily="66" charset="0"/>
            </a:endParaRPr>
          </a:p>
        </p:txBody>
      </p:sp>
      <p:cxnSp>
        <p:nvCxnSpPr>
          <p:cNvPr id="65" name="Straight Arrow Connector 64"/>
          <p:cNvCxnSpPr/>
          <p:nvPr/>
        </p:nvCxnSpPr>
        <p:spPr>
          <a:xfrm flipH="1">
            <a:off x="4346369" y="5068784"/>
            <a:ext cx="432459" cy="32261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TextBox 65"/>
              <p:cNvSpPr txBox="1"/>
              <p:nvPr/>
            </p:nvSpPr>
            <p:spPr>
              <a:xfrm>
                <a:off x="5307282" y="6262255"/>
                <a:ext cx="1022267"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𝜃</m:t>
                      </m:r>
                      <m:r>
                        <a:rPr lang="en-US" sz="1200" b="0" i="1" smtClean="0">
                          <a:latin typeface="Cambria Math"/>
                          <a:ea typeface="Cambria Math"/>
                        </a:rPr>
                        <m:t>=0.955</m:t>
                      </m:r>
                    </m:oMath>
                  </m:oMathPara>
                </a14:m>
                <a:endParaRPr lang="en-GB" sz="1200" dirty="0"/>
              </a:p>
            </p:txBody>
          </p:sp>
        </mc:Choice>
        <mc:Fallback xmlns="">
          <p:sp>
            <p:nvSpPr>
              <p:cNvPr id="66" name="TextBox 65"/>
              <p:cNvSpPr txBox="1">
                <a:spLocks noRot="1" noChangeAspect="1" noMove="1" noResize="1" noEditPoints="1" noAdjustHandles="1" noChangeArrowheads="1" noChangeShapeType="1" noTextEdit="1"/>
              </p:cNvSpPr>
              <p:nvPr/>
            </p:nvSpPr>
            <p:spPr>
              <a:xfrm>
                <a:off x="5307282" y="6262255"/>
                <a:ext cx="1022267" cy="276999"/>
              </a:xfrm>
              <a:prstGeom prst="rect">
                <a:avLst/>
              </a:prstGeom>
              <a:blipFill rotWithShape="1">
                <a:blip r:embed="rId31"/>
                <a:stretch>
                  <a:fillRect/>
                </a:stretch>
              </a:blipFill>
              <a:ln w="25400">
                <a:noFill/>
              </a:ln>
            </p:spPr>
            <p:txBody>
              <a:bodyPr/>
              <a:lstStyle/>
              <a:p>
                <a:r>
                  <a:rPr lang="en-GB">
                    <a:noFill/>
                  </a:rPr>
                  <a:t> </a:t>
                </a:r>
              </a:p>
            </p:txBody>
          </p:sp>
        </mc:Fallback>
      </mc:AlternateContent>
      <p:cxnSp>
        <p:nvCxnSpPr>
          <p:cNvPr id="67" name="Straight Arrow Connector 66"/>
          <p:cNvCxnSpPr>
            <a:endCxn id="53" idx="0"/>
          </p:cNvCxnSpPr>
          <p:nvPr/>
        </p:nvCxnSpPr>
        <p:spPr>
          <a:xfrm>
            <a:off x="5465619" y="5054929"/>
            <a:ext cx="232064" cy="2513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263241" y="2992581"/>
            <a:ext cx="415637" cy="21375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3453740" y="3465614"/>
            <a:ext cx="750125" cy="203861"/>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5244936" y="3000497"/>
            <a:ext cx="407720" cy="19396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a:off x="4779819" y="3473530"/>
            <a:ext cx="825334" cy="207821"/>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extBox 70"/>
          <p:cNvSpPr txBox="1"/>
          <p:nvPr/>
        </p:nvSpPr>
        <p:spPr>
          <a:xfrm>
            <a:off x="6586848" y="5070764"/>
            <a:ext cx="1523999"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Solve in the range you’re given</a:t>
            </a:r>
            <a:endParaRPr lang="en-GB" sz="1200" dirty="0">
              <a:solidFill>
                <a:srgbClr val="FF0000"/>
              </a:solidFill>
              <a:latin typeface="Comic Sans MS" panose="030F0702030302020204" pitchFamily="66" charset="0"/>
            </a:endParaRPr>
          </a:p>
        </p:txBody>
      </p:sp>
      <p:sp>
        <p:nvSpPr>
          <p:cNvPr id="72" name="Rectangle 71"/>
          <p:cNvSpPr/>
          <p:nvPr/>
        </p:nvSpPr>
        <p:spPr>
          <a:xfrm>
            <a:off x="1979221" y="3475511"/>
            <a:ext cx="894608" cy="33646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434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Effect transition="in" filter="blinds(horizontal)">
                                      <p:cBhvr>
                                        <p:cTn id="7" dur="500"/>
                                        <p:tgtEl>
                                          <p:spTgt spid="3">
                                            <p:txEl>
                                              <p:pRg st="12"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linds(horizont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linds(horizont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linds(horizontal)">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linds(horizontal)">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linds(horizontal)">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linds(horizontal)">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linds(horizontal)">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blinds(horizontal)">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blinds(horizontal)">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nodeType="clickEffect">
                                  <p:stCondLst>
                                    <p:cond delay="0"/>
                                  </p:stCondLst>
                                  <p:childTnLst>
                                    <p:animEffect transition="out" filter="blinds(horizontal)">
                                      <p:cBhvr>
                                        <p:cTn id="56" dur="500"/>
                                        <p:tgtEl>
                                          <p:spTgt spid="41"/>
                                        </p:tgtEl>
                                      </p:cBhvr>
                                    </p:animEffect>
                                    <p:set>
                                      <p:cBhvr>
                                        <p:cTn id="57" dur="1" fill="hold">
                                          <p:stCondLst>
                                            <p:cond delay="499"/>
                                          </p:stCondLst>
                                        </p:cTn>
                                        <p:tgtEl>
                                          <p:spTgt spid="4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blinds(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blinds(horizontal)">
                                      <p:cBhvr>
                                        <p:cTn id="67" dur="500"/>
                                        <p:tgtEl>
                                          <p:spTgt spid="34"/>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blinds(horizontal)">
                                      <p:cBhvr>
                                        <p:cTn id="70" dur="500"/>
                                        <p:tgtEl>
                                          <p:spTgt spid="44"/>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xit" presetSubtype="10" fill="hold" nodeType="clickEffect">
                                  <p:stCondLst>
                                    <p:cond delay="0"/>
                                  </p:stCondLst>
                                  <p:childTnLst>
                                    <p:animEffect transition="out" filter="blinds(horizontal)">
                                      <p:cBhvr>
                                        <p:cTn id="74" dur="500"/>
                                        <p:tgtEl>
                                          <p:spTgt spid="42"/>
                                        </p:tgtEl>
                                      </p:cBhvr>
                                    </p:animEffect>
                                    <p:set>
                                      <p:cBhvr>
                                        <p:cTn id="75" dur="1" fill="hold">
                                          <p:stCondLst>
                                            <p:cond delay="499"/>
                                          </p:stCondLst>
                                        </p:cTn>
                                        <p:tgtEl>
                                          <p:spTgt spid="42"/>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3" presetClass="exit" presetSubtype="10" fill="hold" grpId="1" nodeType="clickEffect">
                                  <p:stCondLst>
                                    <p:cond delay="0"/>
                                  </p:stCondLst>
                                  <p:childTnLst>
                                    <p:animEffect transition="out" filter="blinds(horizontal)">
                                      <p:cBhvr>
                                        <p:cTn id="79" dur="500"/>
                                        <p:tgtEl>
                                          <p:spTgt spid="36"/>
                                        </p:tgtEl>
                                      </p:cBhvr>
                                    </p:animEffect>
                                    <p:set>
                                      <p:cBhvr>
                                        <p:cTn id="80" dur="1" fill="hold">
                                          <p:stCondLst>
                                            <p:cond delay="499"/>
                                          </p:stCondLst>
                                        </p:cTn>
                                        <p:tgtEl>
                                          <p:spTgt spid="36"/>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37"/>
                                        </p:tgtEl>
                                      </p:cBhvr>
                                    </p:animEffect>
                                    <p:set>
                                      <p:cBhvr>
                                        <p:cTn id="83" dur="1" fill="hold">
                                          <p:stCondLst>
                                            <p:cond delay="499"/>
                                          </p:stCondLst>
                                        </p:cTn>
                                        <p:tgtEl>
                                          <p:spTgt spid="37"/>
                                        </p:tgtEl>
                                        <p:attrNameLst>
                                          <p:attrName>style.visibility</p:attrName>
                                        </p:attrNameLst>
                                      </p:cBhvr>
                                      <p:to>
                                        <p:strVal val="hidden"/>
                                      </p:to>
                                    </p:set>
                                  </p:childTnLst>
                                </p:cTn>
                              </p:par>
                              <p:par>
                                <p:cTn id="84" presetID="3" presetClass="exit" presetSubtype="10" fill="hold" grpId="1" nodeType="withEffect">
                                  <p:stCondLst>
                                    <p:cond delay="0"/>
                                  </p:stCondLst>
                                  <p:childTnLst>
                                    <p:animEffect transition="out" filter="blinds(horizontal)">
                                      <p:cBhvr>
                                        <p:cTn id="85" dur="500"/>
                                        <p:tgtEl>
                                          <p:spTgt spid="38"/>
                                        </p:tgtEl>
                                      </p:cBhvr>
                                    </p:animEffect>
                                    <p:set>
                                      <p:cBhvr>
                                        <p:cTn id="86" dur="1" fill="hold">
                                          <p:stCondLst>
                                            <p:cond delay="499"/>
                                          </p:stCondLst>
                                        </p:cTn>
                                        <p:tgtEl>
                                          <p:spTgt spid="38"/>
                                        </p:tgtEl>
                                        <p:attrNameLst>
                                          <p:attrName>style.visibility</p:attrName>
                                        </p:attrNameLst>
                                      </p:cBhvr>
                                      <p:to>
                                        <p:strVal val="hidden"/>
                                      </p:to>
                                    </p:set>
                                  </p:childTnLst>
                                </p:cTn>
                              </p:par>
                              <p:par>
                                <p:cTn id="87" presetID="3" presetClass="exit" presetSubtype="10" fill="hold" grpId="1" nodeType="withEffect">
                                  <p:stCondLst>
                                    <p:cond delay="0"/>
                                  </p:stCondLst>
                                  <p:childTnLst>
                                    <p:animEffect transition="out" filter="blinds(horizontal)">
                                      <p:cBhvr>
                                        <p:cTn id="88" dur="500"/>
                                        <p:tgtEl>
                                          <p:spTgt spid="39"/>
                                        </p:tgtEl>
                                      </p:cBhvr>
                                    </p:animEffect>
                                    <p:set>
                                      <p:cBhvr>
                                        <p:cTn id="89" dur="1" fill="hold">
                                          <p:stCondLst>
                                            <p:cond delay="499"/>
                                          </p:stCondLst>
                                        </p:cTn>
                                        <p:tgtEl>
                                          <p:spTgt spid="39"/>
                                        </p:tgtEl>
                                        <p:attrNameLst>
                                          <p:attrName>style.visibility</p:attrName>
                                        </p:attrNameLst>
                                      </p:cBhvr>
                                      <p:to>
                                        <p:strVal val="hidden"/>
                                      </p:to>
                                    </p:set>
                                  </p:childTnLst>
                                </p:cTn>
                              </p:par>
                              <p:par>
                                <p:cTn id="90" presetID="3" presetClass="exit" presetSubtype="10" fill="hold" grpId="1" nodeType="withEffect">
                                  <p:stCondLst>
                                    <p:cond delay="0"/>
                                  </p:stCondLst>
                                  <p:childTnLst>
                                    <p:animEffect transition="out" filter="blinds(horizontal)">
                                      <p:cBhvr>
                                        <p:cTn id="91" dur="500"/>
                                        <p:tgtEl>
                                          <p:spTgt spid="40"/>
                                        </p:tgtEl>
                                      </p:cBhvr>
                                    </p:animEffect>
                                    <p:set>
                                      <p:cBhvr>
                                        <p:cTn id="92" dur="1" fill="hold">
                                          <p:stCondLst>
                                            <p:cond delay="499"/>
                                          </p:stCondLst>
                                        </p:cTn>
                                        <p:tgtEl>
                                          <p:spTgt spid="40"/>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blinds(horizontal)">
                                      <p:cBhvr>
                                        <p:cTn id="97" dur="500"/>
                                        <p:tgtEl>
                                          <p:spTgt spid="56"/>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blinds(horizontal)">
                                      <p:cBhvr>
                                        <p:cTn id="102" dur="50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blinds(horizontal)">
                                      <p:cBhvr>
                                        <p:cTn id="107" dur="500"/>
                                        <p:tgtEl>
                                          <p:spTgt spid="57"/>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58"/>
                                        </p:tgtEl>
                                        <p:attrNameLst>
                                          <p:attrName>style.visibility</p:attrName>
                                        </p:attrNameLst>
                                      </p:cBhvr>
                                      <p:to>
                                        <p:strVal val="visible"/>
                                      </p:to>
                                    </p:set>
                                    <p:animEffect transition="in" filter="blinds(horizontal)">
                                      <p:cBhvr>
                                        <p:cTn id="112" dur="500"/>
                                        <p:tgtEl>
                                          <p:spTgt spid="58"/>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blinds(horizontal)">
                                      <p:cBhvr>
                                        <p:cTn id="117" dur="500"/>
                                        <p:tgtEl>
                                          <p:spTgt spid="45"/>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46"/>
                                        </p:tgtEl>
                                        <p:attrNameLst>
                                          <p:attrName>style.visibility</p:attrName>
                                        </p:attrNameLst>
                                      </p:cBhvr>
                                      <p:to>
                                        <p:strVal val="visible"/>
                                      </p:to>
                                    </p:set>
                                    <p:animEffect transition="in" filter="blinds(horizontal)">
                                      <p:cBhvr>
                                        <p:cTn id="122" dur="500"/>
                                        <p:tgtEl>
                                          <p:spTgt spid="46"/>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9"/>
                                        </p:tgtEl>
                                        <p:attrNameLst>
                                          <p:attrName>style.visibility</p:attrName>
                                        </p:attrNameLst>
                                      </p:cBhvr>
                                      <p:to>
                                        <p:strVal val="visible"/>
                                      </p:to>
                                    </p:set>
                                    <p:animEffect transition="in" filter="blinds(horizontal)">
                                      <p:cBhvr>
                                        <p:cTn id="127" dur="500"/>
                                        <p:tgtEl>
                                          <p:spTgt spid="9"/>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68"/>
                                        </p:tgtEl>
                                        <p:attrNameLst>
                                          <p:attrName>style.visibility</p:attrName>
                                        </p:attrNameLst>
                                      </p:cBhvr>
                                      <p:to>
                                        <p:strVal val="visible"/>
                                      </p:to>
                                    </p:set>
                                    <p:animEffect transition="in" filter="blinds(horizontal)">
                                      <p:cBhvr>
                                        <p:cTn id="132" dur="500"/>
                                        <p:tgtEl>
                                          <p:spTgt spid="68"/>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xit" presetSubtype="10" fill="hold" grpId="1" nodeType="clickEffect">
                                  <p:stCondLst>
                                    <p:cond delay="0"/>
                                  </p:stCondLst>
                                  <p:childTnLst>
                                    <p:animEffect transition="out" filter="blinds(horizontal)">
                                      <p:cBhvr>
                                        <p:cTn id="136" dur="500"/>
                                        <p:tgtEl>
                                          <p:spTgt spid="9"/>
                                        </p:tgtEl>
                                      </p:cBhvr>
                                    </p:animEffect>
                                    <p:set>
                                      <p:cBhvr>
                                        <p:cTn id="137" dur="1" fill="hold">
                                          <p:stCondLst>
                                            <p:cond delay="499"/>
                                          </p:stCondLst>
                                        </p:cTn>
                                        <p:tgtEl>
                                          <p:spTgt spid="9"/>
                                        </p:tgtEl>
                                        <p:attrNameLst>
                                          <p:attrName>style.visibility</p:attrName>
                                        </p:attrNameLst>
                                      </p:cBhvr>
                                      <p:to>
                                        <p:strVal val="hidden"/>
                                      </p:to>
                                    </p:set>
                                  </p:childTnLst>
                                </p:cTn>
                              </p:par>
                              <p:par>
                                <p:cTn id="138" presetID="3" presetClass="exit" presetSubtype="10" fill="hold" grpId="1" nodeType="withEffect">
                                  <p:stCondLst>
                                    <p:cond delay="0"/>
                                  </p:stCondLst>
                                  <p:childTnLst>
                                    <p:animEffect transition="out" filter="blinds(horizontal)">
                                      <p:cBhvr>
                                        <p:cTn id="139" dur="500"/>
                                        <p:tgtEl>
                                          <p:spTgt spid="68"/>
                                        </p:tgtEl>
                                      </p:cBhvr>
                                    </p:animEffect>
                                    <p:set>
                                      <p:cBhvr>
                                        <p:cTn id="140" dur="1" fill="hold">
                                          <p:stCondLst>
                                            <p:cond delay="499"/>
                                          </p:stCondLst>
                                        </p:cTn>
                                        <p:tgtEl>
                                          <p:spTgt spid="68"/>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69"/>
                                        </p:tgtEl>
                                        <p:attrNameLst>
                                          <p:attrName>style.visibility</p:attrName>
                                        </p:attrNameLst>
                                      </p:cBhvr>
                                      <p:to>
                                        <p:strVal val="visible"/>
                                      </p:to>
                                    </p:set>
                                    <p:animEffect transition="in" filter="blinds(horizontal)">
                                      <p:cBhvr>
                                        <p:cTn id="145" dur="500"/>
                                        <p:tgtEl>
                                          <p:spTgt spid="69"/>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70"/>
                                        </p:tgtEl>
                                        <p:attrNameLst>
                                          <p:attrName>style.visibility</p:attrName>
                                        </p:attrNameLst>
                                      </p:cBhvr>
                                      <p:to>
                                        <p:strVal val="visible"/>
                                      </p:to>
                                    </p:set>
                                    <p:animEffect transition="in" filter="blinds(horizontal)">
                                      <p:cBhvr>
                                        <p:cTn id="150" dur="500"/>
                                        <p:tgtEl>
                                          <p:spTgt spid="70"/>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xit" presetSubtype="10" fill="hold" grpId="1" nodeType="clickEffect">
                                  <p:stCondLst>
                                    <p:cond delay="0"/>
                                  </p:stCondLst>
                                  <p:childTnLst>
                                    <p:animEffect transition="out" filter="blinds(horizontal)">
                                      <p:cBhvr>
                                        <p:cTn id="154" dur="500"/>
                                        <p:tgtEl>
                                          <p:spTgt spid="69"/>
                                        </p:tgtEl>
                                      </p:cBhvr>
                                    </p:animEffect>
                                    <p:set>
                                      <p:cBhvr>
                                        <p:cTn id="155" dur="1" fill="hold">
                                          <p:stCondLst>
                                            <p:cond delay="499"/>
                                          </p:stCondLst>
                                        </p:cTn>
                                        <p:tgtEl>
                                          <p:spTgt spid="69"/>
                                        </p:tgtEl>
                                        <p:attrNameLst>
                                          <p:attrName>style.visibility</p:attrName>
                                        </p:attrNameLst>
                                      </p:cBhvr>
                                      <p:to>
                                        <p:strVal val="hidden"/>
                                      </p:to>
                                    </p:set>
                                  </p:childTnLst>
                                </p:cTn>
                              </p:par>
                              <p:par>
                                <p:cTn id="156" presetID="3" presetClass="exit" presetSubtype="10" fill="hold" grpId="1" nodeType="withEffect">
                                  <p:stCondLst>
                                    <p:cond delay="0"/>
                                  </p:stCondLst>
                                  <p:childTnLst>
                                    <p:animEffect transition="out" filter="blinds(horizontal)">
                                      <p:cBhvr>
                                        <p:cTn id="157" dur="500"/>
                                        <p:tgtEl>
                                          <p:spTgt spid="70"/>
                                        </p:tgtEl>
                                      </p:cBhvr>
                                    </p:animEffect>
                                    <p:set>
                                      <p:cBhvr>
                                        <p:cTn id="158" dur="1" fill="hold">
                                          <p:stCondLst>
                                            <p:cond delay="499"/>
                                          </p:stCondLst>
                                        </p:cTn>
                                        <p:tgtEl>
                                          <p:spTgt spid="70"/>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blinds(horizontal)">
                                      <p:cBhvr>
                                        <p:cTn id="163" dur="500"/>
                                        <p:tgtEl>
                                          <p:spTgt spid="59"/>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62"/>
                                        </p:tgtEl>
                                        <p:attrNameLst>
                                          <p:attrName>style.visibility</p:attrName>
                                        </p:attrNameLst>
                                      </p:cBhvr>
                                      <p:to>
                                        <p:strVal val="visible"/>
                                      </p:to>
                                    </p:set>
                                    <p:animEffect transition="in" filter="blinds(horizontal)">
                                      <p:cBhvr>
                                        <p:cTn id="168" dur="500"/>
                                        <p:tgtEl>
                                          <p:spTgt spid="62"/>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grpId="0" nodeType="clickEffect">
                                  <p:stCondLst>
                                    <p:cond delay="0"/>
                                  </p:stCondLst>
                                  <p:childTnLst>
                                    <p:set>
                                      <p:cBhvr>
                                        <p:cTn id="172" dur="1" fill="hold">
                                          <p:stCondLst>
                                            <p:cond delay="0"/>
                                          </p:stCondLst>
                                        </p:cTn>
                                        <p:tgtEl>
                                          <p:spTgt spid="49"/>
                                        </p:tgtEl>
                                        <p:attrNameLst>
                                          <p:attrName>style.visibility</p:attrName>
                                        </p:attrNameLst>
                                      </p:cBhvr>
                                      <p:to>
                                        <p:strVal val="visible"/>
                                      </p:to>
                                    </p:set>
                                    <p:animEffect transition="in" filter="blinds(horizontal)">
                                      <p:cBhvr>
                                        <p:cTn id="173" dur="500"/>
                                        <p:tgtEl>
                                          <p:spTgt spid="49"/>
                                        </p:tgtEl>
                                      </p:cBhvr>
                                    </p:animEffect>
                                  </p:childTnLst>
                                </p:cTn>
                              </p:par>
                            </p:childTnLst>
                          </p:cTn>
                        </p:par>
                      </p:childTnLst>
                    </p:cTn>
                  </p:par>
                  <p:par>
                    <p:cTn id="174" fill="hold">
                      <p:stCondLst>
                        <p:cond delay="indefinite"/>
                      </p:stCondLst>
                      <p:childTnLst>
                        <p:par>
                          <p:cTn id="175" fill="hold">
                            <p:stCondLst>
                              <p:cond delay="0"/>
                            </p:stCondLst>
                            <p:childTnLst>
                              <p:par>
                                <p:cTn id="176" presetID="3" presetClass="entr" presetSubtype="10" fill="hold" grpId="0" nodeType="clickEffect">
                                  <p:stCondLst>
                                    <p:cond delay="0"/>
                                  </p:stCondLst>
                                  <p:childTnLst>
                                    <p:set>
                                      <p:cBhvr>
                                        <p:cTn id="177" dur="1" fill="hold">
                                          <p:stCondLst>
                                            <p:cond delay="0"/>
                                          </p:stCondLst>
                                        </p:cTn>
                                        <p:tgtEl>
                                          <p:spTgt spid="60"/>
                                        </p:tgtEl>
                                        <p:attrNameLst>
                                          <p:attrName>style.visibility</p:attrName>
                                        </p:attrNameLst>
                                      </p:cBhvr>
                                      <p:to>
                                        <p:strVal val="visible"/>
                                      </p:to>
                                    </p:set>
                                    <p:animEffect transition="in" filter="blinds(horizontal)">
                                      <p:cBhvr>
                                        <p:cTn id="178" dur="500"/>
                                        <p:tgtEl>
                                          <p:spTgt spid="60"/>
                                        </p:tgtEl>
                                      </p:cBhvr>
                                    </p:animEffect>
                                  </p:childTnLst>
                                </p:cTn>
                              </p:par>
                            </p:childTnLst>
                          </p:cTn>
                        </p:par>
                      </p:childTnLst>
                    </p:cTn>
                  </p:par>
                  <p:par>
                    <p:cTn id="179" fill="hold">
                      <p:stCondLst>
                        <p:cond delay="indefinite"/>
                      </p:stCondLst>
                      <p:childTnLst>
                        <p:par>
                          <p:cTn id="180" fill="hold">
                            <p:stCondLst>
                              <p:cond delay="0"/>
                            </p:stCondLst>
                            <p:childTnLst>
                              <p:par>
                                <p:cTn id="181" presetID="3" presetClass="entr" presetSubtype="10" fill="hold" grpId="0" nodeType="clickEffect">
                                  <p:stCondLst>
                                    <p:cond delay="0"/>
                                  </p:stCondLst>
                                  <p:childTnLst>
                                    <p:set>
                                      <p:cBhvr>
                                        <p:cTn id="182" dur="1" fill="hold">
                                          <p:stCondLst>
                                            <p:cond delay="0"/>
                                          </p:stCondLst>
                                        </p:cTn>
                                        <p:tgtEl>
                                          <p:spTgt spid="63"/>
                                        </p:tgtEl>
                                        <p:attrNameLst>
                                          <p:attrName>style.visibility</p:attrName>
                                        </p:attrNameLst>
                                      </p:cBhvr>
                                      <p:to>
                                        <p:strVal val="visible"/>
                                      </p:to>
                                    </p:set>
                                    <p:animEffect transition="in" filter="blinds(horizontal)">
                                      <p:cBhvr>
                                        <p:cTn id="183" dur="500"/>
                                        <p:tgtEl>
                                          <p:spTgt spid="63"/>
                                        </p:tgtEl>
                                      </p:cBhvr>
                                    </p:animEffect>
                                  </p:childTnLst>
                                </p:cTn>
                              </p:par>
                            </p:childTnLst>
                          </p:cTn>
                        </p:par>
                      </p:childTnLst>
                    </p:cTn>
                  </p:par>
                  <p:par>
                    <p:cTn id="184" fill="hold">
                      <p:stCondLst>
                        <p:cond delay="indefinite"/>
                      </p:stCondLst>
                      <p:childTnLst>
                        <p:par>
                          <p:cTn id="185" fill="hold">
                            <p:stCondLst>
                              <p:cond delay="0"/>
                            </p:stCondLst>
                            <p:childTnLst>
                              <p:par>
                                <p:cTn id="186" presetID="3" presetClass="entr" presetSubtype="10" fill="hold" grpId="0" nodeType="clickEffect">
                                  <p:stCondLst>
                                    <p:cond delay="0"/>
                                  </p:stCondLst>
                                  <p:childTnLst>
                                    <p:set>
                                      <p:cBhvr>
                                        <p:cTn id="187" dur="1" fill="hold">
                                          <p:stCondLst>
                                            <p:cond delay="0"/>
                                          </p:stCondLst>
                                        </p:cTn>
                                        <p:tgtEl>
                                          <p:spTgt spid="50"/>
                                        </p:tgtEl>
                                        <p:attrNameLst>
                                          <p:attrName>style.visibility</p:attrName>
                                        </p:attrNameLst>
                                      </p:cBhvr>
                                      <p:to>
                                        <p:strVal val="visible"/>
                                      </p:to>
                                    </p:set>
                                    <p:animEffect transition="in" filter="blinds(horizontal)">
                                      <p:cBhvr>
                                        <p:cTn id="188" dur="500"/>
                                        <p:tgtEl>
                                          <p:spTgt spid="50"/>
                                        </p:tgtEl>
                                      </p:cBhvr>
                                    </p:animEffect>
                                  </p:childTnLst>
                                </p:cTn>
                              </p:par>
                            </p:childTnLst>
                          </p:cTn>
                        </p:par>
                      </p:childTnLst>
                    </p:cTn>
                  </p:par>
                  <p:par>
                    <p:cTn id="189" fill="hold">
                      <p:stCondLst>
                        <p:cond delay="indefinite"/>
                      </p:stCondLst>
                      <p:childTnLst>
                        <p:par>
                          <p:cTn id="190" fill="hold">
                            <p:stCondLst>
                              <p:cond delay="0"/>
                            </p:stCondLst>
                            <p:childTnLst>
                              <p:par>
                                <p:cTn id="191" presetID="3" presetClass="entr" presetSubtype="10" fill="hold" grpId="0" nodeType="clickEffect">
                                  <p:stCondLst>
                                    <p:cond delay="0"/>
                                  </p:stCondLst>
                                  <p:childTnLst>
                                    <p:set>
                                      <p:cBhvr>
                                        <p:cTn id="192" dur="1" fill="hold">
                                          <p:stCondLst>
                                            <p:cond delay="0"/>
                                          </p:stCondLst>
                                        </p:cTn>
                                        <p:tgtEl>
                                          <p:spTgt spid="61"/>
                                        </p:tgtEl>
                                        <p:attrNameLst>
                                          <p:attrName>style.visibility</p:attrName>
                                        </p:attrNameLst>
                                      </p:cBhvr>
                                      <p:to>
                                        <p:strVal val="visible"/>
                                      </p:to>
                                    </p:set>
                                    <p:animEffect transition="in" filter="blinds(horizontal)">
                                      <p:cBhvr>
                                        <p:cTn id="193" dur="500"/>
                                        <p:tgtEl>
                                          <p:spTgt spid="61"/>
                                        </p:tgtEl>
                                      </p:cBhvr>
                                    </p:animEffect>
                                  </p:childTnLst>
                                </p:cTn>
                              </p:par>
                            </p:childTnLst>
                          </p:cTn>
                        </p:par>
                      </p:childTnLst>
                    </p:cTn>
                  </p:par>
                  <p:par>
                    <p:cTn id="194" fill="hold">
                      <p:stCondLst>
                        <p:cond delay="indefinite"/>
                      </p:stCondLst>
                      <p:childTnLst>
                        <p:par>
                          <p:cTn id="195" fill="hold">
                            <p:stCondLst>
                              <p:cond delay="0"/>
                            </p:stCondLst>
                            <p:childTnLst>
                              <p:par>
                                <p:cTn id="196" presetID="3" presetClass="entr" presetSubtype="10" fill="hold" grpId="0" nodeType="clickEffect">
                                  <p:stCondLst>
                                    <p:cond delay="0"/>
                                  </p:stCondLst>
                                  <p:childTnLst>
                                    <p:set>
                                      <p:cBhvr>
                                        <p:cTn id="197" dur="1" fill="hold">
                                          <p:stCondLst>
                                            <p:cond delay="0"/>
                                          </p:stCondLst>
                                        </p:cTn>
                                        <p:tgtEl>
                                          <p:spTgt spid="64"/>
                                        </p:tgtEl>
                                        <p:attrNameLst>
                                          <p:attrName>style.visibility</p:attrName>
                                        </p:attrNameLst>
                                      </p:cBhvr>
                                      <p:to>
                                        <p:strVal val="visible"/>
                                      </p:to>
                                    </p:set>
                                    <p:animEffect transition="in" filter="blinds(horizontal)">
                                      <p:cBhvr>
                                        <p:cTn id="198" dur="500"/>
                                        <p:tgtEl>
                                          <p:spTgt spid="64"/>
                                        </p:tgtEl>
                                      </p:cBhvr>
                                    </p:animEffect>
                                  </p:childTnLst>
                                </p:cTn>
                              </p:par>
                            </p:childTnLst>
                          </p:cTn>
                        </p:par>
                      </p:childTnLst>
                    </p:cTn>
                  </p:par>
                  <p:par>
                    <p:cTn id="199" fill="hold">
                      <p:stCondLst>
                        <p:cond delay="indefinite"/>
                      </p:stCondLst>
                      <p:childTnLst>
                        <p:par>
                          <p:cTn id="200" fill="hold">
                            <p:stCondLst>
                              <p:cond delay="0"/>
                            </p:stCondLst>
                            <p:childTnLst>
                              <p:par>
                                <p:cTn id="201" presetID="3" presetClass="entr" presetSubtype="10" fill="hold" grpId="0" nodeType="click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blinds(horizontal)">
                                      <p:cBhvr>
                                        <p:cTn id="203" dur="500"/>
                                        <p:tgtEl>
                                          <p:spTgt spid="51"/>
                                        </p:tgtEl>
                                      </p:cBhvr>
                                    </p:animEffect>
                                  </p:childTnLst>
                                </p:cTn>
                              </p:par>
                            </p:childTnLst>
                          </p:cTn>
                        </p:par>
                      </p:childTnLst>
                    </p:cTn>
                  </p:par>
                  <p:par>
                    <p:cTn id="204" fill="hold">
                      <p:stCondLst>
                        <p:cond delay="indefinite"/>
                      </p:stCondLst>
                      <p:childTnLst>
                        <p:par>
                          <p:cTn id="205" fill="hold">
                            <p:stCondLst>
                              <p:cond delay="0"/>
                            </p:stCondLst>
                            <p:childTnLst>
                              <p:par>
                                <p:cTn id="206" presetID="3" presetClass="entr" presetSubtype="10" fill="hold" grpId="0" nodeType="clickEffect">
                                  <p:stCondLst>
                                    <p:cond delay="0"/>
                                  </p:stCondLst>
                                  <p:childTnLst>
                                    <p:set>
                                      <p:cBhvr>
                                        <p:cTn id="207" dur="1" fill="hold">
                                          <p:stCondLst>
                                            <p:cond delay="0"/>
                                          </p:stCondLst>
                                        </p:cTn>
                                        <p:tgtEl>
                                          <p:spTgt spid="71"/>
                                        </p:tgtEl>
                                        <p:attrNameLst>
                                          <p:attrName>style.visibility</p:attrName>
                                        </p:attrNameLst>
                                      </p:cBhvr>
                                      <p:to>
                                        <p:strVal val="visible"/>
                                      </p:to>
                                    </p:set>
                                    <p:animEffect transition="in" filter="blinds(horizontal)">
                                      <p:cBhvr>
                                        <p:cTn id="208" dur="500"/>
                                        <p:tgtEl>
                                          <p:spTgt spid="71"/>
                                        </p:tgtEl>
                                      </p:cBhvr>
                                    </p:animEffect>
                                  </p:childTnLst>
                                </p:cTn>
                              </p:par>
                            </p:childTnLst>
                          </p:cTn>
                        </p:par>
                      </p:childTnLst>
                    </p:cTn>
                  </p:par>
                  <p:par>
                    <p:cTn id="209" fill="hold">
                      <p:stCondLst>
                        <p:cond delay="indefinite"/>
                      </p:stCondLst>
                      <p:childTnLst>
                        <p:par>
                          <p:cTn id="210" fill="hold">
                            <p:stCondLst>
                              <p:cond delay="0"/>
                            </p:stCondLst>
                            <p:childTnLst>
                              <p:par>
                                <p:cTn id="211" presetID="3" presetClass="entr" presetSubtype="10" fill="hold" grpId="0" nodeType="clickEffect">
                                  <p:stCondLst>
                                    <p:cond delay="0"/>
                                  </p:stCondLst>
                                  <p:childTnLst>
                                    <p:set>
                                      <p:cBhvr>
                                        <p:cTn id="212" dur="1" fill="hold">
                                          <p:stCondLst>
                                            <p:cond delay="0"/>
                                          </p:stCondLst>
                                        </p:cTn>
                                        <p:tgtEl>
                                          <p:spTgt spid="72"/>
                                        </p:tgtEl>
                                        <p:attrNameLst>
                                          <p:attrName>style.visibility</p:attrName>
                                        </p:attrNameLst>
                                      </p:cBhvr>
                                      <p:to>
                                        <p:strVal val="visible"/>
                                      </p:to>
                                    </p:set>
                                    <p:animEffect transition="in" filter="blinds(horizontal)">
                                      <p:cBhvr>
                                        <p:cTn id="213" dur="500"/>
                                        <p:tgtEl>
                                          <p:spTgt spid="72"/>
                                        </p:tgtEl>
                                      </p:cBhvr>
                                    </p:animEffect>
                                  </p:childTnLst>
                                </p:cTn>
                              </p:par>
                            </p:childTnLst>
                          </p:cTn>
                        </p:par>
                      </p:childTnLst>
                    </p:cTn>
                  </p:par>
                  <p:par>
                    <p:cTn id="214" fill="hold">
                      <p:stCondLst>
                        <p:cond delay="indefinite"/>
                      </p:stCondLst>
                      <p:childTnLst>
                        <p:par>
                          <p:cTn id="215" fill="hold">
                            <p:stCondLst>
                              <p:cond delay="0"/>
                            </p:stCondLst>
                            <p:childTnLst>
                              <p:par>
                                <p:cTn id="216" presetID="3" presetClass="entr" presetSubtype="10" fill="hold" nodeType="clickEffect">
                                  <p:stCondLst>
                                    <p:cond delay="0"/>
                                  </p:stCondLst>
                                  <p:childTnLst>
                                    <p:set>
                                      <p:cBhvr>
                                        <p:cTn id="217" dur="1" fill="hold">
                                          <p:stCondLst>
                                            <p:cond delay="0"/>
                                          </p:stCondLst>
                                        </p:cTn>
                                        <p:tgtEl>
                                          <p:spTgt spid="65"/>
                                        </p:tgtEl>
                                        <p:attrNameLst>
                                          <p:attrName>style.visibility</p:attrName>
                                        </p:attrNameLst>
                                      </p:cBhvr>
                                      <p:to>
                                        <p:strVal val="visible"/>
                                      </p:to>
                                    </p:set>
                                    <p:animEffect transition="in" filter="blinds(horizontal)">
                                      <p:cBhvr>
                                        <p:cTn id="218" dur="500"/>
                                        <p:tgtEl>
                                          <p:spTgt spid="65"/>
                                        </p:tgtEl>
                                      </p:cBhvr>
                                    </p:animEffect>
                                  </p:childTnLst>
                                </p:cTn>
                              </p:par>
                            </p:childTnLst>
                          </p:cTn>
                        </p:par>
                      </p:childTnLst>
                    </p:cTn>
                  </p:par>
                  <p:par>
                    <p:cTn id="219" fill="hold">
                      <p:stCondLst>
                        <p:cond delay="indefinite"/>
                      </p:stCondLst>
                      <p:childTnLst>
                        <p:par>
                          <p:cTn id="220" fill="hold">
                            <p:stCondLst>
                              <p:cond delay="0"/>
                            </p:stCondLst>
                            <p:childTnLst>
                              <p:par>
                                <p:cTn id="221" presetID="3" presetClass="entr" presetSubtype="10" fill="hold" grpId="0" nodeType="clickEffect">
                                  <p:stCondLst>
                                    <p:cond delay="0"/>
                                  </p:stCondLst>
                                  <p:childTnLst>
                                    <p:set>
                                      <p:cBhvr>
                                        <p:cTn id="222" dur="1" fill="hold">
                                          <p:stCondLst>
                                            <p:cond delay="0"/>
                                          </p:stCondLst>
                                        </p:cTn>
                                        <p:tgtEl>
                                          <p:spTgt spid="52"/>
                                        </p:tgtEl>
                                        <p:attrNameLst>
                                          <p:attrName>style.visibility</p:attrName>
                                        </p:attrNameLst>
                                      </p:cBhvr>
                                      <p:to>
                                        <p:strVal val="visible"/>
                                      </p:to>
                                    </p:set>
                                    <p:animEffect transition="in" filter="blinds(horizontal)">
                                      <p:cBhvr>
                                        <p:cTn id="223" dur="500"/>
                                        <p:tgtEl>
                                          <p:spTgt spid="52"/>
                                        </p:tgtEl>
                                      </p:cBhvr>
                                    </p:animEffect>
                                  </p:childTnLst>
                                </p:cTn>
                              </p:par>
                            </p:childTnLst>
                          </p:cTn>
                        </p:par>
                      </p:childTnLst>
                    </p:cTn>
                  </p:par>
                  <p:par>
                    <p:cTn id="224" fill="hold">
                      <p:stCondLst>
                        <p:cond delay="indefinite"/>
                      </p:stCondLst>
                      <p:childTnLst>
                        <p:par>
                          <p:cTn id="225" fill="hold">
                            <p:stCondLst>
                              <p:cond delay="0"/>
                            </p:stCondLst>
                            <p:childTnLst>
                              <p:par>
                                <p:cTn id="226" presetID="3" presetClass="entr" presetSubtype="10" fill="hold" grpId="0" nodeType="clickEffect">
                                  <p:stCondLst>
                                    <p:cond delay="0"/>
                                  </p:stCondLst>
                                  <p:childTnLst>
                                    <p:set>
                                      <p:cBhvr>
                                        <p:cTn id="227" dur="1" fill="hold">
                                          <p:stCondLst>
                                            <p:cond delay="0"/>
                                          </p:stCondLst>
                                        </p:cTn>
                                        <p:tgtEl>
                                          <p:spTgt spid="55"/>
                                        </p:tgtEl>
                                        <p:attrNameLst>
                                          <p:attrName>style.visibility</p:attrName>
                                        </p:attrNameLst>
                                      </p:cBhvr>
                                      <p:to>
                                        <p:strVal val="visible"/>
                                      </p:to>
                                    </p:set>
                                    <p:animEffect transition="in" filter="blinds(horizontal)">
                                      <p:cBhvr>
                                        <p:cTn id="228" dur="500"/>
                                        <p:tgtEl>
                                          <p:spTgt spid="55"/>
                                        </p:tgtEl>
                                      </p:cBhvr>
                                    </p:animEffect>
                                  </p:childTnLst>
                                </p:cTn>
                              </p:par>
                            </p:childTnLst>
                          </p:cTn>
                        </p:par>
                      </p:childTnLst>
                    </p:cTn>
                  </p:par>
                  <p:par>
                    <p:cTn id="229" fill="hold">
                      <p:stCondLst>
                        <p:cond delay="indefinite"/>
                      </p:stCondLst>
                      <p:childTnLst>
                        <p:par>
                          <p:cTn id="230" fill="hold">
                            <p:stCondLst>
                              <p:cond delay="0"/>
                            </p:stCondLst>
                            <p:childTnLst>
                              <p:par>
                                <p:cTn id="231" presetID="3" presetClass="entr" presetSubtype="10" fill="hold" nodeType="clickEffect">
                                  <p:stCondLst>
                                    <p:cond delay="0"/>
                                  </p:stCondLst>
                                  <p:childTnLst>
                                    <p:set>
                                      <p:cBhvr>
                                        <p:cTn id="232" dur="1" fill="hold">
                                          <p:stCondLst>
                                            <p:cond delay="0"/>
                                          </p:stCondLst>
                                        </p:cTn>
                                        <p:tgtEl>
                                          <p:spTgt spid="67"/>
                                        </p:tgtEl>
                                        <p:attrNameLst>
                                          <p:attrName>style.visibility</p:attrName>
                                        </p:attrNameLst>
                                      </p:cBhvr>
                                      <p:to>
                                        <p:strVal val="visible"/>
                                      </p:to>
                                    </p:set>
                                    <p:animEffect transition="in" filter="blinds(horizontal)">
                                      <p:cBhvr>
                                        <p:cTn id="233" dur="500"/>
                                        <p:tgtEl>
                                          <p:spTgt spid="67"/>
                                        </p:tgtEl>
                                      </p:cBhvr>
                                    </p:animEffect>
                                  </p:childTnLst>
                                </p:cTn>
                              </p:par>
                            </p:childTnLst>
                          </p:cTn>
                        </p:par>
                      </p:childTnLst>
                    </p:cTn>
                  </p:par>
                  <p:par>
                    <p:cTn id="234" fill="hold">
                      <p:stCondLst>
                        <p:cond delay="indefinite"/>
                      </p:stCondLst>
                      <p:childTnLst>
                        <p:par>
                          <p:cTn id="235" fill="hold">
                            <p:stCondLst>
                              <p:cond delay="0"/>
                            </p:stCondLst>
                            <p:childTnLst>
                              <p:par>
                                <p:cTn id="236" presetID="3" presetClass="entr" presetSubtype="10" fill="hold" grpId="0" nodeType="clickEffect">
                                  <p:stCondLst>
                                    <p:cond delay="0"/>
                                  </p:stCondLst>
                                  <p:childTnLst>
                                    <p:set>
                                      <p:cBhvr>
                                        <p:cTn id="237" dur="1" fill="hold">
                                          <p:stCondLst>
                                            <p:cond delay="0"/>
                                          </p:stCondLst>
                                        </p:cTn>
                                        <p:tgtEl>
                                          <p:spTgt spid="53"/>
                                        </p:tgtEl>
                                        <p:attrNameLst>
                                          <p:attrName>style.visibility</p:attrName>
                                        </p:attrNameLst>
                                      </p:cBhvr>
                                      <p:to>
                                        <p:strVal val="visible"/>
                                      </p:to>
                                    </p:set>
                                    <p:animEffect transition="in" filter="blinds(horizontal)">
                                      <p:cBhvr>
                                        <p:cTn id="238" dur="500"/>
                                        <p:tgtEl>
                                          <p:spTgt spid="53"/>
                                        </p:tgtEl>
                                      </p:cBhvr>
                                    </p:animEffect>
                                  </p:childTnLst>
                                </p:cTn>
                              </p:par>
                            </p:childTnLst>
                          </p:cTn>
                        </p:par>
                      </p:childTnLst>
                    </p:cTn>
                  </p:par>
                  <p:par>
                    <p:cTn id="239" fill="hold">
                      <p:stCondLst>
                        <p:cond delay="indefinite"/>
                      </p:stCondLst>
                      <p:childTnLst>
                        <p:par>
                          <p:cTn id="240" fill="hold">
                            <p:stCondLst>
                              <p:cond delay="0"/>
                            </p:stCondLst>
                            <p:childTnLst>
                              <p:par>
                                <p:cTn id="241" presetID="3" presetClass="entr" presetSubtype="10" fill="hold" grpId="0" nodeType="clickEffect">
                                  <p:stCondLst>
                                    <p:cond delay="0"/>
                                  </p:stCondLst>
                                  <p:childTnLst>
                                    <p:set>
                                      <p:cBhvr>
                                        <p:cTn id="242" dur="1" fill="hold">
                                          <p:stCondLst>
                                            <p:cond delay="0"/>
                                          </p:stCondLst>
                                        </p:cTn>
                                        <p:tgtEl>
                                          <p:spTgt spid="54"/>
                                        </p:tgtEl>
                                        <p:attrNameLst>
                                          <p:attrName>style.visibility</p:attrName>
                                        </p:attrNameLst>
                                      </p:cBhvr>
                                      <p:to>
                                        <p:strVal val="visible"/>
                                      </p:to>
                                    </p:set>
                                    <p:animEffect transition="in" filter="blinds(horizontal)">
                                      <p:cBhvr>
                                        <p:cTn id="243" dur="500"/>
                                        <p:tgtEl>
                                          <p:spTgt spid="54"/>
                                        </p:tgtEl>
                                      </p:cBhvr>
                                    </p:animEffect>
                                  </p:childTnLst>
                                </p:cTn>
                              </p:par>
                            </p:childTnLst>
                          </p:cTn>
                        </p:par>
                      </p:childTnLst>
                    </p:cTn>
                  </p:par>
                  <p:par>
                    <p:cTn id="244" fill="hold">
                      <p:stCondLst>
                        <p:cond delay="indefinite"/>
                      </p:stCondLst>
                      <p:childTnLst>
                        <p:par>
                          <p:cTn id="245" fill="hold">
                            <p:stCondLst>
                              <p:cond delay="0"/>
                            </p:stCondLst>
                            <p:childTnLst>
                              <p:par>
                                <p:cTn id="246" presetID="3" presetClass="entr" presetSubtype="10" fill="hold" grpId="0" nodeType="clickEffect">
                                  <p:stCondLst>
                                    <p:cond delay="0"/>
                                  </p:stCondLst>
                                  <p:childTnLst>
                                    <p:set>
                                      <p:cBhvr>
                                        <p:cTn id="247" dur="1" fill="hold">
                                          <p:stCondLst>
                                            <p:cond delay="0"/>
                                          </p:stCondLst>
                                        </p:cTn>
                                        <p:tgtEl>
                                          <p:spTgt spid="66"/>
                                        </p:tgtEl>
                                        <p:attrNameLst>
                                          <p:attrName>style.visibility</p:attrName>
                                        </p:attrNameLst>
                                      </p:cBhvr>
                                      <p:to>
                                        <p:strVal val="visible"/>
                                      </p:to>
                                    </p:set>
                                    <p:animEffect transition="in" filter="blinds(horizontal)">
                                      <p:cBhvr>
                                        <p:cTn id="248" dur="500"/>
                                        <p:tgtEl>
                                          <p:spTgt spid="66"/>
                                        </p:tgtEl>
                                      </p:cBhvr>
                                    </p:animEffect>
                                  </p:childTnLst>
                                </p:cTn>
                              </p:par>
                            </p:childTnLst>
                          </p:cTn>
                        </p:par>
                      </p:childTnLst>
                    </p:cTn>
                  </p:par>
                  <p:par>
                    <p:cTn id="249" fill="hold">
                      <p:stCondLst>
                        <p:cond delay="indefinite"/>
                      </p:stCondLst>
                      <p:childTnLst>
                        <p:par>
                          <p:cTn id="250" fill="hold">
                            <p:stCondLst>
                              <p:cond delay="0"/>
                            </p:stCondLst>
                            <p:childTnLst>
                              <p:par>
                                <p:cTn id="251" presetID="3" presetClass="exit" presetSubtype="10" fill="hold" grpId="1" nodeType="clickEffect">
                                  <p:stCondLst>
                                    <p:cond delay="0"/>
                                  </p:stCondLst>
                                  <p:childTnLst>
                                    <p:animEffect transition="out" filter="blinds(horizontal)">
                                      <p:cBhvr>
                                        <p:cTn id="252" dur="500"/>
                                        <p:tgtEl>
                                          <p:spTgt spid="72"/>
                                        </p:tgtEl>
                                      </p:cBhvr>
                                    </p:animEffect>
                                    <p:set>
                                      <p:cBhvr>
                                        <p:cTn id="253" dur="1" fill="hold">
                                          <p:stCondLst>
                                            <p:cond delay="499"/>
                                          </p:stCondLst>
                                        </p:cTn>
                                        <p:tgtEl>
                                          <p:spTgt spid="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6" grpId="1"/>
      <p:bldP spid="37" grpId="0"/>
      <p:bldP spid="37" grpId="1"/>
      <p:bldP spid="38" grpId="0"/>
      <p:bldP spid="38" grpId="1"/>
      <p:bldP spid="39" grpId="0"/>
      <p:bldP spid="39" grpId="1"/>
      <p:bldP spid="40" grpId="0"/>
      <p:bldP spid="40" grpId="1"/>
      <p:bldP spid="43" grpId="0"/>
      <p:bldP spid="44" grpId="0"/>
      <p:bldP spid="45" grpId="0"/>
      <p:bldP spid="46" grpId="0"/>
      <p:bldP spid="47" grpId="0"/>
      <p:bldP spid="49" grpId="0"/>
      <p:bldP spid="50" grpId="0"/>
      <p:bldP spid="51" grpId="0"/>
      <p:bldP spid="52" grpId="0"/>
      <p:bldP spid="53" grpId="0"/>
      <p:bldP spid="54" grpId="0"/>
      <p:bldP spid="55" grpId="0"/>
      <p:bldP spid="56" grpId="0"/>
      <p:bldP spid="57" grpId="0" animBg="1"/>
      <p:bldP spid="58" grpId="0"/>
      <p:bldP spid="59" grpId="0" animBg="1"/>
      <p:bldP spid="60" grpId="0" animBg="1"/>
      <p:bldP spid="61" grpId="0" animBg="1"/>
      <p:bldP spid="62" grpId="0"/>
      <p:bldP spid="63" grpId="0"/>
      <p:bldP spid="64" grpId="0"/>
      <p:bldP spid="66" grpId="0"/>
      <p:bldP spid="9" grpId="0" animBg="1"/>
      <p:bldP spid="9" grpId="1" animBg="1"/>
      <p:bldP spid="68" grpId="0" animBg="1"/>
      <p:bldP spid="68" grpId="1" animBg="1"/>
      <p:bldP spid="69" grpId="0" animBg="1"/>
      <p:bldP spid="69" grpId="1" animBg="1"/>
      <p:bldP spid="70" grpId="0" animBg="1"/>
      <p:bldP spid="70" grpId="1" animBg="1"/>
      <p:bldP spid="71" grpId="0"/>
      <p:bldP spid="72" grpId="0" animBg="1"/>
      <p:bldP spid="72"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152400" y="1600200"/>
            <a:ext cx="3429000" cy="4895603"/>
          </a:xfrm>
        </p:spPr>
        <p:txBody>
          <a:bodyPr>
            <a:normAutofit/>
          </a:bodyPr>
          <a:lstStyle/>
          <a:p>
            <a:pPr marL="0" indent="0" algn="ctr">
              <a:buNone/>
            </a:pPr>
            <a:r>
              <a:rPr lang="en-GB" sz="1400" b="1" dirty="0" smtClean="0">
                <a:latin typeface="Comic Sans MS" panose="030F0702030302020204" pitchFamily="66" charset="0"/>
              </a:rPr>
              <a:t>You can use the Polar equation to find tangents to a curve that are parallel or perpendicular to the original line</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Find the coordinates and the equations of the tangents to the curve:</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r = asin2</a:t>
            </a:r>
            <a:r>
              <a:rPr lang="el-GR" sz="1400" dirty="0" smtClean="0">
                <a:latin typeface="Comic Sans MS" panose="030F0702030302020204" pitchFamily="66" charset="0"/>
              </a:rPr>
              <a:t>θ</a:t>
            </a:r>
            <a:r>
              <a:rPr lang="en-US" sz="1400" dirty="0" smtClean="0">
                <a:latin typeface="Comic Sans MS" panose="030F0702030302020204" pitchFamily="66" charset="0"/>
              </a:rPr>
              <a:t>,     0 ≤ </a:t>
            </a:r>
            <a:r>
              <a:rPr lang="el-GR" sz="1400" dirty="0" smtClean="0">
                <a:latin typeface="Comic Sans MS" panose="030F0702030302020204" pitchFamily="66" charset="0"/>
              </a:rPr>
              <a:t>θ</a:t>
            </a:r>
            <a:r>
              <a:rPr lang="en-US" sz="1400" dirty="0" smtClean="0">
                <a:latin typeface="Comic Sans MS" panose="030F0702030302020204" pitchFamily="66" charset="0"/>
              </a:rPr>
              <a:t> ≤ </a:t>
            </a:r>
            <a:r>
              <a:rPr lang="el-GR" sz="1400" baseline="30000" dirty="0" smtClean="0">
                <a:latin typeface="Comic Sans MS" panose="030F0702030302020204" pitchFamily="66" charset="0"/>
              </a:rPr>
              <a:t>π</a:t>
            </a:r>
            <a:r>
              <a:rPr lang="en-US" sz="1400" dirty="0" smtClean="0">
                <a:latin typeface="Comic Sans MS" panose="030F0702030302020204" pitchFamily="66" charset="0"/>
              </a:rPr>
              <a:t>/</a:t>
            </a:r>
            <a:r>
              <a:rPr lang="en-US" sz="1400" baseline="-25000" dirty="0" smtClean="0">
                <a:latin typeface="Comic Sans MS" panose="030F0702030302020204" pitchFamily="66" charset="0"/>
              </a:rPr>
              <a:t>2</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Where the tangents are:</a:t>
            </a:r>
          </a:p>
          <a:p>
            <a:pPr algn="ctr">
              <a:buAutoNum type="alphaLcParenR"/>
            </a:pPr>
            <a:r>
              <a:rPr lang="en-US" sz="1400" dirty="0" smtClean="0">
                <a:latin typeface="Comic Sans MS" panose="030F0702030302020204" pitchFamily="66" charset="0"/>
              </a:rPr>
              <a:t>Parallel to the initial line</a:t>
            </a:r>
          </a:p>
          <a:p>
            <a:pPr algn="ctr">
              <a:buAutoNum type="alphaLcParenR"/>
            </a:pPr>
            <a:r>
              <a:rPr lang="en-US" sz="1400" dirty="0" smtClean="0">
                <a:latin typeface="Comic Sans MS" panose="030F0702030302020204" pitchFamily="66" charset="0"/>
              </a:rPr>
              <a:t>Perpendicular to the initial line</a:t>
            </a:r>
          </a:p>
          <a:p>
            <a:pPr algn="ctr">
              <a:buAutoNum type="alphaLcParenR"/>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Give answers to 3 </a:t>
            </a:r>
            <a:r>
              <a:rPr lang="en-US" sz="1400" dirty="0" err="1" smtClean="0">
                <a:latin typeface="Comic Sans MS" panose="030F0702030302020204" pitchFamily="66" charset="0"/>
              </a:rPr>
              <a:t>s.f</a:t>
            </a:r>
            <a:r>
              <a:rPr lang="en-US" sz="1400" dirty="0" smtClean="0">
                <a:latin typeface="Comic Sans MS" panose="030F0702030302020204" pitchFamily="66" charset="0"/>
              </a:rPr>
              <a:t> where appropriate:</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sym typeface="Wingdings" panose="05000000000000000000" pitchFamily="2" charset="2"/>
              </a:rPr>
              <a:t> You can find the value of r for each, and use the sketch to find the equation of the tangent</a:t>
            </a:r>
            <a:endParaRPr lang="en-US" sz="1400" dirty="0" smtClean="0">
              <a:latin typeface="Comic Sans MS" panose="030F0702030302020204" pitchFamily="66" charset="0"/>
            </a:endParaRPr>
          </a:p>
        </p:txBody>
      </p:sp>
      <p:sp>
        <p:nvSpPr>
          <p:cNvPr id="4" name="TextBox 3"/>
          <p:cNvSpPr txBox="1"/>
          <p:nvPr/>
        </p:nvSpPr>
        <p:spPr>
          <a:xfrm>
            <a:off x="8722406" y="6550223"/>
            <a:ext cx="405880" cy="307777"/>
          </a:xfrm>
          <a:prstGeom prst="rect">
            <a:avLst/>
          </a:prstGeom>
          <a:noFill/>
        </p:spPr>
        <p:txBody>
          <a:bodyPr wrap="none" rtlCol="0">
            <a:spAutoFit/>
          </a:bodyPr>
          <a:lstStyle/>
          <a:p>
            <a:pPr algn="ctr"/>
            <a:r>
              <a:rPr lang="en-GB" sz="1400" dirty="0" smtClean="0">
                <a:latin typeface="Comic Sans MS" panose="030F0702030302020204" pitchFamily="66" charset="0"/>
              </a:rPr>
              <a:t>7E</a:t>
            </a:r>
            <a:endParaRPr lang="en-GB" sz="1400" dirty="0">
              <a:latin typeface="Comic Sans MS" panose="030F0702030302020204" pitchFamily="66" charset="0"/>
            </a:endParaRPr>
          </a:p>
        </p:txBody>
      </p:sp>
      <p:pic>
        <p:nvPicPr>
          <p:cNvPr id="5" name="Picture 6" descr="http://tutorial.math.lamar.edu/Classes/CalcIII/DIPolarCoords_files/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1227666" cy="1143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5" name="TextBox 24"/>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cxnSp>
        <p:nvCxnSpPr>
          <p:cNvPr id="27" name="Straight Arrow Connector 26"/>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cxnSp>
        <p:nvCxnSpPr>
          <p:cNvPr id="29" name="Straight Arrow Connector 28"/>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rotWithShape="1">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rotWithShape="1">
                <a:blip r:embed="rId10"/>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rotWithShape="1">
                <a:blip r:embed="rId11"/>
                <a:stretch>
                  <a:fillRect b="-1818"/>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689268" y="1494314"/>
                <a:ext cx="208214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ea typeface="Cambria Math"/>
                        </a:rPr>
                        <m:t>𝜃</m:t>
                      </m:r>
                      <m:r>
                        <a:rPr lang="en-US" sz="1400" i="1" smtClean="0">
                          <a:latin typeface="Cambria Math"/>
                          <a:ea typeface="Cambria Math"/>
                        </a:rPr>
                        <m:t>=0   </m:t>
                      </m:r>
                      <m:r>
                        <a:rPr lang="en-US" sz="1400" i="1" smtClean="0">
                          <a:latin typeface="Cambria Math"/>
                          <a:ea typeface="Cambria Math"/>
                        </a:rPr>
                        <m:t>𝑜𝑟</m:t>
                      </m:r>
                      <m:r>
                        <a:rPr lang="en-US" sz="1400" b="0" i="1" smtClean="0">
                          <a:latin typeface="Cambria Math"/>
                          <a:ea typeface="Cambria Math"/>
                        </a:rPr>
                        <m:t>   </m:t>
                      </m:r>
                      <m:r>
                        <a:rPr lang="en-US" sz="1400" i="1">
                          <a:latin typeface="Cambria Math"/>
                          <a:ea typeface="Cambria Math"/>
                        </a:rPr>
                        <m:t>𝜃</m:t>
                      </m:r>
                      <m:r>
                        <a:rPr lang="en-US" sz="1400" i="1">
                          <a:latin typeface="Cambria Math"/>
                          <a:ea typeface="Cambria Math"/>
                        </a:rPr>
                        <m:t>=0.955</m:t>
                      </m:r>
                    </m:oMath>
                  </m:oMathPara>
                </a14:m>
                <a:endParaRPr lang="en-GB" sz="1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3689268" y="1494314"/>
                <a:ext cx="2082140" cy="307777"/>
              </a:xfrm>
              <a:prstGeom prst="rect">
                <a:avLst/>
              </a:prstGeom>
              <a:blipFill rotWithShape="1">
                <a:blip r:embed="rId12"/>
                <a:stretch>
                  <a:fillRect/>
                </a:stretch>
              </a:blipFill>
              <a:ln w="25400">
                <a:noFill/>
              </a:ln>
            </p:spPr>
            <p:txBody>
              <a:bodyPr/>
              <a:lstStyle/>
              <a:p>
                <a:r>
                  <a:rPr lang="en-GB">
                    <a:noFill/>
                  </a:rPr>
                  <a:t> </a:t>
                </a:r>
              </a:p>
            </p:txBody>
          </p:sp>
        </mc:Fallback>
      </mc:AlternateContent>
      <p:pic>
        <p:nvPicPr>
          <p:cNvPr id="73"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44868" t="14783" r="1345" b="38782"/>
          <a:stretch/>
        </p:blipFill>
        <p:spPr bwMode="auto">
          <a:xfrm>
            <a:off x="5913912" y="1442853"/>
            <a:ext cx="3008155" cy="2077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4" name="TextBox 73"/>
              <p:cNvSpPr txBox="1"/>
              <p:nvPr/>
            </p:nvSpPr>
            <p:spPr>
              <a:xfrm>
                <a:off x="3817917" y="1777342"/>
                <a:ext cx="1799112" cy="55412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𝑟</m:t>
                      </m:r>
                      <m:r>
                        <a:rPr lang="en-US" sz="1400" i="1" smtClean="0">
                          <a:latin typeface="Cambria Math"/>
                          <a:ea typeface="Cambria Math"/>
                        </a:rPr>
                        <m:t>=0  </m:t>
                      </m:r>
                      <m:r>
                        <a:rPr lang="en-US" sz="1400" b="0" i="1" smtClean="0">
                          <a:latin typeface="Cambria Math"/>
                          <a:ea typeface="Cambria Math"/>
                        </a:rPr>
                        <m:t> </m:t>
                      </m:r>
                      <m:r>
                        <a:rPr lang="en-US" sz="1400" i="1" smtClean="0">
                          <a:latin typeface="Cambria Math"/>
                          <a:ea typeface="Cambria Math"/>
                        </a:rPr>
                        <m:t>𝑜𝑟</m:t>
                      </m:r>
                      <m:r>
                        <a:rPr lang="en-US" sz="1400" b="0" i="1" smtClean="0">
                          <a:latin typeface="Cambria Math"/>
                          <a:ea typeface="Cambria Math"/>
                        </a:rPr>
                        <m:t>  </m:t>
                      </m:r>
                      <m:r>
                        <a:rPr lang="en-US" sz="1400" b="0" i="1" smtClean="0">
                          <a:latin typeface="Cambria Math"/>
                          <a:ea typeface="Cambria Math"/>
                        </a:rPr>
                        <m:t>𝑟</m:t>
                      </m:r>
                      <m:r>
                        <a:rPr lang="en-US" sz="1400" i="1">
                          <a:latin typeface="Cambria Math"/>
                          <a:ea typeface="Cambria Math"/>
                        </a:rPr>
                        <m:t>=</m:t>
                      </m:r>
                      <m:f>
                        <m:fPr>
                          <m:ctrlPr>
                            <a:rPr lang="en-US" sz="1400" i="1" smtClean="0">
                              <a:latin typeface="Cambria Math"/>
                              <a:ea typeface="Cambria Math"/>
                            </a:rPr>
                          </m:ctrlPr>
                        </m:fPr>
                        <m:num>
                          <m:r>
                            <a:rPr lang="en-US" sz="1400" b="0" i="1" smtClean="0">
                              <a:latin typeface="Cambria Math"/>
                              <a:ea typeface="Cambria Math"/>
                            </a:rPr>
                            <m:t>2</m:t>
                          </m:r>
                          <m:r>
                            <a:rPr lang="en-US" sz="1400" b="0" i="1" smtClean="0">
                              <a:latin typeface="Cambria Math"/>
                              <a:ea typeface="Cambria Math"/>
                            </a:rPr>
                            <m:t>𝑎</m:t>
                          </m:r>
                          <m:rad>
                            <m:radPr>
                              <m:degHide m:val="on"/>
                              <m:ctrlPr>
                                <a:rPr lang="en-US" sz="1400" b="0" i="1" smtClean="0">
                                  <a:latin typeface="Cambria Math"/>
                                  <a:ea typeface="Cambria Math"/>
                                </a:rPr>
                              </m:ctrlPr>
                            </m:radPr>
                            <m:deg/>
                            <m:e>
                              <m:r>
                                <a:rPr lang="en-US" sz="1400" b="0" i="1" smtClean="0">
                                  <a:latin typeface="Cambria Math"/>
                                  <a:ea typeface="Cambria Math"/>
                                </a:rPr>
                                <m:t>2</m:t>
                              </m:r>
                            </m:e>
                          </m:rad>
                        </m:num>
                        <m:den>
                          <m:r>
                            <a:rPr lang="en-US" sz="1400" b="0" i="1" smtClean="0">
                              <a:latin typeface="Cambria Math"/>
                              <a:ea typeface="Cambria Math"/>
                            </a:rPr>
                            <m:t>3</m:t>
                          </m:r>
                        </m:den>
                      </m:f>
                    </m:oMath>
                  </m:oMathPara>
                </a14:m>
                <a:endParaRPr lang="en-GB" sz="1400" dirty="0"/>
              </a:p>
            </p:txBody>
          </p:sp>
        </mc:Choice>
        <mc:Fallback xmlns="">
          <p:sp>
            <p:nvSpPr>
              <p:cNvPr id="74" name="TextBox 73"/>
              <p:cNvSpPr txBox="1">
                <a:spLocks noRot="1" noChangeAspect="1" noMove="1" noResize="1" noEditPoints="1" noAdjustHandles="1" noChangeArrowheads="1" noChangeShapeType="1" noTextEdit="1"/>
              </p:cNvSpPr>
              <p:nvPr/>
            </p:nvSpPr>
            <p:spPr>
              <a:xfrm>
                <a:off x="3817917" y="1777342"/>
                <a:ext cx="1799112" cy="554126"/>
              </a:xfrm>
              <a:prstGeom prst="rect">
                <a:avLst/>
              </a:prstGeom>
              <a:blipFill rotWithShape="1">
                <a:blip r:embed="rId14"/>
                <a:stretch>
                  <a:fillRect/>
                </a:stretch>
              </a:blipFill>
              <a:ln w="25400">
                <a:noFill/>
              </a:ln>
            </p:spPr>
            <p:txBody>
              <a:bodyPr/>
              <a:lstStyle/>
              <a:p>
                <a:r>
                  <a:rPr lang="en-GB">
                    <a:noFill/>
                  </a:rPr>
                  <a:t> </a:t>
                </a:r>
              </a:p>
            </p:txBody>
          </p:sp>
        </mc:Fallback>
      </mc:AlternateContent>
      <p:grpSp>
        <p:nvGrpSpPr>
          <p:cNvPr id="75" name="Group 74"/>
          <p:cNvGrpSpPr/>
          <p:nvPr/>
        </p:nvGrpSpPr>
        <p:grpSpPr>
          <a:xfrm>
            <a:off x="6209805" y="2951018"/>
            <a:ext cx="152400" cy="152400"/>
            <a:chOff x="5105400" y="5029200"/>
            <a:chExt cx="152400" cy="152400"/>
          </a:xfrm>
        </p:grpSpPr>
        <p:cxnSp>
          <p:nvCxnSpPr>
            <p:cNvPr id="76" name="Straight Connector 75"/>
            <p:cNvCxnSpPr/>
            <p:nvPr/>
          </p:nvCxnSpPr>
          <p:spPr>
            <a:xfrm>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78" name="TextBox 77"/>
          <p:cNvSpPr txBox="1"/>
          <p:nvPr/>
        </p:nvSpPr>
        <p:spPr>
          <a:xfrm>
            <a:off x="5733574" y="2738228"/>
            <a:ext cx="553357" cy="276999"/>
          </a:xfrm>
          <a:prstGeom prst="rect">
            <a:avLst/>
          </a:prstGeom>
          <a:noFill/>
        </p:spPr>
        <p:txBody>
          <a:bodyPr wrap="none" rtlCol="0">
            <a:spAutoFit/>
          </a:bodyPr>
          <a:lstStyle/>
          <a:p>
            <a:r>
              <a:rPr lang="en-US" sz="1200" b="1" dirty="0" smtClean="0">
                <a:solidFill>
                  <a:srgbClr val="0000FF"/>
                </a:solidFill>
                <a:latin typeface="Comic Sans MS" panose="030F0702030302020204" pitchFamily="66" charset="0"/>
              </a:rPr>
              <a:t>(0,0)</a:t>
            </a:r>
            <a:endParaRPr lang="en-GB" sz="1200" b="1" dirty="0">
              <a:solidFill>
                <a:srgbClr val="0000FF"/>
              </a:solidFill>
              <a:latin typeface="Comic Sans MS" panose="030F0702030302020204" pitchFamily="66" charset="0"/>
            </a:endParaRPr>
          </a:p>
        </p:txBody>
      </p:sp>
      <p:cxnSp>
        <p:nvCxnSpPr>
          <p:cNvPr id="79" name="Straight Connector 78"/>
          <p:cNvCxnSpPr/>
          <p:nvPr/>
        </p:nvCxnSpPr>
        <p:spPr>
          <a:xfrm>
            <a:off x="5770418" y="3038105"/>
            <a:ext cx="1091540"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grpSp>
        <p:nvGrpSpPr>
          <p:cNvPr id="80" name="Group 79"/>
          <p:cNvGrpSpPr/>
          <p:nvPr/>
        </p:nvGrpSpPr>
        <p:grpSpPr>
          <a:xfrm>
            <a:off x="7134102" y="1761506"/>
            <a:ext cx="152400" cy="152400"/>
            <a:chOff x="5105400" y="5029200"/>
            <a:chExt cx="152400" cy="152400"/>
          </a:xfrm>
        </p:grpSpPr>
        <p:cxnSp>
          <p:nvCxnSpPr>
            <p:cNvPr id="81" name="Straight Connector 80"/>
            <p:cNvCxnSpPr/>
            <p:nvPr/>
          </p:nvCxnSpPr>
          <p:spPr>
            <a:xfrm>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83" name="Straight Connector 82"/>
          <p:cNvCxnSpPr/>
          <p:nvPr/>
        </p:nvCxnSpPr>
        <p:spPr>
          <a:xfrm>
            <a:off x="6647214" y="1836717"/>
            <a:ext cx="1091540"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6634119" y="1477464"/>
            <a:ext cx="1196161" cy="276999"/>
          </a:xfrm>
          <a:prstGeom prst="rect">
            <a:avLst/>
          </a:prstGeom>
          <a:noFill/>
        </p:spPr>
        <p:txBody>
          <a:bodyPr wrap="none" rtlCol="0">
            <a:spAutoFit/>
          </a:bodyPr>
          <a:lstStyle/>
          <a:p>
            <a:r>
              <a:rPr lang="en-US" sz="1200" b="1" dirty="0" smtClean="0">
                <a:solidFill>
                  <a:srgbClr val="0000FF"/>
                </a:solidFill>
                <a:latin typeface="Comic Sans MS" panose="030F0702030302020204" pitchFamily="66" charset="0"/>
              </a:rPr>
              <a:t>(</a:t>
            </a:r>
            <a:r>
              <a:rPr lang="en-US" sz="1200" b="1" baseline="30000" dirty="0" smtClean="0">
                <a:solidFill>
                  <a:srgbClr val="0000FF"/>
                </a:solidFill>
                <a:latin typeface="Comic Sans MS" panose="030F0702030302020204" pitchFamily="66" charset="0"/>
              </a:rPr>
              <a:t>2a√2</a:t>
            </a:r>
            <a:r>
              <a:rPr lang="en-US" sz="1200" b="1" dirty="0" smtClean="0">
                <a:solidFill>
                  <a:srgbClr val="0000FF"/>
                </a:solidFill>
                <a:latin typeface="Comic Sans MS" panose="030F0702030302020204" pitchFamily="66" charset="0"/>
              </a:rPr>
              <a:t>/</a:t>
            </a:r>
            <a:r>
              <a:rPr lang="en-US" sz="1200" b="1" baseline="-25000" dirty="0" smtClean="0">
                <a:solidFill>
                  <a:srgbClr val="0000FF"/>
                </a:solidFill>
                <a:latin typeface="Comic Sans MS" panose="030F0702030302020204" pitchFamily="66" charset="0"/>
              </a:rPr>
              <a:t>3</a:t>
            </a:r>
            <a:r>
              <a:rPr lang="en-US" sz="1200" b="1" dirty="0" smtClean="0">
                <a:solidFill>
                  <a:srgbClr val="0000FF"/>
                </a:solidFill>
                <a:latin typeface="Comic Sans MS" panose="030F0702030302020204" pitchFamily="66" charset="0"/>
              </a:rPr>
              <a:t>,0.955)</a:t>
            </a:r>
            <a:endParaRPr lang="en-GB" sz="1200" b="1" dirty="0">
              <a:solidFill>
                <a:srgbClr val="0000FF"/>
              </a:solidFill>
              <a:latin typeface="Comic Sans MS" panose="030F0702030302020204" pitchFamily="66" charset="0"/>
            </a:endParaRPr>
          </a:p>
        </p:txBody>
      </p:sp>
      <p:sp>
        <p:nvSpPr>
          <p:cNvPr id="6" name="TextBox 5"/>
          <p:cNvSpPr txBox="1"/>
          <p:nvPr/>
        </p:nvSpPr>
        <p:spPr>
          <a:xfrm>
            <a:off x="5343896" y="3800103"/>
            <a:ext cx="2858475" cy="307777"/>
          </a:xfrm>
          <a:prstGeom prst="rect">
            <a:avLst/>
          </a:prstGeom>
          <a:noFill/>
        </p:spPr>
        <p:txBody>
          <a:bodyPr wrap="none" rtlCol="0">
            <a:spAutoFit/>
          </a:bodyPr>
          <a:lstStyle/>
          <a:p>
            <a:r>
              <a:rPr lang="en-US" sz="1400" dirty="0" smtClean="0">
                <a:solidFill>
                  <a:srgbClr val="0000FF"/>
                </a:solidFill>
                <a:latin typeface="Comic Sans MS" panose="030F0702030302020204" pitchFamily="66" charset="0"/>
              </a:rPr>
              <a:t>The equation of this line is just:</a:t>
            </a:r>
            <a:endParaRPr lang="en-GB" sz="1400" dirty="0">
              <a:solidFill>
                <a:srgbClr val="0000FF"/>
              </a:solidFill>
              <a:latin typeface="Comic Sans MS" panose="030F0702030302020204" pitchFamily="66" charset="0"/>
            </a:endParaRPr>
          </a:p>
        </p:txBody>
      </p:sp>
      <p:cxnSp>
        <p:nvCxnSpPr>
          <p:cNvPr id="8" name="Straight Arrow Connector 7"/>
          <p:cNvCxnSpPr/>
          <p:nvPr/>
        </p:nvCxnSpPr>
        <p:spPr>
          <a:xfrm flipH="1" flipV="1">
            <a:off x="6578930" y="3135087"/>
            <a:ext cx="178130" cy="641266"/>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6460176" y="4102924"/>
                <a:ext cx="75071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1" i="1" smtClean="0">
                          <a:solidFill>
                            <a:srgbClr val="0000FF"/>
                          </a:solidFill>
                          <a:latin typeface="Cambria Math"/>
                          <a:ea typeface="Cambria Math"/>
                        </a:rPr>
                        <m:t>𝜽</m:t>
                      </m:r>
                      <m:r>
                        <a:rPr lang="en-US" sz="1600" b="1" i="1" smtClean="0">
                          <a:solidFill>
                            <a:srgbClr val="0000FF"/>
                          </a:solidFill>
                          <a:latin typeface="Cambria Math"/>
                          <a:ea typeface="Cambria Math"/>
                        </a:rPr>
                        <m:t>=</m:t>
                      </m:r>
                      <m:r>
                        <a:rPr lang="en-US" sz="1600" b="1" i="1" smtClean="0">
                          <a:solidFill>
                            <a:srgbClr val="0000FF"/>
                          </a:solidFill>
                          <a:latin typeface="Cambria Math"/>
                          <a:ea typeface="Cambria Math"/>
                        </a:rPr>
                        <m:t>𝟎</m:t>
                      </m:r>
                    </m:oMath>
                  </m:oMathPara>
                </a14:m>
                <a:endParaRPr lang="en-GB" sz="1600" b="1" dirty="0">
                  <a:solidFill>
                    <a:srgbClr val="0000FF"/>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460176" y="4102924"/>
                <a:ext cx="750718" cy="338554"/>
              </a:xfrm>
              <a:prstGeom prst="rect">
                <a:avLst/>
              </a:prstGeom>
              <a:blipFill rotWithShape="1">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5" name="TextBox 84"/>
              <p:cNvSpPr txBox="1"/>
              <p:nvPr/>
            </p:nvSpPr>
            <p:spPr>
              <a:xfrm>
                <a:off x="4332514" y="2580903"/>
                <a:ext cx="75071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tx1"/>
                          </a:solidFill>
                          <a:latin typeface="Cambria Math"/>
                          <a:ea typeface="Cambria Math"/>
                        </a:rPr>
                        <m:t>𝜃</m:t>
                      </m:r>
                      <m:r>
                        <a:rPr lang="en-US" sz="1600" b="0" i="1" smtClean="0">
                          <a:solidFill>
                            <a:schemeClr val="tx1"/>
                          </a:solidFill>
                          <a:latin typeface="Cambria Math"/>
                          <a:ea typeface="Cambria Math"/>
                        </a:rPr>
                        <m:t>=0</m:t>
                      </m:r>
                    </m:oMath>
                  </m:oMathPara>
                </a14:m>
                <a:endParaRPr lang="en-GB" sz="1600" dirty="0">
                  <a:solidFill>
                    <a:schemeClr val="tx1"/>
                  </a:solidFill>
                </a:endParaRPr>
              </a:p>
            </p:txBody>
          </p:sp>
        </mc:Choice>
        <mc:Fallback xmlns="">
          <p:sp>
            <p:nvSpPr>
              <p:cNvPr id="85" name="TextBox 84"/>
              <p:cNvSpPr txBox="1">
                <a:spLocks noRot="1" noChangeAspect="1" noMove="1" noResize="1" noEditPoints="1" noAdjustHandles="1" noChangeArrowheads="1" noChangeShapeType="1" noTextEdit="1"/>
              </p:cNvSpPr>
              <p:nvPr/>
            </p:nvSpPr>
            <p:spPr>
              <a:xfrm>
                <a:off x="4332514" y="2580903"/>
                <a:ext cx="750718" cy="338554"/>
              </a:xfrm>
              <a:prstGeom prst="rect">
                <a:avLst/>
              </a:prstGeom>
              <a:blipFill rotWithShape="1">
                <a:blip r:embed="rId1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1103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Effect transition="in" filter="blinds(horizontal)">
                                      <p:cBhvr>
                                        <p:cTn id="7" dur="500"/>
                                        <p:tgtEl>
                                          <p:spTgt spid="3">
                                            <p:txEl>
                                              <p:pRg st="12"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blinds(horizontal)">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blinds(horizontal)">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blinds(horizontal)">
                                      <p:cBhvr>
                                        <p:cTn id="22" dur="500"/>
                                        <p:tgtEl>
                                          <p:spTgt spid="7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blinds(horizontal)">
                                      <p:cBhvr>
                                        <p:cTn id="25" dur="500"/>
                                        <p:tgtEl>
                                          <p:spTgt spid="7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5" fill="hold" nodeType="clickEffect">
                                  <p:stCondLst>
                                    <p:cond delay="0"/>
                                  </p:stCondLst>
                                  <p:childTnLst>
                                    <p:set>
                                      <p:cBhvr>
                                        <p:cTn id="29" dur="1" fill="hold">
                                          <p:stCondLst>
                                            <p:cond delay="0"/>
                                          </p:stCondLst>
                                        </p:cTn>
                                        <p:tgtEl>
                                          <p:spTgt spid="79"/>
                                        </p:tgtEl>
                                        <p:attrNameLst>
                                          <p:attrName>style.visibility</p:attrName>
                                        </p:attrNameLst>
                                      </p:cBhvr>
                                      <p:to>
                                        <p:strVal val="visible"/>
                                      </p:to>
                                    </p:set>
                                    <p:animEffect transition="in" filter="blinds(vertical)">
                                      <p:cBhvr>
                                        <p:cTn id="30" dur="500"/>
                                        <p:tgtEl>
                                          <p:spTgt spid="7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80"/>
                                        </p:tgtEl>
                                        <p:attrNameLst>
                                          <p:attrName>style.visibility</p:attrName>
                                        </p:attrNameLst>
                                      </p:cBhvr>
                                      <p:to>
                                        <p:strVal val="visible"/>
                                      </p:to>
                                    </p:set>
                                    <p:animEffect transition="in" filter="blinds(horizontal)">
                                      <p:cBhvr>
                                        <p:cTn id="35" dur="500"/>
                                        <p:tgtEl>
                                          <p:spTgt spid="80"/>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blinds(horizontal)">
                                      <p:cBhvr>
                                        <p:cTn id="38" dur="500"/>
                                        <p:tgtEl>
                                          <p:spTgt spid="8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5" fill="hold" nodeType="click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blinds(vertical)">
                                      <p:cBhvr>
                                        <p:cTn id="43" dur="500"/>
                                        <p:tgtEl>
                                          <p:spTgt spid="83"/>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linds(horizontal)">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blinds(horizontal)">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linds(horizontal)">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blinds(horizontal)">
                                      <p:cBhvr>
                                        <p:cTn id="63" dur="500"/>
                                        <p:tgtEl>
                                          <p:spTgt spid="85"/>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nodeType="clickEffect">
                                  <p:stCondLst>
                                    <p:cond delay="0"/>
                                  </p:stCondLst>
                                  <p:childTnLst>
                                    <p:animEffect transition="out" filter="blinds(horizontal)">
                                      <p:cBhvr>
                                        <p:cTn id="67" dur="500"/>
                                        <p:tgtEl>
                                          <p:spTgt spid="75"/>
                                        </p:tgtEl>
                                      </p:cBhvr>
                                    </p:animEffect>
                                    <p:set>
                                      <p:cBhvr>
                                        <p:cTn id="68" dur="1" fill="hold">
                                          <p:stCondLst>
                                            <p:cond delay="499"/>
                                          </p:stCondLst>
                                        </p:cTn>
                                        <p:tgtEl>
                                          <p:spTgt spid="75"/>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78"/>
                                        </p:tgtEl>
                                      </p:cBhvr>
                                    </p:animEffect>
                                    <p:set>
                                      <p:cBhvr>
                                        <p:cTn id="71" dur="1" fill="hold">
                                          <p:stCondLst>
                                            <p:cond delay="499"/>
                                          </p:stCondLst>
                                        </p:cTn>
                                        <p:tgtEl>
                                          <p:spTgt spid="78"/>
                                        </p:tgtEl>
                                        <p:attrNameLst>
                                          <p:attrName>style.visibility</p:attrName>
                                        </p:attrNameLst>
                                      </p:cBhvr>
                                      <p:to>
                                        <p:strVal val="hidden"/>
                                      </p:to>
                                    </p:set>
                                  </p:childTnLst>
                                </p:cTn>
                              </p:par>
                              <p:par>
                                <p:cTn id="72" presetID="3" presetClass="exit" presetSubtype="10" fill="hold" nodeType="withEffect">
                                  <p:stCondLst>
                                    <p:cond delay="0"/>
                                  </p:stCondLst>
                                  <p:childTnLst>
                                    <p:animEffect transition="out" filter="blinds(horizontal)">
                                      <p:cBhvr>
                                        <p:cTn id="73" dur="500"/>
                                        <p:tgtEl>
                                          <p:spTgt spid="79"/>
                                        </p:tgtEl>
                                      </p:cBhvr>
                                    </p:animEffect>
                                    <p:set>
                                      <p:cBhvr>
                                        <p:cTn id="74" dur="1" fill="hold">
                                          <p:stCondLst>
                                            <p:cond delay="499"/>
                                          </p:stCondLst>
                                        </p:cTn>
                                        <p:tgtEl>
                                          <p:spTgt spid="79"/>
                                        </p:tgtEl>
                                        <p:attrNameLst>
                                          <p:attrName>style.visibility</p:attrName>
                                        </p:attrNameLst>
                                      </p:cBhvr>
                                      <p:to>
                                        <p:strVal val="hidden"/>
                                      </p:to>
                                    </p:set>
                                  </p:childTnLst>
                                </p:cTn>
                              </p:par>
                              <p:par>
                                <p:cTn id="75" presetID="3" presetClass="exit" presetSubtype="10" fill="hold" nodeType="withEffect">
                                  <p:stCondLst>
                                    <p:cond delay="0"/>
                                  </p:stCondLst>
                                  <p:childTnLst>
                                    <p:animEffect transition="out" filter="blinds(horizontal)">
                                      <p:cBhvr>
                                        <p:cTn id="76" dur="500"/>
                                        <p:tgtEl>
                                          <p:spTgt spid="8"/>
                                        </p:tgtEl>
                                      </p:cBhvr>
                                    </p:animEffect>
                                    <p:set>
                                      <p:cBhvr>
                                        <p:cTn id="77" dur="1" fill="hold">
                                          <p:stCondLst>
                                            <p:cond delay="499"/>
                                          </p:stCondLst>
                                        </p:cTn>
                                        <p:tgtEl>
                                          <p:spTgt spid="8"/>
                                        </p:tgtEl>
                                        <p:attrNameLst>
                                          <p:attrName>style.visibility</p:attrName>
                                        </p:attrNameLst>
                                      </p:cBhvr>
                                      <p:to>
                                        <p:strVal val="hidden"/>
                                      </p:to>
                                    </p:set>
                                  </p:childTnLst>
                                </p:cTn>
                              </p:par>
                              <p:par>
                                <p:cTn id="78" presetID="3" presetClass="exit" presetSubtype="10" fill="hold" grpId="1" nodeType="withEffect">
                                  <p:stCondLst>
                                    <p:cond delay="0"/>
                                  </p:stCondLst>
                                  <p:childTnLst>
                                    <p:animEffect transition="out" filter="blinds(horizontal)">
                                      <p:cBhvr>
                                        <p:cTn id="79" dur="500"/>
                                        <p:tgtEl>
                                          <p:spTgt spid="6"/>
                                        </p:tgtEl>
                                      </p:cBhvr>
                                    </p:animEffect>
                                    <p:set>
                                      <p:cBhvr>
                                        <p:cTn id="80" dur="1" fill="hold">
                                          <p:stCondLst>
                                            <p:cond delay="499"/>
                                          </p:stCondLst>
                                        </p:cTn>
                                        <p:tgtEl>
                                          <p:spTgt spid="6"/>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11"/>
                                        </p:tgtEl>
                                      </p:cBhvr>
                                    </p:animEffect>
                                    <p:set>
                                      <p:cBhvr>
                                        <p:cTn id="83"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8" grpId="0"/>
      <p:bldP spid="78" grpId="1"/>
      <p:bldP spid="84" grpId="0"/>
      <p:bldP spid="6" grpId="0"/>
      <p:bldP spid="6" grpId="1"/>
      <p:bldP spid="11" grpId="0"/>
      <p:bldP spid="11" grpId="1"/>
      <p:bldP spid="8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152400" y="1600200"/>
            <a:ext cx="3429000" cy="4895603"/>
          </a:xfrm>
        </p:spPr>
        <p:txBody>
          <a:bodyPr>
            <a:normAutofit/>
          </a:bodyPr>
          <a:lstStyle/>
          <a:p>
            <a:pPr marL="0" indent="0" algn="ctr">
              <a:buNone/>
            </a:pPr>
            <a:r>
              <a:rPr lang="en-GB" sz="1400" b="1" dirty="0" smtClean="0">
                <a:latin typeface="Comic Sans MS" panose="030F0702030302020204" pitchFamily="66" charset="0"/>
              </a:rPr>
              <a:t>You can use the Polar equation to find tangents to a curve that are parallel or perpendicular to the original line</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Find the coordinates and the equations of the tangents to the curve:</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r = asin2</a:t>
            </a:r>
            <a:r>
              <a:rPr lang="el-GR" sz="1400" dirty="0" smtClean="0">
                <a:latin typeface="Comic Sans MS" panose="030F0702030302020204" pitchFamily="66" charset="0"/>
              </a:rPr>
              <a:t>θ</a:t>
            </a:r>
            <a:r>
              <a:rPr lang="en-US" sz="1400" dirty="0" smtClean="0">
                <a:latin typeface="Comic Sans MS" panose="030F0702030302020204" pitchFamily="66" charset="0"/>
              </a:rPr>
              <a:t>,     0 ≤ </a:t>
            </a:r>
            <a:r>
              <a:rPr lang="el-GR" sz="1400" dirty="0" smtClean="0">
                <a:latin typeface="Comic Sans MS" panose="030F0702030302020204" pitchFamily="66" charset="0"/>
              </a:rPr>
              <a:t>θ</a:t>
            </a:r>
            <a:r>
              <a:rPr lang="en-US" sz="1400" dirty="0" smtClean="0">
                <a:latin typeface="Comic Sans MS" panose="030F0702030302020204" pitchFamily="66" charset="0"/>
              </a:rPr>
              <a:t> ≤ </a:t>
            </a:r>
            <a:r>
              <a:rPr lang="el-GR" sz="1400" baseline="30000" dirty="0" smtClean="0">
                <a:latin typeface="Comic Sans MS" panose="030F0702030302020204" pitchFamily="66" charset="0"/>
              </a:rPr>
              <a:t>π</a:t>
            </a:r>
            <a:r>
              <a:rPr lang="en-US" sz="1400" dirty="0" smtClean="0">
                <a:latin typeface="Comic Sans MS" panose="030F0702030302020204" pitchFamily="66" charset="0"/>
              </a:rPr>
              <a:t>/</a:t>
            </a:r>
            <a:r>
              <a:rPr lang="en-US" sz="1400" baseline="-25000" dirty="0" smtClean="0">
                <a:latin typeface="Comic Sans MS" panose="030F0702030302020204" pitchFamily="66" charset="0"/>
              </a:rPr>
              <a:t>2</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Where the tangents are:</a:t>
            </a:r>
          </a:p>
          <a:p>
            <a:pPr algn="ctr">
              <a:buAutoNum type="alphaLcParenR"/>
            </a:pPr>
            <a:r>
              <a:rPr lang="en-US" sz="1400" dirty="0" smtClean="0">
                <a:latin typeface="Comic Sans MS" panose="030F0702030302020204" pitchFamily="66" charset="0"/>
              </a:rPr>
              <a:t>Parallel to the initial line</a:t>
            </a:r>
          </a:p>
          <a:p>
            <a:pPr algn="ctr">
              <a:buAutoNum type="alphaLcParenR"/>
            </a:pPr>
            <a:r>
              <a:rPr lang="en-US" sz="1400" dirty="0" smtClean="0">
                <a:latin typeface="Comic Sans MS" panose="030F0702030302020204" pitchFamily="66" charset="0"/>
              </a:rPr>
              <a:t>Perpendicular to the initial line</a:t>
            </a:r>
          </a:p>
          <a:p>
            <a:pPr algn="ctr">
              <a:buAutoNum type="alphaLcParenR"/>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Give answers to 3 </a:t>
            </a:r>
            <a:r>
              <a:rPr lang="en-US" sz="1400" dirty="0" err="1" smtClean="0">
                <a:latin typeface="Comic Sans MS" panose="030F0702030302020204" pitchFamily="66" charset="0"/>
              </a:rPr>
              <a:t>s.f</a:t>
            </a:r>
            <a:r>
              <a:rPr lang="en-US" sz="1400" dirty="0" smtClean="0">
                <a:latin typeface="Comic Sans MS" panose="030F0702030302020204" pitchFamily="66" charset="0"/>
              </a:rPr>
              <a:t> where appropriate:</a:t>
            </a:r>
          </a:p>
        </p:txBody>
      </p:sp>
      <p:sp>
        <p:nvSpPr>
          <p:cNvPr id="4" name="TextBox 3"/>
          <p:cNvSpPr txBox="1"/>
          <p:nvPr/>
        </p:nvSpPr>
        <p:spPr>
          <a:xfrm>
            <a:off x="8722406" y="6550223"/>
            <a:ext cx="405880" cy="307777"/>
          </a:xfrm>
          <a:prstGeom prst="rect">
            <a:avLst/>
          </a:prstGeom>
          <a:noFill/>
        </p:spPr>
        <p:txBody>
          <a:bodyPr wrap="none" rtlCol="0">
            <a:spAutoFit/>
          </a:bodyPr>
          <a:lstStyle/>
          <a:p>
            <a:pPr algn="ctr"/>
            <a:r>
              <a:rPr lang="en-GB" sz="1400" dirty="0" smtClean="0">
                <a:latin typeface="Comic Sans MS" panose="030F0702030302020204" pitchFamily="66" charset="0"/>
              </a:rPr>
              <a:t>7E</a:t>
            </a:r>
            <a:endParaRPr lang="en-GB" sz="1400" dirty="0">
              <a:latin typeface="Comic Sans MS" panose="030F0702030302020204" pitchFamily="66" charset="0"/>
            </a:endParaRPr>
          </a:p>
        </p:txBody>
      </p:sp>
      <p:pic>
        <p:nvPicPr>
          <p:cNvPr id="5" name="Picture 6" descr="http://tutorial.math.lamar.edu/Classes/CalcIII/DIPolarCoords_files/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1227666" cy="1143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5" name="TextBox 24"/>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cxnSp>
        <p:nvCxnSpPr>
          <p:cNvPr id="27" name="Straight Arrow Connector 26"/>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cxnSp>
        <p:nvCxnSpPr>
          <p:cNvPr id="29" name="Straight Arrow Connector 28"/>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rotWithShape="1">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rotWithShape="1">
                <a:blip r:embed="rId10"/>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rotWithShape="1">
                <a:blip r:embed="rId11"/>
                <a:stretch>
                  <a:fillRect b="-1818"/>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689268" y="1494314"/>
                <a:ext cx="208214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ea typeface="Cambria Math"/>
                        </a:rPr>
                        <m:t>𝜃</m:t>
                      </m:r>
                      <m:r>
                        <a:rPr lang="en-US" sz="1400" i="1" smtClean="0">
                          <a:latin typeface="Cambria Math"/>
                          <a:ea typeface="Cambria Math"/>
                        </a:rPr>
                        <m:t>=0   </m:t>
                      </m:r>
                      <m:r>
                        <a:rPr lang="en-US" sz="1400" i="1" smtClean="0">
                          <a:latin typeface="Cambria Math"/>
                          <a:ea typeface="Cambria Math"/>
                        </a:rPr>
                        <m:t>𝑜𝑟</m:t>
                      </m:r>
                      <m:r>
                        <a:rPr lang="en-US" sz="1400" b="0" i="1" smtClean="0">
                          <a:latin typeface="Cambria Math"/>
                          <a:ea typeface="Cambria Math"/>
                        </a:rPr>
                        <m:t>   </m:t>
                      </m:r>
                      <m:r>
                        <a:rPr lang="en-US" sz="1400" i="1">
                          <a:latin typeface="Cambria Math"/>
                          <a:ea typeface="Cambria Math"/>
                        </a:rPr>
                        <m:t>𝜃</m:t>
                      </m:r>
                      <m:r>
                        <a:rPr lang="en-US" sz="1400" i="1">
                          <a:latin typeface="Cambria Math"/>
                          <a:ea typeface="Cambria Math"/>
                        </a:rPr>
                        <m:t>=0.955</m:t>
                      </m:r>
                    </m:oMath>
                  </m:oMathPara>
                </a14:m>
                <a:endParaRPr lang="en-GB" sz="1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3689268" y="1494314"/>
                <a:ext cx="2082140" cy="307777"/>
              </a:xfrm>
              <a:prstGeom prst="rect">
                <a:avLst/>
              </a:prstGeom>
              <a:blipFill rotWithShape="1">
                <a:blip r:embed="rId12"/>
                <a:stretch>
                  <a:fillRect/>
                </a:stretch>
              </a:blipFill>
              <a:ln w="25400">
                <a:noFill/>
              </a:ln>
            </p:spPr>
            <p:txBody>
              <a:bodyPr/>
              <a:lstStyle/>
              <a:p>
                <a:r>
                  <a:rPr lang="en-GB">
                    <a:noFill/>
                  </a:rPr>
                  <a:t> </a:t>
                </a:r>
              </a:p>
            </p:txBody>
          </p:sp>
        </mc:Fallback>
      </mc:AlternateContent>
      <p:pic>
        <p:nvPicPr>
          <p:cNvPr id="73"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44868" t="14783" r="1345" b="38782"/>
          <a:stretch/>
        </p:blipFill>
        <p:spPr bwMode="auto">
          <a:xfrm>
            <a:off x="5913912" y="1442853"/>
            <a:ext cx="3008155" cy="2077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4" name="TextBox 73"/>
              <p:cNvSpPr txBox="1"/>
              <p:nvPr/>
            </p:nvSpPr>
            <p:spPr>
              <a:xfrm>
                <a:off x="3817917" y="1777342"/>
                <a:ext cx="1799112" cy="55412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𝑟</m:t>
                      </m:r>
                      <m:r>
                        <a:rPr lang="en-US" sz="1400" i="1" smtClean="0">
                          <a:latin typeface="Cambria Math"/>
                          <a:ea typeface="Cambria Math"/>
                        </a:rPr>
                        <m:t>=0  </m:t>
                      </m:r>
                      <m:r>
                        <a:rPr lang="en-US" sz="1400" b="0" i="1" smtClean="0">
                          <a:latin typeface="Cambria Math"/>
                          <a:ea typeface="Cambria Math"/>
                        </a:rPr>
                        <m:t> </m:t>
                      </m:r>
                      <m:r>
                        <a:rPr lang="en-US" sz="1400" i="1" smtClean="0">
                          <a:latin typeface="Cambria Math"/>
                          <a:ea typeface="Cambria Math"/>
                        </a:rPr>
                        <m:t>𝑜𝑟</m:t>
                      </m:r>
                      <m:r>
                        <a:rPr lang="en-US" sz="1400" b="0" i="1" smtClean="0">
                          <a:latin typeface="Cambria Math"/>
                          <a:ea typeface="Cambria Math"/>
                        </a:rPr>
                        <m:t>  </m:t>
                      </m:r>
                      <m:r>
                        <a:rPr lang="en-US" sz="1400" b="0" i="1" smtClean="0">
                          <a:latin typeface="Cambria Math"/>
                          <a:ea typeface="Cambria Math"/>
                        </a:rPr>
                        <m:t>𝑟</m:t>
                      </m:r>
                      <m:r>
                        <a:rPr lang="en-US" sz="1400" i="1">
                          <a:latin typeface="Cambria Math"/>
                          <a:ea typeface="Cambria Math"/>
                        </a:rPr>
                        <m:t>=</m:t>
                      </m:r>
                      <m:f>
                        <m:fPr>
                          <m:ctrlPr>
                            <a:rPr lang="en-US" sz="1400" i="1" smtClean="0">
                              <a:latin typeface="Cambria Math"/>
                              <a:ea typeface="Cambria Math"/>
                            </a:rPr>
                          </m:ctrlPr>
                        </m:fPr>
                        <m:num>
                          <m:r>
                            <a:rPr lang="en-US" sz="1400" b="0" i="1" smtClean="0">
                              <a:latin typeface="Cambria Math"/>
                              <a:ea typeface="Cambria Math"/>
                            </a:rPr>
                            <m:t>2</m:t>
                          </m:r>
                          <m:r>
                            <a:rPr lang="en-US" sz="1400" b="0" i="1" smtClean="0">
                              <a:latin typeface="Cambria Math"/>
                              <a:ea typeface="Cambria Math"/>
                            </a:rPr>
                            <m:t>𝑎</m:t>
                          </m:r>
                          <m:rad>
                            <m:radPr>
                              <m:degHide m:val="on"/>
                              <m:ctrlPr>
                                <a:rPr lang="en-US" sz="1400" b="0" i="1" smtClean="0">
                                  <a:latin typeface="Cambria Math"/>
                                  <a:ea typeface="Cambria Math"/>
                                </a:rPr>
                              </m:ctrlPr>
                            </m:radPr>
                            <m:deg/>
                            <m:e>
                              <m:r>
                                <a:rPr lang="en-US" sz="1400" b="0" i="1" smtClean="0">
                                  <a:latin typeface="Cambria Math"/>
                                  <a:ea typeface="Cambria Math"/>
                                </a:rPr>
                                <m:t>2</m:t>
                              </m:r>
                            </m:e>
                          </m:rad>
                        </m:num>
                        <m:den>
                          <m:r>
                            <a:rPr lang="en-US" sz="1400" b="0" i="1" smtClean="0">
                              <a:latin typeface="Cambria Math"/>
                              <a:ea typeface="Cambria Math"/>
                            </a:rPr>
                            <m:t>3</m:t>
                          </m:r>
                        </m:den>
                      </m:f>
                    </m:oMath>
                  </m:oMathPara>
                </a14:m>
                <a:endParaRPr lang="en-GB" sz="1400" dirty="0"/>
              </a:p>
            </p:txBody>
          </p:sp>
        </mc:Choice>
        <mc:Fallback xmlns="">
          <p:sp>
            <p:nvSpPr>
              <p:cNvPr id="74" name="TextBox 73"/>
              <p:cNvSpPr txBox="1">
                <a:spLocks noRot="1" noChangeAspect="1" noMove="1" noResize="1" noEditPoints="1" noAdjustHandles="1" noChangeArrowheads="1" noChangeShapeType="1" noTextEdit="1"/>
              </p:cNvSpPr>
              <p:nvPr/>
            </p:nvSpPr>
            <p:spPr>
              <a:xfrm>
                <a:off x="3817917" y="1777342"/>
                <a:ext cx="1799112" cy="554126"/>
              </a:xfrm>
              <a:prstGeom prst="rect">
                <a:avLst/>
              </a:prstGeom>
              <a:blipFill rotWithShape="1">
                <a:blip r:embed="rId14"/>
                <a:stretch>
                  <a:fillRect/>
                </a:stretch>
              </a:blipFill>
              <a:ln w="25400">
                <a:noFill/>
              </a:ln>
            </p:spPr>
            <p:txBody>
              <a:bodyPr/>
              <a:lstStyle/>
              <a:p>
                <a:r>
                  <a:rPr lang="en-GB">
                    <a:noFill/>
                  </a:rPr>
                  <a:t> </a:t>
                </a:r>
              </a:p>
            </p:txBody>
          </p:sp>
        </mc:Fallback>
      </mc:AlternateContent>
      <p:grpSp>
        <p:nvGrpSpPr>
          <p:cNvPr id="80" name="Group 79"/>
          <p:cNvGrpSpPr/>
          <p:nvPr/>
        </p:nvGrpSpPr>
        <p:grpSpPr>
          <a:xfrm>
            <a:off x="7134102" y="1761506"/>
            <a:ext cx="152400" cy="152400"/>
            <a:chOff x="5105400" y="5029200"/>
            <a:chExt cx="152400" cy="152400"/>
          </a:xfrm>
        </p:grpSpPr>
        <p:cxnSp>
          <p:nvCxnSpPr>
            <p:cNvPr id="81" name="Straight Connector 80"/>
            <p:cNvCxnSpPr/>
            <p:nvPr/>
          </p:nvCxnSpPr>
          <p:spPr>
            <a:xfrm>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83" name="Straight Connector 82"/>
          <p:cNvCxnSpPr/>
          <p:nvPr/>
        </p:nvCxnSpPr>
        <p:spPr>
          <a:xfrm>
            <a:off x="6647214" y="1836717"/>
            <a:ext cx="1091540"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6634119" y="1477464"/>
            <a:ext cx="1196161" cy="276999"/>
          </a:xfrm>
          <a:prstGeom prst="rect">
            <a:avLst/>
          </a:prstGeom>
          <a:noFill/>
        </p:spPr>
        <p:txBody>
          <a:bodyPr wrap="none" rtlCol="0">
            <a:spAutoFit/>
          </a:bodyPr>
          <a:lstStyle/>
          <a:p>
            <a:r>
              <a:rPr lang="en-US" sz="1200" b="1" dirty="0" smtClean="0">
                <a:solidFill>
                  <a:srgbClr val="0000FF"/>
                </a:solidFill>
                <a:latin typeface="Comic Sans MS" panose="030F0702030302020204" pitchFamily="66" charset="0"/>
              </a:rPr>
              <a:t>(</a:t>
            </a:r>
            <a:r>
              <a:rPr lang="en-US" sz="1200" b="1" baseline="30000" dirty="0" smtClean="0">
                <a:solidFill>
                  <a:srgbClr val="0000FF"/>
                </a:solidFill>
                <a:latin typeface="Comic Sans MS" panose="030F0702030302020204" pitchFamily="66" charset="0"/>
              </a:rPr>
              <a:t>2a√2</a:t>
            </a:r>
            <a:r>
              <a:rPr lang="en-US" sz="1200" b="1" dirty="0" smtClean="0">
                <a:solidFill>
                  <a:srgbClr val="0000FF"/>
                </a:solidFill>
                <a:latin typeface="Comic Sans MS" panose="030F0702030302020204" pitchFamily="66" charset="0"/>
              </a:rPr>
              <a:t>/</a:t>
            </a:r>
            <a:r>
              <a:rPr lang="en-US" sz="1200" b="1" baseline="-25000" dirty="0" smtClean="0">
                <a:solidFill>
                  <a:srgbClr val="0000FF"/>
                </a:solidFill>
                <a:latin typeface="Comic Sans MS" panose="030F0702030302020204" pitchFamily="66" charset="0"/>
              </a:rPr>
              <a:t>3</a:t>
            </a:r>
            <a:r>
              <a:rPr lang="en-US" sz="1200" b="1" dirty="0" smtClean="0">
                <a:solidFill>
                  <a:srgbClr val="0000FF"/>
                </a:solidFill>
                <a:latin typeface="Comic Sans MS" panose="030F0702030302020204" pitchFamily="66" charset="0"/>
              </a:rPr>
              <a:t>,0.955)</a:t>
            </a:r>
            <a:endParaRPr lang="en-GB" sz="1200" b="1"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5" name="TextBox 84"/>
              <p:cNvSpPr txBox="1"/>
              <p:nvPr/>
            </p:nvSpPr>
            <p:spPr>
              <a:xfrm>
                <a:off x="4332514" y="2580903"/>
                <a:ext cx="75071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tx1"/>
                          </a:solidFill>
                          <a:latin typeface="Cambria Math"/>
                          <a:ea typeface="Cambria Math"/>
                        </a:rPr>
                        <m:t>𝜃</m:t>
                      </m:r>
                      <m:r>
                        <a:rPr lang="en-US" sz="1600" b="0" i="1" smtClean="0">
                          <a:solidFill>
                            <a:schemeClr val="tx1"/>
                          </a:solidFill>
                          <a:latin typeface="Cambria Math"/>
                          <a:ea typeface="Cambria Math"/>
                        </a:rPr>
                        <m:t>=0</m:t>
                      </m:r>
                    </m:oMath>
                  </m:oMathPara>
                </a14:m>
                <a:endParaRPr lang="en-GB" sz="1600" dirty="0">
                  <a:solidFill>
                    <a:schemeClr val="tx1"/>
                  </a:solidFill>
                </a:endParaRPr>
              </a:p>
            </p:txBody>
          </p:sp>
        </mc:Choice>
        <mc:Fallback xmlns="">
          <p:sp>
            <p:nvSpPr>
              <p:cNvPr id="85" name="TextBox 84"/>
              <p:cNvSpPr txBox="1">
                <a:spLocks noRot="1" noChangeAspect="1" noMove="1" noResize="1" noEditPoints="1" noAdjustHandles="1" noChangeArrowheads="1" noChangeShapeType="1" noTextEdit="1"/>
              </p:cNvSpPr>
              <p:nvPr/>
            </p:nvSpPr>
            <p:spPr>
              <a:xfrm>
                <a:off x="4332514" y="2580903"/>
                <a:ext cx="750718" cy="338554"/>
              </a:xfrm>
              <a:prstGeom prst="rect">
                <a:avLst/>
              </a:prstGeom>
              <a:blipFill rotWithShape="1">
                <a:blip r:embed="rId15"/>
                <a:stretch>
                  <a:fillRect/>
                </a:stretch>
              </a:blipFill>
            </p:spPr>
            <p:txBody>
              <a:bodyPr/>
              <a:lstStyle/>
              <a:p>
                <a:r>
                  <a:rPr lang="en-GB">
                    <a:noFill/>
                  </a:rPr>
                  <a:t> </a:t>
                </a:r>
              </a:p>
            </p:txBody>
          </p:sp>
        </mc:Fallback>
      </mc:AlternateContent>
      <p:sp>
        <p:nvSpPr>
          <p:cNvPr id="33" name="TextBox 32"/>
          <p:cNvSpPr txBox="1"/>
          <p:nvPr/>
        </p:nvSpPr>
        <p:spPr>
          <a:xfrm>
            <a:off x="3616525" y="3610097"/>
            <a:ext cx="5527475" cy="307777"/>
          </a:xfrm>
          <a:prstGeom prst="rect">
            <a:avLst/>
          </a:prstGeom>
          <a:noFill/>
        </p:spPr>
        <p:txBody>
          <a:bodyPr wrap="none" rtlCol="0">
            <a:spAutoFit/>
          </a:bodyPr>
          <a:lstStyle/>
          <a:p>
            <a:pPr algn="ctr"/>
            <a:r>
              <a:rPr lang="en-US" sz="1400" dirty="0" smtClean="0">
                <a:solidFill>
                  <a:srgbClr val="0000FF"/>
                </a:solidFill>
                <a:latin typeface="Comic Sans MS" panose="030F0702030302020204" pitchFamily="66" charset="0"/>
              </a:rPr>
              <a:t>We need to find the equation of the line above (in polar form…)</a:t>
            </a:r>
            <a:endParaRPr lang="en-GB" sz="1400" dirty="0">
              <a:solidFill>
                <a:srgbClr val="0000FF"/>
              </a:solidFill>
              <a:latin typeface="Comic Sans MS" panose="030F0702030302020204" pitchFamily="66" charset="0"/>
            </a:endParaRPr>
          </a:p>
        </p:txBody>
      </p:sp>
      <p:sp>
        <p:nvSpPr>
          <p:cNvPr id="24" name="TextBox 23"/>
          <p:cNvSpPr txBox="1"/>
          <p:nvPr/>
        </p:nvSpPr>
        <p:spPr>
          <a:xfrm>
            <a:off x="3526972" y="3916875"/>
            <a:ext cx="5427023" cy="523220"/>
          </a:xfrm>
          <a:prstGeom prst="rect">
            <a:avLst/>
          </a:prstGeom>
          <a:noFill/>
        </p:spPr>
        <p:txBody>
          <a:bodyPr wrap="square" rtlCol="0">
            <a:spAutoFit/>
          </a:bodyPr>
          <a:lstStyle/>
          <a:p>
            <a:pPr algn="ctr"/>
            <a:r>
              <a:rPr lang="en-US" sz="1400" dirty="0" smtClean="0">
                <a:solidFill>
                  <a:srgbClr val="0000FF"/>
                </a:solidFill>
                <a:latin typeface="Comic Sans MS" panose="030F0702030302020204" pitchFamily="66" charset="0"/>
                <a:sym typeface="Wingdings" panose="05000000000000000000" pitchFamily="2" charset="2"/>
              </a:rPr>
              <a:t> </a:t>
            </a:r>
            <a:r>
              <a:rPr lang="en-US" sz="1400" dirty="0" smtClean="0">
                <a:solidFill>
                  <a:srgbClr val="0000FF"/>
                </a:solidFill>
                <a:latin typeface="Comic Sans MS" panose="030F0702030302020204" pitchFamily="66" charset="0"/>
              </a:rPr>
              <a:t>A couple of trig ratios will be useful to us here. We already know that for this point:</a:t>
            </a:r>
            <a:endParaRPr lang="en-GB" sz="1400"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4" name="TextBox 33"/>
              <p:cNvSpPr txBox="1"/>
              <p:nvPr/>
            </p:nvSpPr>
            <p:spPr>
              <a:xfrm>
                <a:off x="3658590" y="4625439"/>
                <a:ext cx="1115291" cy="47378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𝑐𝑜𝑠</m:t>
                      </m:r>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a:ea typeface="Cambria Math"/>
                            </a:rPr>
                          </m:ctrlPr>
                        </m:fPr>
                        <m:num>
                          <m:r>
                            <a:rPr lang="en-US" sz="1200" b="0" i="1" smtClean="0">
                              <a:latin typeface="Cambria Math"/>
                              <a:ea typeface="Cambria Math"/>
                            </a:rPr>
                            <m:t>1</m:t>
                          </m:r>
                        </m:num>
                        <m:den>
                          <m:rad>
                            <m:radPr>
                              <m:degHide m:val="on"/>
                              <m:ctrlPr>
                                <a:rPr lang="en-US" sz="1200" b="0" i="1" smtClean="0">
                                  <a:latin typeface="Cambria Math"/>
                                  <a:ea typeface="Cambria Math"/>
                                </a:rPr>
                              </m:ctrlPr>
                            </m:radPr>
                            <m:deg/>
                            <m:e>
                              <m:r>
                                <a:rPr lang="en-US" sz="1200" b="0" i="1" smtClean="0">
                                  <a:latin typeface="Cambria Math"/>
                                  <a:ea typeface="Cambria Math"/>
                                </a:rPr>
                                <m:t>3</m:t>
                              </m:r>
                            </m:e>
                          </m:rad>
                        </m:den>
                      </m:f>
                    </m:oMath>
                  </m:oMathPara>
                </a14:m>
                <a:endParaRPr lang="en-GB" sz="1200" dirty="0"/>
              </a:p>
            </p:txBody>
          </p:sp>
        </mc:Choice>
        <mc:Fallback xmlns="">
          <p:sp>
            <p:nvSpPr>
              <p:cNvPr id="34" name="TextBox 33"/>
              <p:cNvSpPr txBox="1">
                <a:spLocks noRot="1" noChangeAspect="1" noMove="1" noResize="1" noEditPoints="1" noAdjustHandles="1" noChangeArrowheads="1" noChangeShapeType="1" noTextEdit="1"/>
              </p:cNvSpPr>
              <p:nvPr/>
            </p:nvSpPr>
            <p:spPr>
              <a:xfrm>
                <a:off x="3658590" y="4625439"/>
                <a:ext cx="1115291" cy="473784"/>
              </a:xfrm>
              <a:prstGeom prst="rect">
                <a:avLst/>
              </a:prstGeom>
              <a:blipFill rotWithShape="1">
                <a:blip r:embed="rId16"/>
                <a:stretch>
                  <a:fillRect/>
                </a:stretch>
              </a:blipFill>
              <a:ln w="25400">
                <a:noFill/>
              </a:ln>
            </p:spPr>
            <p:txBody>
              <a:bodyPr/>
              <a:lstStyle/>
              <a:p>
                <a:r>
                  <a:rPr lang="en-GB">
                    <a:noFill/>
                  </a:rPr>
                  <a:t> </a:t>
                </a:r>
              </a:p>
            </p:txBody>
          </p:sp>
        </mc:Fallback>
      </mc:AlternateContent>
      <p:grpSp>
        <p:nvGrpSpPr>
          <p:cNvPr id="8" name="Group 7"/>
          <p:cNvGrpSpPr/>
          <p:nvPr/>
        </p:nvGrpSpPr>
        <p:grpSpPr>
          <a:xfrm>
            <a:off x="5474524" y="4714504"/>
            <a:ext cx="2161310" cy="1035908"/>
            <a:chOff x="5474524" y="4714504"/>
            <a:chExt cx="2161310" cy="1035908"/>
          </a:xfrm>
        </p:grpSpPr>
        <p:sp>
          <p:nvSpPr>
            <p:cNvPr id="6" name="Right Triangle 5"/>
            <p:cNvSpPr/>
            <p:nvPr/>
          </p:nvSpPr>
          <p:spPr>
            <a:xfrm flipH="1">
              <a:off x="5474524" y="4714504"/>
              <a:ext cx="2161310" cy="1033153"/>
            </a:xfrm>
            <a:prstGeom prst="r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517081" y="5631659"/>
              <a:ext cx="118753" cy="118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Arc 8"/>
          <p:cNvSpPr/>
          <p:nvPr/>
        </p:nvSpPr>
        <p:spPr>
          <a:xfrm>
            <a:off x="5061098" y="5273750"/>
            <a:ext cx="914400" cy="914400"/>
          </a:xfrm>
          <a:prstGeom prst="arc">
            <a:avLst>
              <a:gd name="adj1" fmla="val 20121106"/>
              <a:gd name="adj2" fmla="val 2155721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p:cNvSpPr txBox="1"/>
          <p:nvPr/>
        </p:nvSpPr>
        <p:spPr>
          <a:xfrm>
            <a:off x="5932967" y="5475767"/>
            <a:ext cx="293670" cy="307777"/>
          </a:xfrm>
          <a:prstGeom prst="rect">
            <a:avLst/>
          </a:prstGeom>
          <a:noFill/>
        </p:spPr>
        <p:txBody>
          <a:bodyPr wrap="none" rtlCol="0">
            <a:spAutoFit/>
          </a:bodyPr>
          <a:lstStyle/>
          <a:p>
            <a:r>
              <a:rPr lang="el-GR" sz="1400" dirty="0" smtClean="0">
                <a:latin typeface="Comic Sans MS" panose="030F0702030302020204" pitchFamily="66" charset="0"/>
              </a:rPr>
              <a:t>θ</a:t>
            </a:r>
            <a:endParaRPr lang="en-GB" sz="1400" dirty="0">
              <a:latin typeface="Comic Sans MS" panose="030F0702030302020204" pitchFamily="66" charset="0"/>
            </a:endParaRPr>
          </a:p>
        </p:txBody>
      </p:sp>
      <p:sp>
        <p:nvSpPr>
          <p:cNvPr id="35" name="TextBox 34"/>
          <p:cNvSpPr txBox="1"/>
          <p:nvPr/>
        </p:nvSpPr>
        <p:spPr>
          <a:xfrm>
            <a:off x="6457508" y="5766390"/>
            <a:ext cx="264816" cy="307777"/>
          </a:xfrm>
          <a:prstGeom prst="rect">
            <a:avLst/>
          </a:prstGeom>
          <a:noFill/>
        </p:spPr>
        <p:txBody>
          <a:bodyPr wrap="none" rtlCol="0">
            <a:spAutoFit/>
          </a:bodyPr>
          <a:lstStyle/>
          <a:p>
            <a:r>
              <a:rPr lang="en-US" sz="1400" dirty="0" smtClean="0">
                <a:latin typeface="Comic Sans MS" panose="030F0702030302020204" pitchFamily="66" charset="0"/>
              </a:rPr>
              <a:t>1</a:t>
            </a:r>
            <a:endParaRPr lang="en-GB" sz="1400" dirty="0">
              <a:latin typeface="Comic Sans MS" panose="030F0702030302020204" pitchFamily="66" charset="0"/>
            </a:endParaRPr>
          </a:p>
        </p:txBody>
      </p:sp>
      <p:sp>
        <p:nvSpPr>
          <p:cNvPr id="36" name="TextBox 35"/>
          <p:cNvSpPr txBox="1"/>
          <p:nvPr/>
        </p:nvSpPr>
        <p:spPr>
          <a:xfrm>
            <a:off x="6280298" y="4866167"/>
            <a:ext cx="402674" cy="307777"/>
          </a:xfrm>
          <a:prstGeom prst="rect">
            <a:avLst/>
          </a:prstGeom>
          <a:noFill/>
        </p:spPr>
        <p:txBody>
          <a:bodyPr wrap="none" rtlCol="0">
            <a:spAutoFit/>
          </a:bodyPr>
          <a:lstStyle/>
          <a:p>
            <a:r>
              <a:rPr lang="en-US" sz="1400" dirty="0" smtClean="0">
                <a:latin typeface="Comic Sans MS" panose="030F0702030302020204" pitchFamily="66" charset="0"/>
              </a:rPr>
              <a:t>√3</a:t>
            </a:r>
            <a:endParaRPr lang="en-GB" sz="1400" dirty="0">
              <a:latin typeface="Comic Sans MS" panose="030F0702030302020204" pitchFamily="66" charset="0"/>
            </a:endParaRPr>
          </a:p>
        </p:txBody>
      </p:sp>
      <p:sp>
        <p:nvSpPr>
          <p:cNvPr id="37" name="TextBox 36"/>
          <p:cNvSpPr txBox="1"/>
          <p:nvPr/>
        </p:nvSpPr>
        <p:spPr>
          <a:xfrm>
            <a:off x="7634176" y="5092995"/>
            <a:ext cx="402674" cy="307777"/>
          </a:xfrm>
          <a:prstGeom prst="rect">
            <a:avLst/>
          </a:prstGeom>
          <a:noFill/>
        </p:spPr>
        <p:txBody>
          <a:bodyPr wrap="none" rtlCol="0">
            <a:spAutoFit/>
          </a:bodyPr>
          <a:lstStyle/>
          <a:p>
            <a:r>
              <a:rPr lang="en-US" sz="1400" dirty="0" smtClean="0">
                <a:latin typeface="Comic Sans MS" panose="030F0702030302020204" pitchFamily="66" charset="0"/>
              </a:rPr>
              <a:t>√2</a:t>
            </a:r>
            <a:endParaRPr lang="en-GB" sz="1400" dirty="0">
              <a:latin typeface="Comic Sans MS" panose="030F0702030302020204" pitchFamily="66" charset="0"/>
            </a:endParaRPr>
          </a:p>
        </p:txBody>
      </p:sp>
      <p:sp>
        <p:nvSpPr>
          <p:cNvPr id="38" name="TextBox 37"/>
          <p:cNvSpPr txBox="1"/>
          <p:nvPr/>
        </p:nvSpPr>
        <p:spPr>
          <a:xfrm>
            <a:off x="6372446" y="6053469"/>
            <a:ext cx="494046" cy="307777"/>
          </a:xfrm>
          <a:prstGeom prst="rect">
            <a:avLst/>
          </a:prstGeom>
          <a:noFill/>
        </p:spPr>
        <p:txBody>
          <a:bodyPr wrap="none" rtlCol="0">
            <a:spAutoFit/>
          </a:bodyPr>
          <a:lstStyle/>
          <a:p>
            <a:r>
              <a:rPr lang="en-US" sz="1400" dirty="0" err="1" smtClean="0">
                <a:solidFill>
                  <a:srgbClr val="FF0000"/>
                </a:solidFill>
                <a:latin typeface="Comic Sans MS" panose="030F0702030302020204" pitchFamily="66" charset="0"/>
              </a:rPr>
              <a:t>Adj</a:t>
            </a:r>
            <a:endParaRPr lang="en-GB" sz="1400" dirty="0">
              <a:solidFill>
                <a:srgbClr val="FF0000"/>
              </a:solidFill>
              <a:latin typeface="Comic Sans MS" panose="030F0702030302020204" pitchFamily="66" charset="0"/>
            </a:endParaRPr>
          </a:p>
        </p:txBody>
      </p:sp>
      <p:sp>
        <p:nvSpPr>
          <p:cNvPr id="39" name="TextBox 38"/>
          <p:cNvSpPr txBox="1"/>
          <p:nvPr/>
        </p:nvSpPr>
        <p:spPr>
          <a:xfrm>
            <a:off x="7928344" y="5068186"/>
            <a:ext cx="519694" cy="307777"/>
          </a:xfrm>
          <a:prstGeom prst="rect">
            <a:avLst/>
          </a:prstGeom>
          <a:noFill/>
        </p:spPr>
        <p:txBody>
          <a:bodyPr wrap="none" rtlCol="0">
            <a:spAutoFit/>
          </a:bodyPr>
          <a:lstStyle/>
          <a:p>
            <a:r>
              <a:rPr lang="en-US" sz="1400" dirty="0" err="1" smtClean="0">
                <a:solidFill>
                  <a:srgbClr val="FF0000"/>
                </a:solidFill>
                <a:latin typeface="Comic Sans MS" panose="030F0702030302020204" pitchFamily="66" charset="0"/>
              </a:rPr>
              <a:t>Opp</a:t>
            </a:r>
            <a:endParaRPr lang="en-GB" sz="1400" dirty="0">
              <a:solidFill>
                <a:srgbClr val="FF0000"/>
              </a:solidFill>
              <a:latin typeface="Comic Sans MS" panose="030F0702030302020204" pitchFamily="66" charset="0"/>
            </a:endParaRPr>
          </a:p>
        </p:txBody>
      </p:sp>
      <p:sp>
        <p:nvSpPr>
          <p:cNvPr id="40" name="TextBox 39"/>
          <p:cNvSpPr txBox="1"/>
          <p:nvPr/>
        </p:nvSpPr>
        <p:spPr>
          <a:xfrm>
            <a:off x="6092455" y="4614531"/>
            <a:ext cx="511679" cy="307777"/>
          </a:xfrm>
          <a:prstGeom prst="rect">
            <a:avLst/>
          </a:prstGeom>
          <a:noFill/>
        </p:spPr>
        <p:txBody>
          <a:bodyPr wrap="none" rtlCol="0">
            <a:spAutoFit/>
          </a:bodyPr>
          <a:lstStyle/>
          <a:p>
            <a:r>
              <a:rPr lang="en-US" sz="1400" dirty="0" err="1" smtClean="0">
                <a:solidFill>
                  <a:srgbClr val="FF0000"/>
                </a:solidFill>
                <a:latin typeface="Comic Sans MS" panose="030F0702030302020204" pitchFamily="66" charset="0"/>
              </a:rPr>
              <a:t>Hyp</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1" name="TextBox 40"/>
              <p:cNvSpPr txBox="1"/>
              <p:nvPr/>
            </p:nvSpPr>
            <p:spPr>
              <a:xfrm>
                <a:off x="4650963" y="4618352"/>
                <a:ext cx="612154" cy="507318"/>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a:ea typeface="Cambria Math"/>
                            </a:rPr>
                          </m:ctrlPr>
                        </m:dPr>
                        <m:e>
                          <m:f>
                            <m:fPr>
                              <m:ctrlPr>
                                <a:rPr lang="en-US" sz="1200" i="1">
                                  <a:latin typeface="Cambria Math"/>
                                  <a:ea typeface="Cambria Math"/>
                                </a:rPr>
                              </m:ctrlPr>
                            </m:fPr>
                            <m:num>
                              <m:r>
                                <a:rPr lang="en-US" sz="1200" i="1">
                                  <a:latin typeface="Cambria Math"/>
                                  <a:ea typeface="Cambria Math"/>
                                </a:rPr>
                                <m:t>𝐴𝑑𝑗</m:t>
                              </m:r>
                            </m:num>
                            <m:den>
                              <m:r>
                                <a:rPr lang="en-US" sz="1200" i="1">
                                  <a:latin typeface="Cambria Math"/>
                                  <a:ea typeface="Cambria Math"/>
                                </a:rPr>
                                <m:t>𝐻𝑦𝑝</m:t>
                              </m:r>
                            </m:den>
                          </m:f>
                        </m:e>
                      </m:d>
                    </m:oMath>
                  </m:oMathPara>
                </a14:m>
                <a:endParaRPr lang="en-GB" sz="1200" dirty="0"/>
              </a:p>
            </p:txBody>
          </p:sp>
        </mc:Choice>
        <mc:Fallback xmlns="">
          <p:sp>
            <p:nvSpPr>
              <p:cNvPr id="41" name="TextBox 40"/>
              <p:cNvSpPr txBox="1">
                <a:spLocks noRot="1" noChangeAspect="1" noMove="1" noResize="1" noEditPoints="1" noAdjustHandles="1" noChangeArrowheads="1" noChangeShapeType="1" noTextEdit="1"/>
              </p:cNvSpPr>
              <p:nvPr/>
            </p:nvSpPr>
            <p:spPr>
              <a:xfrm>
                <a:off x="4650963" y="4618352"/>
                <a:ext cx="612154" cy="507318"/>
              </a:xfrm>
              <a:prstGeom prst="rect">
                <a:avLst/>
              </a:prstGeom>
              <a:blipFill rotWithShape="1">
                <a:blip r:embed="rId17"/>
                <a:stretch>
                  <a:fillRect b="-1205"/>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3672767" y="5383895"/>
                <a:ext cx="1115291" cy="52392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a:ea typeface="Cambria Math"/>
                            </a:rPr>
                          </m:ctrlPr>
                        </m:fPr>
                        <m:num>
                          <m:rad>
                            <m:radPr>
                              <m:degHide m:val="on"/>
                              <m:ctrlPr>
                                <a:rPr lang="en-US" sz="1200" b="0" i="1" smtClean="0">
                                  <a:latin typeface="Cambria Math"/>
                                  <a:ea typeface="Cambria Math"/>
                                </a:rPr>
                              </m:ctrlPr>
                            </m:radPr>
                            <m:deg/>
                            <m:e>
                              <m:r>
                                <a:rPr lang="en-US" sz="1200" b="0" i="1" smtClean="0">
                                  <a:latin typeface="Cambria Math"/>
                                  <a:ea typeface="Cambria Math"/>
                                </a:rPr>
                                <m:t>2</m:t>
                              </m:r>
                            </m:e>
                          </m:rad>
                        </m:num>
                        <m:den>
                          <m:rad>
                            <m:radPr>
                              <m:degHide m:val="on"/>
                              <m:ctrlPr>
                                <a:rPr lang="en-US" sz="1200" b="0" i="1" smtClean="0">
                                  <a:latin typeface="Cambria Math"/>
                                  <a:ea typeface="Cambria Math"/>
                                </a:rPr>
                              </m:ctrlPr>
                            </m:radPr>
                            <m:deg/>
                            <m:e>
                              <m:r>
                                <a:rPr lang="en-US" sz="1200" b="0" i="1" smtClean="0">
                                  <a:latin typeface="Cambria Math"/>
                                  <a:ea typeface="Cambria Math"/>
                                </a:rPr>
                                <m:t>3</m:t>
                              </m:r>
                            </m:e>
                          </m:rad>
                        </m:den>
                      </m:f>
                    </m:oMath>
                  </m:oMathPara>
                </a14:m>
                <a:endParaRPr lang="en-GB" sz="1200" dirty="0"/>
              </a:p>
            </p:txBody>
          </p:sp>
        </mc:Choice>
        <mc:Fallback xmlns="">
          <p:sp>
            <p:nvSpPr>
              <p:cNvPr id="42" name="TextBox 41"/>
              <p:cNvSpPr txBox="1">
                <a:spLocks noRot="1" noChangeAspect="1" noMove="1" noResize="1" noEditPoints="1" noAdjustHandles="1" noChangeArrowheads="1" noChangeShapeType="1" noTextEdit="1"/>
              </p:cNvSpPr>
              <p:nvPr/>
            </p:nvSpPr>
            <p:spPr>
              <a:xfrm>
                <a:off x="3672767" y="5383895"/>
                <a:ext cx="1115291" cy="523926"/>
              </a:xfrm>
              <a:prstGeom prst="rect">
                <a:avLst/>
              </a:prstGeom>
              <a:blipFill rotWithShape="1">
                <a:blip r:embed="rId1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4686405" y="5376808"/>
                <a:ext cx="612154" cy="507318"/>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a:ea typeface="Cambria Math"/>
                            </a:rPr>
                          </m:ctrlPr>
                        </m:dPr>
                        <m:e>
                          <m:f>
                            <m:fPr>
                              <m:ctrlPr>
                                <a:rPr lang="en-US" sz="1200" i="1">
                                  <a:latin typeface="Cambria Math"/>
                                  <a:ea typeface="Cambria Math"/>
                                </a:rPr>
                              </m:ctrlPr>
                            </m:fPr>
                            <m:num>
                              <m:r>
                                <a:rPr lang="en-US" sz="1200" b="0" i="1" smtClean="0">
                                  <a:latin typeface="Cambria Math"/>
                                  <a:ea typeface="Cambria Math"/>
                                </a:rPr>
                                <m:t>𝑂𝑝𝑝</m:t>
                              </m:r>
                            </m:num>
                            <m:den>
                              <m:r>
                                <a:rPr lang="en-US" sz="1200" i="1">
                                  <a:latin typeface="Cambria Math"/>
                                  <a:ea typeface="Cambria Math"/>
                                </a:rPr>
                                <m:t>𝐻𝑦𝑝</m:t>
                              </m:r>
                            </m:den>
                          </m:f>
                        </m:e>
                      </m:d>
                    </m:oMath>
                  </m:oMathPara>
                </a14:m>
                <a:endParaRPr lang="en-GB" sz="1200" dirty="0"/>
              </a:p>
            </p:txBody>
          </p:sp>
        </mc:Choice>
        <mc:Fallback xmlns="">
          <p:sp>
            <p:nvSpPr>
              <p:cNvPr id="43" name="TextBox 42"/>
              <p:cNvSpPr txBox="1">
                <a:spLocks noRot="1" noChangeAspect="1" noMove="1" noResize="1" noEditPoints="1" noAdjustHandles="1" noChangeArrowheads="1" noChangeShapeType="1" noTextEdit="1"/>
              </p:cNvSpPr>
              <p:nvPr/>
            </p:nvSpPr>
            <p:spPr>
              <a:xfrm>
                <a:off x="4686405" y="5376808"/>
                <a:ext cx="612154" cy="507318"/>
              </a:xfrm>
              <a:prstGeom prst="rect">
                <a:avLst/>
              </a:prstGeom>
              <a:blipFill rotWithShape="1">
                <a:blip r:embed="rId19"/>
                <a:stretch>
                  <a:fillRect b="-1205"/>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4632689" y="2983100"/>
                <a:ext cx="1115291" cy="52392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a:ea typeface="Cambria Math"/>
                            </a:rPr>
                          </m:ctrlPr>
                        </m:fPr>
                        <m:num>
                          <m:rad>
                            <m:radPr>
                              <m:degHide m:val="on"/>
                              <m:ctrlPr>
                                <a:rPr lang="en-US" sz="1200" b="0" i="1" smtClean="0">
                                  <a:latin typeface="Cambria Math"/>
                                  <a:ea typeface="Cambria Math"/>
                                </a:rPr>
                              </m:ctrlPr>
                            </m:radPr>
                            <m:deg/>
                            <m:e>
                              <m:r>
                                <a:rPr lang="en-US" sz="1200" b="0" i="1" smtClean="0">
                                  <a:latin typeface="Cambria Math"/>
                                  <a:ea typeface="Cambria Math"/>
                                </a:rPr>
                                <m:t>2</m:t>
                              </m:r>
                            </m:e>
                          </m:rad>
                        </m:num>
                        <m:den>
                          <m:rad>
                            <m:radPr>
                              <m:degHide m:val="on"/>
                              <m:ctrlPr>
                                <a:rPr lang="en-US" sz="1200" b="0" i="1" smtClean="0">
                                  <a:latin typeface="Cambria Math"/>
                                  <a:ea typeface="Cambria Math"/>
                                </a:rPr>
                              </m:ctrlPr>
                            </m:radPr>
                            <m:deg/>
                            <m:e>
                              <m:r>
                                <a:rPr lang="en-US" sz="1200" b="0" i="1" smtClean="0">
                                  <a:latin typeface="Cambria Math"/>
                                  <a:ea typeface="Cambria Math"/>
                                </a:rPr>
                                <m:t>3</m:t>
                              </m:r>
                            </m:e>
                          </m:rad>
                        </m:den>
                      </m:f>
                    </m:oMath>
                  </m:oMathPara>
                </a14:m>
                <a:endParaRPr lang="en-GB" sz="1200" dirty="0"/>
              </a:p>
            </p:txBody>
          </p:sp>
        </mc:Choice>
        <mc:Fallback xmlns="">
          <p:sp>
            <p:nvSpPr>
              <p:cNvPr id="44" name="TextBox 43"/>
              <p:cNvSpPr txBox="1">
                <a:spLocks noRot="1" noChangeAspect="1" noMove="1" noResize="1" noEditPoints="1" noAdjustHandles="1" noChangeArrowheads="1" noChangeShapeType="1" noTextEdit="1"/>
              </p:cNvSpPr>
              <p:nvPr/>
            </p:nvSpPr>
            <p:spPr>
              <a:xfrm>
                <a:off x="4632689" y="2983100"/>
                <a:ext cx="1115291" cy="523926"/>
              </a:xfrm>
              <a:prstGeom prst="rect">
                <a:avLst/>
              </a:prstGeom>
              <a:blipFill rotWithShape="1">
                <a:blip r:embed="rId20"/>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656610" y="3032165"/>
                <a:ext cx="1115291" cy="47378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𝑐𝑜𝑠</m:t>
                      </m:r>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a:ea typeface="Cambria Math"/>
                            </a:rPr>
                          </m:ctrlPr>
                        </m:fPr>
                        <m:num>
                          <m:r>
                            <a:rPr lang="en-US" sz="1200" b="0" i="1" smtClean="0">
                              <a:latin typeface="Cambria Math"/>
                              <a:ea typeface="Cambria Math"/>
                            </a:rPr>
                            <m:t>1</m:t>
                          </m:r>
                        </m:num>
                        <m:den>
                          <m:rad>
                            <m:radPr>
                              <m:degHide m:val="on"/>
                              <m:ctrlPr>
                                <a:rPr lang="en-US" sz="1200" b="0" i="1" smtClean="0">
                                  <a:latin typeface="Cambria Math"/>
                                  <a:ea typeface="Cambria Math"/>
                                </a:rPr>
                              </m:ctrlPr>
                            </m:radPr>
                            <m:deg/>
                            <m:e>
                              <m:r>
                                <a:rPr lang="en-US" sz="1200" b="0" i="1" smtClean="0">
                                  <a:latin typeface="Cambria Math"/>
                                  <a:ea typeface="Cambria Math"/>
                                </a:rPr>
                                <m:t>3</m:t>
                              </m:r>
                            </m:e>
                          </m:rad>
                        </m:den>
                      </m:f>
                    </m:oMath>
                  </m:oMathPara>
                </a14:m>
                <a:endParaRPr lang="en-GB" sz="1200" dirty="0"/>
              </a:p>
            </p:txBody>
          </p:sp>
        </mc:Choice>
        <mc:Fallback xmlns="">
          <p:sp>
            <p:nvSpPr>
              <p:cNvPr id="45" name="TextBox 44"/>
              <p:cNvSpPr txBox="1">
                <a:spLocks noRot="1" noChangeAspect="1" noMove="1" noResize="1" noEditPoints="1" noAdjustHandles="1" noChangeArrowheads="1" noChangeShapeType="1" noTextEdit="1"/>
              </p:cNvSpPr>
              <p:nvPr/>
            </p:nvSpPr>
            <p:spPr>
              <a:xfrm>
                <a:off x="3656610" y="3032165"/>
                <a:ext cx="1115291" cy="473784"/>
              </a:xfrm>
              <a:prstGeom prst="rect">
                <a:avLst/>
              </a:prstGeom>
              <a:blipFill rotWithShape="1">
                <a:blip r:embed="rId21"/>
                <a:stretch>
                  <a:fillRect/>
                </a:stretch>
              </a:blipFill>
              <a:ln w="25400">
                <a:noFill/>
              </a:ln>
            </p:spPr>
            <p:txBody>
              <a:bodyPr/>
              <a:lstStyle/>
              <a:p>
                <a:r>
                  <a:rPr lang="en-GB">
                    <a:noFill/>
                  </a:rPr>
                  <a:t> </a:t>
                </a:r>
              </a:p>
            </p:txBody>
          </p:sp>
        </mc:Fallback>
      </mc:AlternateContent>
    </p:spTree>
    <p:extLst>
      <p:ext uri="{BB962C8B-B14F-4D97-AF65-F5344CB8AC3E}">
        <p14:creationId xmlns:p14="http://schemas.microsoft.com/office/powerpoint/2010/main" val="196713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linds(horizont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linds(horizont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par>
                                <p:cTn id="31" presetID="3" presetClass="entr" presetSubtype="1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blinds(horizontal)">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blinds(horizontal)">
                                      <p:cBhvr>
                                        <p:cTn id="43" dur="500"/>
                                        <p:tgtEl>
                                          <p:spTgt spid="39"/>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blinds(horizontal)">
                                      <p:cBhvr>
                                        <p:cTn id="48" dur="500"/>
                                        <p:tgtEl>
                                          <p:spTgt spid="40"/>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blinds(horizontal)">
                                      <p:cBhvr>
                                        <p:cTn id="53" dur="500"/>
                                        <p:tgtEl>
                                          <p:spTgt spid="35"/>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blinds(horizontal)">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blinds(horizontal)">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blinds(horizontal)">
                                      <p:cBhvr>
                                        <p:cTn id="68" dur="500"/>
                                        <p:tgtEl>
                                          <p:spTgt spid="42"/>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blinds(horizontal)">
                                      <p:cBhvr>
                                        <p:cTn id="73" dur="500"/>
                                        <p:tgtEl>
                                          <p:spTgt spid="43"/>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blinds(horizontal)">
                                      <p:cBhvr>
                                        <p:cTn id="78" dur="500"/>
                                        <p:tgtEl>
                                          <p:spTgt spid="44"/>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blinds(horizontal)">
                                      <p:cBhvr>
                                        <p:cTn id="8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4" grpId="0"/>
      <p:bldP spid="34" grpId="0"/>
      <p:bldP spid="9" grpId="0" animBg="1"/>
      <p:bldP spid="10" grpId="0"/>
      <p:bldP spid="35" grpId="0"/>
      <p:bldP spid="36" grpId="0"/>
      <p:bldP spid="37" grpId="0"/>
      <p:bldP spid="38" grpId="0"/>
      <p:bldP spid="39" grpId="0"/>
      <p:bldP spid="40" grpId="0"/>
      <p:bldP spid="41" grpId="0"/>
      <p:bldP spid="42" grpId="0"/>
      <p:bldP spid="43" grpId="0"/>
      <p:bldP spid="44" grpId="0"/>
      <p:bldP spid="4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152400" y="1600200"/>
            <a:ext cx="3429000" cy="4895603"/>
          </a:xfrm>
        </p:spPr>
        <p:txBody>
          <a:bodyPr>
            <a:normAutofit/>
          </a:bodyPr>
          <a:lstStyle/>
          <a:p>
            <a:pPr marL="0" indent="0" algn="ctr">
              <a:buNone/>
            </a:pPr>
            <a:r>
              <a:rPr lang="en-GB" sz="1400" b="1" dirty="0" smtClean="0">
                <a:latin typeface="Comic Sans MS" panose="030F0702030302020204" pitchFamily="66" charset="0"/>
              </a:rPr>
              <a:t>You can use the Polar equation to find tangents to a curve that are parallel or perpendicular to the original line</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Find the coordinates and the equations of the tangents to the curve:</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r = asin2</a:t>
            </a:r>
            <a:r>
              <a:rPr lang="el-GR" sz="1400" dirty="0" smtClean="0">
                <a:latin typeface="Comic Sans MS" panose="030F0702030302020204" pitchFamily="66" charset="0"/>
              </a:rPr>
              <a:t>θ</a:t>
            </a:r>
            <a:r>
              <a:rPr lang="en-US" sz="1400" dirty="0" smtClean="0">
                <a:latin typeface="Comic Sans MS" panose="030F0702030302020204" pitchFamily="66" charset="0"/>
              </a:rPr>
              <a:t>,     0 ≤ </a:t>
            </a:r>
            <a:r>
              <a:rPr lang="el-GR" sz="1400" dirty="0" smtClean="0">
                <a:latin typeface="Comic Sans MS" panose="030F0702030302020204" pitchFamily="66" charset="0"/>
              </a:rPr>
              <a:t>θ</a:t>
            </a:r>
            <a:r>
              <a:rPr lang="en-US" sz="1400" dirty="0" smtClean="0">
                <a:latin typeface="Comic Sans MS" panose="030F0702030302020204" pitchFamily="66" charset="0"/>
              </a:rPr>
              <a:t> ≤ </a:t>
            </a:r>
            <a:r>
              <a:rPr lang="el-GR" sz="1400" baseline="30000" dirty="0" smtClean="0">
                <a:latin typeface="Comic Sans MS" panose="030F0702030302020204" pitchFamily="66" charset="0"/>
              </a:rPr>
              <a:t>π</a:t>
            </a:r>
            <a:r>
              <a:rPr lang="en-US" sz="1400" dirty="0" smtClean="0">
                <a:latin typeface="Comic Sans MS" panose="030F0702030302020204" pitchFamily="66" charset="0"/>
              </a:rPr>
              <a:t>/</a:t>
            </a:r>
            <a:r>
              <a:rPr lang="en-US" sz="1400" baseline="-25000" dirty="0" smtClean="0">
                <a:latin typeface="Comic Sans MS" panose="030F0702030302020204" pitchFamily="66" charset="0"/>
              </a:rPr>
              <a:t>2</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Where the tangents are:</a:t>
            </a:r>
          </a:p>
          <a:p>
            <a:pPr algn="ctr">
              <a:buAutoNum type="alphaLcParenR"/>
            </a:pPr>
            <a:r>
              <a:rPr lang="en-US" sz="1400" dirty="0" smtClean="0">
                <a:latin typeface="Comic Sans MS" panose="030F0702030302020204" pitchFamily="66" charset="0"/>
              </a:rPr>
              <a:t>Parallel to the initial line</a:t>
            </a:r>
          </a:p>
          <a:p>
            <a:pPr algn="ctr">
              <a:buAutoNum type="alphaLcParenR"/>
            </a:pPr>
            <a:r>
              <a:rPr lang="en-US" sz="1400" dirty="0" smtClean="0">
                <a:latin typeface="Comic Sans MS" panose="030F0702030302020204" pitchFamily="66" charset="0"/>
              </a:rPr>
              <a:t>Perpendicular to the initial line</a:t>
            </a:r>
          </a:p>
          <a:p>
            <a:pPr algn="ctr">
              <a:buAutoNum type="alphaLcParenR"/>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Give answers to 3 </a:t>
            </a:r>
            <a:r>
              <a:rPr lang="en-US" sz="1400" dirty="0" err="1" smtClean="0">
                <a:latin typeface="Comic Sans MS" panose="030F0702030302020204" pitchFamily="66" charset="0"/>
              </a:rPr>
              <a:t>s.f</a:t>
            </a:r>
            <a:r>
              <a:rPr lang="en-US" sz="1400" dirty="0" smtClean="0">
                <a:latin typeface="Comic Sans MS" panose="030F0702030302020204" pitchFamily="66" charset="0"/>
              </a:rPr>
              <a:t> where appropriate:</a:t>
            </a:r>
          </a:p>
        </p:txBody>
      </p:sp>
      <p:sp>
        <p:nvSpPr>
          <p:cNvPr id="4" name="TextBox 3"/>
          <p:cNvSpPr txBox="1"/>
          <p:nvPr/>
        </p:nvSpPr>
        <p:spPr>
          <a:xfrm>
            <a:off x="8722406" y="6550223"/>
            <a:ext cx="405880" cy="307777"/>
          </a:xfrm>
          <a:prstGeom prst="rect">
            <a:avLst/>
          </a:prstGeom>
          <a:noFill/>
        </p:spPr>
        <p:txBody>
          <a:bodyPr wrap="none" rtlCol="0">
            <a:spAutoFit/>
          </a:bodyPr>
          <a:lstStyle/>
          <a:p>
            <a:pPr algn="ctr"/>
            <a:r>
              <a:rPr lang="en-GB" sz="1400" dirty="0" smtClean="0">
                <a:latin typeface="Comic Sans MS" panose="030F0702030302020204" pitchFamily="66" charset="0"/>
              </a:rPr>
              <a:t>7E</a:t>
            </a:r>
            <a:endParaRPr lang="en-GB" sz="1400" dirty="0">
              <a:latin typeface="Comic Sans MS" panose="030F0702030302020204" pitchFamily="66" charset="0"/>
            </a:endParaRPr>
          </a:p>
        </p:txBody>
      </p:sp>
      <p:pic>
        <p:nvPicPr>
          <p:cNvPr id="5" name="Picture 6" descr="http://tutorial.math.lamar.edu/Classes/CalcIII/DIPolarCoords_files/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1227666" cy="1143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5" name="TextBox 24"/>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cxnSp>
        <p:nvCxnSpPr>
          <p:cNvPr id="27" name="Straight Arrow Connector 26"/>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cxnSp>
        <p:nvCxnSpPr>
          <p:cNvPr id="29" name="Straight Arrow Connector 28"/>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rotWithShape="1">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rotWithShape="1">
                <a:blip r:embed="rId10"/>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rotWithShape="1">
                <a:blip r:embed="rId11"/>
                <a:stretch>
                  <a:fillRect b="-1818"/>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689268" y="1494314"/>
                <a:ext cx="208214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ea typeface="Cambria Math"/>
                        </a:rPr>
                        <m:t>𝜃</m:t>
                      </m:r>
                      <m:r>
                        <a:rPr lang="en-US" sz="1400" i="1" smtClean="0">
                          <a:latin typeface="Cambria Math"/>
                          <a:ea typeface="Cambria Math"/>
                        </a:rPr>
                        <m:t>=0   </m:t>
                      </m:r>
                      <m:r>
                        <a:rPr lang="en-US" sz="1400" i="1" smtClean="0">
                          <a:latin typeface="Cambria Math"/>
                          <a:ea typeface="Cambria Math"/>
                        </a:rPr>
                        <m:t>𝑜𝑟</m:t>
                      </m:r>
                      <m:r>
                        <a:rPr lang="en-US" sz="1400" b="0" i="1" smtClean="0">
                          <a:latin typeface="Cambria Math"/>
                          <a:ea typeface="Cambria Math"/>
                        </a:rPr>
                        <m:t>   </m:t>
                      </m:r>
                      <m:r>
                        <a:rPr lang="en-US" sz="1400" i="1">
                          <a:latin typeface="Cambria Math"/>
                          <a:ea typeface="Cambria Math"/>
                        </a:rPr>
                        <m:t>𝜃</m:t>
                      </m:r>
                      <m:r>
                        <a:rPr lang="en-US" sz="1400" i="1">
                          <a:latin typeface="Cambria Math"/>
                          <a:ea typeface="Cambria Math"/>
                        </a:rPr>
                        <m:t>=0.955</m:t>
                      </m:r>
                    </m:oMath>
                  </m:oMathPara>
                </a14:m>
                <a:endParaRPr lang="en-GB" sz="1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3689268" y="1494314"/>
                <a:ext cx="2082140" cy="307777"/>
              </a:xfrm>
              <a:prstGeom prst="rect">
                <a:avLst/>
              </a:prstGeom>
              <a:blipFill rotWithShape="1">
                <a:blip r:embed="rId12"/>
                <a:stretch>
                  <a:fillRect/>
                </a:stretch>
              </a:blipFill>
              <a:ln w="25400">
                <a:noFill/>
              </a:ln>
            </p:spPr>
            <p:txBody>
              <a:bodyPr/>
              <a:lstStyle/>
              <a:p>
                <a:r>
                  <a:rPr lang="en-GB">
                    <a:noFill/>
                  </a:rPr>
                  <a:t> </a:t>
                </a:r>
              </a:p>
            </p:txBody>
          </p:sp>
        </mc:Fallback>
      </mc:AlternateContent>
      <p:pic>
        <p:nvPicPr>
          <p:cNvPr id="73"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44868" t="14783" r="1345" b="38782"/>
          <a:stretch/>
        </p:blipFill>
        <p:spPr bwMode="auto">
          <a:xfrm>
            <a:off x="5913912" y="1442853"/>
            <a:ext cx="3008155" cy="2077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4" name="TextBox 73"/>
              <p:cNvSpPr txBox="1"/>
              <p:nvPr/>
            </p:nvSpPr>
            <p:spPr>
              <a:xfrm>
                <a:off x="3817917" y="1777342"/>
                <a:ext cx="1799112" cy="55412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𝑟</m:t>
                      </m:r>
                      <m:r>
                        <a:rPr lang="en-US" sz="1400" i="1" smtClean="0">
                          <a:latin typeface="Cambria Math"/>
                          <a:ea typeface="Cambria Math"/>
                        </a:rPr>
                        <m:t>=0  </m:t>
                      </m:r>
                      <m:r>
                        <a:rPr lang="en-US" sz="1400" b="0" i="1" smtClean="0">
                          <a:latin typeface="Cambria Math"/>
                          <a:ea typeface="Cambria Math"/>
                        </a:rPr>
                        <m:t> </m:t>
                      </m:r>
                      <m:r>
                        <a:rPr lang="en-US" sz="1400" i="1" smtClean="0">
                          <a:latin typeface="Cambria Math"/>
                          <a:ea typeface="Cambria Math"/>
                        </a:rPr>
                        <m:t>𝑜𝑟</m:t>
                      </m:r>
                      <m:r>
                        <a:rPr lang="en-US" sz="1400" b="0" i="1" smtClean="0">
                          <a:latin typeface="Cambria Math"/>
                          <a:ea typeface="Cambria Math"/>
                        </a:rPr>
                        <m:t>  </m:t>
                      </m:r>
                      <m:r>
                        <a:rPr lang="en-US" sz="1400" b="0" i="1" smtClean="0">
                          <a:latin typeface="Cambria Math"/>
                          <a:ea typeface="Cambria Math"/>
                        </a:rPr>
                        <m:t>𝑟</m:t>
                      </m:r>
                      <m:r>
                        <a:rPr lang="en-US" sz="1400" i="1">
                          <a:latin typeface="Cambria Math"/>
                          <a:ea typeface="Cambria Math"/>
                        </a:rPr>
                        <m:t>=</m:t>
                      </m:r>
                      <m:f>
                        <m:fPr>
                          <m:ctrlPr>
                            <a:rPr lang="en-US" sz="1400" i="1" smtClean="0">
                              <a:latin typeface="Cambria Math"/>
                              <a:ea typeface="Cambria Math"/>
                            </a:rPr>
                          </m:ctrlPr>
                        </m:fPr>
                        <m:num>
                          <m:r>
                            <a:rPr lang="en-US" sz="1400" b="0" i="1" smtClean="0">
                              <a:latin typeface="Cambria Math"/>
                              <a:ea typeface="Cambria Math"/>
                            </a:rPr>
                            <m:t>2</m:t>
                          </m:r>
                          <m:r>
                            <a:rPr lang="en-US" sz="1400" b="0" i="1" smtClean="0">
                              <a:latin typeface="Cambria Math"/>
                              <a:ea typeface="Cambria Math"/>
                            </a:rPr>
                            <m:t>𝑎</m:t>
                          </m:r>
                          <m:rad>
                            <m:radPr>
                              <m:degHide m:val="on"/>
                              <m:ctrlPr>
                                <a:rPr lang="en-US" sz="1400" b="0" i="1" smtClean="0">
                                  <a:latin typeface="Cambria Math"/>
                                  <a:ea typeface="Cambria Math"/>
                                </a:rPr>
                              </m:ctrlPr>
                            </m:radPr>
                            <m:deg/>
                            <m:e>
                              <m:r>
                                <a:rPr lang="en-US" sz="1400" b="0" i="1" smtClean="0">
                                  <a:latin typeface="Cambria Math"/>
                                  <a:ea typeface="Cambria Math"/>
                                </a:rPr>
                                <m:t>2</m:t>
                              </m:r>
                            </m:e>
                          </m:rad>
                        </m:num>
                        <m:den>
                          <m:r>
                            <a:rPr lang="en-US" sz="1400" b="0" i="1" smtClean="0">
                              <a:latin typeface="Cambria Math"/>
                              <a:ea typeface="Cambria Math"/>
                            </a:rPr>
                            <m:t>3</m:t>
                          </m:r>
                        </m:den>
                      </m:f>
                    </m:oMath>
                  </m:oMathPara>
                </a14:m>
                <a:endParaRPr lang="en-GB" sz="1400" dirty="0"/>
              </a:p>
            </p:txBody>
          </p:sp>
        </mc:Choice>
        <mc:Fallback xmlns="">
          <p:sp>
            <p:nvSpPr>
              <p:cNvPr id="74" name="TextBox 73"/>
              <p:cNvSpPr txBox="1">
                <a:spLocks noRot="1" noChangeAspect="1" noMove="1" noResize="1" noEditPoints="1" noAdjustHandles="1" noChangeArrowheads="1" noChangeShapeType="1" noTextEdit="1"/>
              </p:cNvSpPr>
              <p:nvPr/>
            </p:nvSpPr>
            <p:spPr>
              <a:xfrm>
                <a:off x="3817917" y="1777342"/>
                <a:ext cx="1799112" cy="554126"/>
              </a:xfrm>
              <a:prstGeom prst="rect">
                <a:avLst/>
              </a:prstGeom>
              <a:blipFill rotWithShape="1">
                <a:blip r:embed="rId14"/>
                <a:stretch>
                  <a:fillRect/>
                </a:stretch>
              </a:blipFill>
              <a:ln w="25400">
                <a:noFill/>
              </a:ln>
            </p:spPr>
            <p:txBody>
              <a:bodyPr/>
              <a:lstStyle/>
              <a:p>
                <a:r>
                  <a:rPr lang="en-GB">
                    <a:noFill/>
                  </a:rPr>
                  <a:t> </a:t>
                </a:r>
              </a:p>
            </p:txBody>
          </p:sp>
        </mc:Fallback>
      </mc:AlternateContent>
      <p:grpSp>
        <p:nvGrpSpPr>
          <p:cNvPr id="80" name="Group 79"/>
          <p:cNvGrpSpPr/>
          <p:nvPr/>
        </p:nvGrpSpPr>
        <p:grpSpPr>
          <a:xfrm>
            <a:off x="7134102" y="1761506"/>
            <a:ext cx="152400" cy="152400"/>
            <a:chOff x="5105400" y="5029200"/>
            <a:chExt cx="152400" cy="152400"/>
          </a:xfrm>
        </p:grpSpPr>
        <p:cxnSp>
          <p:nvCxnSpPr>
            <p:cNvPr id="81" name="Straight Connector 80"/>
            <p:cNvCxnSpPr/>
            <p:nvPr/>
          </p:nvCxnSpPr>
          <p:spPr>
            <a:xfrm>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83" name="Straight Connector 82"/>
          <p:cNvCxnSpPr/>
          <p:nvPr/>
        </p:nvCxnSpPr>
        <p:spPr>
          <a:xfrm>
            <a:off x="6647214" y="1836717"/>
            <a:ext cx="1091540"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6634119" y="1477464"/>
            <a:ext cx="1196161" cy="276999"/>
          </a:xfrm>
          <a:prstGeom prst="rect">
            <a:avLst/>
          </a:prstGeom>
          <a:noFill/>
        </p:spPr>
        <p:txBody>
          <a:bodyPr wrap="none" rtlCol="0">
            <a:spAutoFit/>
          </a:bodyPr>
          <a:lstStyle/>
          <a:p>
            <a:r>
              <a:rPr lang="en-US" sz="1200" b="1" dirty="0" smtClean="0">
                <a:solidFill>
                  <a:srgbClr val="0000FF"/>
                </a:solidFill>
                <a:latin typeface="Comic Sans MS" panose="030F0702030302020204" pitchFamily="66" charset="0"/>
              </a:rPr>
              <a:t>(</a:t>
            </a:r>
            <a:r>
              <a:rPr lang="en-US" sz="1200" b="1" baseline="30000" dirty="0" smtClean="0">
                <a:solidFill>
                  <a:srgbClr val="0000FF"/>
                </a:solidFill>
                <a:latin typeface="Comic Sans MS" panose="030F0702030302020204" pitchFamily="66" charset="0"/>
              </a:rPr>
              <a:t>2a√2</a:t>
            </a:r>
            <a:r>
              <a:rPr lang="en-US" sz="1200" b="1" dirty="0" smtClean="0">
                <a:solidFill>
                  <a:srgbClr val="0000FF"/>
                </a:solidFill>
                <a:latin typeface="Comic Sans MS" panose="030F0702030302020204" pitchFamily="66" charset="0"/>
              </a:rPr>
              <a:t>/</a:t>
            </a:r>
            <a:r>
              <a:rPr lang="en-US" sz="1200" b="1" baseline="-25000" dirty="0" smtClean="0">
                <a:solidFill>
                  <a:srgbClr val="0000FF"/>
                </a:solidFill>
                <a:latin typeface="Comic Sans MS" panose="030F0702030302020204" pitchFamily="66" charset="0"/>
              </a:rPr>
              <a:t>3</a:t>
            </a:r>
            <a:r>
              <a:rPr lang="en-US" sz="1200" b="1" dirty="0" smtClean="0">
                <a:solidFill>
                  <a:srgbClr val="0000FF"/>
                </a:solidFill>
                <a:latin typeface="Comic Sans MS" panose="030F0702030302020204" pitchFamily="66" charset="0"/>
              </a:rPr>
              <a:t>,0.955)</a:t>
            </a:r>
            <a:endParaRPr lang="en-GB" sz="1200" b="1"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5" name="TextBox 84"/>
              <p:cNvSpPr txBox="1"/>
              <p:nvPr/>
            </p:nvSpPr>
            <p:spPr>
              <a:xfrm>
                <a:off x="4332514" y="2580903"/>
                <a:ext cx="75071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tx1"/>
                          </a:solidFill>
                          <a:latin typeface="Cambria Math"/>
                          <a:ea typeface="Cambria Math"/>
                        </a:rPr>
                        <m:t>𝜃</m:t>
                      </m:r>
                      <m:r>
                        <a:rPr lang="en-US" sz="1600" b="0" i="1" smtClean="0">
                          <a:solidFill>
                            <a:schemeClr val="tx1"/>
                          </a:solidFill>
                          <a:latin typeface="Cambria Math"/>
                          <a:ea typeface="Cambria Math"/>
                        </a:rPr>
                        <m:t>=0</m:t>
                      </m:r>
                    </m:oMath>
                  </m:oMathPara>
                </a14:m>
                <a:endParaRPr lang="en-GB" sz="1600" dirty="0">
                  <a:solidFill>
                    <a:schemeClr val="tx1"/>
                  </a:solidFill>
                </a:endParaRPr>
              </a:p>
            </p:txBody>
          </p:sp>
        </mc:Choice>
        <mc:Fallback xmlns="">
          <p:sp>
            <p:nvSpPr>
              <p:cNvPr id="85" name="TextBox 84"/>
              <p:cNvSpPr txBox="1">
                <a:spLocks noRot="1" noChangeAspect="1" noMove="1" noResize="1" noEditPoints="1" noAdjustHandles="1" noChangeArrowheads="1" noChangeShapeType="1" noTextEdit="1"/>
              </p:cNvSpPr>
              <p:nvPr/>
            </p:nvSpPr>
            <p:spPr>
              <a:xfrm>
                <a:off x="4332514" y="2580903"/>
                <a:ext cx="750718" cy="338554"/>
              </a:xfrm>
              <a:prstGeom prst="rect">
                <a:avLst/>
              </a:prstGeom>
              <a:blipFill rotWithShape="1">
                <a:blip r:embed="rId15"/>
                <a:stretch>
                  <a:fillRect/>
                </a:stretch>
              </a:blipFill>
            </p:spPr>
            <p:txBody>
              <a:bodyPr/>
              <a:lstStyle/>
              <a:p>
                <a:r>
                  <a:rPr lang="en-GB">
                    <a:noFill/>
                  </a:rPr>
                  <a:t> </a:t>
                </a:r>
              </a:p>
            </p:txBody>
          </p:sp>
        </mc:Fallback>
      </mc:AlternateContent>
      <p:sp>
        <p:nvSpPr>
          <p:cNvPr id="33" name="TextBox 32"/>
          <p:cNvSpPr txBox="1"/>
          <p:nvPr/>
        </p:nvSpPr>
        <p:spPr>
          <a:xfrm>
            <a:off x="3526971" y="3610097"/>
            <a:ext cx="5617029" cy="646331"/>
          </a:xfrm>
          <a:prstGeom prst="rect">
            <a:avLst/>
          </a:prstGeom>
          <a:noFill/>
        </p:spPr>
        <p:txBody>
          <a:bodyPr wrap="square" rtlCol="0">
            <a:spAutoFit/>
          </a:bodyPr>
          <a:lstStyle/>
          <a:p>
            <a:pPr marL="285750" indent="-285750" algn="ctr">
              <a:buFont typeface="Wingdings"/>
              <a:buChar char="à"/>
            </a:pPr>
            <a:r>
              <a:rPr lang="en-US" sz="1200" dirty="0" smtClean="0">
                <a:solidFill>
                  <a:srgbClr val="0000FF"/>
                </a:solidFill>
                <a:latin typeface="Comic Sans MS" panose="030F0702030302020204" pitchFamily="66" charset="0"/>
                <a:sym typeface="Wingdings" panose="05000000000000000000" pitchFamily="2" charset="2"/>
              </a:rPr>
              <a:t>You can find the equation of the line in Cartesian form, then substitute it into the link between y and r above</a:t>
            </a:r>
          </a:p>
          <a:p>
            <a:pPr marL="285750" indent="-285750" algn="ctr">
              <a:buFont typeface="Wingdings"/>
              <a:buChar char="à"/>
            </a:pPr>
            <a:r>
              <a:rPr lang="en-US" sz="1200" dirty="0" smtClean="0">
                <a:solidFill>
                  <a:srgbClr val="0000FF"/>
                </a:solidFill>
                <a:latin typeface="Comic Sans MS" panose="030F0702030302020204" pitchFamily="66" charset="0"/>
                <a:sym typeface="Wingdings" panose="05000000000000000000" pitchFamily="2" charset="2"/>
              </a:rPr>
              <a:t>The Cartesian form will just be y = a, where a is the height of the line</a:t>
            </a:r>
            <a:endParaRPr lang="en-GB" sz="1200"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4" name="TextBox 43"/>
              <p:cNvSpPr txBox="1"/>
              <p:nvPr/>
            </p:nvSpPr>
            <p:spPr>
              <a:xfrm>
                <a:off x="4632689" y="2983100"/>
                <a:ext cx="1115291" cy="52392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a:ea typeface="Cambria Math"/>
                            </a:rPr>
                          </m:ctrlPr>
                        </m:fPr>
                        <m:num>
                          <m:rad>
                            <m:radPr>
                              <m:degHide m:val="on"/>
                              <m:ctrlPr>
                                <a:rPr lang="en-US" sz="1200" b="0" i="1" smtClean="0">
                                  <a:latin typeface="Cambria Math"/>
                                  <a:ea typeface="Cambria Math"/>
                                </a:rPr>
                              </m:ctrlPr>
                            </m:radPr>
                            <m:deg/>
                            <m:e>
                              <m:r>
                                <a:rPr lang="en-US" sz="1200" b="0" i="1" smtClean="0">
                                  <a:latin typeface="Cambria Math"/>
                                  <a:ea typeface="Cambria Math"/>
                                </a:rPr>
                                <m:t>2</m:t>
                              </m:r>
                            </m:e>
                          </m:rad>
                        </m:num>
                        <m:den>
                          <m:rad>
                            <m:radPr>
                              <m:degHide m:val="on"/>
                              <m:ctrlPr>
                                <a:rPr lang="en-US" sz="1200" b="0" i="1" smtClean="0">
                                  <a:latin typeface="Cambria Math"/>
                                  <a:ea typeface="Cambria Math"/>
                                </a:rPr>
                              </m:ctrlPr>
                            </m:radPr>
                            <m:deg/>
                            <m:e>
                              <m:r>
                                <a:rPr lang="en-US" sz="1200" b="0" i="1" smtClean="0">
                                  <a:latin typeface="Cambria Math"/>
                                  <a:ea typeface="Cambria Math"/>
                                </a:rPr>
                                <m:t>3</m:t>
                              </m:r>
                            </m:e>
                          </m:rad>
                        </m:den>
                      </m:f>
                    </m:oMath>
                  </m:oMathPara>
                </a14:m>
                <a:endParaRPr lang="en-GB" sz="1200" dirty="0"/>
              </a:p>
            </p:txBody>
          </p:sp>
        </mc:Choice>
        <mc:Fallback xmlns="">
          <p:sp>
            <p:nvSpPr>
              <p:cNvPr id="44" name="TextBox 43"/>
              <p:cNvSpPr txBox="1">
                <a:spLocks noRot="1" noChangeAspect="1" noMove="1" noResize="1" noEditPoints="1" noAdjustHandles="1" noChangeArrowheads="1" noChangeShapeType="1" noTextEdit="1"/>
              </p:cNvSpPr>
              <p:nvPr/>
            </p:nvSpPr>
            <p:spPr>
              <a:xfrm>
                <a:off x="4632689" y="2983100"/>
                <a:ext cx="1115291" cy="523926"/>
              </a:xfrm>
              <a:prstGeom prst="rect">
                <a:avLst/>
              </a:prstGeom>
              <a:blipFill rotWithShape="1">
                <a:blip r:embed="rId1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656610" y="3032165"/>
                <a:ext cx="1115291" cy="47378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𝑐𝑜𝑠</m:t>
                      </m:r>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a:ea typeface="Cambria Math"/>
                            </a:rPr>
                          </m:ctrlPr>
                        </m:fPr>
                        <m:num>
                          <m:r>
                            <a:rPr lang="en-US" sz="1200" b="0" i="1" smtClean="0">
                              <a:latin typeface="Cambria Math"/>
                              <a:ea typeface="Cambria Math"/>
                            </a:rPr>
                            <m:t>1</m:t>
                          </m:r>
                        </m:num>
                        <m:den>
                          <m:rad>
                            <m:radPr>
                              <m:degHide m:val="on"/>
                              <m:ctrlPr>
                                <a:rPr lang="en-US" sz="1200" b="0" i="1" smtClean="0">
                                  <a:latin typeface="Cambria Math"/>
                                  <a:ea typeface="Cambria Math"/>
                                </a:rPr>
                              </m:ctrlPr>
                            </m:radPr>
                            <m:deg/>
                            <m:e>
                              <m:r>
                                <a:rPr lang="en-US" sz="1200" b="0" i="1" smtClean="0">
                                  <a:latin typeface="Cambria Math"/>
                                  <a:ea typeface="Cambria Math"/>
                                </a:rPr>
                                <m:t>3</m:t>
                              </m:r>
                            </m:e>
                          </m:rad>
                        </m:den>
                      </m:f>
                    </m:oMath>
                  </m:oMathPara>
                </a14:m>
                <a:endParaRPr lang="en-GB" sz="1200" dirty="0"/>
              </a:p>
            </p:txBody>
          </p:sp>
        </mc:Choice>
        <mc:Fallback xmlns="">
          <p:sp>
            <p:nvSpPr>
              <p:cNvPr id="45" name="TextBox 44"/>
              <p:cNvSpPr txBox="1">
                <a:spLocks noRot="1" noChangeAspect="1" noMove="1" noResize="1" noEditPoints="1" noAdjustHandles="1" noChangeArrowheads="1" noChangeShapeType="1" noTextEdit="1"/>
              </p:cNvSpPr>
              <p:nvPr/>
            </p:nvSpPr>
            <p:spPr>
              <a:xfrm>
                <a:off x="3656610" y="3032165"/>
                <a:ext cx="1115291" cy="473784"/>
              </a:xfrm>
              <a:prstGeom prst="rect">
                <a:avLst/>
              </a:prstGeom>
              <a:blipFill rotWithShape="1">
                <a:blip r:embed="rId17"/>
                <a:stretch>
                  <a:fillRect/>
                </a:stretch>
              </a:blipFill>
              <a:ln w="25400">
                <a:noFill/>
              </a:ln>
            </p:spPr>
            <p:txBody>
              <a:bodyPr/>
              <a:lstStyle/>
              <a:p>
                <a:r>
                  <a:rPr lang="en-GB">
                    <a:noFill/>
                  </a:rPr>
                  <a:t> </a:t>
                </a:r>
              </a:p>
            </p:txBody>
          </p:sp>
        </mc:Fallback>
      </mc:AlternateContent>
      <p:cxnSp>
        <p:nvCxnSpPr>
          <p:cNvPr id="47" name="Straight Connector 46"/>
          <p:cNvCxnSpPr/>
          <p:nvPr/>
        </p:nvCxnSpPr>
        <p:spPr>
          <a:xfrm flipV="1">
            <a:off x="6277099" y="1840675"/>
            <a:ext cx="931223" cy="119347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7218218" y="1826822"/>
            <a:ext cx="13855" cy="1213261"/>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248400" y="3048000"/>
            <a:ext cx="990599"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248400" y="2209800"/>
            <a:ext cx="570990" cy="276999"/>
          </a:xfrm>
          <a:prstGeom prst="rect">
            <a:avLst/>
          </a:prstGeom>
          <a:noFill/>
        </p:spPr>
        <p:txBody>
          <a:bodyPr wrap="none" rtlCol="0">
            <a:spAutoFit/>
          </a:bodyPr>
          <a:lstStyle/>
          <a:p>
            <a:r>
              <a:rPr lang="en-US" sz="1200" b="1" baseline="30000" dirty="0" smtClean="0">
                <a:solidFill>
                  <a:srgbClr val="0000FF"/>
                </a:solidFill>
                <a:latin typeface="Comic Sans MS" panose="030F0702030302020204" pitchFamily="66" charset="0"/>
              </a:rPr>
              <a:t>2a√2</a:t>
            </a:r>
            <a:r>
              <a:rPr lang="en-US" sz="1200" b="1" dirty="0" smtClean="0">
                <a:solidFill>
                  <a:srgbClr val="0000FF"/>
                </a:solidFill>
                <a:latin typeface="Comic Sans MS" panose="030F0702030302020204" pitchFamily="66" charset="0"/>
              </a:rPr>
              <a:t>/</a:t>
            </a:r>
            <a:r>
              <a:rPr lang="en-US" sz="1200" b="1" baseline="-25000" dirty="0" smtClean="0">
                <a:solidFill>
                  <a:srgbClr val="0000FF"/>
                </a:solidFill>
                <a:latin typeface="Comic Sans MS" panose="030F0702030302020204" pitchFamily="66" charset="0"/>
              </a:rPr>
              <a:t>3</a:t>
            </a:r>
            <a:endParaRPr lang="en-GB" sz="1200" b="1" dirty="0">
              <a:solidFill>
                <a:srgbClr val="0000FF"/>
              </a:solidFill>
              <a:latin typeface="Comic Sans MS" panose="030F0702030302020204" pitchFamily="66" charset="0"/>
            </a:endParaRPr>
          </a:p>
        </p:txBody>
      </p:sp>
      <p:sp>
        <p:nvSpPr>
          <p:cNvPr id="57" name="TextBox 56"/>
          <p:cNvSpPr txBox="1"/>
          <p:nvPr/>
        </p:nvSpPr>
        <p:spPr>
          <a:xfrm>
            <a:off x="6324600" y="2819400"/>
            <a:ext cx="279244" cy="276999"/>
          </a:xfrm>
          <a:prstGeom prst="rect">
            <a:avLst/>
          </a:prstGeom>
          <a:noFill/>
        </p:spPr>
        <p:txBody>
          <a:bodyPr wrap="none" rtlCol="0">
            <a:spAutoFit/>
          </a:bodyPr>
          <a:lstStyle/>
          <a:p>
            <a:r>
              <a:rPr lang="el-GR" sz="1200" b="1" dirty="0" smtClean="0">
                <a:solidFill>
                  <a:srgbClr val="0000FF"/>
                </a:solidFill>
                <a:latin typeface="Comic Sans MS" panose="030F0702030302020204" pitchFamily="66" charset="0"/>
              </a:rPr>
              <a:t>θ</a:t>
            </a:r>
            <a:endParaRPr lang="en-GB" sz="1200" b="1"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0" name="TextBox 19"/>
              <p:cNvSpPr txBox="1"/>
              <p:nvPr/>
            </p:nvSpPr>
            <p:spPr>
              <a:xfrm>
                <a:off x="3810000" y="4495800"/>
                <a:ext cx="147527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𝑂𝑝𝑝</m:t>
                      </m:r>
                      <m:r>
                        <a:rPr lang="en-US" sz="1200" b="0" i="1" smtClean="0">
                          <a:latin typeface="Cambria Math"/>
                        </a:rPr>
                        <m:t>=</m:t>
                      </m:r>
                      <m:r>
                        <a:rPr lang="en-US" sz="1200" b="0" i="1" smtClean="0">
                          <a:latin typeface="Cambria Math"/>
                        </a:rPr>
                        <m:t>𝐻𝑦𝑝</m:t>
                      </m:r>
                      <m:r>
                        <a:rPr lang="en-US" sz="1200" b="0" i="1" smtClean="0">
                          <a:latin typeface="Cambria Math"/>
                          <a:ea typeface="Cambria Math"/>
                        </a:rPr>
                        <m:t>×</m:t>
                      </m:r>
                      <m:r>
                        <a:rPr lang="en-US" sz="1200" b="0" i="1" smtClean="0">
                          <a:latin typeface="Cambria Math"/>
                          <a:ea typeface="Cambria Math"/>
                        </a:rPr>
                        <m:t>𝑆𝑖𝑛</m:t>
                      </m:r>
                      <m:r>
                        <a:rPr lang="en-US" sz="1200" b="0" i="1" smtClean="0">
                          <a:latin typeface="Cambria Math"/>
                          <a:ea typeface="Cambria Math"/>
                        </a:rPr>
                        <m:t>𝜃</m:t>
                      </m:r>
                    </m:oMath>
                  </m:oMathPara>
                </a14:m>
                <a:endParaRPr lang="en-GB" sz="1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810000" y="4495800"/>
                <a:ext cx="1475276" cy="276999"/>
              </a:xfrm>
              <a:prstGeom prst="rect">
                <a:avLst/>
              </a:prstGeom>
              <a:blipFill rotWithShape="1">
                <a:blip r:embed="rId18"/>
                <a:stretch>
                  <a:fillRect b="-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3810000" y="4800600"/>
                <a:ext cx="1480855" cy="5159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𝑂𝑝𝑝</m:t>
                      </m:r>
                      <m:r>
                        <a:rPr lang="en-US" sz="1200" b="0" i="1" smtClean="0">
                          <a:latin typeface="Cambria Math"/>
                        </a:rPr>
                        <m:t>=</m:t>
                      </m:r>
                      <m:f>
                        <m:fPr>
                          <m:ctrlPr>
                            <a:rPr lang="en-US" sz="1200" b="0" i="1" smtClean="0">
                              <a:latin typeface="Cambria Math"/>
                            </a:rPr>
                          </m:ctrlPr>
                        </m:fPr>
                        <m:num>
                          <m:r>
                            <a:rPr lang="en-US" sz="1200" b="0" i="1" smtClean="0">
                              <a:latin typeface="Cambria Math"/>
                            </a:rPr>
                            <m:t>2</m:t>
                          </m:r>
                          <m:r>
                            <a:rPr lang="en-US" sz="1200" b="0" i="1" smtClean="0">
                              <a:latin typeface="Cambria Math"/>
                            </a:rPr>
                            <m:t>𝑎</m:t>
                          </m:r>
                          <m:rad>
                            <m:radPr>
                              <m:degHide m:val="on"/>
                              <m:ctrlPr>
                                <a:rPr lang="en-US" sz="1200" b="0" i="1" smtClean="0">
                                  <a:latin typeface="Cambria Math"/>
                                </a:rPr>
                              </m:ctrlPr>
                            </m:radPr>
                            <m:deg/>
                            <m:e>
                              <m:r>
                                <a:rPr lang="en-US" sz="1200" b="0" i="1" smtClean="0">
                                  <a:latin typeface="Cambria Math"/>
                                </a:rPr>
                                <m:t>2</m:t>
                              </m:r>
                            </m:e>
                          </m:rad>
                        </m:num>
                        <m:den>
                          <m:r>
                            <a:rPr lang="en-US" sz="1200" b="0" i="1" smtClean="0">
                              <a:latin typeface="Cambria Math"/>
                            </a:rPr>
                            <m:t>3</m:t>
                          </m:r>
                        </m:den>
                      </m:f>
                      <m:r>
                        <a:rPr lang="en-US" sz="1200" b="0" i="1" smtClean="0">
                          <a:latin typeface="Cambria Math"/>
                          <a:ea typeface="Cambria Math"/>
                        </a:rPr>
                        <m:t>×</m:t>
                      </m:r>
                      <m:f>
                        <m:fPr>
                          <m:ctrlPr>
                            <a:rPr lang="en-US" sz="1200" b="0" i="1" smtClean="0">
                              <a:latin typeface="Cambria Math"/>
                              <a:ea typeface="Cambria Math"/>
                            </a:rPr>
                          </m:ctrlPr>
                        </m:fPr>
                        <m:num>
                          <m:rad>
                            <m:radPr>
                              <m:degHide m:val="on"/>
                              <m:ctrlPr>
                                <a:rPr lang="en-US" sz="1200" b="0" i="1" smtClean="0">
                                  <a:latin typeface="Cambria Math"/>
                                  <a:ea typeface="Cambria Math"/>
                                </a:rPr>
                              </m:ctrlPr>
                            </m:radPr>
                            <m:deg/>
                            <m:e>
                              <m:r>
                                <a:rPr lang="en-US" sz="1200" b="0" i="1" smtClean="0">
                                  <a:latin typeface="Cambria Math"/>
                                  <a:ea typeface="Cambria Math"/>
                                </a:rPr>
                                <m:t>2</m:t>
                              </m:r>
                            </m:e>
                          </m:rad>
                        </m:num>
                        <m:den>
                          <m:rad>
                            <m:radPr>
                              <m:degHide m:val="on"/>
                              <m:ctrlPr>
                                <a:rPr lang="en-US" sz="1200" b="0" i="1" smtClean="0">
                                  <a:latin typeface="Cambria Math"/>
                                  <a:ea typeface="Cambria Math"/>
                                </a:rPr>
                              </m:ctrlPr>
                            </m:radPr>
                            <m:deg/>
                            <m:e>
                              <m:r>
                                <a:rPr lang="en-US" sz="1200" b="0" i="1" smtClean="0">
                                  <a:latin typeface="Cambria Math"/>
                                  <a:ea typeface="Cambria Math"/>
                                </a:rPr>
                                <m:t>3</m:t>
                              </m:r>
                            </m:e>
                          </m:rad>
                        </m:den>
                      </m:f>
                    </m:oMath>
                  </m:oMathPara>
                </a14:m>
                <a:endParaRPr lang="en-GB" sz="1200" dirty="0"/>
              </a:p>
            </p:txBody>
          </p:sp>
        </mc:Choice>
        <mc:Fallback xmlns="">
          <p:sp>
            <p:nvSpPr>
              <p:cNvPr id="58" name="TextBox 57"/>
              <p:cNvSpPr txBox="1">
                <a:spLocks noRot="1" noChangeAspect="1" noMove="1" noResize="1" noEditPoints="1" noAdjustHandles="1" noChangeArrowheads="1" noChangeShapeType="1" noTextEdit="1"/>
              </p:cNvSpPr>
              <p:nvPr/>
            </p:nvSpPr>
            <p:spPr>
              <a:xfrm>
                <a:off x="3810000" y="4800600"/>
                <a:ext cx="1480855" cy="515975"/>
              </a:xfrm>
              <a:prstGeom prst="rect">
                <a:avLst/>
              </a:prstGeom>
              <a:blipFill rotWithShape="1">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3810000" y="5334000"/>
                <a:ext cx="971035" cy="4731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𝑂𝑝𝑝</m:t>
                      </m:r>
                      <m:r>
                        <a:rPr lang="en-US" sz="1200" b="0" i="1" smtClean="0">
                          <a:latin typeface="Cambria Math"/>
                        </a:rPr>
                        <m:t>=</m:t>
                      </m:r>
                      <m:f>
                        <m:fPr>
                          <m:ctrlPr>
                            <a:rPr lang="en-US" sz="1200" b="0" i="1" smtClean="0">
                              <a:latin typeface="Cambria Math"/>
                            </a:rPr>
                          </m:ctrlPr>
                        </m:fPr>
                        <m:num>
                          <m:r>
                            <a:rPr lang="en-US" sz="1200" b="0" i="1" smtClean="0">
                              <a:latin typeface="Cambria Math"/>
                            </a:rPr>
                            <m:t>4</m:t>
                          </m:r>
                          <m:r>
                            <a:rPr lang="en-US" sz="1200" b="0" i="1" smtClean="0">
                              <a:latin typeface="Cambria Math"/>
                            </a:rPr>
                            <m:t>𝑎</m:t>
                          </m:r>
                        </m:num>
                        <m:den>
                          <m:r>
                            <a:rPr lang="en-US" sz="1200" b="0" i="1" smtClean="0">
                              <a:latin typeface="Cambria Math"/>
                            </a:rPr>
                            <m:t>3</m:t>
                          </m:r>
                          <m:rad>
                            <m:radPr>
                              <m:degHide m:val="on"/>
                              <m:ctrlPr>
                                <a:rPr lang="en-US" sz="1200" b="0" i="1" smtClean="0">
                                  <a:latin typeface="Cambria Math"/>
                                </a:rPr>
                              </m:ctrlPr>
                            </m:radPr>
                            <m:deg/>
                            <m:e>
                              <m:r>
                                <a:rPr lang="en-US" sz="1200" b="0" i="1" smtClean="0">
                                  <a:latin typeface="Cambria Math"/>
                                </a:rPr>
                                <m:t>3</m:t>
                              </m:r>
                            </m:e>
                          </m:rad>
                        </m:den>
                      </m:f>
                    </m:oMath>
                  </m:oMathPara>
                </a14:m>
                <a:endParaRPr lang="en-GB" sz="1200" dirty="0"/>
              </a:p>
            </p:txBody>
          </p:sp>
        </mc:Choice>
        <mc:Fallback xmlns="">
          <p:sp>
            <p:nvSpPr>
              <p:cNvPr id="59" name="TextBox 58"/>
              <p:cNvSpPr txBox="1">
                <a:spLocks noRot="1" noChangeAspect="1" noMove="1" noResize="1" noEditPoints="1" noAdjustHandles="1" noChangeArrowheads="1" noChangeShapeType="1" noTextEdit="1"/>
              </p:cNvSpPr>
              <p:nvPr/>
            </p:nvSpPr>
            <p:spPr>
              <a:xfrm>
                <a:off x="3810000" y="5334000"/>
                <a:ext cx="971035" cy="473143"/>
              </a:xfrm>
              <a:prstGeom prst="rect">
                <a:avLst/>
              </a:prstGeom>
              <a:blipFill rotWithShape="1">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3962400" y="5867400"/>
                <a:ext cx="857248" cy="4731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𝑦</m:t>
                      </m:r>
                      <m:r>
                        <a:rPr lang="en-US" sz="1200" b="0" i="1" smtClean="0">
                          <a:latin typeface="Cambria Math"/>
                        </a:rPr>
                        <m:t>=</m:t>
                      </m:r>
                      <m:f>
                        <m:fPr>
                          <m:ctrlPr>
                            <a:rPr lang="en-US" sz="1200" b="0" i="1" smtClean="0">
                              <a:latin typeface="Cambria Math"/>
                            </a:rPr>
                          </m:ctrlPr>
                        </m:fPr>
                        <m:num>
                          <m:r>
                            <a:rPr lang="en-US" sz="1200" b="0" i="1" smtClean="0">
                              <a:latin typeface="Cambria Math"/>
                            </a:rPr>
                            <m:t>4</m:t>
                          </m:r>
                          <m:r>
                            <a:rPr lang="en-US" sz="1200" b="0" i="1" smtClean="0">
                              <a:latin typeface="Cambria Math"/>
                            </a:rPr>
                            <m:t>𝑎</m:t>
                          </m:r>
                        </m:num>
                        <m:den>
                          <m:r>
                            <a:rPr lang="en-US" sz="1200" b="0" i="1" smtClean="0">
                              <a:latin typeface="Cambria Math"/>
                            </a:rPr>
                            <m:t>3</m:t>
                          </m:r>
                          <m:rad>
                            <m:radPr>
                              <m:degHide m:val="on"/>
                              <m:ctrlPr>
                                <a:rPr lang="en-US" sz="1200" b="0" i="1" smtClean="0">
                                  <a:latin typeface="Cambria Math"/>
                                </a:rPr>
                              </m:ctrlPr>
                            </m:radPr>
                            <m:deg/>
                            <m:e>
                              <m:r>
                                <a:rPr lang="en-US" sz="1200" b="0" i="1" smtClean="0">
                                  <a:latin typeface="Cambria Math"/>
                                </a:rPr>
                                <m:t>3</m:t>
                              </m:r>
                            </m:e>
                          </m:rad>
                        </m:den>
                      </m:f>
                    </m:oMath>
                  </m:oMathPara>
                </a14:m>
                <a:endParaRPr lang="en-GB" sz="1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3962400" y="5867400"/>
                <a:ext cx="857248" cy="473143"/>
              </a:xfrm>
              <a:prstGeom prst="rect">
                <a:avLst/>
              </a:prstGeom>
              <a:blipFill rotWithShape="1">
                <a:blip r:embed="rId21"/>
                <a:stretch>
                  <a:fillRect/>
                </a:stretch>
              </a:blipFill>
            </p:spPr>
            <p:txBody>
              <a:bodyPr/>
              <a:lstStyle/>
              <a:p>
                <a:r>
                  <a:rPr lang="en-GB">
                    <a:noFill/>
                  </a:rPr>
                  <a:t> </a:t>
                </a:r>
              </a:p>
            </p:txBody>
          </p:sp>
        </mc:Fallback>
      </mc:AlternateContent>
      <p:sp>
        <p:nvSpPr>
          <p:cNvPr id="61" name="Arc 60"/>
          <p:cNvSpPr/>
          <p:nvPr/>
        </p:nvSpPr>
        <p:spPr>
          <a:xfrm>
            <a:off x="5105400" y="4648200"/>
            <a:ext cx="356260" cy="457201"/>
          </a:xfrm>
          <a:prstGeom prst="arc">
            <a:avLst>
              <a:gd name="adj1" fmla="val 16200000"/>
              <a:gd name="adj2" fmla="val 5426045"/>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61"/>
          <p:cNvSpPr txBox="1"/>
          <p:nvPr/>
        </p:nvSpPr>
        <p:spPr>
          <a:xfrm>
            <a:off x="5410200" y="4724400"/>
            <a:ext cx="1226126" cy="276999"/>
          </a:xfrm>
          <a:prstGeom prst="rect">
            <a:avLst/>
          </a:prstGeom>
          <a:noFill/>
        </p:spPr>
        <p:txBody>
          <a:bodyPr wrap="square" rtlCol="0">
            <a:spAutoFit/>
          </a:bodyPr>
          <a:lstStyle/>
          <a:p>
            <a:pPr algn="ctr"/>
            <a:r>
              <a:rPr lang="en-US" sz="1200" dirty="0" smtClean="0">
                <a:solidFill>
                  <a:srgbClr val="0000FF"/>
                </a:solidFill>
                <a:latin typeface="Comic Sans MS" panose="030F0702030302020204" pitchFamily="66" charset="0"/>
              </a:rPr>
              <a:t>Sub in values</a:t>
            </a:r>
            <a:endParaRPr lang="en-GB" sz="1200" dirty="0">
              <a:solidFill>
                <a:srgbClr val="0000FF"/>
              </a:solidFill>
              <a:latin typeface="Comic Sans MS" panose="030F0702030302020204" pitchFamily="66" charset="0"/>
            </a:endParaRPr>
          </a:p>
        </p:txBody>
      </p:sp>
      <p:sp>
        <p:nvSpPr>
          <p:cNvPr id="63" name="Arc 62"/>
          <p:cNvSpPr/>
          <p:nvPr/>
        </p:nvSpPr>
        <p:spPr>
          <a:xfrm>
            <a:off x="5105400" y="5105400"/>
            <a:ext cx="356260" cy="457201"/>
          </a:xfrm>
          <a:prstGeom prst="arc">
            <a:avLst>
              <a:gd name="adj1" fmla="val 16200000"/>
              <a:gd name="adj2" fmla="val 5426045"/>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Arc 63"/>
          <p:cNvSpPr/>
          <p:nvPr/>
        </p:nvSpPr>
        <p:spPr>
          <a:xfrm>
            <a:off x="4724400" y="5638800"/>
            <a:ext cx="356260" cy="457201"/>
          </a:xfrm>
          <a:prstGeom prst="arc">
            <a:avLst>
              <a:gd name="adj1" fmla="val 16200000"/>
              <a:gd name="adj2" fmla="val 5426045"/>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TextBox 20"/>
          <p:cNvSpPr txBox="1"/>
          <p:nvPr/>
        </p:nvSpPr>
        <p:spPr>
          <a:xfrm>
            <a:off x="7162800" y="2133600"/>
            <a:ext cx="519694" cy="307777"/>
          </a:xfrm>
          <a:prstGeom prst="rect">
            <a:avLst/>
          </a:prstGeom>
          <a:noFill/>
        </p:spPr>
        <p:txBody>
          <a:bodyPr wrap="none" rtlCol="0">
            <a:spAutoFit/>
          </a:bodyPr>
          <a:lstStyle/>
          <a:p>
            <a:r>
              <a:rPr lang="en-US" sz="1400" dirty="0" err="1" smtClean="0">
                <a:solidFill>
                  <a:srgbClr val="0000FF"/>
                </a:solidFill>
                <a:latin typeface="Comic Sans MS" panose="030F0702030302020204" pitchFamily="66" charset="0"/>
              </a:rPr>
              <a:t>Opp</a:t>
            </a:r>
            <a:endParaRPr lang="en-GB" sz="1400" dirty="0">
              <a:solidFill>
                <a:srgbClr val="0000FF"/>
              </a:solidFill>
              <a:latin typeface="Comic Sans MS" panose="030F0702030302020204" pitchFamily="66" charset="0"/>
            </a:endParaRPr>
          </a:p>
        </p:txBody>
      </p:sp>
      <p:sp>
        <p:nvSpPr>
          <p:cNvPr id="66" name="TextBox 65"/>
          <p:cNvSpPr txBox="1"/>
          <p:nvPr/>
        </p:nvSpPr>
        <p:spPr>
          <a:xfrm>
            <a:off x="5486400" y="5181600"/>
            <a:ext cx="914400" cy="276999"/>
          </a:xfrm>
          <a:prstGeom prst="rect">
            <a:avLst/>
          </a:prstGeom>
          <a:noFill/>
        </p:spPr>
        <p:txBody>
          <a:bodyPr wrap="square" rtlCol="0">
            <a:spAutoFit/>
          </a:bodyPr>
          <a:lstStyle/>
          <a:p>
            <a:pPr algn="ctr"/>
            <a:r>
              <a:rPr lang="en-US" sz="1200" dirty="0" smtClean="0">
                <a:solidFill>
                  <a:srgbClr val="0000FF"/>
                </a:solidFill>
                <a:latin typeface="Comic Sans MS" panose="030F0702030302020204" pitchFamily="66" charset="0"/>
              </a:rPr>
              <a:t>Calculate</a:t>
            </a:r>
            <a:endParaRPr lang="en-GB" sz="1200" dirty="0">
              <a:solidFill>
                <a:srgbClr val="0000FF"/>
              </a:solidFill>
              <a:latin typeface="Comic Sans MS" panose="030F0702030302020204" pitchFamily="66" charset="0"/>
            </a:endParaRPr>
          </a:p>
        </p:txBody>
      </p:sp>
      <p:sp>
        <p:nvSpPr>
          <p:cNvPr id="67" name="TextBox 66"/>
          <p:cNvSpPr txBox="1"/>
          <p:nvPr/>
        </p:nvSpPr>
        <p:spPr>
          <a:xfrm>
            <a:off x="5029200" y="5638800"/>
            <a:ext cx="2057400" cy="461665"/>
          </a:xfrm>
          <a:prstGeom prst="rect">
            <a:avLst/>
          </a:prstGeom>
          <a:noFill/>
        </p:spPr>
        <p:txBody>
          <a:bodyPr wrap="square" rtlCol="0">
            <a:spAutoFit/>
          </a:bodyPr>
          <a:lstStyle/>
          <a:p>
            <a:pPr algn="ctr"/>
            <a:r>
              <a:rPr lang="en-US" sz="1200" dirty="0" smtClean="0">
                <a:solidFill>
                  <a:srgbClr val="0000FF"/>
                </a:solidFill>
                <a:latin typeface="Comic Sans MS" panose="030F0702030302020204" pitchFamily="66" charset="0"/>
              </a:rPr>
              <a:t>So this is the </a:t>
            </a:r>
            <a:r>
              <a:rPr lang="en-US" sz="1200" u="sng" dirty="0" smtClean="0">
                <a:solidFill>
                  <a:srgbClr val="0000FF"/>
                </a:solidFill>
                <a:latin typeface="Comic Sans MS" panose="030F0702030302020204" pitchFamily="66" charset="0"/>
              </a:rPr>
              <a:t>Cartesian</a:t>
            </a:r>
            <a:r>
              <a:rPr lang="en-US" sz="1200" dirty="0" smtClean="0">
                <a:solidFill>
                  <a:srgbClr val="0000FF"/>
                </a:solidFill>
                <a:latin typeface="Comic Sans MS" panose="030F0702030302020204" pitchFamily="66" charset="0"/>
              </a:rPr>
              <a:t> equation of the tangent…</a:t>
            </a:r>
            <a:endParaRPr lang="en-GB" sz="1200" dirty="0">
              <a:solidFill>
                <a:srgbClr val="0000FF"/>
              </a:solidFill>
              <a:latin typeface="Comic Sans MS" panose="030F0702030302020204" pitchFamily="66" charset="0"/>
            </a:endParaRPr>
          </a:p>
        </p:txBody>
      </p:sp>
      <p:sp>
        <p:nvSpPr>
          <p:cNvPr id="68" name="Rectangle 67"/>
          <p:cNvSpPr/>
          <p:nvPr/>
        </p:nvSpPr>
        <p:spPr>
          <a:xfrm>
            <a:off x="4800600" y="2971800"/>
            <a:ext cx="8382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4800600" y="4495800"/>
            <a:ext cx="457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a:off x="4876800" y="4800600"/>
            <a:ext cx="3810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2480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blinds(horizontal)">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blinds(horizontal)">
                                      <p:cBhvr>
                                        <p:cTn id="12" dur="500"/>
                                        <p:tgtEl>
                                          <p:spTgt spid="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linds(vertical)">
                                      <p:cBhvr>
                                        <p:cTn id="17" dur="500"/>
                                        <p:tgtEl>
                                          <p:spTgt spid="4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blinds(horizontal)">
                                      <p:cBhvr>
                                        <p:cTn id="20" dur="500"/>
                                        <p:tgtEl>
                                          <p:spTgt spid="57"/>
                                        </p:tgtEl>
                                      </p:cBhvr>
                                    </p:animEffect>
                                  </p:childTnLst>
                                </p:cTn>
                              </p:par>
                              <p:par>
                                <p:cTn id="21" presetID="3" presetClass="entr" presetSubtype="1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blinds(horizontal)">
                                      <p:cBhvr>
                                        <p:cTn id="23" dur="500"/>
                                        <p:tgtEl>
                                          <p:spTgt spid="48"/>
                                        </p:tgtEl>
                                      </p:cBhvr>
                                    </p:animEffect>
                                  </p:childTnLst>
                                </p:cTn>
                              </p:par>
                              <p:par>
                                <p:cTn id="24" presetID="3" presetClass="entr" presetSubtype="10"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blinds(horizontal)">
                                      <p:cBhvr>
                                        <p:cTn id="26" dur="500"/>
                                        <p:tgtEl>
                                          <p:spTgt spid="47"/>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blinds(horizontal)">
                                      <p:cBhvr>
                                        <p:cTn id="29" dur="500"/>
                                        <p:tgtEl>
                                          <p:spTgt spid="56"/>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blinds(horizontal)">
                                      <p:cBhvr>
                                        <p:cTn id="42" dur="500"/>
                                        <p:tgtEl>
                                          <p:spTgt spid="6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blinds(horizontal)">
                                      <p:cBhvr>
                                        <p:cTn id="47" dur="500"/>
                                        <p:tgtEl>
                                          <p:spTgt spid="6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blinds(horizontal)">
                                      <p:cBhvr>
                                        <p:cTn id="52" dur="500"/>
                                        <p:tgtEl>
                                          <p:spTgt spid="5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blinds(horizontal)">
                                      <p:cBhvr>
                                        <p:cTn id="57" dur="500"/>
                                        <p:tgtEl>
                                          <p:spTgt spid="6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70"/>
                                        </p:tgtEl>
                                        <p:attrNameLst>
                                          <p:attrName>style.visibility</p:attrName>
                                        </p:attrNameLst>
                                      </p:cBhvr>
                                      <p:to>
                                        <p:strVal val="visible"/>
                                      </p:to>
                                    </p:set>
                                    <p:animEffect transition="in" filter="blinds(horizontal)">
                                      <p:cBhvr>
                                        <p:cTn id="62" dur="500"/>
                                        <p:tgtEl>
                                          <p:spTgt spid="7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blinds(horizontal)">
                                      <p:cBhvr>
                                        <p:cTn id="67" dur="500"/>
                                        <p:tgtEl>
                                          <p:spTgt spid="6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xit" presetSubtype="10" fill="hold" grpId="1" nodeType="clickEffect">
                                  <p:stCondLst>
                                    <p:cond delay="0"/>
                                  </p:stCondLst>
                                  <p:childTnLst>
                                    <p:animEffect transition="out" filter="blinds(horizontal)">
                                      <p:cBhvr>
                                        <p:cTn id="71" dur="500"/>
                                        <p:tgtEl>
                                          <p:spTgt spid="69"/>
                                        </p:tgtEl>
                                      </p:cBhvr>
                                    </p:animEffect>
                                    <p:set>
                                      <p:cBhvr>
                                        <p:cTn id="72" dur="1" fill="hold">
                                          <p:stCondLst>
                                            <p:cond delay="499"/>
                                          </p:stCondLst>
                                        </p:cTn>
                                        <p:tgtEl>
                                          <p:spTgt spid="69"/>
                                        </p:tgtEl>
                                        <p:attrNameLst>
                                          <p:attrName>style.visibility</p:attrName>
                                        </p:attrNameLst>
                                      </p:cBhvr>
                                      <p:to>
                                        <p:strVal val="hidden"/>
                                      </p:to>
                                    </p:set>
                                  </p:childTnLst>
                                </p:cTn>
                              </p:par>
                              <p:par>
                                <p:cTn id="73" presetID="3" presetClass="exit" presetSubtype="10" fill="hold" grpId="1" nodeType="withEffect">
                                  <p:stCondLst>
                                    <p:cond delay="0"/>
                                  </p:stCondLst>
                                  <p:childTnLst>
                                    <p:animEffect transition="out" filter="blinds(horizontal)">
                                      <p:cBhvr>
                                        <p:cTn id="74" dur="500"/>
                                        <p:tgtEl>
                                          <p:spTgt spid="70"/>
                                        </p:tgtEl>
                                      </p:cBhvr>
                                    </p:animEffect>
                                    <p:set>
                                      <p:cBhvr>
                                        <p:cTn id="75" dur="1" fill="hold">
                                          <p:stCondLst>
                                            <p:cond delay="499"/>
                                          </p:stCondLst>
                                        </p:cTn>
                                        <p:tgtEl>
                                          <p:spTgt spid="70"/>
                                        </p:tgtEl>
                                        <p:attrNameLst>
                                          <p:attrName>style.visibility</p:attrName>
                                        </p:attrNameLst>
                                      </p:cBhvr>
                                      <p:to>
                                        <p:strVal val="hidden"/>
                                      </p:to>
                                    </p:set>
                                  </p:childTnLst>
                                </p:cTn>
                              </p:par>
                              <p:par>
                                <p:cTn id="76" presetID="3" presetClass="exit" presetSubtype="10" fill="hold" grpId="1" nodeType="withEffect">
                                  <p:stCondLst>
                                    <p:cond delay="0"/>
                                  </p:stCondLst>
                                  <p:childTnLst>
                                    <p:animEffect transition="out" filter="blinds(horizontal)">
                                      <p:cBhvr>
                                        <p:cTn id="77" dur="500"/>
                                        <p:tgtEl>
                                          <p:spTgt spid="68"/>
                                        </p:tgtEl>
                                      </p:cBhvr>
                                    </p:animEffect>
                                    <p:set>
                                      <p:cBhvr>
                                        <p:cTn id="78" dur="1" fill="hold">
                                          <p:stCondLst>
                                            <p:cond delay="499"/>
                                          </p:stCondLst>
                                        </p:cTn>
                                        <p:tgtEl>
                                          <p:spTgt spid="68"/>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blinds(horizontal)">
                                      <p:cBhvr>
                                        <p:cTn id="83" dur="500"/>
                                        <p:tgtEl>
                                          <p:spTgt spid="63"/>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66"/>
                                        </p:tgtEl>
                                        <p:attrNameLst>
                                          <p:attrName>style.visibility</p:attrName>
                                        </p:attrNameLst>
                                      </p:cBhvr>
                                      <p:to>
                                        <p:strVal val="visible"/>
                                      </p:to>
                                    </p:set>
                                    <p:animEffect transition="in" filter="blinds(horizontal)">
                                      <p:cBhvr>
                                        <p:cTn id="88" dur="500"/>
                                        <p:tgtEl>
                                          <p:spTgt spid="66"/>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blinds(horizontal)">
                                      <p:cBhvr>
                                        <p:cTn id="93" dur="500"/>
                                        <p:tgtEl>
                                          <p:spTgt spid="59"/>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64"/>
                                        </p:tgtEl>
                                        <p:attrNameLst>
                                          <p:attrName>style.visibility</p:attrName>
                                        </p:attrNameLst>
                                      </p:cBhvr>
                                      <p:to>
                                        <p:strVal val="visible"/>
                                      </p:to>
                                    </p:set>
                                    <p:animEffect transition="in" filter="blinds(horizontal)">
                                      <p:cBhvr>
                                        <p:cTn id="98" dur="500"/>
                                        <p:tgtEl>
                                          <p:spTgt spid="64"/>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blinds(horizontal)">
                                      <p:cBhvr>
                                        <p:cTn id="103" dur="500"/>
                                        <p:tgtEl>
                                          <p:spTgt spid="67"/>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blinds(horizontal)">
                                      <p:cBhvr>
                                        <p:cTn id="10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20" grpId="0"/>
      <p:bldP spid="58" grpId="0"/>
      <p:bldP spid="59" grpId="0"/>
      <p:bldP spid="60" grpId="0"/>
      <p:bldP spid="61" grpId="0" animBg="1"/>
      <p:bldP spid="62" grpId="0"/>
      <p:bldP spid="63" grpId="0" animBg="1"/>
      <p:bldP spid="64" grpId="0" animBg="1"/>
      <p:bldP spid="21" grpId="0"/>
      <p:bldP spid="66" grpId="0"/>
      <p:bldP spid="67" grpId="0"/>
      <p:bldP spid="68" grpId="0" animBg="1"/>
      <p:bldP spid="68" grpId="1" animBg="1"/>
      <p:bldP spid="69" grpId="0" animBg="1"/>
      <p:bldP spid="69" grpId="1" animBg="1"/>
      <p:bldP spid="70" grpId="0" animBg="1"/>
      <p:bldP spid="70"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152400" y="1600200"/>
            <a:ext cx="3429000" cy="4895603"/>
          </a:xfrm>
        </p:spPr>
        <p:txBody>
          <a:bodyPr>
            <a:normAutofit/>
          </a:bodyPr>
          <a:lstStyle/>
          <a:p>
            <a:pPr marL="0" indent="0" algn="ctr">
              <a:buNone/>
            </a:pPr>
            <a:r>
              <a:rPr lang="en-GB" sz="1400" b="1" dirty="0" smtClean="0">
                <a:latin typeface="Comic Sans MS" panose="030F0702030302020204" pitchFamily="66" charset="0"/>
              </a:rPr>
              <a:t>You can use the Polar equation to find tangents to a curve that are parallel or perpendicular to the original line</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Find the coordinates and the equations of the tangents to the curve:</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r = asin2</a:t>
            </a:r>
            <a:r>
              <a:rPr lang="el-GR" sz="1400" dirty="0" smtClean="0">
                <a:latin typeface="Comic Sans MS" panose="030F0702030302020204" pitchFamily="66" charset="0"/>
              </a:rPr>
              <a:t>θ</a:t>
            </a:r>
            <a:r>
              <a:rPr lang="en-US" sz="1400" dirty="0" smtClean="0">
                <a:latin typeface="Comic Sans MS" panose="030F0702030302020204" pitchFamily="66" charset="0"/>
              </a:rPr>
              <a:t>,     0 ≤ </a:t>
            </a:r>
            <a:r>
              <a:rPr lang="el-GR" sz="1400" dirty="0" smtClean="0">
                <a:latin typeface="Comic Sans MS" panose="030F0702030302020204" pitchFamily="66" charset="0"/>
              </a:rPr>
              <a:t>θ</a:t>
            </a:r>
            <a:r>
              <a:rPr lang="en-US" sz="1400" dirty="0" smtClean="0">
                <a:latin typeface="Comic Sans MS" panose="030F0702030302020204" pitchFamily="66" charset="0"/>
              </a:rPr>
              <a:t> ≤ </a:t>
            </a:r>
            <a:r>
              <a:rPr lang="el-GR" sz="1400" baseline="30000" dirty="0" smtClean="0">
                <a:latin typeface="Comic Sans MS" panose="030F0702030302020204" pitchFamily="66" charset="0"/>
              </a:rPr>
              <a:t>π</a:t>
            </a:r>
            <a:r>
              <a:rPr lang="en-US" sz="1400" dirty="0" smtClean="0">
                <a:latin typeface="Comic Sans MS" panose="030F0702030302020204" pitchFamily="66" charset="0"/>
              </a:rPr>
              <a:t>/</a:t>
            </a:r>
            <a:r>
              <a:rPr lang="en-US" sz="1400" baseline="-25000" dirty="0" smtClean="0">
                <a:latin typeface="Comic Sans MS" panose="030F0702030302020204" pitchFamily="66" charset="0"/>
              </a:rPr>
              <a:t>2</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Where the tangents are:</a:t>
            </a:r>
          </a:p>
          <a:p>
            <a:pPr algn="ctr">
              <a:buAutoNum type="alphaLcParenR"/>
            </a:pPr>
            <a:r>
              <a:rPr lang="en-US" sz="1400" dirty="0" smtClean="0">
                <a:latin typeface="Comic Sans MS" panose="030F0702030302020204" pitchFamily="66" charset="0"/>
              </a:rPr>
              <a:t>Parallel to the initial line</a:t>
            </a:r>
          </a:p>
          <a:p>
            <a:pPr algn="ctr">
              <a:buAutoNum type="alphaLcParenR"/>
            </a:pPr>
            <a:r>
              <a:rPr lang="en-US" sz="1400" dirty="0" smtClean="0">
                <a:latin typeface="Comic Sans MS" panose="030F0702030302020204" pitchFamily="66" charset="0"/>
              </a:rPr>
              <a:t>Perpendicular to the initial line</a:t>
            </a:r>
          </a:p>
          <a:p>
            <a:pPr algn="ctr">
              <a:buAutoNum type="alphaLcParenR"/>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Give answers to 3 </a:t>
            </a:r>
            <a:r>
              <a:rPr lang="en-US" sz="1400" dirty="0" err="1" smtClean="0">
                <a:latin typeface="Comic Sans MS" panose="030F0702030302020204" pitchFamily="66" charset="0"/>
              </a:rPr>
              <a:t>s.f</a:t>
            </a:r>
            <a:r>
              <a:rPr lang="en-US" sz="1400" dirty="0" smtClean="0">
                <a:latin typeface="Comic Sans MS" panose="030F0702030302020204" pitchFamily="66" charset="0"/>
              </a:rPr>
              <a:t> where appropriate:</a:t>
            </a:r>
          </a:p>
        </p:txBody>
      </p:sp>
      <p:sp>
        <p:nvSpPr>
          <p:cNvPr id="4" name="TextBox 3"/>
          <p:cNvSpPr txBox="1"/>
          <p:nvPr/>
        </p:nvSpPr>
        <p:spPr>
          <a:xfrm>
            <a:off x="8722406" y="6550223"/>
            <a:ext cx="405880" cy="307777"/>
          </a:xfrm>
          <a:prstGeom prst="rect">
            <a:avLst/>
          </a:prstGeom>
          <a:noFill/>
        </p:spPr>
        <p:txBody>
          <a:bodyPr wrap="none" rtlCol="0">
            <a:spAutoFit/>
          </a:bodyPr>
          <a:lstStyle/>
          <a:p>
            <a:pPr algn="ctr"/>
            <a:r>
              <a:rPr lang="en-GB" sz="1400" dirty="0" smtClean="0">
                <a:latin typeface="Comic Sans MS" panose="030F0702030302020204" pitchFamily="66" charset="0"/>
              </a:rPr>
              <a:t>7E</a:t>
            </a:r>
            <a:endParaRPr lang="en-GB" sz="1400" dirty="0">
              <a:latin typeface="Comic Sans MS" panose="030F0702030302020204" pitchFamily="66" charset="0"/>
            </a:endParaRPr>
          </a:p>
        </p:txBody>
      </p:sp>
      <p:pic>
        <p:nvPicPr>
          <p:cNvPr id="5" name="Picture 6" descr="http://tutorial.math.lamar.edu/Classes/CalcIII/DIPolarCoords_files/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1227666" cy="1143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5" name="TextBox 24"/>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cxnSp>
        <p:nvCxnSpPr>
          <p:cNvPr id="27" name="Straight Arrow Connector 26"/>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cxnSp>
        <p:nvCxnSpPr>
          <p:cNvPr id="29" name="Straight Arrow Connector 28"/>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rotWithShape="1">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rotWithShape="1">
                <a:blip r:embed="rId10"/>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rotWithShape="1">
                <a:blip r:embed="rId11"/>
                <a:stretch>
                  <a:fillRect b="-1818"/>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689268" y="1494314"/>
                <a:ext cx="208214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ea typeface="Cambria Math"/>
                        </a:rPr>
                        <m:t>𝜃</m:t>
                      </m:r>
                      <m:r>
                        <a:rPr lang="en-US" sz="1400" i="1" smtClean="0">
                          <a:latin typeface="Cambria Math"/>
                          <a:ea typeface="Cambria Math"/>
                        </a:rPr>
                        <m:t>=0   </m:t>
                      </m:r>
                      <m:r>
                        <a:rPr lang="en-US" sz="1400" i="1" smtClean="0">
                          <a:latin typeface="Cambria Math"/>
                          <a:ea typeface="Cambria Math"/>
                        </a:rPr>
                        <m:t>𝑜𝑟</m:t>
                      </m:r>
                      <m:r>
                        <a:rPr lang="en-US" sz="1400" b="0" i="1" smtClean="0">
                          <a:latin typeface="Cambria Math"/>
                          <a:ea typeface="Cambria Math"/>
                        </a:rPr>
                        <m:t>   </m:t>
                      </m:r>
                      <m:r>
                        <a:rPr lang="en-US" sz="1400" i="1">
                          <a:latin typeface="Cambria Math"/>
                          <a:ea typeface="Cambria Math"/>
                        </a:rPr>
                        <m:t>𝜃</m:t>
                      </m:r>
                      <m:r>
                        <a:rPr lang="en-US" sz="1400" i="1">
                          <a:latin typeface="Cambria Math"/>
                          <a:ea typeface="Cambria Math"/>
                        </a:rPr>
                        <m:t>=0.955</m:t>
                      </m:r>
                    </m:oMath>
                  </m:oMathPara>
                </a14:m>
                <a:endParaRPr lang="en-GB" sz="1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3689268" y="1494314"/>
                <a:ext cx="2082140" cy="307777"/>
              </a:xfrm>
              <a:prstGeom prst="rect">
                <a:avLst/>
              </a:prstGeom>
              <a:blipFill rotWithShape="1">
                <a:blip r:embed="rId12"/>
                <a:stretch>
                  <a:fillRect/>
                </a:stretch>
              </a:blipFill>
              <a:ln w="25400">
                <a:noFill/>
              </a:ln>
            </p:spPr>
            <p:txBody>
              <a:bodyPr/>
              <a:lstStyle/>
              <a:p>
                <a:r>
                  <a:rPr lang="en-GB">
                    <a:noFill/>
                  </a:rPr>
                  <a:t> </a:t>
                </a:r>
              </a:p>
            </p:txBody>
          </p:sp>
        </mc:Fallback>
      </mc:AlternateContent>
      <p:pic>
        <p:nvPicPr>
          <p:cNvPr id="73"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44868" t="14783" r="1345" b="38782"/>
          <a:stretch/>
        </p:blipFill>
        <p:spPr bwMode="auto">
          <a:xfrm>
            <a:off x="5913912" y="1442853"/>
            <a:ext cx="3008155" cy="2077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4" name="TextBox 73"/>
              <p:cNvSpPr txBox="1"/>
              <p:nvPr/>
            </p:nvSpPr>
            <p:spPr>
              <a:xfrm>
                <a:off x="3817917" y="1777342"/>
                <a:ext cx="1799112" cy="55412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𝑟</m:t>
                      </m:r>
                      <m:r>
                        <a:rPr lang="en-US" sz="1400" i="1" smtClean="0">
                          <a:latin typeface="Cambria Math"/>
                          <a:ea typeface="Cambria Math"/>
                        </a:rPr>
                        <m:t>=0  </m:t>
                      </m:r>
                      <m:r>
                        <a:rPr lang="en-US" sz="1400" b="0" i="1" smtClean="0">
                          <a:latin typeface="Cambria Math"/>
                          <a:ea typeface="Cambria Math"/>
                        </a:rPr>
                        <m:t> </m:t>
                      </m:r>
                      <m:r>
                        <a:rPr lang="en-US" sz="1400" i="1" smtClean="0">
                          <a:latin typeface="Cambria Math"/>
                          <a:ea typeface="Cambria Math"/>
                        </a:rPr>
                        <m:t>𝑜𝑟</m:t>
                      </m:r>
                      <m:r>
                        <a:rPr lang="en-US" sz="1400" b="0" i="1" smtClean="0">
                          <a:latin typeface="Cambria Math"/>
                          <a:ea typeface="Cambria Math"/>
                        </a:rPr>
                        <m:t>  </m:t>
                      </m:r>
                      <m:r>
                        <a:rPr lang="en-US" sz="1400" b="0" i="1" smtClean="0">
                          <a:latin typeface="Cambria Math"/>
                          <a:ea typeface="Cambria Math"/>
                        </a:rPr>
                        <m:t>𝑟</m:t>
                      </m:r>
                      <m:r>
                        <a:rPr lang="en-US" sz="1400" i="1">
                          <a:latin typeface="Cambria Math"/>
                          <a:ea typeface="Cambria Math"/>
                        </a:rPr>
                        <m:t>=</m:t>
                      </m:r>
                      <m:f>
                        <m:fPr>
                          <m:ctrlPr>
                            <a:rPr lang="en-US" sz="1400" i="1" smtClean="0">
                              <a:latin typeface="Cambria Math"/>
                              <a:ea typeface="Cambria Math"/>
                            </a:rPr>
                          </m:ctrlPr>
                        </m:fPr>
                        <m:num>
                          <m:r>
                            <a:rPr lang="en-US" sz="1400" b="0" i="1" smtClean="0">
                              <a:latin typeface="Cambria Math"/>
                              <a:ea typeface="Cambria Math"/>
                            </a:rPr>
                            <m:t>2</m:t>
                          </m:r>
                          <m:r>
                            <a:rPr lang="en-US" sz="1400" b="0" i="1" smtClean="0">
                              <a:latin typeface="Cambria Math"/>
                              <a:ea typeface="Cambria Math"/>
                            </a:rPr>
                            <m:t>𝑎</m:t>
                          </m:r>
                          <m:rad>
                            <m:radPr>
                              <m:degHide m:val="on"/>
                              <m:ctrlPr>
                                <a:rPr lang="en-US" sz="1400" b="0" i="1" smtClean="0">
                                  <a:latin typeface="Cambria Math"/>
                                  <a:ea typeface="Cambria Math"/>
                                </a:rPr>
                              </m:ctrlPr>
                            </m:radPr>
                            <m:deg/>
                            <m:e>
                              <m:r>
                                <a:rPr lang="en-US" sz="1400" b="0" i="1" smtClean="0">
                                  <a:latin typeface="Cambria Math"/>
                                  <a:ea typeface="Cambria Math"/>
                                </a:rPr>
                                <m:t>2</m:t>
                              </m:r>
                            </m:e>
                          </m:rad>
                        </m:num>
                        <m:den>
                          <m:r>
                            <a:rPr lang="en-US" sz="1400" b="0" i="1" smtClean="0">
                              <a:latin typeface="Cambria Math"/>
                              <a:ea typeface="Cambria Math"/>
                            </a:rPr>
                            <m:t>3</m:t>
                          </m:r>
                        </m:den>
                      </m:f>
                    </m:oMath>
                  </m:oMathPara>
                </a14:m>
                <a:endParaRPr lang="en-GB" sz="1400" dirty="0"/>
              </a:p>
            </p:txBody>
          </p:sp>
        </mc:Choice>
        <mc:Fallback xmlns="">
          <p:sp>
            <p:nvSpPr>
              <p:cNvPr id="74" name="TextBox 73"/>
              <p:cNvSpPr txBox="1">
                <a:spLocks noRot="1" noChangeAspect="1" noMove="1" noResize="1" noEditPoints="1" noAdjustHandles="1" noChangeArrowheads="1" noChangeShapeType="1" noTextEdit="1"/>
              </p:cNvSpPr>
              <p:nvPr/>
            </p:nvSpPr>
            <p:spPr>
              <a:xfrm>
                <a:off x="3817917" y="1777342"/>
                <a:ext cx="1799112" cy="554126"/>
              </a:xfrm>
              <a:prstGeom prst="rect">
                <a:avLst/>
              </a:prstGeom>
              <a:blipFill rotWithShape="1">
                <a:blip r:embed="rId14"/>
                <a:stretch>
                  <a:fillRect/>
                </a:stretch>
              </a:blipFill>
              <a:ln w="25400">
                <a:noFill/>
              </a:ln>
            </p:spPr>
            <p:txBody>
              <a:bodyPr/>
              <a:lstStyle/>
              <a:p>
                <a:r>
                  <a:rPr lang="en-GB">
                    <a:noFill/>
                  </a:rPr>
                  <a:t> </a:t>
                </a:r>
              </a:p>
            </p:txBody>
          </p:sp>
        </mc:Fallback>
      </mc:AlternateContent>
      <p:grpSp>
        <p:nvGrpSpPr>
          <p:cNvPr id="80" name="Group 79"/>
          <p:cNvGrpSpPr/>
          <p:nvPr/>
        </p:nvGrpSpPr>
        <p:grpSpPr>
          <a:xfrm>
            <a:off x="7134102" y="1761506"/>
            <a:ext cx="152400" cy="152400"/>
            <a:chOff x="5105400" y="5029200"/>
            <a:chExt cx="152400" cy="152400"/>
          </a:xfrm>
        </p:grpSpPr>
        <p:cxnSp>
          <p:nvCxnSpPr>
            <p:cNvPr id="81" name="Straight Connector 80"/>
            <p:cNvCxnSpPr/>
            <p:nvPr/>
          </p:nvCxnSpPr>
          <p:spPr>
            <a:xfrm>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83" name="Straight Connector 82"/>
          <p:cNvCxnSpPr/>
          <p:nvPr/>
        </p:nvCxnSpPr>
        <p:spPr>
          <a:xfrm>
            <a:off x="6647214" y="1836717"/>
            <a:ext cx="1091540"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6634119" y="1477464"/>
            <a:ext cx="1196161" cy="276999"/>
          </a:xfrm>
          <a:prstGeom prst="rect">
            <a:avLst/>
          </a:prstGeom>
          <a:noFill/>
        </p:spPr>
        <p:txBody>
          <a:bodyPr wrap="none" rtlCol="0">
            <a:spAutoFit/>
          </a:bodyPr>
          <a:lstStyle/>
          <a:p>
            <a:r>
              <a:rPr lang="en-US" sz="1200" b="1" dirty="0" smtClean="0">
                <a:solidFill>
                  <a:srgbClr val="0000FF"/>
                </a:solidFill>
                <a:latin typeface="Comic Sans MS" panose="030F0702030302020204" pitchFamily="66" charset="0"/>
              </a:rPr>
              <a:t>(</a:t>
            </a:r>
            <a:r>
              <a:rPr lang="en-US" sz="1200" b="1" baseline="30000" dirty="0" smtClean="0">
                <a:solidFill>
                  <a:srgbClr val="0000FF"/>
                </a:solidFill>
                <a:latin typeface="Comic Sans MS" panose="030F0702030302020204" pitchFamily="66" charset="0"/>
              </a:rPr>
              <a:t>2a√2</a:t>
            </a:r>
            <a:r>
              <a:rPr lang="en-US" sz="1200" b="1" dirty="0" smtClean="0">
                <a:solidFill>
                  <a:srgbClr val="0000FF"/>
                </a:solidFill>
                <a:latin typeface="Comic Sans MS" panose="030F0702030302020204" pitchFamily="66" charset="0"/>
              </a:rPr>
              <a:t>/</a:t>
            </a:r>
            <a:r>
              <a:rPr lang="en-US" sz="1200" b="1" baseline="-25000" dirty="0" smtClean="0">
                <a:solidFill>
                  <a:srgbClr val="0000FF"/>
                </a:solidFill>
                <a:latin typeface="Comic Sans MS" panose="030F0702030302020204" pitchFamily="66" charset="0"/>
              </a:rPr>
              <a:t>3</a:t>
            </a:r>
            <a:r>
              <a:rPr lang="en-US" sz="1200" b="1" dirty="0" smtClean="0">
                <a:solidFill>
                  <a:srgbClr val="0000FF"/>
                </a:solidFill>
                <a:latin typeface="Comic Sans MS" panose="030F0702030302020204" pitchFamily="66" charset="0"/>
              </a:rPr>
              <a:t>,0.955)</a:t>
            </a:r>
            <a:endParaRPr lang="en-GB" sz="1200" b="1"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5" name="TextBox 84"/>
              <p:cNvSpPr txBox="1"/>
              <p:nvPr/>
            </p:nvSpPr>
            <p:spPr>
              <a:xfrm>
                <a:off x="4332514" y="2580903"/>
                <a:ext cx="75071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tx1"/>
                          </a:solidFill>
                          <a:latin typeface="Cambria Math"/>
                          <a:ea typeface="Cambria Math"/>
                        </a:rPr>
                        <m:t>𝜃</m:t>
                      </m:r>
                      <m:r>
                        <a:rPr lang="en-US" sz="1600" b="0" i="1" smtClean="0">
                          <a:solidFill>
                            <a:schemeClr val="tx1"/>
                          </a:solidFill>
                          <a:latin typeface="Cambria Math"/>
                          <a:ea typeface="Cambria Math"/>
                        </a:rPr>
                        <m:t>=0</m:t>
                      </m:r>
                    </m:oMath>
                  </m:oMathPara>
                </a14:m>
                <a:endParaRPr lang="en-GB" sz="1600" dirty="0">
                  <a:solidFill>
                    <a:schemeClr val="tx1"/>
                  </a:solidFill>
                </a:endParaRPr>
              </a:p>
            </p:txBody>
          </p:sp>
        </mc:Choice>
        <mc:Fallback xmlns="">
          <p:sp>
            <p:nvSpPr>
              <p:cNvPr id="85" name="TextBox 84"/>
              <p:cNvSpPr txBox="1">
                <a:spLocks noRot="1" noChangeAspect="1" noMove="1" noResize="1" noEditPoints="1" noAdjustHandles="1" noChangeArrowheads="1" noChangeShapeType="1" noTextEdit="1"/>
              </p:cNvSpPr>
              <p:nvPr/>
            </p:nvSpPr>
            <p:spPr>
              <a:xfrm>
                <a:off x="4332514" y="2580903"/>
                <a:ext cx="750718" cy="338554"/>
              </a:xfrm>
              <a:prstGeom prst="rect">
                <a:avLst/>
              </a:prstGeom>
              <a:blipFill rotWithShape="1">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4267200" y="2971800"/>
                <a:ext cx="857248" cy="5365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𝑦</m:t>
                      </m:r>
                      <m:r>
                        <a:rPr lang="en-US" sz="1400" b="0" i="1" smtClean="0">
                          <a:latin typeface="Cambria Math"/>
                        </a:rPr>
                        <m:t>=</m:t>
                      </m:r>
                      <m:f>
                        <m:fPr>
                          <m:ctrlPr>
                            <a:rPr lang="en-US" sz="1400" b="0" i="1" smtClean="0">
                              <a:latin typeface="Cambria Math"/>
                            </a:rPr>
                          </m:ctrlPr>
                        </m:fPr>
                        <m:num>
                          <m:r>
                            <a:rPr lang="en-US" sz="1400" b="0" i="1" smtClean="0">
                              <a:latin typeface="Cambria Math"/>
                            </a:rPr>
                            <m:t>4</m:t>
                          </m:r>
                          <m:r>
                            <a:rPr lang="en-US" sz="1400" b="0" i="1" smtClean="0">
                              <a:latin typeface="Cambria Math"/>
                            </a:rPr>
                            <m:t>𝑎</m:t>
                          </m:r>
                        </m:num>
                        <m:den>
                          <m:r>
                            <a:rPr lang="en-US" sz="1400" b="0" i="1" smtClean="0">
                              <a:latin typeface="Cambria Math"/>
                            </a:rPr>
                            <m:t>3</m:t>
                          </m:r>
                          <m:rad>
                            <m:radPr>
                              <m:degHide m:val="on"/>
                              <m:ctrlPr>
                                <a:rPr lang="en-US" sz="1400" b="0" i="1" smtClean="0">
                                  <a:latin typeface="Cambria Math"/>
                                </a:rPr>
                              </m:ctrlPr>
                            </m:radPr>
                            <m:deg/>
                            <m:e>
                              <m:r>
                                <a:rPr lang="en-US" sz="1400" b="0" i="1" smtClean="0">
                                  <a:latin typeface="Cambria Math"/>
                                </a:rPr>
                                <m:t>3</m:t>
                              </m:r>
                            </m:e>
                          </m:rad>
                        </m:den>
                      </m:f>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4267200" y="2971800"/>
                <a:ext cx="857248" cy="536557"/>
              </a:xfrm>
              <a:prstGeom prst="rect">
                <a:avLst/>
              </a:prstGeom>
              <a:blipFill rotWithShape="1">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648200" y="4191000"/>
                <a:ext cx="996491"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𝑦</m:t>
                      </m:r>
                      <m:r>
                        <a:rPr lang="en-GB" sz="1400" b="0" i="1" smtClean="0">
                          <a:latin typeface="Cambria Math"/>
                        </a:rPr>
                        <m:t>=</m:t>
                      </m:r>
                      <m:r>
                        <a:rPr lang="en-GB" sz="1400" b="0" i="1" smtClean="0">
                          <a:latin typeface="Cambria Math"/>
                        </a:rPr>
                        <m:t>𝑟𝑠𝑖𝑛</m:t>
                      </m:r>
                      <m:r>
                        <a:rPr lang="en-GB" sz="1400" b="0" i="1" smtClean="0">
                          <a:latin typeface="Cambria Math"/>
                          <a:ea typeface="Cambria Math"/>
                        </a:rPr>
                        <m:t>𝜃</m:t>
                      </m:r>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4648200" y="4191000"/>
                <a:ext cx="996491" cy="307777"/>
              </a:xfrm>
              <a:prstGeom prst="rect">
                <a:avLst/>
              </a:prstGeom>
              <a:blipFill rotWithShape="1">
                <a:blip r:embed="rId1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4419600" y="4648200"/>
                <a:ext cx="1295400" cy="53655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i="1">
                              <a:latin typeface="Cambria Math"/>
                            </a:rPr>
                          </m:ctrlPr>
                        </m:fPr>
                        <m:num>
                          <m:r>
                            <a:rPr lang="en-US" sz="1400" i="1">
                              <a:latin typeface="Cambria Math"/>
                            </a:rPr>
                            <m:t>4</m:t>
                          </m:r>
                          <m:r>
                            <a:rPr lang="en-US" sz="1400" i="1">
                              <a:latin typeface="Cambria Math"/>
                            </a:rPr>
                            <m:t>𝑎</m:t>
                          </m:r>
                        </m:num>
                        <m:den>
                          <m:r>
                            <a:rPr lang="en-US" sz="1400" i="1">
                              <a:latin typeface="Cambria Math"/>
                            </a:rPr>
                            <m:t>3</m:t>
                          </m:r>
                          <m:rad>
                            <m:radPr>
                              <m:degHide m:val="on"/>
                              <m:ctrlPr>
                                <a:rPr lang="en-US" sz="1400" i="1">
                                  <a:latin typeface="Cambria Math"/>
                                </a:rPr>
                              </m:ctrlPr>
                            </m:radPr>
                            <m:deg/>
                            <m:e>
                              <m:r>
                                <a:rPr lang="en-US" sz="1400" i="1">
                                  <a:latin typeface="Cambria Math"/>
                                </a:rPr>
                                <m:t>3</m:t>
                              </m:r>
                            </m:e>
                          </m:rad>
                        </m:den>
                      </m:f>
                      <m:r>
                        <a:rPr lang="en-GB" sz="1400" b="0" i="1" smtClean="0">
                          <a:latin typeface="Cambria Math"/>
                        </a:rPr>
                        <m:t>=</m:t>
                      </m:r>
                      <m:r>
                        <a:rPr lang="en-GB" sz="1400" b="0" i="1" smtClean="0">
                          <a:latin typeface="Cambria Math"/>
                        </a:rPr>
                        <m:t>𝑟𝑠𝑖𝑛</m:t>
                      </m:r>
                      <m:r>
                        <a:rPr lang="en-GB" sz="1400" b="0" i="1" smtClean="0">
                          <a:latin typeface="Cambria Math"/>
                          <a:ea typeface="Cambria Math"/>
                        </a:rPr>
                        <m:t>𝜃</m:t>
                      </m:r>
                    </m:oMath>
                  </m:oMathPara>
                </a14:m>
                <a:endParaRPr lang="en-GB" sz="1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4419600" y="4648200"/>
                <a:ext cx="1295400" cy="536557"/>
              </a:xfrm>
              <a:prstGeom prst="rect">
                <a:avLst/>
              </a:prstGeom>
              <a:blipFill rotWithShape="1">
                <a:blip r:embed="rId1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4114800" y="5257800"/>
                <a:ext cx="1213089" cy="53655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a:rPr>
                          </m:ctrlPr>
                        </m:fPr>
                        <m:num>
                          <m:r>
                            <a:rPr lang="en-US" sz="1400" i="1">
                              <a:latin typeface="Cambria Math"/>
                            </a:rPr>
                            <m:t>4</m:t>
                          </m:r>
                          <m:r>
                            <a:rPr lang="en-US" sz="1400" i="1">
                              <a:latin typeface="Cambria Math"/>
                            </a:rPr>
                            <m:t>𝑎</m:t>
                          </m:r>
                        </m:num>
                        <m:den>
                          <m:r>
                            <a:rPr lang="en-US" sz="1400" i="1">
                              <a:latin typeface="Cambria Math"/>
                            </a:rPr>
                            <m:t>3</m:t>
                          </m:r>
                          <m:rad>
                            <m:radPr>
                              <m:degHide m:val="on"/>
                              <m:ctrlPr>
                                <a:rPr lang="en-US" sz="1400" i="1">
                                  <a:latin typeface="Cambria Math"/>
                                </a:rPr>
                              </m:ctrlPr>
                            </m:radPr>
                            <m:deg/>
                            <m:e>
                              <m:r>
                                <a:rPr lang="en-US" sz="1400" i="1">
                                  <a:latin typeface="Cambria Math"/>
                                </a:rPr>
                                <m:t>3</m:t>
                              </m:r>
                            </m:e>
                          </m:rad>
                          <m:r>
                            <a:rPr lang="en-US" sz="1400" b="0" i="1" smtClean="0">
                              <a:latin typeface="Cambria Math"/>
                            </a:rPr>
                            <m:t>𝑠𝑖𝑛</m:t>
                          </m:r>
                          <m:r>
                            <a:rPr lang="en-US" sz="1400" b="0" i="1" smtClean="0">
                              <a:latin typeface="Cambria Math"/>
                              <a:ea typeface="Cambria Math"/>
                            </a:rPr>
                            <m:t>𝜃</m:t>
                          </m:r>
                        </m:den>
                      </m:f>
                      <m:r>
                        <a:rPr lang="en-GB" sz="1400" b="0" i="1" smtClean="0">
                          <a:latin typeface="Cambria Math"/>
                        </a:rPr>
                        <m:t>=</m:t>
                      </m:r>
                      <m:r>
                        <a:rPr lang="en-GB" sz="1400" b="0" i="1" smtClean="0">
                          <a:latin typeface="Cambria Math"/>
                        </a:rPr>
                        <m:t>𝑟</m:t>
                      </m:r>
                    </m:oMath>
                  </m:oMathPara>
                </a14:m>
                <a:endParaRPr lang="en-GB" sz="1400" dirty="0"/>
              </a:p>
            </p:txBody>
          </p:sp>
        </mc:Choice>
        <mc:Fallback xmlns="">
          <p:sp>
            <p:nvSpPr>
              <p:cNvPr id="51" name="TextBox 50"/>
              <p:cNvSpPr txBox="1">
                <a:spLocks noRot="1" noChangeAspect="1" noMove="1" noResize="1" noEditPoints="1" noAdjustHandles="1" noChangeArrowheads="1" noChangeShapeType="1" noTextEdit="1"/>
              </p:cNvSpPr>
              <p:nvPr/>
            </p:nvSpPr>
            <p:spPr>
              <a:xfrm>
                <a:off x="4114800" y="5257800"/>
                <a:ext cx="1213089" cy="536557"/>
              </a:xfrm>
              <a:prstGeom prst="rect">
                <a:avLst/>
              </a:prstGeom>
              <a:blipFill rotWithShape="1">
                <a:blip r:embed="rId1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648200" y="5867400"/>
                <a:ext cx="1513196" cy="53655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𝑟</m:t>
                      </m:r>
                      <m:r>
                        <a:rPr lang="en-US" sz="1400" b="0" i="1" smtClean="0">
                          <a:latin typeface="Cambria Math"/>
                        </a:rPr>
                        <m:t>=</m:t>
                      </m:r>
                      <m:f>
                        <m:fPr>
                          <m:ctrlPr>
                            <a:rPr lang="en-US" sz="1400" i="1" smtClean="0">
                              <a:latin typeface="Cambria Math"/>
                            </a:rPr>
                          </m:ctrlPr>
                        </m:fPr>
                        <m:num>
                          <m:r>
                            <a:rPr lang="en-US" sz="1400" i="1">
                              <a:latin typeface="Cambria Math"/>
                            </a:rPr>
                            <m:t>4</m:t>
                          </m:r>
                          <m:r>
                            <a:rPr lang="en-US" sz="1400" i="1">
                              <a:latin typeface="Cambria Math"/>
                            </a:rPr>
                            <m:t>𝑎</m:t>
                          </m:r>
                        </m:num>
                        <m:den>
                          <m:r>
                            <a:rPr lang="en-US" sz="1400" i="1">
                              <a:latin typeface="Cambria Math"/>
                            </a:rPr>
                            <m:t>3</m:t>
                          </m:r>
                          <m:rad>
                            <m:radPr>
                              <m:degHide m:val="on"/>
                              <m:ctrlPr>
                                <a:rPr lang="en-US" sz="1400" i="1">
                                  <a:latin typeface="Cambria Math"/>
                                </a:rPr>
                              </m:ctrlPr>
                            </m:radPr>
                            <m:deg/>
                            <m:e>
                              <m:r>
                                <a:rPr lang="en-US" sz="1400" i="1">
                                  <a:latin typeface="Cambria Math"/>
                                </a:rPr>
                                <m:t>3</m:t>
                              </m:r>
                            </m:e>
                          </m:rad>
                        </m:den>
                      </m:f>
                      <m:r>
                        <a:rPr lang="en-US" sz="1400" b="0" i="1" smtClean="0">
                          <a:latin typeface="Cambria Math"/>
                        </a:rPr>
                        <m:t>𝑐𝑜𝑠𝑒𝑐</m:t>
                      </m:r>
                      <m:r>
                        <a:rPr lang="en-US" sz="1400" b="0" i="1" smtClean="0">
                          <a:latin typeface="Cambria Math"/>
                          <a:ea typeface="Cambria Math"/>
                        </a:rPr>
                        <m:t>𝜃</m:t>
                      </m:r>
                    </m:oMath>
                  </m:oMathPara>
                </a14:m>
                <a:endParaRPr lang="en-GB" sz="1400" dirty="0"/>
              </a:p>
            </p:txBody>
          </p:sp>
        </mc:Choice>
        <mc:Fallback xmlns="">
          <p:sp>
            <p:nvSpPr>
              <p:cNvPr id="52" name="TextBox 51"/>
              <p:cNvSpPr txBox="1">
                <a:spLocks noRot="1" noChangeAspect="1" noMove="1" noResize="1" noEditPoints="1" noAdjustHandles="1" noChangeArrowheads="1" noChangeShapeType="1" noTextEdit="1"/>
              </p:cNvSpPr>
              <p:nvPr/>
            </p:nvSpPr>
            <p:spPr>
              <a:xfrm>
                <a:off x="4648200" y="5867400"/>
                <a:ext cx="1513196" cy="536557"/>
              </a:xfrm>
              <a:prstGeom prst="rect">
                <a:avLst/>
              </a:prstGeom>
              <a:blipFill rotWithShape="1">
                <a:blip r:embed="rId20"/>
                <a:stretch>
                  <a:fillRect/>
                </a:stretch>
              </a:blipFill>
              <a:ln w="25400">
                <a:noFill/>
              </a:ln>
            </p:spPr>
            <p:txBody>
              <a:bodyPr/>
              <a:lstStyle/>
              <a:p>
                <a:r>
                  <a:rPr lang="en-GB">
                    <a:noFill/>
                  </a:rPr>
                  <a:t> </a:t>
                </a:r>
              </a:p>
            </p:txBody>
          </p:sp>
        </mc:Fallback>
      </mc:AlternateContent>
      <p:sp>
        <p:nvSpPr>
          <p:cNvPr id="53" name="Arc 52"/>
          <p:cNvSpPr/>
          <p:nvPr/>
        </p:nvSpPr>
        <p:spPr>
          <a:xfrm>
            <a:off x="5486400" y="4343400"/>
            <a:ext cx="381000" cy="5334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TextBox 53"/>
          <p:cNvSpPr txBox="1"/>
          <p:nvPr/>
        </p:nvSpPr>
        <p:spPr>
          <a:xfrm>
            <a:off x="5867400" y="4419600"/>
            <a:ext cx="20574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Replace y with the expression we calculated</a:t>
            </a:r>
            <a:endParaRPr lang="en-GB" sz="1200" dirty="0">
              <a:solidFill>
                <a:srgbClr val="FF0000"/>
              </a:solidFill>
              <a:latin typeface="Comic Sans MS" panose="030F0702030302020204" pitchFamily="66" charset="0"/>
            </a:endParaRPr>
          </a:p>
        </p:txBody>
      </p:sp>
      <p:sp>
        <p:nvSpPr>
          <p:cNvPr id="65" name="TextBox 64"/>
          <p:cNvSpPr txBox="1"/>
          <p:nvPr/>
        </p:nvSpPr>
        <p:spPr>
          <a:xfrm>
            <a:off x="3581400" y="3733800"/>
            <a:ext cx="5277592" cy="523220"/>
          </a:xfrm>
          <a:prstGeom prst="rect">
            <a:avLst/>
          </a:prstGeom>
          <a:noFill/>
        </p:spPr>
        <p:txBody>
          <a:bodyPr wrap="square" rtlCol="0">
            <a:spAutoFit/>
          </a:bodyPr>
          <a:lstStyle/>
          <a:p>
            <a:pPr algn="ctr"/>
            <a:r>
              <a:rPr lang="en-US" sz="1400" dirty="0" smtClean="0">
                <a:solidFill>
                  <a:srgbClr val="FF0000"/>
                </a:solidFill>
                <a:latin typeface="Comic Sans MS" panose="030F0702030302020204" pitchFamily="66" charset="0"/>
              </a:rPr>
              <a:t>Now use the link between y and r above to turn the equation into a polar form…</a:t>
            </a:r>
            <a:endParaRPr lang="en-GB" sz="1400" dirty="0">
              <a:solidFill>
                <a:srgbClr val="FF0000"/>
              </a:solidFill>
              <a:latin typeface="Comic Sans MS" panose="030F0702030302020204" pitchFamily="66" charset="0"/>
            </a:endParaRPr>
          </a:p>
        </p:txBody>
      </p:sp>
      <p:sp>
        <p:nvSpPr>
          <p:cNvPr id="71" name="Arc 70"/>
          <p:cNvSpPr/>
          <p:nvPr/>
        </p:nvSpPr>
        <p:spPr>
          <a:xfrm>
            <a:off x="5410200" y="5029200"/>
            <a:ext cx="381000" cy="5334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 name="TextBox 71"/>
          <p:cNvSpPr txBox="1"/>
          <p:nvPr/>
        </p:nvSpPr>
        <p:spPr>
          <a:xfrm>
            <a:off x="5791200" y="5181600"/>
            <a:ext cx="12954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Divide by sin</a:t>
            </a:r>
            <a:r>
              <a:rPr lang="el-GR" sz="1200" dirty="0" smtClean="0">
                <a:solidFill>
                  <a:srgbClr val="FF0000"/>
                </a:solidFill>
                <a:latin typeface="Comic Sans MS" panose="030F0702030302020204" pitchFamily="66" charset="0"/>
              </a:rPr>
              <a:t>θ</a:t>
            </a:r>
            <a:endParaRPr lang="en-GB" sz="1200" dirty="0">
              <a:solidFill>
                <a:srgbClr val="FF0000"/>
              </a:solidFill>
              <a:latin typeface="Comic Sans MS" panose="030F0702030302020204" pitchFamily="66" charset="0"/>
            </a:endParaRPr>
          </a:p>
        </p:txBody>
      </p:sp>
      <p:sp>
        <p:nvSpPr>
          <p:cNvPr id="75" name="Arc 74"/>
          <p:cNvSpPr/>
          <p:nvPr/>
        </p:nvSpPr>
        <p:spPr>
          <a:xfrm>
            <a:off x="5943600" y="5638800"/>
            <a:ext cx="381000" cy="5334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TextBox 75"/>
          <p:cNvSpPr txBox="1"/>
          <p:nvPr/>
        </p:nvSpPr>
        <p:spPr>
          <a:xfrm>
            <a:off x="6324600" y="5791200"/>
            <a:ext cx="15240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Alternative form…</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7" name="TextBox 76"/>
              <p:cNvSpPr txBox="1"/>
              <p:nvPr/>
            </p:nvSpPr>
            <p:spPr>
              <a:xfrm>
                <a:off x="4038600" y="2971800"/>
                <a:ext cx="1513196" cy="53655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𝑟</m:t>
                      </m:r>
                      <m:r>
                        <a:rPr lang="en-US" sz="1400" b="0" i="1" smtClean="0">
                          <a:latin typeface="Cambria Math"/>
                        </a:rPr>
                        <m:t>=</m:t>
                      </m:r>
                      <m:f>
                        <m:fPr>
                          <m:ctrlPr>
                            <a:rPr lang="en-US" sz="1400" i="1" smtClean="0">
                              <a:latin typeface="Cambria Math"/>
                            </a:rPr>
                          </m:ctrlPr>
                        </m:fPr>
                        <m:num>
                          <m:r>
                            <a:rPr lang="en-US" sz="1400" i="1">
                              <a:latin typeface="Cambria Math"/>
                            </a:rPr>
                            <m:t>4</m:t>
                          </m:r>
                          <m:r>
                            <a:rPr lang="en-US" sz="1400" i="1">
                              <a:latin typeface="Cambria Math"/>
                            </a:rPr>
                            <m:t>𝑎</m:t>
                          </m:r>
                        </m:num>
                        <m:den>
                          <m:r>
                            <a:rPr lang="en-US" sz="1400" i="1">
                              <a:latin typeface="Cambria Math"/>
                            </a:rPr>
                            <m:t>3</m:t>
                          </m:r>
                          <m:rad>
                            <m:radPr>
                              <m:degHide m:val="on"/>
                              <m:ctrlPr>
                                <a:rPr lang="en-US" sz="1400" i="1">
                                  <a:latin typeface="Cambria Math"/>
                                </a:rPr>
                              </m:ctrlPr>
                            </m:radPr>
                            <m:deg/>
                            <m:e>
                              <m:r>
                                <a:rPr lang="en-US" sz="1400" i="1">
                                  <a:latin typeface="Cambria Math"/>
                                </a:rPr>
                                <m:t>3</m:t>
                              </m:r>
                            </m:e>
                          </m:rad>
                        </m:den>
                      </m:f>
                      <m:r>
                        <a:rPr lang="en-US" sz="1400" b="0" i="1" smtClean="0">
                          <a:latin typeface="Cambria Math"/>
                        </a:rPr>
                        <m:t>𝑐𝑜𝑠𝑒𝑐</m:t>
                      </m:r>
                      <m:r>
                        <a:rPr lang="en-US" sz="1400" b="0" i="1" smtClean="0">
                          <a:latin typeface="Cambria Math"/>
                          <a:ea typeface="Cambria Math"/>
                        </a:rPr>
                        <m:t>𝜃</m:t>
                      </m:r>
                    </m:oMath>
                  </m:oMathPara>
                </a14:m>
                <a:endParaRPr lang="en-GB" sz="1400" dirty="0"/>
              </a:p>
            </p:txBody>
          </p:sp>
        </mc:Choice>
        <mc:Fallback xmlns="">
          <p:sp>
            <p:nvSpPr>
              <p:cNvPr id="77" name="TextBox 76"/>
              <p:cNvSpPr txBox="1">
                <a:spLocks noRot="1" noChangeAspect="1" noMove="1" noResize="1" noEditPoints="1" noAdjustHandles="1" noChangeArrowheads="1" noChangeShapeType="1" noTextEdit="1"/>
              </p:cNvSpPr>
              <p:nvPr/>
            </p:nvSpPr>
            <p:spPr>
              <a:xfrm>
                <a:off x="4038600" y="2971800"/>
                <a:ext cx="1513196" cy="536557"/>
              </a:xfrm>
              <a:prstGeom prst="rect">
                <a:avLst/>
              </a:prstGeom>
              <a:blipFill rotWithShape="1">
                <a:blip r:embed="rId20"/>
                <a:stretch>
                  <a:fillRect/>
                </a:stretch>
              </a:blipFill>
              <a:ln w="25400">
                <a:noFill/>
              </a:ln>
            </p:spPr>
            <p:txBody>
              <a:bodyPr/>
              <a:lstStyle/>
              <a:p>
                <a:r>
                  <a:rPr lang="en-GB">
                    <a:noFill/>
                  </a:rPr>
                  <a:t> </a:t>
                </a:r>
              </a:p>
            </p:txBody>
          </p:sp>
        </mc:Fallback>
      </mc:AlternateContent>
      <p:sp>
        <p:nvSpPr>
          <p:cNvPr id="78" name="Rectangle 77"/>
          <p:cNvSpPr/>
          <p:nvPr/>
        </p:nvSpPr>
        <p:spPr>
          <a:xfrm>
            <a:off x="4267200" y="2971800"/>
            <a:ext cx="838200" cy="5334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p:cNvSpPr/>
          <p:nvPr/>
        </p:nvSpPr>
        <p:spPr>
          <a:xfrm>
            <a:off x="4724400" y="4267200"/>
            <a:ext cx="152400" cy="2286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p:cNvSpPr/>
          <p:nvPr/>
        </p:nvSpPr>
        <p:spPr>
          <a:xfrm>
            <a:off x="4495800" y="4648200"/>
            <a:ext cx="457200" cy="5334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p:cNvSpPr/>
          <p:nvPr/>
        </p:nvSpPr>
        <p:spPr>
          <a:xfrm>
            <a:off x="4114800" y="2590800"/>
            <a:ext cx="1295400" cy="9144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8" name="Straight Connector 87"/>
          <p:cNvCxnSpPr/>
          <p:nvPr/>
        </p:nvCxnSpPr>
        <p:spPr>
          <a:xfrm>
            <a:off x="6248400" y="3048000"/>
            <a:ext cx="1091540"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TextBox 88"/>
              <p:cNvSpPr txBox="1"/>
              <p:nvPr/>
            </p:nvSpPr>
            <p:spPr>
              <a:xfrm>
                <a:off x="6858000" y="3048000"/>
                <a:ext cx="67877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srgbClr val="0000FF"/>
                          </a:solidFill>
                          <a:latin typeface="Cambria Math"/>
                          <a:ea typeface="Cambria Math"/>
                        </a:rPr>
                        <m:t>𝜽</m:t>
                      </m:r>
                      <m:r>
                        <a:rPr lang="en-US" sz="1400" b="1" i="1" smtClean="0">
                          <a:solidFill>
                            <a:srgbClr val="0000FF"/>
                          </a:solidFill>
                          <a:latin typeface="Cambria Math"/>
                          <a:ea typeface="Cambria Math"/>
                        </a:rPr>
                        <m:t>=</m:t>
                      </m:r>
                      <m:r>
                        <a:rPr lang="en-US" sz="1400" b="1" i="1" smtClean="0">
                          <a:solidFill>
                            <a:srgbClr val="0000FF"/>
                          </a:solidFill>
                          <a:latin typeface="Cambria Math"/>
                          <a:ea typeface="Cambria Math"/>
                        </a:rPr>
                        <m:t>𝟎</m:t>
                      </m:r>
                    </m:oMath>
                  </m:oMathPara>
                </a14:m>
                <a:endParaRPr lang="en-GB" sz="1400" b="1" dirty="0">
                  <a:solidFill>
                    <a:srgbClr val="0000FF"/>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6858000" y="3048000"/>
                <a:ext cx="678776" cy="307777"/>
              </a:xfrm>
              <a:prstGeom prst="rect">
                <a:avLst/>
              </a:prstGeom>
              <a:blipFill rotWithShape="1">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7659503" y="1600200"/>
                <a:ext cx="1513196" cy="53655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0000FF"/>
                          </a:solidFill>
                          <a:latin typeface="Cambria Math"/>
                        </a:rPr>
                        <m:t>𝒓</m:t>
                      </m:r>
                      <m:r>
                        <a:rPr lang="en-US" sz="1400" b="1" i="1" smtClean="0">
                          <a:solidFill>
                            <a:srgbClr val="0000FF"/>
                          </a:solidFill>
                          <a:latin typeface="Cambria Math"/>
                        </a:rPr>
                        <m:t>=</m:t>
                      </m:r>
                      <m:f>
                        <m:fPr>
                          <m:ctrlPr>
                            <a:rPr lang="en-US" sz="1400" b="1" i="1" smtClean="0">
                              <a:solidFill>
                                <a:srgbClr val="0000FF"/>
                              </a:solidFill>
                              <a:latin typeface="Cambria Math"/>
                            </a:rPr>
                          </m:ctrlPr>
                        </m:fPr>
                        <m:num>
                          <m:r>
                            <a:rPr lang="en-US" sz="1400" b="1" i="1">
                              <a:solidFill>
                                <a:srgbClr val="0000FF"/>
                              </a:solidFill>
                              <a:latin typeface="Cambria Math"/>
                            </a:rPr>
                            <m:t>𝟒</m:t>
                          </m:r>
                          <m:r>
                            <a:rPr lang="en-US" sz="1400" b="1" i="1">
                              <a:solidFill>
                                <a:srgbClr val="0000FF"/>
                              </a:solidFill>
                              <a:latin typeface="Cambria Math"/>
                            </a:rPr>
                            <m:t>𝒂</m:t>
                          </m:r>
                        </m:num>
                        <m:den>
                          <m:r>
                            <a:rPr lang="en-US" sz="1400" b="1" i="1">
                              <a:solidFill>
                                <a:srgbClr val="0000FF"/>
                              </a:solidFill>
                              <a:latin typeface="Cambria Math"/>
                            </a:rPr>
                            <m:t>𝟑</m:t>
                          </m:r>
                          <m:rad>
                            <m:radPr>
                              <m:degHide m:val="on"/>
                              <m:ctrlPr>
                                <a:rPr lang="en-US" sz="1400" b="1" i="1">
                                  <a:solidFill>
                                    <a:srgbClr val="0000FF"/>
                                  </a:solidFill>
                                  <a:latin typeface="Cambria Math"/>
                                </a:rPr>
                              </m:ctrlPr>
                            </m:radPr>
                            <m:deg/>
                            <m:e>
                              <m:r>
                                <a:rPr lang="en-US" sz="1400" b="1" i="1">
                                  <a:solidFill>
                                    <a:srgbClr val="0000FF"/>
                                  </a:solidFill>
                                  <a:latin typeface="Cambria Math"/>
                                </a:rPr>
                                <m:t>𝟑</m:t>
                              </m:r>
                            </m:e>
                          </m:rad>
                        </m:den>
                      </m:f>
                      <m:r>
                        <a:rPr lang="en-US" sz="1400" b="1" i="1" smtClean="0">
                          <a:solidFill>
                            <a:srgbClr val="0000FF"/>
                          </a:solidFill>
                          <a:latin typeface="Cambria Math"/>
                        </a:rPr>
                        <m:t>𝒄𝒐𝒔𝒆𝒄</m:t>
                      </m:r>
                      <m:r>
                        <a:rPr lang="en-US" sz="1400" b="1" i="1" smtClean="0">
                          <a:solidFill>
                            <a:srgbClr val="0000FF"/>
                          </a:solidFill>
                          <a:latin typeface="Cambria Math"/>
                          <a:ea typeface="Cambria Math"/>
                        </a:rPr>
                        <m:t>𝜽</m:t>
                      </m:r>
                    </m:oMath>
                  </m:oMathPara>
                </a14:m>
                <a:endParaRPr lang="en-GB" sz="1400" b="1" dirty="0">
                  <a:solidFill>
                    <a:srgbClr val="0000FF"/>
                  </a:solidFill>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7659503" y="1600200"/>
                <a:ext cx="1513196" cy="536557"/>
              </a:xfrm>
              <a:prstGeom prst="rect">
                <a:avLst/>
              </a:prstGeom>
              <a:blipFill rotWithShape="1">
                <a:blip r:embed="rId22"/>
                <a:stretch>
                  <a:fillRect/>
                </a:stretch>
              </a:blipFill>
              <a:ln w="25400">
                <a:noFill/>
              </a:ln>
            </p:spPr>
            <p:txBody>
              <a:bodyPr/>
              <a:lstStyle/>
              <a:p>
                <a:r>
                  <a:rPr lang="en-GB">
                    <a:noFill/>
                  </a:rPr>
                  <a:t> </a:t>
                </a:r>
              </a:p>
            </p:txBody>
          </p:sp>
        </mc:Fallback>
      </mc:AlternateContent>
    </p:spTree>
    <p:extLst>
      <p:ext uri="{BB962C8B-B14F-4D97-AF65-F5344CB8AC3E}">
        <p14:creationId xmlns:p14="http://schemas.microsoft.com/office/powerpoint/2010/main" val="92855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linds(horizontal)">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500" fill="hold"/>
                                        <p:tgtEl>
                                          <p:spTgt spid="31"/>
                                        </p:tgtEl>
                                        <p:attrNameLst>
                                          <p:attrName>fillcolor</p:attrName>
                                        </p:attrNameLst>
                                      </p:cBhvr>
                                      <p:to>
                                        <a:srgbClr val="66CCFF"/>
                                      </p:to>
                                    </p:animClr>
                                    <p:set>
                                      <p:cBhvr>
                                        <p:cTn id="12" dur="500" fill="hold"/>
                                        <p:tgtEl>
                                          <p:spTgt spid="31"/>
                                        </p:tgtEl>
                                        <p:attrNameLst>
                                          <p:attrName>fill.type</p:attrName>
                                        </p:attrNameLst>
                                      </p:cBhvr>
                                      <p:to>
                                        <p:strVal val="solid"/>
                                      </p:to>
                                    </p:set>
                                    <p:set>
                                      <p:cBhvr>
                                        <p:cTn id="13" dur="500" fill="hold"/>
                                        <p:tgtEl>
                                          <p:spTgt spid="31"/>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linds(horizontal)">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nodeType="clickEffect">
                                  <p:stCondLst>
                                    <p:cond delay="0"/>
                                  </p:stCondLst>
                                  <p:childTnLst>
                                    <p:animClr clrSpc="rgb" dir="cw">
                                      <p:cBhvr>
                                        <p:cTn id="22" dur="500" fill="hold"/>
                                        <p:tgtEl>
                                          <p:spTgt spid="31"/>
                                        </p:tgtEl>
                                        <p:attrNameLst>
                                          <p:attrName>fillcolor</p:attrName>
                                        </p:attrNameLst>
                                      </p:cBhvr>
                                      <p:to>
                                        <a:schemeClr val="bg1"/>
                                      </p:to>
                                    </p:animClr>
                                    <p:set>
                                      <p:cBhvr>
                                        <p:cTn id="23" dur="500" fill="hold"/>
                                        <p:tgtEl>
                                          <p:spTgt spid="31"/>
                                        </p:tgtEl>
                                        <p:attrNameLst>
                                          <p:attrName>fill.type</p:attrName>
                                        </p:attrNameLst>
                                      </p:cBhvr>
                                      <p:to>
                                        <p:strVal val="solid"/>
                                      </p:to>
                                    </p:set>
                                    <p:set>
                                      <p:cBhvr>
                                        <p:cTn id="24" dur="500" fill="hold"/>
                                        <p:tgtEl>
                                          <p:spTgt spid="31"/>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blinds(horizontal)">
                                      <p:cBhvr>
                                        <p:cTn id="29" dur="500"/>
                                        <p:tgtEl>
                                          <p:spTgt spid="53"/>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blinds(horizontal)">
                                      <p:cBhvr>
                                        <p:cTn id="34" dur="5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blinds(horizontal)">
                                      <p:cBhvr>
                                        <p:cTn id="39" dur="500"/>
                                        <p:tgtEl>
                                          <p:spTgt spid="50"/>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blinds(horizontal)">
                                      <p:cBhvr>
                                        <p:cTn id="44" dur="500"/>
                                        <p:tgtEl>
                                          <p:spTgt spid="79"/>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blinds(horizontal)">
                                      <p:cBhvr>
                                        <p:cTn id="49" dur="500"/>
                                        <p:tgtEl>
                                          <p:spTgt spid="86"/>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blinds(horizontal)">
                                      <p:cBhvr>
                                        <p:cTn id="54" dur="500"/>
                                        <p:tgtEl>
                                          <p:spTgt spid="78"/>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xit" presetSubtype="10" fill="hold" grpId="1" nodeType="clickEffect">
                                  <p:stCondLst>
                                    <p:cond delay="0"/>
                                  </p:stCondLst>
                                  <p:childTnLst>
                                    <p:animEffect transition="out" filter="blinds(horizontal)">
                                      <p:cBhvr>
                                        <p:cTn id="58" dur="500"/>
                                        <p:tgtEl>
                                          <p:spTgt spid="79"/>
                                        </p:tgtEl>
                                      </p:cBhvr>
                                    </p:animEffect>
                                    <p:set>
                                      <p:cBhvr>
                                        <p:cTn id="59" dur="1" fill="hold">
                                          <p:stCondLst>
                                            <p:cond delay="499"/>
                                          </p:stCondLst>
                                        </p:cTn>
                                        <p:tgtEl>
                                          <p:spTgt spid="79"/>
                                        </p:tgtEl>
                                        <p:attrNameLst>
                                          <p:attrName>style.visibility</p:attrName>
                                        </p:attrNameLst>
                                      </p:cBhvr>
                                      <p:to>
                                        <p:strVal val="hidden"/>
                                      </p:to>
                                    </p:set>
                                  </p:childTnLst>
                                </p:cTn>
                              </p:par>
                              <p:par>
                                <p:cTn id="60" presetID="3" presetClass="exit" presetSubtype="10" fill="hold" grpId="1" nodeType="withEffect">
                                  <p:stCondLst>
                                    <p:cond delay="0"/>
                                  </p:stCondLst>
                                  <p:childTnLst>
                                    <p:animEffect transition="out" filter="blinds(horizontal)">
                                      <p:cBhvr>
                                        <p:cTn id="61" dur="500"/>
                                        <p:tgtEl>
                                          <p:spTgt spid="86"/>
                                        </p:tgtEl>
                                      </p:cBhvr>
                                    </p:animEffect>
                                    <p:set>
                                      <p:cBhvr>
                                        <p:cTn id="62" dur="1" fill="hold">
                                          <p:stCondLst>
                                            <p:cond delay="499"/>
                                          </p:stCondLst>
                                        </p:cTn>
                                        <p:tgtEl>
                                          <p:spTgt spid="86"/>
                                        </p:tgtEl>
                                        <p:attrNameLst>
                                          <p:attrName>style.visibility</p:attrName>
                                        </p:attrNameLst>
                                      </p:cBhvr>
                                      <p:to>
                                        <p:strVal val="hidden"/>
                                      </p:to>
                                    </p:set>
                                  </p:childTnLst>
                                </p:cTn>
                              </p:par>
                              <p:par>
                                <p:cTn id="63" presetID="3" presetClass="exit" presetSubtype="10" fill="hold" grpId="1" nodeType="withEffect">
                                  <p:stCondLst>
                                    <p:cond delay="0"/>
                                  </p:stCondLst>
                                  <p:childTnLst>
                                    <p:animEffect transition="out" filter="blinds(horizontal)">
                                      <p:cBhvr>
                                        <p:cTn id="64" dur="500"/>
                                        <p:tgtEl>
                                          <p:spTgt spid="78"/>
                                        </p:tgtEl>
                                      </p:cBhvr>
                                    </p:animEffect>
                                    <p:set>
                                      <p:cBhvr>
                                        <p:cTn id="65" dur="1" fill="hold">
                                          <p:stCondLst>
                                            <p:cond delay="499"/>
                                          </p:stCondLst>
                                        </p:cTn>
                                        <p:tgtEl>
                                          <p:spTgt spid="7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blinds(horizontal)">
                                      <p:cBhvr>
                                        <p:cTn id="70" dur="500"/>
                                        <p:tgtEl>
                                          <p:spTgt spid="71"/>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blinds(horizontal)">
                                      <p:cBhvr>
                                        <p:cTn id="75" dur="500"/>
                                        <p:tgtEl>
                                          <p:spTgt spid="72"/>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blinds(horizontal)">
                                      <p:cBhvr>
                                        <p:cTn id="80" dur="500"/>
                                        <p:tgtEl>
                                          <p:spTgt spid="51"/>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75"/>
                                        </p:tgtEl>
                                        <p:attrNameLst>
                                          <p:attrName>style.visibility</p:attrName>
                                        </p:attrNameLst>
                                      </p:cBhvr>
                                      <p:to>
                                        <p:strVal val="visible"/>
                                      </p:to>
                                    </p:set>
                                    <p:animEffect transition="in" filter="blinds(horizontal)">
                                      <p:cBhvr>
                                        <p:cTn id="85" dur="500"/>
                                        <p:tgtEl>
                                          <p:spTgt spid="75"/>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blinds(horizontal)">
                                      <p:cBhvr>
                                        <p:cTn id="90" dur="500"/>
                                        <p:tgtEl>
                                          <p:spTgt spid="76"/>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blinds(horizontal)">
                                      <p:cBhvr>
                                        <p:cTn id="95" dur="500"/>
                                        <p:tgtEl>
                                          <p:spTgt spid="52"/>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xit" presetSubtype="10" fill="hold" grpId="0" nodeType="clickEffect">
                                  <p:stCondLst>
                                    <p:cond delay="0"/>
                                  </p:stCondLst>
                                  <p:childTnLst>
                                    <p:animEffect transition="out" filter="blinds(horizontal)">
                                      <p:cBhvr>
                                        <p:cTn id="99" dur="500"/>
                                        <p:tgtEl>
                                          <p:spTgt spid="60"/>
                                        </p:tgtEl>
                                      </p:cBhvr>
                                    </p:animEffect>
                                    <p:set>
                                      <p:cBhvr>
                                        <p:cTn id="100" dur="1" fill="hold">
                                          <p:stCondLst>
                                            <p:cond delay="499"/>
                                          </p:stCondLst>
                                        </p:cTn>
                                        <p:tgtEl>
                                          <p:spTgt spid="60"/>
                                        </p:tgtEl>
                                        <p:attrNameLst>
                                          <p:attrName>style.visibility</p:attrName>
                                        </p:attrNameLst>
                                      </p:cBhvr>
                                      <p:to>
                                        <p:strVal val="hidden"/>
                                      </p:to>
                                    </p:set>
                                  </p:childTnLst>
                                </p:cTn>
                              </p:par>
                              <p:par>
                                <p:cTn id="101" presetID="3" presetClass="entr" presetSubtype="10" fill="hold" grpId="0" nodeType="with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blinds(horizontal)">
                                      <p:cBhvr>
                                        <p:cTn id="103" dur="500"/>
                                        <p:tgtEl>
                                          <p:spTgt spid="77"/>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87"/>
                                        </p:tgtEl>
                                        <p:attrNameLst>
                                          <p:attrName>style.visibility</p:attrName>
                                        </p:attrNameLst>
                                      </p:cBhvr>
                                      <p:to>
                                        <p:strVal val="visible"/>
                                      </p:to>
                                    </p:set>
                                    <p:animEffect transition="in" filter="blinds(horizontal)">
                                      <p:cBhvr>
                                        <p:cTn id="108" dur="500"/>
                                        <p:tgtEl>
                                          <p:spTgt spid="87"/>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xit" presetSubtype="10" fill="hold" nodeType="clickEffect">
                                  <p:stCondLst>
                                    <p:cond delay="0"/>
                                  </p:stCondLst>
                                  <p:childTnLst>
                                    <p:animEffect transition="out" filter="blinds(horizontal)">
                                      <p:cBhvr>
                                        <p:cTn id="112" dur="500"/>
                                        <p:tgtEl>
                                          <p:spTgt spid="80"/>
                                        </p:tgtEl>
                                      </p:cBhvr>
                                    </p:animEffect>
                                    <p:set>
                                      <p:cBhvr>
                                        <p:cTn id="113" dur="1" fill="hold">
                                          <p:stCondLst>
                                            <p:cond delay="499"/>
                                          </p:stCondLst>
                                        </p:cTn>
                                        <p:tgtEl>
                                          <p:spTgt spid="80"/>
                                        </p:tgtEl>
                                        <p:attrNameLst>
                                          <p:attrName>style.visibility</p:attrName>
                                        </p:attrNameLst>
                                      </p:cBhvr>
                                      <p:to>
                                        <p:strVal val="hidden"/>
                                      </p:to>
                                    </p:set>
                                  </p:childTnLst>
                                </p:cTn>
                              </p:par>
                              <p:par>
                                <p:cTn id="114" presetID="3" presetClass="exit" presetSubtype="10" fill="hold" grpId="0" nodeType="withEffect">
                                  <p:stCondLst>
                                    <p:cond delay="0"/>
                                  </p:stCondLst>
                                  <p:childTnLst>
                                    <p:animEffect transition="out" filter="blinds(horizontal)">
                                      <p:cBhvr>
                                        <p:cTn id="115" dur="500"/>
                                        <p:tgtEl>
                                          <p:spTgt spid="84"/>
                                        </p:tgtEl>
                                      </p:cBhvr>
                                    </p:animEffect>
                                    <p:set>
                                      <p:cBhvr>
                                        <p:cTn id="116" dur="1" fill="hold">
                                          <p:stCondLst>
                                            <p:cond delay="499"/>
                                          </p:stCondLst>
                                        </p:cTn>
                                        <p:tgtEl>
                                          <p:spTgt spid="84"/>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3" presetClass="entr" presetSubtype="5" fill="hold" nodeType="clickEffect">
                                  <p:stCondLst>
                                    <p:cond delay="0"/>
                                  </p:stCondLst>
                                  <p:childTnLst>
                                    <p:set>
                                      <p:cBhvr>
                                        <p:cTn id="120" dur="1" fill="hold">
                                          <p:stCondLst>
                                            <p:cond delay="0"/>
                                          </p:stCondLst>
                                        </p:cTn>
                                        <p:tgtEl>
                                          <p:spTgt spid="88"/>
                                        </p:tgtEl>
                                        <p:attrNameLst>
                                          <p:attrName>style.visibility</p:attrName>
                                        </p:attrNameLst>
                                      </p:cBhvr>
                                      <p:to>
                                        <p:strVal val="visible"/>
                                      </p:to>
                                    </p:set>
                                    <p:animEffect transition="in" filter="blinds(vertical)">
                                      <p:cBhvr>
                                        <p:cTn id="121" dur="500"/>
                                        <p:tgtEl>
                                          <p:spTgt spid="88"/>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89"/>
                                        </p:tgtEl>
                                        <p:attrNameLst>
                                          <p:attrName>style.visibility</p:attrName>
                                        </p:attrNameLst>
                                      </p:cBhvr>
                                      <p:to>
                                        <p:strVal val="visible"/>
                                      </p:to>
                                    </p:set>
                                    <p:animEffect transition="in" filter="blinds(horizontal)">
                                      <p:cBhvr>
                                        <p:cTn id="124" dur="500"/>
                                        <p:tgtEl>
                                          <p:spTgt spid="89"/>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90"/>
                                        </p:tgtEl>
                                        <p:attrNameLst>
                                          <p:attrName>style.visibility</p:attrName>
                                        </p:attrNameLst>
                                      </p:cBhvr>
                                      <p:to>
                                        <p:strVal val="visible"/>
                                      </p:to>
                                    </p:set>
                                    <p:animEffect transition="in" filter="blinds(horizontal)">
                                      <p:cBhvr>
                                        <p:cTn id="12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60" grpId="0"/>
      <p:bldP spid="46" grpId="0"/>
      <p:bldP spid="50" grpId="0"/>
      <p:bldP spid="51" grpId="0"/>
      <p:bldP spid="52" grpId="0"/>
      <p:bldP spid="53" grpId="0" animBg="1"/>
      <p:bldP spid="54" grpId="0"/>
      <p:bldP spid="65" grpId="0"/>
      <p:bldP spid="71" grpId="0" animBg="1"/>
      <p:bldP spid="72" grpId="0"/>
      <p:bldP spid="75" grpId="0" animBg="1"/>
      <p:bldP spid="76" grpId="0"/>
      <p:bldP spid="77" grpId="0"/>
      <p:bldP spid="78" grpId="0" animBg="1"/>
      <p:bldP spid="78" grpId="1" animBg="1"/>
      <p:bldP spid="79" grpId="0" animBg="1"/>
      <p:bldP spid="79" grpId="1" animBg="1"/>
      <p:bldP spid="86" grpId="0" animBg="1"/>
      <p:bldP spid="86" grpId="1" animBg="1"/>
      <p:bldP spid="87" grpId="0" animBg="1"/>
      <p:bldP spid="89" grpId="0"/>
      <p:bldP spid="9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152400" y="1600200"/>
            <a:ext cx="3429000" cy="4895603"/>
          </a:xfrm>
        </p:spPr>
        <p:txBody>
          <a:bodyPr>
            <a:normAutofit/>
          </a:bodyPr>
          <a:lstStyle/>
          <a:p>
            <a:pPr marL="0" indent="0" algn="ctr">
              <a:buNone/>
            </a:pPr>
            <a:r>
              <a:rPr lang="en-GB" sz="1400" b="1" dirty="0" smtClean="0">
                <a:latin typeface="Comic Sans MS" panose="030F0702030302020204" pitchFamily="66" charset="0"/>
              </a:rPr>
              <a:t>You can use the Polar equation to find tangents to a curve that are parallel or perpendicular to the original line</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Find the coordinates and the equations of the tangents to the curve:</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r = asin2</a:t>
            </a:r>
            <a:r>
              <a:rPr lang="el-GR" sz="1400" dirty="0" smtClean="0">
                <a:latin typeface="Comic Sans MS" panose="030F0702030302020204" pitchFamily="66" charset="0"/>
              </a:rPr>
              <a:t>θ</a:t>
            </a:r>
            <a:r>
              <a:rPr lang="en-US" sz="1400" dirty="0" smtClean="0">
                <a:latin typeface="Comic Sans MS" panose="030F0702030302020204" pitchFamily="66" charset="0"/>
              </a:rPr>
              <a:t>,     0 ≤ </a:t>
            </a:r>
            <a:r>
              <a:rPr lang="el-GR" sz="1400" dirty="0" smtClean="0">
                <a:latin typeface="Comic Sans MS" panose="030F0702030302020204" pitchFamily="66" charset="0"/>
              </a:rPr>
              <a:t>θ</a:t>
            </a:r>
            <a:r>
              <a:rPr lang="en-US" sz="1400" dirty="0" smtClean="0">
                <a:latin typeface="Comic Sans MS" panose="030F0702030302020204" pitchFamily="66" charset="0"/>
              </a:rPr>
              <a:t> ≤ </a:t>
            </a:r>
            <a:r>
              <a:rPr lang="el-GR" sz="1400" baseline="30000" dirty="0" smtClean="0">
                <a:latin typeface="Comic Sans MS" panose="030F0702030302020204" pitchFamily="66" charset="0"/>
              </a:rPr>
              <a:t>π</a:t>
            </a:r>
            <a:r>
              <a:rPr lang="en-US" sz="1400" dirty="0" smtClean="0">
                <a:latin typeface="Comic Sans MS" panose="030F0702030302020204" pitchFamily="66" charset="0"/>
              </a:rPr>
              <a:t>/</a:t>
            </a:r>
            <a:r>
              <a:rPr lang="en-US" sz="1400" baseline="-25000" dirty="0" smtClean="0">
                <a:latin typeface="Comic Sans MS" panose="030F0702030302020204" pitchFamily="66" charset="0"/>
              </a:rPr>
              <a:t>2</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Where the tangents are:</a:t>
            </a:r>
          </a:p>
          <a:p>
            <a:pPr algn="ctr">
              <a:buAutoNum type="alphaLcParenR"/>
            </a:pPr>
            <a:r>
              <a:rPr lang="en-US" sz="1400" dirty="0" smtClean="0">
                <a:latin typeface="Comic Sans MS" panose="030F0702030302020204" pitchFamily="66" charset="0"/>
              </a:rPr>
              <a:t>Parallel to the initial line</a:t>
            </a:r>
          </a:p>
          <a:p>
            <a:pPr algn="ctr">
              <a:buAutoNum type="alphaLcParenR"/>
            </a:pPr>
            <a:r>
              <a:rPr lang="en-US" sz="1400" dirty="0" smtClean="0">
                <a:latin typeface="Comic Sans MS" panose="030F0702030302020204" pitchFamily="66" charset="0"/>
              </a:rPr>
              <a:t>Perpendicular to the initial line</a:t>
            </a:r>
          </a:p>
          <a:p>
            <a:pPr algn="ctr">
              <a:buAutoNum type="alphaLcParenR"/>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Give answers to 3 </a:t>
            </a:r>
            <a:r>
              <a:rPr lang="en-US" sz="1400" dirty="0" err="1" smtClean="0">
                <a:latin typeface="Comic Sans MS" panose="030F0702030302020204" pitchFamily="66" charset="0"/>
              </a:rPr>
              <a:t>s.f</a:t>
            </a:r>
            <a:r>
              <a:rPr lang="en-US" sz="1400" dirty="0" smtClean="0">
                <a:latin typeface="Comic Sans MS" panose="030F0702030302020204" pitchFamily="66" charset="0"/>
              </a:rPr>
              <a:t> where appropriate:</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sym typeface="Wingdings" panose="05000000000000000000" pitchFamily="2" charset="2"/>
              </a:rPr>
              <a:t> Now we need to do the same for the tangents perpendicular to the initial line…</a:t>
            </a:r>
            <a:endParaRPr lang="en-US" sz="1400" dirty="0" smtClean="0">
              <a:latin typeface="Comic Sans MS" panose="030F0702030302020204" pitchFamily="66" charset="0"/>
            </a:endParaRPr>
          </a:p>
        </p:txBody>
      </p:sp>
      <p:sp>
        <p:nvSpPr>
          <p:cNvPr id="4" name="TextBox 3"/>
          <p:cNvSpPr txBox="1"/>
          <p:nvPr/>
        </p:nvSpPr>
        <p:spPr>
          <a:xfrm>
            <a:off x="8722406" y="6550223"/>
            <a:ext cx="405880" cy="307777"/>
          </a:xfrm>
          <a:prstGeom prst="rect">
            <a:avLst/>
          </a:prstGeom>
          <a:noFill/>
        </p:spPr>
        <p:txBody>
          <a:bodyPr wrap="none" rtlCol="0">
            <a:spAutoFit/>
          </a:bodyPr>
          <a:lstStyle/>
          <a:p>
            <a:pPr algn="ctr"/>
            <a:r>
              <a:rPr lang="en-GB" sz="1400" dirty="0" smtClean="0">
                <a:latin typeface="Comic Sans MS" panose="030F0702030302020204" pitchFamily="66" charset="0"/>
              </a:rPr>
              <a:t>7E</a:t>
            </a:r>
            <a:endParaRPr lang="en-GB" sz="1400" dirty="0">
              <a:latin typeface="Comic Sans MS" panose="030F0702030302020204" pitchFamily="66" charset="0"/>
            </a:endParaRPr>
          </a:p>
        </p:txBody>
      </p:sp>
      <p:pic>
        <p:nvPicPr>
          <p:cNvPr id="5" name="Picture 6" descr="http://tutorial.math.lamar.edu/Classes/CalcIII/DIPolarCoords_files/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1227666" cy="1143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5" name="TextBox 24"/>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cxnSp>
        <p:nvCxnSpPr>
          <p:cNvPr id="27" name="Straight Arrow Connector 26"/>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cxnSp>
        <p:nvCxnSpPr>
          <p:cNvPr id="29" name="Straight Arrow Connector 28"/>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rotWithShape="1">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rotWithShape="1">
                <a:blip r:embed="rId10"/>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rotWithShape="1">
                <a:blip r:embed="rId11"/>
                <a:stretch>
                  <a:fillRect b="-1818"/>
                </a:stretch>
              </a:blipFill>
              <a:ln w="25400">
                <a:solidFill>
                  <a:schemeClr val="tx1"/>
                </a:solidFill>
              </a:ln>
            </p:spPr>
            <p:txBody>
              <a:bodyPr/>
              <a:lstStyle/>
              <a:p>
                <a:r>
                  <a:rPr lang="en-GB">
                    <a:noFill/>
                  </a:rPr>
                  <a:t> </a:t>
                </a:r>
              </a:p>
            </p:txBody>
          </p:sp>
        </mc:Fallback>
      </mc:AlternateContent>
      <p:pic>
        <p:nvPicPr>
          <p:cNvPr id="43" name="Picture 2"/>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4868" t="14783" r="1345" b="38782"/>
          <a:stretch/>
        </p:blipFill>
        <p:spPr bwMode="auto">
          <a:xfrm>
            <a:off x="4572000" y="1371600"/>
            <a:ext cx="3530669"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TextBox 43"/>
          <p:cNvSpPr txBox="1"/>
          <p:nvPr/>
        </p:nvSpPr>
        <p:spPr>
          <a:xfrm>
            <a:off x="3733800" y="3886200"/>
            <a:ext cx="5181600" cy="1384995"/>
          </a:xfrm>
          <a:prstGeom prst="rect">
            <a:avLst/>
          </a:prstGeom>
          <a:noFill/>
        </p:spPr>
        <p:txBody>
          <a:bodyPr wrap="square" rtlCol="0">
            <a:spAutoFit/>
          </a:bodyPr>
          <a:lstStyle/>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So we now need to find the equations of the tangents that are </a:t>
            </a:r>
            <a:r>
              <a:rPr lang="en-US" sz="1400" u="sng" dirty="0" smtClean="0">
                <a:solidFill>
                  <a:srgbClr val="FF0000"/>
                </a:solidFill>
                <a:latin typeface="Comic Sans MS" panose="030F0702030302020204" pitchFamily="66" charset="0"/>
                <a:sym typeface="Wingdings" panose="05000000000000000000" pitchFamily="2" charset="2"/>
              </a:rPr>
              <a:t>perpendicular</a:t>
            </a:r>
            <a:r>
              <a:rPr lang="en-US" sz="1400" dirty="0" smtClean="0">
                <a:solidFill>
                  <a:srgbClr val="FF0000"/>
                </a:solidFill>
                <a:latin typeface="Comic Sans MS" panose="030F0702030302020204" pitchFamily="66" charset="0"/>
                <a:sym typeface="Wingdings" panose="05000000000000000000" pitchFamily="2" charset="2"/>
              </a:rPr>
              <a:t> to the initial line</a:t>
            </a:r>
          </a:p>
          <a:p>
            <a:pPr marL="285750" indent="-285750" algn="ctr">
              <a:buFont typeface="Wingdings"/>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US" sz="1400" baseline="30000" dirty="0" smtClean="0">
                <a:solidFill>
                  <a:srgbClr val="FF0000"/>
                </a:solidFill>
                <a:latin typeface="Comic Sans MS" panose="030F0702030302020204" pitchFamily="66" charset="0"/>
                <a:sym typeface="Wingdings" panose="05000000000000000000" pitchFamily="2" charset="2"/>
              </a:rPr>
              <a:t>dx</a:t>
            </a:r>
            <a:r>
              <a:rPr lang="en-US" sz="1400" dirty="0" smtClean="0">
                <a:solidFill>
                  <a:srgbClr val="FF0000"/>
                </a:solidFill>
                <a:latin typeface="Comic Sans MS" panose="030F0702030302020204" pitchFamily="66" charset="0"/>
                <a:sym typeface="Wingdings" panose="05000000000000000000" pitchFamily="2" charset="2"/>
              </a:rPr>
              <a:t>/</a:t>
            </a:r>
            <a:r>
              <a:rPr lang="en-US" sz="1400" baseline="-25000" dirty="0" smtClean="0">
                <a:solidFill>
                  <a:srgbClr val="FF0000"/>
                </a:solidFill>
                <a:latin typeface="Comic Sans MS" panose="030F0702030302020204" pitchFamily="66" charset="0"/>
                <a:sym typeface="Wingdings" panose="05000000000000000000" pitchFamily="2" charset="2"/>
              </a:rPr>
              <a:t>d</a:t>
            </a:r>
            <a:r>
              <a:rPr lang="el-GR" sz="1400" baseline="-25000" dirty="0" smtClean="0">
                <a:solidFill>
                  <a:srgbClr val="FF0000"/>
                </a:solidFill>
                <a:latin typeface="Comic Sans MS" panose="030F0702030302020204" pitchFamily="66" charset="0"/>
                <a:sym typeface="Wingdings" panose="05000000000000000000" pitchFamily="2" charset="2"/>
              </a:rPr>
              <a:t>θ</a:t>
            </a:r>
            <a:r>
              <a:rPr lang="en-US" sz="1400" baseline="-25000" dirty="0" smtClean="0">
                <a:solidFill>
                  <a:srgbClr val="FF0000"/>
                </a:solidFill>
                <a:latin typeface="Comic Sans MS" panose="030F0702030302020204" pitchFamily="66" charset="0"/>
                <a:sym typeface="Wingdings" panose="05000000000000000000" pitchFamily="2" charset="2"/>
              </a:rPr>
              <a:t> </a:t>
            </a:r>
            <a:r>
              <a:rPr lang="en-US" sz="1400" dirty="0" smtClean="0">
                <a:solidFill>
                  <a:srgbClr val="FF0000"/>
                </a:solidFill>
                <a:latin typeface="Comic Sans MS" panose="030F0702030302020204" pitchFamily="66" charset="0"/>
                <a:sym typeface="Wingdings" panose="05000000000000000000" pitchFamily="2" charset="2"/>
              </a:rPr>
              <a:t>= 0</a:t>
            </a:r>
          </a:p>
          <a:p>
            <a:pPr marL="285750" indent="-285750" algn="ctr">
              <a:buFont typeface="Wingdings"/>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We will need to find an expression for x in terms of </a:t>
            </a:r>
            <a:r>
              <a:rPr lang="el-GR" sz="1400" dirty="0" smtClean="0">
                <a:solidFill>
                  <a:srgbClr val="FF0000"/>
                </a:solidFill>
                <a:latin typeface="Comic Sans MS" panose="030F0702030302020204" pitchFamily="66" charset="0"/>
                <a:sym typeface="Wingdings" panose="05000000000000000000" pitchFamily="2" charset="2"/>
              </a:rPr>
              <a:t>θ</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6" name="TextBox 15"/>
              <p:cNvSpPr txBox="1"/>
              <p:nvPr/>
            </p:nvSpPr>
            <p:spPr>
              <a:xfrm>
                <a:off x="4038600" y="5562600"/>
                <a:ext cx="1014893"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𝑥</m:t>
                      </m:r>
                      <m:r>
                        <a:rPr lang="en-GB" sz="1400" b="0" i="1" smtClean="0">
                          <a:latin typeface="Cambria Math"/>
                        </a:rPr>
                        <m:t>=</m:t>
                      </m:r>
                      <m:r>
                        <a:rPr lang="en-GB" sz="1400" b="0" i="1" smtClean="0">
                          <a:latin typeface="Cambria Math"/>
                        </a:rPr>
                        <m:t>𝑟𝑐𝑜𝑠</m:t>
                      </m:r>
                      <m:r>
                        <a:rPr lang="en-GB" sz="1400" b="0" i="1" smtClean="0">
                          <a:latin typeface="Cambria Math"/>
                          <a:ea typeface="Cambria Math"/>
                        </a:rPr>
                        <m:t>𝜃</m:t>
                      </m:r>
                    </m:oMath>
                  </m:oMathPara>
                </a14:m>
                <a:endParaRPr lang="en-GB" sz="1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038600" y="5562600"/>
                <a:ext cx="1014893" cy="307777"/>
              </a:xfrm>
              <a:prstGeom prst="rect">
                <a:avLst/>
              </a:prstGeom>
              <a:blipFill rotWithShape="1">
                <a:blip r:embed="rId13"/>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038600" y="6019800"/>
                <a:ext cx="1471750"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𝑥</m:t>
                      </m:r>
                      <m:r>
                        <a:rPr lang="en-GB" sz="1400" b="0" i="1" smtClean="0">
                          <a:latin typeface="Cambria Math"/>
                        </a:rPr>
                        <m:t>=</m:t>
                      </m:r>
                      <m:r>
                        <a:rPr lang="en-US" sz="1400" b="0" i="1" smtClean="0">
                          <a:latin typeface="Cambria Math"/>
                        </a:rPr>
                        <m:t>𝑎𝑠𝑖𝑛</m:t>
                      </m:r>
                      <m:r>
                        <a:rPr lang="en-US" sz="1400" b="0" i="1" smtClean="0">
                          <a:latin typeface="Cambria Math"/>
                        </a:rPr>
                        <m:t>2</m:t>
                      </m:r>
                      <m:r>
                        <a:rPr lang="en-US" sz="1400" b="0" i="1" smtClean="0">
                          <a:latin typeface="Cambria Math"/>
                          <a:ea typeface="Cambria Math"/>
                        </a:rPr>
                        <m:t>𝜃</m:t>
                      </m:r>
                      <m:r>
                        <a:rPr lang="en-GB" sz="1400" b="0" i="1" smtClean="0">
                          <a:latin typeface="Cambria Math"/>
                          <a:ea typeface="Cambria Math"/>
                        </a:rPr>
                        <m:t>𝑐𝑜𝑠</m:t>
                      </m:r>
                      <m:r>
                        <a:rPr lang="en-GB" sz="1400" b="0" i="1" smtClean="0">
                          <a:latin typeface="Cambria Math"/>
                          <a:ea typeface="Cambria Math"/>
                        </a:rPr>
                        <m:t>𝜃</m:t>
                      </m:r>
                    </m:oMath>
                  </m:oMathPara>
                </a14:m>
                <a:endParaRPr lang="en-GB"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038600" y="6019800"/>
                <a:ext cx="1471750" cy="307777"/>
              </a:xfrm>
              <a:prstGeom prst="rect">
                <a:avLst/>
              </a:prstGeom>
              <a:blipFill rotWithShape="1">
                <a:blip r:embed="rId14"/>
                <a:stretch>
                  <a:fillRect/>
                </a:stretch>
              </a:blipFill>
              <a:ln w="25400">
                <a:noFill/>
              </a:ln>
            </p:spPr>
            <p:txBody>
              <a:bodyPr/>
              <a:lstStyle/>
              <a:p>
                <a:r>
                  <a:rPr lang="en-GB">
                    <a:noFill/>
                  </a:rPr>
                  <a:t> </a:t>
                </a:r>
              </a:p>
            </p:txBody>
          </p:sp>
        </mc:Fallback>
      </mc:AlternateContent>
      <p:sp>
        <p:nvSpPr>
          <p:cNvPr id="18" name="Arc 17"/>
          <p:cNvSpPr/>
          <p:nvPr/>
        </p:nvSpPr>
        <p:spPr>
          <a:xfrm>
            <a:off x="5334000" y="5715000"/>
            <a:ext cx="352302" cy="488867"/>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p:cNvSpPr txBox="1"/>
          <p:nvPr/>
        </p:nvSpPr>
        <p:spPr>
          <a:xfrm>
            <a:off x="5562600" y="5715000"/>
            <a:ext cx="1981200" cy="461665"/>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Substitute the expression for r in</a:t>
            </a:r>
            <a:endParaRPr lang="en-GB" sz="1200" dirty="0">
              <a:solidFill>
                <a:srgbClr val="FF0000"/>
              </a:solidFill>
              <a:latin typeface="Comic Sans MS" panose="030F0702030302020204" pitchFamily="66" charset="0"/>
            </a:endParaRPr>
          </a:p>
        </p:txBody>
      </p:sp>
      <p:sp>
        <p:nvSpPr>
          <p:cNvPr id="21" name="Rectangle 20"/>
          <p:cNvSpPr/>
          <p:nvPr/>
        </p:nvSpPr>
        <p:spPr>
          <a:xfrm>
            <a:off x="4449288" y="5605153"/>
            <a:ext cx="158338" cy="22563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471059" y="6042561"/>
            <a:ext cx="575954" cy="27511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858980" y="3491345"/>
            <a:ext cx="898567" cy="29490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864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Effect transition="in" filter="blinds(horizontal)">
                                      <p:cBhvr>
                                        <p:cTn id="7" dur="500"/>
                                        <p:tgtEl>
                                          <p:spTgt spid="3">
                                            <p:txEl>
                                              <p:pRg st="12"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blinds(horizontal)">
                                      <p:cBhvr>
                                        <p:cTn id="12" dur="500"/>
                                        <p:tgtEl>
                                          <p:spTgt spid="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4">
                                            <p:txEl>
                                              <p:pRg st="2" end="2"/>
                                            </p:txEl>
                                          </p:spTgt>
                                        </p:tgtEl>
                                        <p:attrNameLst>
                                          <p:attrName>style.visibility</p:attrName>
                                        </p:attrNameLst>
                                      </p:cBhvr>
                                      <p:to>
                                        <p:strVal val="visible"/>
                                      </p:to>
                                    </p:set>
                                    <p:animEffect transition="in" filter="blinds(horizontal)">
                                      <p:cBhvr>
                                        <p:cTn id="17" dur="500"/>
                                        <p:tgtEl>
                                          <p:spTgt spid="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4">
                                            <p:txEl>
                                              <p:pRg st="4" end="4"/>
                                            </p:txEl>
                                          </p:spTgt>
                                        </p:tgtEl>
                                        <p:attrNameLst>
                                          <p:attrName>style.visibility</p:attrName>
                                        </p:attrNameLst>
                                      </p:cBhvr>
                                      <p:to>
                                        <p:strVal val="visible"/>
                                      </p:to>
                                    </p:set>
                                    <p:animEffect transition="in" filter="blinds(horizontal)">
                                      <p:cBhvr>
                                        <p:cTn id="22" dur="500"/>
                                        <p:tgtEl>
                                          <p:spTgt spid="4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grpId="1" nodeType="clickEffect">
                                  <p:stCondLst>
                                    <p:cond delay="0"/>
                                  </p:stCondLst>
                                  <p:childTnLst>
                                    <p:animEffect transition="out" filter="blinds(horizontal)">
                                      <p:cBhvr>
                                        <p:cTn id="61" dur="500"/>
                                        <p:tgtEl>
                                          <p:spTgt spid="21"/>
                                        </p:tgtEl>
                                      </p:cBhvr>
                                    </p:animEffect>
                                    <p:set>
                                      <p:cBhvr>
                                        <p:cTn id="62" dur="1" fill="hold">
                                          <p:stCondLst>
                                            <p:cond delay="499"/>
                                          </p:stCondLst>
                                        </p:cTn>
                                        <p:tgtEl>
                                          <p:spTgt spid="21"/>
                                        </p:tgtEl>
                                        <p:attrNameLst>
                                          <p:attrName>style.visibility</p:attrName>
                                        </p:attrNameLst>
                                      </p:cBhvr>
                                      <p:to>
                                        <p:strVal val="hidden"/>
                                      </p:to>
                                    </p:set>
                                  </p:childTnLst>
                                </p:cTn>
                              </p:par>
                              <p:par>
                                <p:cTn id="63" presetID="3" presetClass="exit" presetSubtype="10" fill="hold" grpId="1" nodeType="withEffect">
                                  <p:stCondLst>
                                    <p:cond delay="0"/>
                                  </p:stCondLst>
                                  <p:childTnLst>
                                    <p:animEffect transition="out" filter="blinds(horizontal)">
                                      <p:cBhvr>
                                        <p:cTn id="64" dur="500"/>
                                        <p:tgtEl>
                                          <p:spTgt spid="22"/>
                                        </p:tgtEl>
                                      </p:cBhvr>
                                    </p:animEffect>
                                    <p:set>
                                      <p:cBhvr>
                                        <p:cTn id="65" dur="1" fill="hold">
                                          <p:stCondLst>
                                            <p:cond delay="499"/>
                                          </p:stCondLst>
                                        </p:cTn>
                                        <p:tgtEl>
                                          <p:spTgt spid="22"/>
                                        </p:tgtEl>
                                        <p:attrNameLst>
                                          <p:attrName>style.visibility</p:attrName>
                                        </p:attrNameLst>
                                      </p:cBhvr>
                                      <p:to>
                                        <p:strVal val="hidden"/>
                                      </p:to>
                                    </p:set>
                                  </p:childTnLst>
                                </p:cTn>
                              </p:par>
                              <p:par>
                                <p:cTn id="66" presetID="3" presetClass="exit" presetSubtype="10" fill="hold" grpId="1" nodeType="withEffect">
                                  <p:stCondLst>
                                    <p:cond delay="0"/>
                                  </p:stCondLst>
                                  <p:childTnLst>
                                    <p:animEffect transition="out" filter="blinds(horizontal)">
                                      <p:cBhvr>
                                        <p:cTn id="67" dur="500"/>
                                        <p:tgtEl>
                                          <p:spTgt spid="23"/>
                                        </p:tgtEl>
                                      </p:cBhvr>
                                    </p:animEffect>
                                    <p:set>
                                      <p:cBhvr>
                                        <p:cTn id="68"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19" grpId="0"/>
      <p:bldP spid="21" grpId="0" animBg="1"/>
      <p:bldP spid="21" grpId="1" animBg="1"/>
      <p:bldP spid="22" grpId="0" animBg="1"/>
      <p:bldP spid="22" grpId="1" animBg="1"/>
      <p:bldP spid="23" grpId="0" animBg="1"/>
      <p:bldP spid="2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152400" y="1600200"/>
            <a:ext cx="3505200" cy="5029200"/>
          </a:xfrm>
        </p:spPr>
        <p:txBody>
          <a:bodyPr>
            <a:normAutofit/>
          </a:bodyPr>
          <a:lstStyle/>
          <a:p>
            <a:pPr marL="0" indent="0" algn="ctr">
              <a:buNone/>
            </a:pPr>
            <a:r>
              <a:rPr lang="en-GB" sz="1400" b="1" dirty="0" smtClean="0">
                <a:latin typeface="Comic Sans MS" panose="030F0702030302020204" pitchFamily="66" charset="0"/>
              </a:rPr>
              <a:t>You need to be able to use both Polar and Cartesian Coordinates</a:t>
            </a:r>
            <a:endParaRPr lang="en-GB" sz="1400" dirty="0" smtClean="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US" sz="1400" dirty="0" smtClean="0">
                <a:latin typeface="Comic Sans MS" panose="030F0702030302020204" pitchFamily="66" charset="0"/>
                <a:sym typeface="Wingdings" panose="05000000000000000000" pitchFamily="2" charset="2"/>
              </a:rPr>
              <a:t>Find the Polar coordinates of the following point:</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smtClean="0">
              <a:latin typeface="Comic Sans MS" panose="030F0702030302020204" pitchFamily="66" charset="0"/>
              <a:sym typeface="Wingdings" panose="05000000000000000000" pitchFamily="2" charset="2"/>
            </a:endParaRPr>
          </a:p>
          <a:p>
            <a:pPr algn="ctr">
              <a:buFont typeface="Wingdings"/>
              <a:buChar char="à"/>
            </a:pPr>
            <a:r>
              <a:rPr lang="en-US" sz="1400" dirty="0" smtClean="0">
                <a:latin typeface="Comic Sans MS" panose="030F0702030302020204" pitchFamily="66" charset="0"/>
                <a:sym typeface="Wingdings" panose="05000000000000000000" pitchFamily="2" charset="2"/>
              </a:rPr>
              <a:t>You need to find the values of r and </a:t>
            </a:r>
            <a:r>
              <a:rPr lang="el-GR" sz="1400" dirty="0" smtClean="0">
                <a:latin typeface="Comic Sans MS" panose="030F0702030302020204" pitchFamily="66" charset="0"/>
                <a:sym typeface="Wingdings" panose="05000000000000000000" pitchFamily="2" charset="2"/>
              </a:rPr>
              <a:t>θ</a:t>
            </a:r>
            <a:endParaRPr lang="en-US" sz="1400" dirty="0" smtClean="0">
              <a:latin typeface="Comic Sans MS" panose="030F0702030302020204" pitchFamily="66" charset="0"/>
              <a:sym typeface="Wingdings" panose="05000000000000000000" pitchFamily="2" charset="2"/>
            </a:endParaRP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smtClean="0">
                <a:latin typeface="Comic Sans MS" panose="030F0702030302020204" pitchFamily="66" charset="0"/>
                <a:sym typeface="Wingdings" panose="05000000000000000000" pitchFamily="2" charset="2"/>
              </a:rPr>
              <a:t>The Polar coordinate is then written as (r, </a:t>
            </a:r>
            <a:r>
              <a:rPr lang="el-GR" sz="1400" dirty="0" smtClean="0">
                <a:latin typeface="Comic Sans MS" panose="030F0702030302020204" pitchFamily="66" charset="0"/>
                <a:sym typeface="Wingdings" panose="05000000000000000000" pitchFamily="2" charset="2"/>
              </a:rPr>
              <a:t>θ</a:t>
            </a:r>
            <a:r>
              <a:rPr lang="en-US" sz="1400" dirty="0" smtClean="0">
                <a:latin typeface="Comic Sans MS" panose="030F0702030302020204" pitchFamily="66" charset="0"/>
                <a:sym typeface="Wingdings" panose="05000000000000000000" pitchFamily="2" charset="2"/>
              </a:rPr>
              <a:t>)</a:t>
            </a:r>
          </a:p>
          <a:p>
            <a:pPr marL="0" indent="0" algn="ctr">
              <a:buNone/>
            </a:pPr>
            <a:endParaRPr lang="en-GB" sz="1400" dirty="0" smtClean="0">
              <a:latin typeface="Comic Sans MS" panose="030F0702030302020204" pitchFamily="66" charset="0"/>
              <a:sym typeface="Wingdings" panose="05000000000000000000" pitchFamily="2" charset="2"/>
            </a:endParaRPr>
          </a:p>
        </p:txBody>
      </p:sp>
      <p:sp>
        <p:nvSpPr>
          <p:cNvPr id="4" name="TextBox 3"/>
          <p:cNvSpPr txBox="1"/>
          <p:nvPr/>
        </p:nvSpPr>
        <p:spPr>
          <a:xfrm>
            <a:off x="8712788" y="6550223"/>
            <a:ext cx="425116" cy="307777"/>
          </a:xfrm>
          <a:prstGeom prst="rect">
            <a:avLst/>
          </a:prstGeom>
          <a:noFill/>
        </p:spPr>
        <p:txBody>
          <a:bodyPr wrap="none" rtlCol="0">
            <a:spAutoFit/>
          </a:bodyPr>
          <a:lstStyle/>
          <a:p>
            <a:pPr algn="ctr"/>
            <a:r>
              <a:rPr lang="en-GB" sz="1400" dirty="0" smtClean="0">
                <a:latin typeface="Comic Sans MS" panose="030F0702030302020204" pitchFamily="66" charset="0"/>
              </a:rPr>
              <a:t>7A</a:t>
            </a:r>
            <a:endParaRPr lang="en-GB" sz="1400" dirty="0">
              <a:latin typeface="Comic Sans MS" panose="030F0702030302020204" pitchFamily="66" charset="0"/>
            </a:endParaRPr>
          </a:p>
        </p:txBody>
      </p:sp>
      <p:pic>
        <p:nvPicPr>
          <p:cNvPr id="5" name="Picture 10" descr="http://upload.wikimedia.org/wikipedia/commons/thumb/a/af/Archimedian_spiral.svg/220px-Archimedian_spiral.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143000" cy="114300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5" name="TextBox 54"/>
              <p:cNvSpPr txBox="1"/>
              <p:nvPr/>
            </p:nvSpPr>
            <p:spPr>
              <a:xfrm>
                <a:off x="4955274"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55" name="TextBox 54"/>
              <p:cNvSpPr txBox="1">
                <a:spLocks noRot="1" noChangeAspect="1" noMove="1" noResize="1" noEditPoints="1" noAdjustHandles="1" noChangeArrowheads="1" noChangeShapeType="1" noTextEdit="1"/>
              </p:cNvSpPr>
              <p:nvPr/>
            </p:nvSpPr>
            <p:spPr>
              <a:xfrm>
                <a:off x="4955274" y="0"/>
                <a:ext cx="1219200" cy="338554"/>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3731524"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56" name="TextBox 55"/>
              <p:cNvSpPr txBox="1">
                <a:spLocks noRot="1" noChangeAspect="1" noMove="1" noResize="1" noEditPoints="1" noAdjustHandles="1" noChangeArrowheads="1" noChangeShapeType="1" noTextEdit="1"/>
              </p:cNvSpPr>
              <p:nvPr/>
            </p:nvSpPr>
            <p:spPr>
              <a:xfrm>
                <a:off x="3731524" y="0"/>
                <a:ext cx="1219200" cy="338554"/>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6168785"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57" name="TextBox 56"/>
              <p:cNvSpPr txBox="1">
                <a:spLocks noRot="1" noChangeAspect="1" noMove="1" noResize="1" noEditPoints="1" noAdjustHandles="1" noChangeArrowheads="1" noChangeShapeType="1" noTextEdit="1"/>
              </p:cNvSpPr>
              <p:nvPr/>
            </p:nvSpPr>
            <p:spPr>
              <a:xfrm>
                <a:off x="6168785" y="0"/>
                <a:ext cx="1373068" cy="338554"/>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7546896"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a:ea typeface="Cambria Math"/>
                            </a:rPr>
                          </m:ctrlPr>
                        </m:dPr>
                        <m:e>
                          <m:f>
                            <m:fPr>
                              <m:ctrlPr>
                                <a:rPr lang="en-US" sz="1600" b="0" i="1" smtClean="0">
                                  <a:latin typeface="Cambria Math"/>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58" name="TextBox 57"/>
              <p:cNvSpPr txBox="1">
                <a:spLocks noRot="1" noChangeAspect="1" noMove="1" noResize="1" noEditPoints="1" noAdjustHandles="1" noChangeArrowheads="1" noChangeShapeType="1" noTextEdit="1"/>
              </p:cNvSpPr>
              <p:nvPr/>
            </p:nvSpPr>
            <p:spPr>
              <a:xfrm>
                <a:off x="7546896" y="0"/>
                <a:ext cx="1597104" cy="513987"/>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569492" y="2866029"/>
                <a:ext cx="97225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(5,−12)</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569492" y="2866029"/>
                <a:ext cx="972254" cy="338554"/>
              </a:xfrm>
              <a:prstGeom prst="rect">
                <a:avLst/>
              </a:prstGeom>
              <a:blipFill rotWithShape="1">
                <a:blip r:embed="rId7"/>
                <a:stretch>
                  <a:fillRect b="-8929"/>
                </a:stretch>
              </a:blipFill>
            </p:spPr>
            <p:txBody>
              <a:bodyPr/>
              <a:lstStyle/>
              <a:p>
                <a:r>
                  <a:rPr lang="en-GB">
                    <a:noFill/>
                  </a:rPr>
                  <a:t> </a:t>
                </a:r>
              </a:p>
            </p:txBody>
          </p:sp>
        </mc:Fallback>
      </mc:AlternateContent>
      <p:cxnSp>
        <p:nvCxnSpPr>
          <p:cNvPr id="12" name="Straight Arrow Connector 11"/>
          <p:cNvCxnSpPr/>
          <p:nvPr/>
        </p:nvCxnSpPr>
        <p:spPr>
          <a:xfrm flipV="1">
            <a:off x="7315200" y="1219200"/>
            <a:ext cx="0" cy="30479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V="1">
            <a:off x="7315199" y="1295401"/>
            <a:ext cx="0" cy="30479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882100" y="4147457"/>
            <a:ext cx="830677" cy="307777"/>
          </a:xfrm>
          <a:prstGeom prst="rect">
            <a:avLst/>
          </a:prstGeom>
          <a:noFill/>
        </p:spPr>
        <p:txBody>
          <a:bodyPr wrap="none" rtlCol="0">
            <a:spAutoFit/>
          </a:bodyPr>
          <a:lstStyle/>
          <a:p>
            <a:pPr algn="ctr"/>
            <a:r>
              <a:rPr lang="en-GB" sz="1400" b="1" dirty="0" smtClean="0">
                <a:solidFill>
                  <a:srgbClr val="FF0000"/>
                </a:solidFill>
                <a:latin typeface="Comic Sans MS" panose="030F0702030302020204" pitchFamily="66" charset="0"/>
              </a:rPr>
              <a:t>(5,-12)</a:t>
            </a:r>
            <a:endParaRPr lang="en-GB" sz="1400" b="1" dirty="0">
              <a:solidFill>
                <a:srgbClr val="FF0000"/>
              </a:solidFill>
              <a:latin typeface="Comic Sans MS" panose="030F0702030302020204" pitchFamily="66" charset="0"/>
            </a:endParaRPr>
          </a:p>
        </p:txBody>
      </p:sp>
      <p:grpSp>
        <p:nvGrpSpPr>
          <p:cNvPr id="23" name="Group 22"/>
          <p:cNvGrpSpPr/>
          <p:nvPr/>
        </p:nvGrpSpPr>
        <p:grpSpPr>
          <a:xfrm>
            <a:off x="8079178" y="3953493"/>
            <a:ext cx="152400" cy="152400"/>
            <a:chOff x="5715000" y="3962400"/>
            <a:chExt cx="152400" cy="152400"/>
          </a:xfrm>
        </p:grpSpPr>
        <p:cxnSp>
          <p:nvCxnSpPr>
            <p:cNvPr id="24" name="Straight Connector 23"/>
            <p:cNvCxnSpPr/>
            <p:nvPr/>
          </p:nvCxnSpPr>
          <p:spPr>
            <a:xfrm>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flipH="1">
            <a:off x="7315200" y="2819400"/>
            <a:ext cx="838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153400" y="2819400"/>
            <a:ext cx="0" cy="1219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96200" y="2514600"/>
            <a:ext cx="293670" cy="307777"/>
          </a:xfrm>
          <a:prstGeom prst="rect">
            <a:avLst/>
          </a:prstGeom>
          <a:noFill/>
        </p:spPr>
        <p:txBody>
          <a:bodyPr wrap="none" rtlCol="0">
            <a:spAutoFit/>
          </a:bodyPr>
          <a:lstStyle/>
          <a:p>
            <a:pPr algn="ctr"/>
            <a:r>
              <a:rPr lang="en-GB" sz="1400" b="1" dirty="0" smtClean="0">
                <a:solidFill>
                  <a:srgbClr val="FF0000"/>
                </a:solidFill>
                <a:latin typeface="Comic Sans MS" panose="030F0702030302020204" pitchFamily="66" charset="0"/>
              </a:rPr>
              <a:t>5</a:t>
            </a:r>
            <a:endParaRPr lang="en-GB" sz="1400" b="1" dirty="0">
              <a:solidFill>
                <a:srgbClr val="FF0000"/>
              </a:solidFill>
              <a:latin typeface="Comic Sans MS" panose="030F0702030302020204" pitchFamily="66" charset="0"/>
            </a:endParaRPr>
          </a:p>
        </p:txBody>
      </p:sp>
      <p:sp>
        <p:nvSpPr>
          <p:cNvPr id="29" name="TextBox 28"/>
          <p:cNvSpPr txBox="1"/>
          <p:nvPr/>
        </p:nvSpPr>
        <p:spPr>
          <a:xfrm>
            <a:off x="8153400" y="3200400"/>
            <a:ext cx="402675" cy="307777"/>
          </a:xfrm>
          <a:prstGeom prst="rect">
            <a:avLst/>
          </a:prstGeom>
          <a:noFill/>
        </p:spPr>
        <p:txBody>
          <a:bodyPr wrap="none" rtlCol="0">
            <a:spAutoFit/>
          </a:bodyPr>
          <a:lstStyle/>
          <a:p>
            <a:pPr algn="ctr"/>
            <a:r>
              <a:rPr lang="en-GB" sz="1400" b="1" dirty="0" smtClean="0">
                <a:solidFill>
                  <a:srgbClr val="FF0000"/>
                </a:solidFill>
                <a:latin typeface="Comic Sans MS" panose="030F0702030302020204" pitchFamily="66" charset="0"/>
              </a:rPr>
              <a:t>12</a:t>
            </a:r>
            <a:endParaRPr lang="en-GB" sz="1400" b="1" dirty="0">
              <a:solidFill>
                <a:srgbClr val="FF0000"/>
              </a:solidFill>
              <a:latin typeface="Comic Sans MS" panose="030F0702030302020204" pitchFamily="66" charset="0"/>
            </a:endParaRPr>
          </a:p>
        </p:txBody>
      </p:sp>
      <p:cxnSp>
        <p:nvCxnSpPr>
          <p:cNvPr id="32" name="Straight Connector 31"/>
          <p:cNvCxnSpPr/>
          <p:nvPr/>
        </p:nvCxnSpPr>
        <p:spPr>
          <a:xfrm flipH="1" flipV="1">
            <a:off x="7315200" y="2819400"/>
            <a:ext cx="843148" cy="121821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a:off x="6629400" y="2286000"/>
            <a:ext cx="914400" cy="914400"/>
          </a:xfrm>
          <a:prstGeom prst="arc">
            <a:avLst>
              <a:gd name="adj1" fmla="val 558246"/>
              <a:gd name="adj2" fmla="val 2212343"/>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TextBox 34"/>
          <p:cNvSpPr txBox="1"/>
          <p:nvPr/>
        </p:nvSpPr>
        <p:spPr>
          <a:xfrm>
            <a:off x="7467600" y="2819400"/>
            <a:ext cx="293670" cy="307777"/>
          </a:xfrm>
          <a:prstGeom prst="rect">
            <a:avLst/>
          </a:prstGeom>
          <a:noFill/>
        </p:spPr>
        <p:txBody>
          <a:bodyPr wrap="none" rtlCol="0">
            <a:spAutoFit/>
          </a:bodyPr>
          <a:lstStyle/>
          <a:p>
            <a:r>
              <a:rPr lang="el-GR" sz="1400" dirty="0" smtClean="0">
                <a:solidFill>
                  <a:srgbClr val="FF0000"/>
                </a:solidFill>
                <a:latin typeface="Comic Sans MS" panose="030F0702030302020204" pitchFamily="66" charset="0"/>
              </a:rPr>
              <a:t>θ</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1" name="TextBox 50"/>
              <p:cNvSpPr txBox="1"/>
              <p:nvPr/>
            </p:nvSpPr>
            <p:spPr>
              <a:xfrm>
                <a:off x="228600" y="5105400"/>
                <a:ext cx="97225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(5,−12)</m:t>
                      </m:r>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228600" y="5105400"/>
                <a:ext cx="972254" cy="338554"/>
              </a:xfrm>
              <a:prstGeom prst="rect">
                <a:avLst/>
              </a:prstGeom>
              <a:blipFill rotWithShape="1">
                <a:blip r:embed="rId8"/>
                <a:stretch>
                  <a:fillRect b="-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2362200" y="5105400"/>
                <a:ext cx="131850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(13, −</m:t>
                      </m:r>
                      <m:r>
                        <a:rPr lang="en-US" sz="1600" i="1">
                          <a:latin typeface="Cambria Math"/>
                          <a:ea typeface="Cambria Math"/>
                        </a:rPr>
                        <m:t>6</m:t>
                      </m:r>
                      <m:r>
                        <a:rPr lang="en-US" sz="1600" b="0" i="1" smtClean="0">
                          <a:latin typeface="Cambria Math"/>
                          <a:ea typeface="Cambria Math"/>
                        </a:rPr>
                        <m:t>7</m:t>
                      </m:r>
                      <m:r>
                        <a:rPr lang="en-US" sz="1600" i="1">
                          <a:latin typeface="Cambria Math"/>
                          <a:ea typeface="Cambria Math"/>
                        </a:rPr>
                        <m:t>.</m:t>
                      </m:r>
                      <m:r>
                        <a:rPr lang="en-US" sz="1600" b="0" i="1" smtClean="0">
                          <a:latin typeface="Cambria Math"/>
                          <a:ea typeface="Cambria Math"/>
                        </a:rPr>
                        <m:t>4</m:t>
                      </m:r>
                      <m:r>
                        <a:rPr lang="en-US" sz="1600" i="1">
                          <a:latin typeface="Cambria Math"/>
                          <a:ea typeface="Cambria Math"/>
                        </a:rPr>
                        <m:t>°</m:t>
                      </m:r>
                      <m:r>
                        <a:rPr lang="en-US" sz="1600" b="0" i="1" smtClean="0">
                          <a:latin typeface="Cambria Math"/>
                          <a:ea typeface="Cambria Math"/>
                        </a:rPr>
                        <m:t>)</m:t>
                      </m:r>
                    </m:oMath>
                  </m:oMathPara>
                </a14:m>
                <a:endParaRPr lang="en-GB" sz="1600" dirty="0"/>
              </a:p>
            </p:txBody>
          </p:sp>
        </mc:Choice>
        <mc:Fallback xmlns="">
          <p:sp>
            <p:nvSpPr>
              <p:cNvPr id="52" name="TextBox 51"/>
              <p:cNvSpPr txBox="1">
                <a:spLocks noRot="1" noChangeAspect="1" noMove="1" noResize="1" noEditPoints="1" noAdjustHandles="1" noChangeArrowheads="1" noChangeShapeType="1" noTextEdit="1"/>
              </p:cNvSpPr>
              <p:nvPr/>
            </p:nvSpPr>
            <p:spPr>
              <a:xfrm>
                <a:off x="2362200" y="5105400"/>
                <a:ext cx="1318502" cy="338554"/>
              </a:xfrm>
              <a:prstGeom prst="rect">
                <a:avLst/>
              </a:prstGeom>
              <a:blipFill rotWithShape="1">
                <a:blip r:embed="rId9"/>
                <a:stretch>
                  <a:fillRect b="-9091"/>
                </a:stretch>
              </a:blipFill>
            </p:spPr>
            <p:txBody>
              <a:bodyPr/>
              <a:lstStyle/>
              <a:p>
                <a:r>
                  <a:rPr lang="en-GB">
                    <a:noFill/>
                  </a:rPr>
                  <a:t> </a:t>
                </a:r>
              </a:p>
            </p:txBody>
          </p:sp>
        </mc:Fallback>
      </mc:AlternateContent>
      <p:cxnSp>
        <p:nvCxnSpPr>
          <p:cNvPr id="53" name="Straight Arrow Connector 52"/>
          <p:cNvCxnSpPr/>
          <p:nvPr/>
        </p:nvCxnSpPr>
        <p:spPr>
          <a:xfrm>
            <a:off x="1215242" y="5295405"/>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85008" y="4797631"/>
            <a:ext cx="864339" cy="276999"/>
          </a:xfrm>
          <a:prstGeom prst="rect">
            <a:avLst/>
          </a:prstGeom>
          <a:noFill/>
        </p:spPr>
        <p:txBody>
          <a:bodyPr wrap="none" rtlCol="0">
            <a:spAutoFit/>
          </a:bodyPr>
          <a:lstStyle/>
          <a:p>
            <a:r>
              <a:rPr lang="en-US" sz="1200" u="sng" dirty="0" smtClean="0">
                <a:latin typeface="Comic Sans MS" panose="030F0702030302020204" pitchFamily="66" charset="0"/>
              </a:rPr>
              <a:t>Cartesian</a:t>
            </a:r>
            <a:endParaRPr lang="en-GB" sz="1200" u="sng" dirty="0">
              <a:latin typeface="Comic Sans MS" panose="030F0702030302020204" pitchFamily="66" charset="0"/>
            </a:endParaRPr>
          </a:p>
        </p:txBody>
      </p:sp>
      <p:sp>
        <p:nvSpPr>
          <p:cNvPr id="59" name="TextBox 58"/>
          <p:cNvSpPr txBox="1"/>
          <p:nvPr/>
        </p:nvSpPr>
        <p:spPr>
          <a:xfrm>
            <a:off x="2741222" y="4795653"/>
            <a:ext cx="538930" cy="276999"/>
          </a:xfrm>
          <a:prstGeom prst="rect">
            <a:avLst/>
          </a:prstGeom>
          <a:noFill/>
        </p:spPr>
        <p:txBody>
          <a:bodyPr wrap="none" rtlCol="0">
            <a:spAutoFit/>
          </a:bodyPr>
          <a:lstStyle/>
          <a:p>
            <a:r>
              <a:rPr lang="en-US" sz="1200" u="sng" dirty="0" smtClean="0">
                <a:latin typeface="Comic Sans MS" panose="030F0702030302020204" pitchFamily="66" charset="0"/>
              </a:rPr>
              <a:t>Polar</a:t>
            </a:r>
            <a:endParaRPr lang="en-GB" sz="1200" u="sng" dirty="0">
              <a:latin typeface="Comic Sans MS" panose="030F0702030302020204" pitchFamily="66" charset="0"/>
            </a:endParaRPr>
          </a:p>
        </p:txBody>
      </p:sp>
      <p:sp>
        <p:nvSpPr>
          <p:cNvPr id="33" name="TextBox 32"/>
          <p:cNvSpPr txBox="1"/>
          <p:nvPr/>
        </p:nvSpPr>
        <p:spPr>
          <a:xfrm>
            <a:off x="4132612" y="1460666"/>
            <a:ext cx="1471878" cy="307777"/>
          </a:xfrm>
          <a:prstGeom prst="rect">
            <a:avLst/>
          </a:prstGeom>
          <a:noFill/>
          <a:ln w="25400">
            <a:solidFill>
              <a:schemeClr val="tx1"/>
            </a:solidFill>
          </a:ln>
        </p:spPr>
        <p:txBody>
          <a:bodyPr wrap="none" rtlCol="0">
            <a:spAutoFit/>
          </a:bodyPr>
          <a:lstStyle/>
          <a:p>
            <a:r>
              <a:rPr lang="en-US" sz="1400" dirty="0" smtClean="0">
                <a:latin typeface="Comic Sans MS" panose="030F0702030302020204" pitchFamily="66" charset="0"/>
              </a:rPr>
              <a:t>Draw a diagram</a:t>
            </a:r>
            <a:endParaRPr lang="en-GB" sz="1400" dirty="0">
              <a:latin typeface="Comic Sans MS" panose="030F0702030302020204" pitchFamily="66" charset="0"/>
            </a:endParaRPr>
          </a:p>
        </p:txBody>
      </p:sp>
      <p:sp>
        <p:nvSpPr>
          <p:cNvPr id="60" name="TextBox 59"/>
          <p:cNvSpPr txBox="1"/>
          <p:nvPr/>
        </p:nvSpPr>
        <p:spPr>
          <a:xfrm>
            <a:off x="7467600" y="3352800"/>
            <a:ext cx="271228" cy="307777"/>
          </a:xfrm>
          <a:prstGeom prst="rect">
            <a:avLst/>
          </a:prstGeom>
          <a:noFill/>
        </p:spPr>
        <p:txBody>
          <a:bodyPr wrap="none" rtlCol="0">
            <a:spAutoFit/>
          </a:bodyPr>
          <a:lstStyle/>
          <a:p>
            <a:pPr algn="ctr"/>
            <a:r>
              <a:rPr lang="en-GB" sz="1400" b="1" dirty="0" smtClean="0">
                <a:solidFill>
                  <a:srgbClr val="FF0000"/>
                </a:solidFill>
                <a:latin typeface="Comic Sans MS" panose="030F0702030302020204" pitchFamily="66" charset="0"/>
              </a:rPr>
              <a:t>r</a:t>
            </a:r>
            <a:endParaRPr lang="en-GB" sz="1400" b="1"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1" name="TextBox 60"/>
              <p:cNvSpPr txBox="1"/>
              <p:nvPr/>
            </p:nvSpPr>
            <p:spPr>
              <a:xfrm>
                <a:off x="4169229" y="4876800"/>
                <a:ext cx="1597104" cy="51398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a:ea typeface="Cambria Math"/>
                            </a:rPr>
                          </m:ctrlPr>
                        </m:dPr>
                        <m:e>
                          <m:f>
                            <m:fPr>
                              <m:ctrlPr>
                                <a:rPr lang="en-US" sz="1600" b="0" i="1" smtClean="0">
                                  <a:latin typeface="Cambria Math"/>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61" name="TextBox 60"/>
              <p:cNvSpPr txBox="1">
                <a:spLocks noRot="1" noChangeAspect="1" noMove="1" noResize="1" noEditPoints="1" noAdjustHandles="1" noChangeArrowheads="1" noChangeShapeType="1" noTextEdit="1"/>
              </p:cNvSpPr>
              <p:nvPr/>
            </p:nvSpPr>
            <p:spPr>
              <a:xfrm>
                <a:off x="4169229" y="4876800"/>
                <a:ext cx="1597104" cy="513987"/>
              </a:xfrm>
              <a:prstGeom prst="rect">
                <a:avLst/>
              </a:prstGeom>
              <a:blipFill rotWithShape="1">
                <a:blip r:embed="rId10"/>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4321629" y="3276600"/>
                <a:ext cx="1373068" cy="33855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62" name="TextBox 61"/>
              <p:cNvSpPr txBox="1">
                <a:spLocks noRot="1" noChangeAspect="1" noMove="1" noResize="1" noEditPoints="1" noAdjustHandles="1" noChangeArrowheads="1" noChangeShapeType="1" noTextEdit="1"/>
              </p:cNvSpPr>
              <p:nvPr/>
            </p:nvSpPr>
            <p:spPr>
              <a:xfrm>
                <a:off x="4321629" y="3276600"/>
                <a:ext cx="1373068" cy="338554"/>
              </a:xfrm>
              <a:prstGeom prst="rect">
                <a:avLst/>
              </a:prstGeom>
              <a:blipFill rotWithShape="1">
                <a:blip r:embed="rId11"/>
                <a:stretch>
                  <a:fillRect b="-1818"/>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4321629" y="3733800"/>
                <a:ext cx="1383520" cy="33855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5</m:t>
                          </m:r>
                        </m:e>
                        <m:sup>
                          <m:r>
                            <a:rPr lang="en-US" sz="1600" b="0" i="1" smtClean="0">
                              <a:latin typeface="Cambria Math"/>
                            </a:rPr>
                            <m:t>2</m:t>
                          </m:r>
                        </m:sup>
                      </m:sSup>
                      <m:r>
                        <a:rPr lang="en-US" sz="1600" b="0" i="1" smtClean="0">
                          <a:latin typeface="Cambria Math"/>
                        </a:rPr>
                        <m:t>+12</m:t>
                      </m:r>
                    </m:oMath>
                  </m:oMathPara>
                </a14:m>
                <a:endParaRPr lang="en-GB" sz="1600" dirty="0"/>
              </a:p>
            </p:txBody>
          </p:sp>
        </mc:Choice>
        <mc:Fallback xmlns="">
          <p:sp>
            <p:nvSpPr>
              <p:cNvPr id="63" name="TextBox 62"/>
              <p:cNvSpPr txBox="1">
                <a:spLocks noRot="1" noChangeAspect="1" noMove="1" noResize="1" noEditPoints="1" noAdjustHandles="1" noChangeArrowheads="1" noChangeShapeType="1" noTextEdit="1"/>
              </p:cNvSpPr>
              <p:nvPr/>
            </p:nvSpPr>
            <p:spPr>
              <a:xfrm>
                <a:off x="4321629" y="3733800"/>
                <a:ext cx="1383520" cy="338554"/>
              </a:xfrm>
              <a:prstGeom prst="rect">
                <a:avLst/>
              </a:prstGeom>
              <a:blipFill rotWithShape="1">
                <a:blip r:embed="rId1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4385953" y="4202876"/>
                <a:ext cx="922316" cy="33855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𝑟</m:t>
                      </m:r>
                      <m:r>
                        <a:rPr lang="en-US" sz="1600" b="0" i="1" smtClean="0">
                          <a:latin typeface="Cambria Math"/>
                        </a:rPr>
                        <m:t>=13</m:t>
                      </m:r>
                    </m:oMath>
                  </m:oMathPara>
                </a14:m>
                <a:endParaRPr lang="en-GB" sz="16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385953" y="4202876"/>
                <a:ext cx="922316" cy="338554"/>
              </a:xfrm>
              <a:prstGeom prst="rect">
                <a:avLst/>
              </a:prstGeom>
              <a:blipFill rotWithShape="1">
                <a:blip r:embed="rId13"/>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144487" y="5410200"/>
                <a:ext cx="1769425" cy="645561"/>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a:ea typeface="Cambria Math"/>
                            </a:rPr>
                          </m:ctrlPr>
                        </m:dPr>
                        <m:e>
                          <m:f>
                            <m:fPr>
                              <m:ctrlPr>
                                <a:rPr lang="en-US" sz="1600" b="0" i="1" smtClean="0">
                                  <a:latin typeface="Cambria Math"/>
                                  <a:ea typeface="Cambria Math"/>
                                </a:rPr>
                              </m:ctrlPr>
                            </m:fPr>
                            <m:num>
                              <m:r>
                                <a:rPr lang="en-US" sz="1600" b="0" i="1" smtClean="0">
                                  <a:latin typeface="Cambria Math"/>
                                  <a:ea typeface="Cambria Math"/>
                                </a:rPr>
                                <m:t>12</m:t>
                              </m:r>
                            </m:num>
                            <m:den>
                              <m:r>
                                <a:rPr lang="en-US" sz="1600" b="0" i="1" smtClean="0">
                                  <a:latin typeface="Cambria Math"/>
                                  <a:ea typeface="Cambria Math"/>
                                </a:rPr>
                                <m:t>5</m:t>
                              </m:r>
                            </m:den>
                          </m:f>
                        </m:e>
                      </m:d>
                    </m:oMath>
                  </m:oMathPara>
                </a14:m>
                <a:endParaRPr lang="en-GB" sz="16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144487" y="5410200"/>
                <a:ext cx="1769425" cy="645561"/>
              </a:xfrm>
              <a:prstGeom prst="rect">
                <a:avLst/>
              </a:prstGeom>
              <a:blipFill rotWithShape="1">
                <a:blip r:embed="rId1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4169229" y="6096000"/>
                <a:ext cx="1066800" cy="33855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=67.4°</m:t>
                      </m:r>
                    </m:oMath>
                  </m:oMathPara>
                </a14:m>
                <a:endParaRPr lang="en-GB" sz="1600" dirty="0"/>
              </a:p>
            </p:txBody>
          </p:sp>
        </mc:Choice>
        <mc:Fallback xmlns="">
          <p:sp>
            <p:nvSpPr>
              <p:cNvPr id="66" name="TextBox 65"/>
              <p:cNvSpPr txBox="1">
                <a:spLocks noRot="1" noChangeAspect="1" noMove="1" noResize="1" noEditPoints="1" noAdjustHandles="1" noChangeArrowheads="1" noChangeShapeType="1" noTextEdit="1"/>
              </p:cNvSpPr>
              <p:nvPr/>
            </p:nvSpPr>
            <p:spPr>
              <a:xfrm>
                <a:off x="4169229" y="6096000"/>
                <a:ext cx="1066800" cy="338554"/>
              </a:xfrm>
              <a:prstGeom prst="rect">
                <a:avLst/>
              </a:prstGeom>
              <a:blipFill rotWithShape="1">
                <a:blip r:embed="rId15"/>
                <a:stretch>
                  <a:fillRect/>
                </a:stretch>
              </a:blipFill>
              <a:ln w="25400">
                <a:noFill/>
              </a:ln>
            </p:spPr>
            <p:txBody>
              <a:bodyPr/>
              <a:lstStyle/>
              <a:p>
                <a:r>
                  <a:rPr lang="en-GB">
                    <a:noFill/>
                  </a:rPr>
                  <a:t> </a:t>
                </a:r>
              </a:p>
            </p:txBody>
          </p:sp>
        </mc:Fallback>
      </mc:AlternateContent>
      <p:sp>
        <p:nvSpPr>
          <p:cNvPr id="67" name="TextBox 66"/>
          <p:cNvSpPr txBox="1"/>
          <p:nvPr/>
        </p:nvSpPr>
        <p:spPr>
          <a:xfrm>
            <a:off x="5845629" y="3429000"/>
            <a:ext cx="8382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x and y</a:t>
            </a:r>
            <a:endParaRPr lang="en-GB" sz="1200" dirty="0">
              <a:solidFill>
                <a:srgbClr val="FF0000"/>
              </a:solidFill>
              <a:latin typeface="Comic Sans MS" panose="030F0702030302020204" pitchFamily="66" charset="0"/>
            </a:endParaRPr>
          </a:p>
        </p:txBody>
      </p:sp>
      <p:sp>
        <p:nvSpPr>
          <p:cNvPr id="68" name="Arc 67"/>
          <p:cNvSpPr/>
          <p:nvPr/>
        </p:nvSpPr>
        <p:spPr>
          <a:xfrm>
            <a:off x="5540829" y="3886200"/>
            <a:ext cx="381000" cy="477672"/>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9" name="Arc 68"/>
          <p:cNvSpPr/>
          <p:nvPr/>
        </p:nvSpPr>
        <p:spPr>
          <a:xfrm>
            <a:off x="5540829" y="3429000"/>
            <a:ext cx="381000" cy="477672"/>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 name="TextBox 69"/>
          <p:cNvSpPr txBox="1"/>
          <p:nvPr/>
        </p:nvSpPr>
        <p:spPr>
          <a:xfrm>
            <a:off x="5921829" y="3962400"/>
            <a:ext cx="8382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dirty="0">
              <a:solidFill>
                <a:srgbClr val="FF0000"/>
              </a:solidFill>
              <a:latin typeface="Comic Sans MS" panose="030F0702030302020204" pitchFamily="66" charset="0"/>
            </a:endParaRPr>
          </a:p>
        </p:txBody>
      </p:sp>
      <p:sp>
        <p:nvSpPr>
          <p:cNvPr id="71" name="TextBox 70"/>
          <p:cNvSpPr txBox="1"/>
          <p:nvPr/>
        </p:nvSpPr>
        <p:spPr>
          <a:xfrm>
            <a:off x="5998029" y="5791200"/>
            <a:ext cx="15240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 in degrees or radians</a:t>
            </a:r>
            <a:endParaRPr lang="en-GB" sz="1200" dirty="0">
              <a:solidFill>
                <a:srgbClr val="FF0000"/>
              </a:solidFill>
              <a:latin typeface="Comic Sans MS" panose="030F0702030302020204" pitchFamily="66" charset="0"/>
            </a:endParaRPr>
          </a:p>
        </p:txBody>
      </p:sp>
      <p:sp>
        <p:nvSpPr>
          <p:cNvPr id="72" name="Arc 71"/>
          <p:cNvSpPr/>
          <p:nvPr/>
        </p:nvSpPr>
        <p:spPr>
          <a:xfrm>
            <a:off x="5617029" y="5181600"/>
            <a:ext cx="381000" cy="6096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Arc 72"/>
          <p:cNvSpPr/>
          <p:nvPr/>
        </p:nvSpPr>
        <p:spPr>
          <a:xfrm>
            <a:off x="5617029" y="5791200"/>
            <a:ext cx="381000" cy="4572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TextBox 73"/>
          <p:cNvSpPr txBox="1"/>
          <p:nvPr/>
        </p:nvSpPr>
        <p:spPr>
          <a:xfrm>
            <a:off x="5998029" y="5257800"/>
            <a:ext cx="8382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x and y</a:t>
            </a:r>
            <a:endParaRPr lang="en-GB" sz="1200" dirty="0">
              <a:solidFill>
                <a:srgbClr val="FF0000"/>
              </a:solidFill>
              <a:latin typeface="Comic Sans MS" panose="030F0702030302020204" pitchFamily="66" charset="0"/>
            </a:endParaRPr>
          </a:p>
        </p:txBody>
      </p:sp>
      <p:sp>
        <p:nvSpPr>
          <p:cNvPr id="75" name="TextBox 74"/>
          <p:cNvSpPr txBox="1"/>
          <p:nvPr/>
        </p:nvSpPr>
        <p:spPr>
          <a:xfrm>
            <a:off x="485898" y="5777345"/>
            <a:ext cx="3064823" cy="646331"/>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Notice the angle is negative, as we have measured it the opposite way (clockwise)</a:t>
            </a:r>
            <a:endParaRPr lang="en-GB" sz="1200" dirty="0">
              <a:solidFill>
                <a:srgbClr val="FF0000"/>
              </a:solidFill>
              <a:latin typeface="Comic Sans MS" panose="030F0702030302020204" pitchFamily="66" charset="0"/>
            </a:endParaRPr>
          </a:p>
        </p:txBody>
      </p:sp>
      <p:cxnSp>
        <p:nvCxnSpPr>
          <p:cNvPr id="19" name="Straight Arrow Connector 18"/>
          <p:cNvCxnSpPr>
            <a:endCxn id="52" idx="2"/>
          </p:cNvCxnSpPr>
          <p:nvPr/>
        </p:nvCxnSpPr>
        <p:spPr>
          <a:xfrm flipV="1">
            <a:off x="2838203" y="5443954"/>
            <a:ext cx="183248" cy="30370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80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vertical)">
                                      <p:cBhvr>
                                        <p:cTn id="12" dur="500"/>
                                        <p:tgtEl>
                                          <p:spTgt spid="21"/>
                                        </p:tgtEl>
                                      </p:cBhvr>
                                    </p:animEffect>
                                  </p:childTnLst>
                                </p:cTn>
                              </p:par>
                              <p:par>
                                <p:cTn id="13" presetID="3" presetClass="entr" presetSubtype="1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linds(horizontal)">
                                      <p:cBhvr>
                                        <p:cTn id="20" dur="500"/>
                                        <p:tgtEl>
                                          <p:spTgt spid="22"/>
                                        </p:tgtEl>
                                      </p:cBhvr>
                                    </p:animEffect>
                                  </p:childTnLst>
                                </p:cTn>
                              </p:par>
                              <p:par>
                                <p:cTn id="21" presetID="3" presetClass="entr" presetSubtype="1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linds(horizontal)">
                                      <p:cBhvr>
                                        <p:cTn id="23" dur="500"/>
                                        <p:tgtEl>
                                          <p:spTgt spid="23"/>
                                        </p:tgtEl>
                                      </p:cBhvr>
                                    </p:animEffect>
                                  </p:childTnLst>
                                </p:cTn>
                              </p:par>
                              <p:par>
                                <p:cTn id="24" presetID="3" presetClass="entr" presetSubtype="5"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linds(vertical)">
                                      <p:cBhvr>
                                        <p:cTn id="26" dur="500"/>
                                        <p:tgtEl>
                                          <p:spTgt spid="26"/>
                                        </p:tgtEl>
                                      </p:cBhvr>
                                    </p:animEffect>
                                  </p:childTnLst>
                                </p:cTn>
                              </p:par>
                              <p:par>
                                <p:cTn id="27" presetID="3" presetClass="entr" presetSubtype="1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linds(horizontal)">
                                      <p:cBhvr>
                                        <p:cTn id="29" dur="500"/>
                                        <p:tgtEl>
                                          <p:spTgt spid="2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linds(horizontal)">
                                      <p:cBhvr>
                                        <p:cTn id="32" dur="500"/>
                                        <p:tgtEl>
                                          <p:spTgt spid="28"/>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linds(horizontal)">
                                      <p:cBhvr>
                                        <p:cTn id="35" dur="500"/>
                                        <p:tgtEl>
                                          <p:spTgt spid="29"/>
                                        </p:tgtEl>
                                      </p:cBhvr>
                                    </p:animEffect>
                                  </p:childTnLst>
                                </p:cTn>
                              </p:par>
                              <p:par>
                                <p:cTn id="36" presetID="3" presetClass="entr" presetSubtype="10"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linds(horizontal)">
                                      <p:cBhvr>
                                        <p:cTn id="38" dur="500"/>
                                        <p:tgtEl>
                                          <p:spTgt spid="3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linds(horizontal)">
                                      <p:cBhvr>
                                        <p:cTn id="41" dur="500"/>
                                        <p:tgtEl>
                                          <p:spTgt spid="34"/>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blinds(horizontal)">
                                      <p:cBhvr>
                                        <p:cTn id="44" dur="500"/>
                                        <p:tgtEl>
                                          <p:spTgt spid="35"/>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blinds(horizontal)">
                                      <p:cBhvr>
                                        <p:cTn id="47" dur="500"/>
                                        <p:tgtEl>
                                          <p:spTgt spid="6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blinds(horizontal)">
                                      <p:cBhvr>
                                        <p:cTn id="52" dur="500"/>
                                        <p:tgtEl>
                                          <p:spTgt spid="6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blinds(horizontal)">
                                      <p:cBhvr>
                                        <p:cTn id="57" dur="500"/>
                                        <p:tgtEl>
                                          <p:spTgt spid="6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blinds(horizontal)">
                                      <p:cBhvr>
                                        <p:cTn id="62" dur="500"/>
                                        <p:tgtEl>
                                          <p:spTgt spid="6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blinds(horizontal)">
                                      <p:cBhvr>
                                        <p:cTn id="67" dur="500"/>
                                        <p:tgtEl>
                                          <p:spTgt spid="6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blinds(horizontal)">
                                      <p:cBhvr>
                                        <p:cTn id="72" dur="500"/>
                                        <p:tgtEl>
                                          <p:spTgt spid="6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blinds(horizontal)">
                                      <p:cBhvr>
                                        <p:cTn id="77" dur="500"/>
                                        <p:tgtEl>
                                          <p:spTgt spid="7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blinds(horizontal)">
                                      <p:cBhvr>
                                        <p:cTn id="82" dur="500"/>
                                        <p:tgtEl>
                                          <p:spTgt spid="64"/>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blinds(horizontal)">
                                      <p:cBhvr>
                                        <p:cTn id="87" dur="500"/>
                                        <p:tgtEl>
                                          <p:spTgt spid="61"/>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72"/>
                                        </p:tgtEl>
                                        <p:attrNameLst>
                                          <p:attrName>style.visibility</p:attrName>
                                        </p:attrNameLst>
                                      </p:cBhvr>
                                      <p:to>
                                        <p:strVal val="visible"/>
                                      </p:to>
                                    </p:set>
                                    <p:animEffect transition="in" filter="blinds(horizontal)">
                                      <p:cBhvr>
                                        <p:cTn id="92" dur="500"/>
                                        <p:tgtEl>
                                          <p:spTgt spid="72"/>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blinds(horizontal)">
                                      <p:cBhvr>
                                        <p:cTn id="97" dur="500"/>
                                        <p:tgtEl>
                                          <p:spTgt spid="74"/>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blinds(horizontal)">
                                      <p:cBhvr>
                                        <p:cTn id="102" dur="500"/>
                                        <p:tgtEl>
                                          <p:spTgt spid="65"/>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blinds(horizontal)">
                                      <p:cBhvr>
                                        <p:cTn id="107" dur="500"/>
                                        <p:tgtEl>
                                          <p:spTgt spid="73"/>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71"/>
                                        </p:tgtEl>
                                        <p:attrNameLst>
                                          <p:attrName>style.visibility</p:attrName>
                                        </p:attrNameLst>
                                      </p:cBhvr>
                                      <p:to>
                                        <p:strVal val="visible"/>
                                      </p:to>
                                    </p:set>
                                    <p:animEffect transition="in" filter="blinds(horizontal)">
                                      <p:cBhvr>
                                        <p:cTn id="112" dur="500"/>
                                        <p:tgtEl>
                                          <p:spTgt spid="71"/>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blinds(horizontal)">
                                      <p:cBhvr>
                                        <p:cTn id="117" dur="500"/>
                                        <p:tgtEl>
                                          <p:spTgt spid="66"/>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blinds(horizontal)">
                                      <p:cBhvr>
                                        <p:cTn id="122" dur="500"/>
                                        <p:tgtEl>
                                          <p:spTgt spid="31"/>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51"/>
                                        </p:tgtEl>
                                        <p:attrNameLst>
                                          <p:attrName>style.visibility</p:attrName>
                                        </p:attrNameLst>
                                      </p:cBhvr>
                                      <p:to>
                                        <p:strVal val="visible"/>
                                      </p:to>
                                    </p:set>
                                    <p:animEffect transition="in" filter="blinds(horizontal)">
                                      <p:cBhvr>
                                        <p:cTn id="127" dur="500"/>
                                        <p:tgtEl>
                                          <p:spTgt spid="51"/>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5" fill="hold" nodeType="clickEffect">
                                  <p:stCondLst>
                                    <p:cond delay="0"/>
                                  </p:stCondLst>
                                  <p:childTnLst>
                                    <p:set>
                                      <p:cBhvr>
                                        <p:cTn id="131" dur="1" fill="hold">
                                          <p:stCondLst>
                                            <p:cond delay="0"/>
                                          </p:stCondLst>
                                        </p:cTn>
                                        <p:tgtEl>
                                          <p:spTgt spid="53"/>
                                        </p:tgtEl>
                                        <p:attrNameLst>
                                          <p:attrName>style.visibility</p:attrName>
                                        </p:attrNameLst>
                                      </p:cBhvr>
                                      <p:to>
                                        <p:strVal val="visible"/>
                                      </p:to>
                                    </p:set>
                                    <p:animEffect transition="in" filter="blinds(vertical)">
                                      <p:cBhvr>
                                        <p:cTn id="132" dur="500"/>
                                        <p:tgtEl>
                                          <p:spTgt spid="53"/>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59"/>
                                        </p:tgtEl>
                                        <p:attrNameLst>
                                          <p:attrName>style.visibility</p:attrName>
                                        </p:attrNameLst>
                                      </p:cBhvr>
                                      <p:to>
                                        <p:strVal val="visible"/>
                                      </p:to>
                                    </p:set>
                                    <p:animEffect transition="in" filter="blinds(horizontal)">
                                      <p:cBhvr>
                                        <p:cTn id="137" dur="500"/>
                                        <p:tgtEl>
                                          <p:spTgt spid="59"/>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52"/>
                                        </p:tgtEl>
                                        <p:attrNameLst>
                                          <p:attrName>style.visibility</p:attrName>
                                        </p:attrNameLst>
                                      </p:cBhvr>
                                      <p:to>
                                        <p:strVal val="visible"/>
                                      </p:to>
                                    </p:set>
                                    <p:animEffect transition="in" filter="blinds(horizontal)">
                                      <p:cBhvr>
                                        <p:cTn id="142" dur="500"/>
                                        <p:tgtEl>
                                          <p:spTgt spid="52"/>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nodeType="clickEffect">
                                  <p:stCondLst>
                                    <p:cond delay="0"/>
                                  </p:stCondLst>
                                  <p:childTnLst>
                                    <p:set>
                                      <p:cBhvr>
                                        <p:cTn id="146" dur="1" fill="hold">
                                          <p:stCondLst>
                                            <p:cond delay="0"/>
                                          </p:stCondLst>
                                        </p:cTn>
                                        <p:tgtEl>
                                          <p:spTgt spid="19"/>
                                        </p:tgtEl>
                                        <p:attrNameLst>
                                          <p:attrName>style.visibility</p:attrName>
                                        </p:attrNameLst>
                                      </p:cBhvr>
                                      <p:to>
                                        <p:strVal val="visible"/>
                                      </p:to>
                                    </p:set>
                                    <p:animEffect transition="in" filter="blinds(horizontal)">
                                      <p:cBhvr>
                                        <p:cTn id="147" dur="500"/>
                                        <p:tgtEl>
                                          <p:spTgt spid="19"/>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blinds(horizontal)">
                                      <p:cBhvr>
                                        <p:cTn id="15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P spid="29" grpId="0"/>
      <p:bldP spid="34" grpId="0" animBg="1"/>
      <p:bldP spid="35" grpId="0"/>
      <p:bldP spid="51" grpId="0"/>
      <p:bldP spid="52" grpId="0"/>
      <p:bldP spid="31" grpId="0"/>
      <p:bldP spid="59" grpId="0"/>
      <p:bldP spid="33" grpId="0" animBg="1"/>
      <p:bldP spid="60" grpId="0"/>
      <p:bldP spid="61" grpId="0"/>
      <p:bldP spid="62" grpId="0"/>
      <p:bldP spid="63" grpId="0"/>
      <p:bldP spid="64" grpId="0"/>
      <p:bldP spid="65" grpId="0"/>
      <p:bldP spid="66" grpId="0"/>
      <p:bldP spid="67" grpId="0"/>
      <p:bldP spid="68" grpId="0" animBg="1"/>
      <p:bldP spid="69" grpId="0" animBg="1"/>
      <p:bldP spid="70" grpId="0"/>
      <p:bldP spid="71" grpId="0"/>
      <p:bldP spid="72" grpId="0" animBg="1"/>
      <p:bldP spid="73" grpId="0" animBg="1"/>
      <p:bldP spid="74" grpId="0"/>
      <p:bldP spid="7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152400" y="1600200"/>
            <a:ext cx="3429000" cy="4895603"/>
          </a:xfrm>
        </p:spPr>
        <p:txBody>
          <a:bodyPr>
            <a:normAutofit/>
          </a:bodyPr>
          <a:lstStyle/>
          <a:p>
            <a:pPr marL="0" indent="0" algn="ctr">
              <a:buNone/>
            </a:pPr>
            <a:r>
              <a:rPr lang="en-GB" sz="1400" b="1" dirty="0" smtClean="0">
                <a:latin typeface="Comic Sans MS" panose="030F0702030302020204" pitchFamily="66" charset="0"/>
              </a:rPr>
              <a:t>You can use the Polar equation to find tangents to a curve that are parallel or perpendicular to the original line</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Find the coordinates and the equations of the tangents to the curve:</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r = asin2</a:t>
            </a:r>
            <a:r>
              <a:rPr lang="el-GR" sz="1400" dirty="0" smtClean="0">
                <a:latin typeface="Comic Sans MS" panose="030F0702030302020204" pitchFamily="66" charset="0"/>
              </a:rPr>
              <a:t>θ</a:t>
            </a:r>
            <a:r>
              <a:rPr lang="en-US" sz="1400" dirty="0" smtClean="0">
                <a:latin typeface="Comic Sans MS" panose="030F0702030302020204" pitchFamily="66" charset="0"/>
              </a:rPr>
              <a:t>,     0 ≤ </a:t>
            </a:r>
            <a:r>
              <a:rPr lang="el-GR" sz="1400" dirty="0" smtClean="0">
                <a:latin typeface="Comic Sans MS" panose="030F0702030302020204" pitchFamily="66" charset="0"/>
              </a:rPr>
              <a:t>θ</a:t>
            </a:r>
            <a:r>
              <a:rPr lang="en-US" sz="1400" dirty="0" smtClean="0">
                <a:latin typeface="Comic Sans MS" panose="030F0702030302020204" pitchFamily="66" charset="0"/>
              </a:rPr>
              <a:t> ≤ </a:t>
            </a:r>
            <a:r>
              <a:rPr lang="el-GR" sz="1400" baseline="30000" dirty="0" smtClean="0">
                <a:latin typeface="Comic Sans MS" panose="030F0702030302020204" pitchFamily="66" charset="0"/>
              </a:rPr>
              <a:t>π</a:t>
            </a:r>
            <a:r>
              <a:rPr lang="en-US" sz="1400" dirty="0" smtClean="0">
                <a:latin typeface="Comic Sans MS" panose="030F0702030302020204" pitchFamily="66" charset="0"/>
              </a:rPr>
              <a:t>/</a:t>
            </a:r>
            <a:r>
              <a:rPr lang="en-US" sz="1400" baseline="-25000" dirty="0" smtClean="0">
                <a:latin typeface="Comic Sans MS" panose="030F0702030302020204" pitchFamily="66" charset="0"/>
              </a:rPr>
              <a:t>2</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Where the tangents are:</a:t>
            </a:r>
          </a:p>
          <a:p>
            <a:pPr algn="ctr">
              <a:buAutoNum type="alphaLcParenR"/>
            </a:pPr>
            <a:r>
              <a:rPr lang="en-US" sz="1400" dirty="0" smtClean="0">
                <a:latin typeface="Comic Sans MS" panose="030F0702030302020204" pitchFamily="66" charset="0"/>
              </a:rPr>
              <a:t>Parallel to the initial line</a:t>
            </a:r>
          </a:p>
          <a:p>
            <a:pPr algn="ctr">
              <a:buAutoNum type="alphaLcParenR"/>
            </a:pPr>
            <a:r>
              <a:rPr lang="en-US" sz="1400" dirty="0" smtClean="0">
                <a:latin typeface="Comic Sans MS" panose="030F0702030302020204" pitchFamily="66" charset="0"/>
              </a:rPr>
              <a:t>Perpendicular to the initial line</a:t>
            </a:r>
          </a:p>
          <a:p>
            <a:pPr algn="ctr">
              <a:buAutoNum type="alphaLcParenR"/>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Give answers to 3 </a:t>
            </a:r>
            <a:r>
              <a:rPr lang="en-US" sz="1400" dirty="0" err="1" smtClean="0">
                <a:latin typeface="Comic Sans MS" panose="030F0702030302020204" pitchFamily="66" charset="0"/>
              </a:rPr>
              <a:t>s.f</a:t>
            </a:r>
            <a:r>
              <a:rPr lang="en-US" sz="1400" dirty="0" smtClean="0">
                <a:latin typeface="Comic Sans MS" panose="030F0702030302020204" pitchFamily="66" charset="0"/>
              </a:rPr>
              <a:t> where appropriate:</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sym typeface="Wingdings" panose="05000000000000000000" pitchFamily="2" charset="2"/>
              </a:rPr>
              <a:t> Now we can differentiate </a:t>
            </a:r>
            <a:endParaRPr lang="en-US" sz="1400" dirty="0" smtClean="0">
              <a:latin typeface="Comic Sans MS" panose="030F0702030302020204" pitchFamily="66" charset="0"/>
            </a:endParaRPr>
          </a:p>
        </p:txBody>
      </p:sp>
      <p:sp>
        <p:nvSpPr>
          <p:cNvPr id="4" name="TextBox 3"/>
          <p:cNvSpPr txBox="1"/>
          <p:nvPr/>
        </p:nvSpPr>
        <p:spPr>
          <a:xfrm>
            <a:off x="8722406" y="6550223"/>
            <a:ext cx="405880" cy="307777"/>
          </a:xfrm>
          <a:prstGeom prst="rect">
            <a:avLst/>
          </a:prstGeom>
          <a:noFill/>
        </p:spPr>
        <p:txBody>
          <a:bodyPr wrap="none" rtlCol="0">
            <a:spAutoFit/>
          </a:bodyPr>
          <a:lstStyle/>
          <a:p>
            <a:pPr algn="ctr"/>
            <a:r>
              <a:rPr lang="en-GB" sz="1400" dirty="0" smtClean="0">
                <a:latin typeface="Comic Sans MS" panose="030F0702030302020204" pitchFamily="66" charset="0"/>
              </a:rPr>
              <a:t>7E</a:t>
            </a:r>
            <a:endParaRPr lang="en-GB" sz="1400" dirty="0">
              <a:latin typeface="Comic Sans MS" panose="030F0702030302020204" pitchFamily="66" charset="0"/>
            </a:endParaRPr>
          </a:p>
        </p:txBody>
      </p:sp>
      <p:pic>
        <p:nvPicPr>
          <p:cNvPr id="5" name="Picture 6" descr="http://tutorial.math.lamar.edu/Classes/CalcIII/DIPolarCoords_files/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1227666" cy="1143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8" name="TextBox 17"/>
              <p:cNvSpPr txBox="1"/>
              <p:nvPr/>
            </p:nvSpPr>
            <p:spPr>
              <a:xfrm>
                <a:off x="3878283" y="1500250"/>
                <a:ext cx="1416478" cy="27699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𝑥</m:t>
                      </m:r>
                      <m:r>
                        <a:rPr lang="en-GB" sz="1200" b="0" i="1" smtClean="0">
                          <a:latin typeface="Cambria Math"/>
                        </a:rPr>
                        <m:t>=</m:t>
                      </m:r>
                      <m:r>
                        <a:rPr lang="en-US" sz="1200" b="0" i="1" smtClean="0">
                          <a:latin typeface="Cambria Math"/>
                        </a:rPr>
                        <m:t>𝑎</m:t>
                      </m:r>
                      <m:r>
                        <a:rPr lang="en-US" sz="1200" b="0" i="1" smtClean="0">
                          <a:latin typeface="Cambria Math"/>
                        </a:rPr>
                        <m:t>(</m:t>
                      </m:r>
                      <m:r>
                        <a:rPr lang="en-US" sz="1200" b="0" i="1" smtClean="0">
                          <a:latin typeface="Cambria Math"/>
                        </a:rPr>
                        <m:t>𝑠𝑖𝑛</m:t>
                      </m:r>
                      <m:r>
                        <a:rPr lang="en-US" sz="1200" b="0" i="1" smtClean="0">
                          <a:latin typeface="Cambria Math"/>
                        </a:rPr>
                        <m:t>2</m:t>
                      </m:r>
                      <m:r>
                        <a:rPr lang="en-US" sz="1200" b="0" i="1" smtClean="0">
                          <a:latin typeface="Cambria Math"/>
                          <a:ea typeface="Cambria Math"/>
                        </a:rPr>
                        <m:t>𝜃</m:t>
                      </m:r>
                      <m:r>
                        <a:rPr lang="en-GB" sz="1200" b="0" i="1" smtClean="0">
                          <a:latin typeface="Cambria Math"/>
                          <a:ea typeface="Cambria Math"/>
                        </a:rPr>
                        <m:t>𝑐𝑜𝑠</m:t>
                      </m:r>
                      <m:r>
                        <a:rPr lang="en-GB" sz="1200" b="0" i="1" smtClean="0">
                          <a:latin typeface="Cambria Math"/>
                          <a:ea typeface="Cambria Math"/>
                        </a:rPr>
                        <m:t>𝜃</m:t>
                      </m:r>
                      <m:r>
                        <a:rPr lang="en-US" sz="1200" b="0" i="1" smtClean="0">
                          <a:latin typeface="Cambria Math"/>
                          <a:ea typeface="Cambria Math"/>
                        </a:rPr>
                        <m:t>)</m:t>
                      </m:r>
                    </m:oMath>
                  </m:oMathPara>
                </a14:m>
                <a:endParaRPr lang="en-GB" sz="1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878283" y="1500250"/>
                <a:ext cx="1416478" cy="276999"/>
              </a:xfrm>
              <a:prstGeom prst="rect">
                <a:avLst/>
              </a:prstGeom>
              <a:blipFill rotWithShape="1">
                <a:blip r:embed="rId3"/>
                <a:stretch>
                  <a:fillRect b="-6522"/>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cxnSp>
        <p:nvCxnSpPr>
          <p:cNvPr id="27" name="Straight Arrow Connector 26"/>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cxnSp>
        <p:nvCxnSpPr>
          <p:cNvPr id="29" name="Straight Arrow Connector 28"/>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rotWithShape="1">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rotWithShape="1">
                <a:blip r:embed="rId10"/>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rotWithShape="1">
                <a:blip r:embed="rId11"/>
                <a:stretch>
                  <a:fillRect b="-1818"/>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725883" y="1838696"/>
                <a:ext cx="685800" cy="442942"/>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200" b="0" i="1" smtClean="0">
                              <a:latin typeface="Cambria Math"/>
                            </a:rPr>
                          </m:ctrlPr>
                        </m:fPr>
                        <m:num>
                          <m:r>
                            <a:rPr lang="en-US" sz="1200" b="0" i="1" smtClean="0">
                              <a:latin typeface="Cambria Math"/>
                            </a:rPr>
                            <m:t>𝑑𝑦</m:t>
                          </m:r>
                        </m:num>
                        <m:den>
                          <m:r>
                            <a:rPr lang="en-US" sz="1200" b="0" i="1" smtClean="0">
                              <a:latin typeface="Cambria Math"/>
                            </a:rPr>
                            <m:t>𝑑</m:t>
                          </m:r>
                          <m:r>
                            <a:rPr lang="en-US" sz="1200" b="0" i="1" smtClean="0">
                              <a:latin typeface="Cambria Math"/>
                              <a:ea typeface="Cambria Math"/>
                            </a:rPr>
                            <m:t>𝜃</m:t>
                          </m:r>
                        </m:den>
                      </m:f>
                      <m:r>
                        <a:rPr lang="en-GB" sz="1200" b="0" i="1" smtClean="0">
                          <a:latin typeface="Cambria Math"/>
                        </a:rPr>
                        <m:t>=</m:t>
                      </m:r>
                    </m:oMath>
                  </m:oMathPara>
                </a14:m>
                <a:endParaRPr lang="en-GB" sz="1200" dirty="0"/>
              </a:p>
            </p:txBody>
          </p:sp>
        </mc:Choice>
        <mc:Fallback xmlns="">
          <p:sp>
            <p:nvSpPr>
              <p:cNvPr id="33" name="TextBox 32"/>
              <p:cNvSpPr txBox="1">
                <a:spLocks noRot="1" noChangeAspect="1" noMove="1" noResize="1" noEditPoints="1" noAdjustHandles="1" noChangeArrowheads="1" noChangeShapeType="1" noTextEdit="1"/>
              </p:cNvSpPr>
              <p:nvPr/>
            </p:nvSpPr>
            <p:spPr>
              <a:xfrm>
                <a:off x="3725883" y="1838696"/>
                <a:ext cx="685800" cy="442942"/>
              </a:xfrm>
              <a:prstGeom prst="rect">
                <a:avLst/>
              </a:prstGeom>
              <a:blipFill rotWithShape="1">
                <a:blip r:embed="rId12"/>
                <a:stretch>
                  <a:fillRect b="-2778"/>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211604" y="1946901"/>
                <a:ext cx="1045158" cy="27699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b="0" i="1" smtClean="0">
                          <a:latin typeface="Cambria Math"/>
                        </a:rPr>
                        <m:t> </m:t>
                      </m:r>
                      <m:r>
                        <a:rPr lang="en-GB" sz="1200" b="0" i="1" smtClean="0">
                          <a:latin typeface="Cambria Math"/>
                        </a:rPr>
                        <m:t>𝑠𝑖𝑛</m:t>
                      </m:r>
                      <m:r>
                        <a:rPr lang="en-US" sz="1200" b="0" i="1" smtClean="0">
                          <a:latin typeface="Cambria Math"/>
                        </a:rPr>
                        <m:t>2</m:t>
                      </m:r>
                      <m:r>
                        <a:rPr lang="en-US" sz="1200" b="0" i="1" smtClean="0">
                          <a:latin typeface="Cambria Math"/>
                          <a:ea typeface="Cambria Math"/>
                        </a:rPr>
                        <m:t>𝜃</m:t>
                      </m:r>
                      <m:r>
                        <a:rPr lang="en-US" sz="1200" b="0" i="1" smtClean="0">
                          <a:latin typeface="Cambria Math"/>
                          <a:ea typeface="Cambria Math"/>
                        </a:rPr>
                        <m:t>𝑠𝑖𝑛</m:t>
                      </m:r>
                      <m:r>
                        <a:rPr lang="en-US" sz="1200" b="0" i="1" smtClean="0">
                          <a:latin typeface="Cambria Math"/>
                          <a:ea typeface="Cambria Math"/>
                        </a:rPr>
                        <m:t>𝜃</m:t>
                      </m:r>
                    </m:oMath>
                  </m:oMathPara>
                </a14:m>
                <a:endParaRPr lang="en-GB" sz="1200" dirty="0"/>
              </a:p>
            </p:txBody>
          </p:sp>
        </mc:Choice>
        <mc:Fallback xmlns="">
          <p:sp>
            <p:nvSpPr>
              <p:cNvPr id="34" name="TextBox 33"/>
              <p:cNvSpPr txBox="1">
                <a:spLocks noRot="1" noChangeAspect="1" noMove="1" noResize="1" noEditPoints="1" noAdjustHandles="1" noChangeArrowheads="1" noChangeShapeType="1" noTextEdit="1"/>
              </p:cNvSpPr>
              <p:nvPr/>
            </p:nvSpPr>
            <p:spPr>
              <a:xfrm>
                <a:off x="5211604" y="1946901"/>
                <a:ext cx="1045158" cy="276999"/>
              </a:xfrm>
              <a:prstGeom prst="rect">
                <a:avLst/>
              </a:prstGeom>
              <a:blipFill rotWithShape="1">
                <a:blip r:embed="rId13"/>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402450" y="1945236"/>
                <a:ext cx="960109"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2</m:t>
                      </m:r>
                      <m:r>
                        <a:rPr lang="en-GB" sz="1200" b="0" i="1" smtClean="0">
                          <a:latin typeface="Cambria Math"/>
                        </a:rPr>
                        <m:t>𝑐𝑜𝑠</m:t>
                      </m:r>
                      <m:r>
                        <a:rPr lang="en-US" sz="1200" b="0" i="1" smtClean="0">
                          <a:latin typeface="Cambria Math"/>
                        </a:rPr>
                        <m:t>2</m:t>
                      </m:r>
                      <m:r>
                        <a:rPr lang="en-US" sz="1200" b="0" i="1" smtClean="0">
                          <a:latin typeface="Cambria Math"/>
                          <a:ea typeface="Cambria Math"/>
                        </a:rPr>
                        <m:t>𝜃</m:t>
                      </m:r>
                      <m:r>
                        <a:rPr lang="en-US" sz="1200" b="0" i="1" smtClean="0">
                          <a:latin typeface="Cambria Math"/>
                          <a:ea typeface="Cambria Math"/>
                        </a:rPr>
                        <m:t>𝑐𝑜𝑠</m:t>
                      </m:r>
                      <m:r>
                        <a:rPr lang="en-US" sz="1200" b="0" i="1" smtClean="0">
                          <a:latin typeface="Cambria Math"/>
                          <a:ea typeface="Cambria Math"/>
                        </a:rPr>
                        <m:t>𝜃</m:t>
                      </m:r>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402450" y="1945236"/>
                <a:ext cx="960109" cy="276999"/>
              </a:xfrm>
              <a:prstGeom prst="rect">
                <a:avLst/>
              </a:prstGeom>
              <a:blipFill rotWithShape="1">
                <a:blip r:embed="rId1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4191000" y="1938646"/>
                <a:ext cx="4572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𝑎</m:t>
                      </m:r>
                      <m:r>
                        <a:rPr lang="en-US" sz="1200" b="0" i="1" smtClean="0">
                          <a:latin typeface="Cambria Math"/>
                        </a:rPr>
                        <m:t>(</m:t>
                      </m:r>
                    </m:oMath>
                  </m:oMathPara>
                </a14:m>
                <a:endParaRPr lang="en-GB" sz="1200" dirty="0"/>
              </a:p>
            </p:txBody>
          </p:sp>
        </mc:Choice>
        <mc:Fallback xmlns="">
          <p:sp>
            <p:nvSpPr>
              <p:cNvPr id="43" name="TextBox 42"/>
              <p:cNvSpPr txBox="1">
                <a:spLocks noRot="1" noChangeAspect="1" noMove="1" noResize="1" noEditPoints="1" noAdjustHandles="1" noChangeArrowheads="1" noChangeShapeType="1" noTextEdit="1"/>
              </p:cNvSpPr>
              <p:nvPr/>
            </p:nvSpPr>
            <p:spPr>
              <a:xfrm>
                <a:off x="4191000" y="1938646"/>
                <a:ext cx="457200" cy="276999"/>
              </a:xfrm>
              <a:prstGeom prst="rect">
                <a:avLst/>
              </a:prstGeom>
              <a:blipFill rotWithShape="1">
                <a:blip r:embed="rId15"/>
                <a:stretch>
                  <a:fillRect b="-888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6048449" y="1929815"/>
                <a:ext cx="284052" cy="27699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m:t>
                      </m:r>
                    </m:oMath>
                  </m:oMathPara>
                </a14:m>
                <a:endParaRPr lang="en-GB" sz="1200" dirty="0"/>
              </a:p>
            </p:txBody>
          </p:sp>
        </mc:Choice>
        <mc:Fallback xmlns="">
          <p:sp>
            <p:nvSpPr>
              <p:cNvPr id="44" name="TextBox 43"/>
              <p:cNvSpPr txBox="1">
                <a:spLocks noRot="1" noChangeAspect="1" noMove="1" noResize="1" noEditPoints="1" noAdjustHandles="1" noChangeArrowheads="1" noChangeShapeType="1" noTextEdit="1"/>
              </p:cNvSpPr>
              <p:nvPr/>
            </p:nvSpPr>
            <p:spPr>
              <a:xfrm>
                <a:off x="6048449" y="1929815"/>
                <a:ext cx="284052" cy="276999"/>
              </a:xfrm>
              <a:prstGeom prst="rect">
                <a:avLst/>
              </a:prstGeom>
              <a:blipFill rotWithShape="1">
                <a:blip r:embed="rId16"/>
                <a:stretch>
                  <a:fillRect b="-8889"/>
                </a:stretch>
              </a:blipFill>
              <a:ln w="25400">
                <a:noFill/>
              </a:ln>
            </p:spPr>
            <p:txBody>
              <a:bodyPr/>
              <a:lstStyle/>
              <a:p>
                <a:r>
                  <a:rPr lang="en-GB">
                    <a:noFill/>
                  </a:rPr>
                  <a:t> </a:t>
                </a:r>
              </a:p>
            </p:txBody>
          </p:sp>
        </mc:Fallback>
      </mc:AlternateContent>
      <p:sp>
        <p:nvSpPr>
          <p:cNvPr id="72" name="Rectangle 71"/>
          <p:cNvSpPr/>
          <p:nvPr/>
        </p:nvSpPr>
        <p:spPr>
          <a:xfrm>
            <a:off x="4597730" y="3018312"/>
            <a:ext cx="425532" cy="17615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p:cNvSpPr txBox="1"/>
          <p:nvPr/>
        </p:nvSpPr>
        <p:spPr>
          <a:xfrm>
            <a:off x="6644244" y="1634837"/>
            <a:ext cx="2079415" cy="276999"/>
          </a:xfrm>
          <a:prstGeom prst="rect">
            <a:avLst/>
          </a:prstGeom>
          <a:noFill/>
        </p:spPr>
        <p:txBody>
          <a:bodyPr wrap="none" rtlCol="0">
            <a:spAutoFit/>
          </a:bodyPr>
          <a:lstStyle/>
          <a:p>
            <a:r>
              <a:rPr lang="en-GB" sz="1200" b="1" u="sng" dirty="0" smtClean="0">
                <a:latin typeface="Comic Sans MS" panose="030F0702030302020204" pitchFamily="66" charset="0"/>
              </a:rPr>
              <a:t>Product rule for sin</a:t>
            </a:r>
            <a:r>
              <a:rPr lang="el-GR" sz="1200" b="1" u="sng" dirty="0" smtClean="0">
                <a:latin typeface="Comic Sans MS" panose="030F0702030302020204" pitchFamily="66" charset="0"/>
              </a:rPr>
              <a:t>θ</a:t>
            </a:r>
            <a:r>
              <a:rPr lang="en-GB" sz="1200" b="1" u="sng" dirty="0" smtClean="0">
                <a:latin typeface="Comic Sans MS" panose="030F0702030302020204" pitchFamily="66" charset="0"/>
              </a:rPr>
              <a:t>cos</a:t>
            </a:r>
            <a:r>
              <a:rPr lang="el-GR" sz="1200" b="1" u="sng" dirty="0" smtClean="0">
                <a:latin typeface="Comic Sans MS" panose="030F0702030302020204" pitchFamily="66" charset="0"/>
              </a:rPr>
              <a:t>θ</a:t>
            </a:r>
            <a:endParaRPr lang="en-GB" sz="1200" b="1"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4" name="TextBox 73"/>
              <p:cNvSpPr txBox="1"/>
              <p:nvPr/>
            </p:nvSpPr>
            <p:spPr>
              <a:xfrm>
                <a:off x="6796644" y="2015837"/>
                <a:ext cx="74372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𝑠𝑖𝑛</m:t>
                      </m:r>
                      <m:r>
                        <a:rPr lang="en-US" sz="1600" b="0" i="1" smtClean="0">
                          <a:latin typeface="Cambria Math"/>
                        </a:rPr>
                        <m:t>2</m:t>
                      </m:r>
                      <m:r>
                        <a:rPr lang="en-GB" sz="1600" b="0" i="1" smtClean="0">
                          <a:latin typeface="Cambria Math"/>
                          <a:ea typeface="Cambria Math"/>
                        </a:rPr>
                        <m:t>𝜃</m:t>
                      </m:r>
                    </m:oMath>
                  </m:oMathPara>
                </a14:m>
                <a:endParaRPr lang="en-GB" sz="1600" dirty="0"/>
              </a:p>
            </p:txBody>
          </p:sp>
        </mc:Choice>
        <mc:Fallback xmlns="">
          <p:sp>
            <p:nvSpPr>
              <p:cNvPr id="74" name="TextBox 73"/>
              <p:cNvSpPr txBox="1">
                <a:spLocks noRot="1" noChangeAspect="1" noMove="1" noResize="1" noEditPoints="1" noAdjustHandles="1" noChangeArrowheads="1" noChangeShapeType="1" noTextEdit="1"/>
              </p:cNvSpPr>
              <p:nvPr/>
            </p:nvSpPr>
            <p:spPr>
              <a:xfrm>
                <a:off x="6796644" y="2015837"/>
                <a:ext cx="743729" cy="338554"/>
              </a:xfrm>
              <a:prstGeom prst="rect">
                <a:avLst/>
              </a:prstGeom>
              <a:blipFill rotWithShape="1">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7863444" y="2015837"/>
                <a:ext cx="65075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𝑐𝑜𝑠</m:t>
                      </m:r>
                      <m:r>
                        <a:rPr lang="en-GB" sz="1600" b="0" i="1" smtClean="0">
                          <a:latin typeface="Cambria Math"/>
                          <a:ea typeface="Cambria Math"/>
                        </a:rPr>
                        <m:t>𝜃</m:t>
                      </m:r>
                    </m:oMath>
                  </m:oMathPara>
                </a14:m>
                <a:endParaRPr lang="en-GB" sz="1600" dirty="0"/>
              </a:p>
            </p:txBody>
          </p:sp>
        </mc:Choice>
        <mc:Fallback xmlns="">
          <p:sp>
            <p:nvSpPr>
              <p:cNvPr id="75" name="TextBox 74"/>
              <p:cNvSpPr txBox="1">
                <a:spLocks noRot="1" noChangeAspect="1" noMove="1" noResize="1" noEditPoints="1" noAdjustHandles="1" noChangeArrowheads="1" noChangeShapeType="1" noTextEdit="1"/>
              </p:cNvSpPr>
              <p:nvPr/>
            </p:nvSpPr>
            <p:spPr>
              <a:xfrm>
                <a:off x="7863444" y="2015837"/>
                <a:ext cx="650756" cy="338554"/>
              </a:xfrm>
              <a:prstGeom prst="rect">
                <a:avLst/>
              </a:prstGeom>
              <a:blipFill rotWithShape="1">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6720444" y="2701637"/>
                <a:ext cx="87838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2</m:t>
                      </m:r>
                      <m:r>
                        <a:rPr lang="en-US" sz="1600" b="0" i="1" smtClean="0">
                          <a:latin typeface="Cambria Math"/>
                        </a:rPr>
                        <m:t>𝑐𝑜𝑠</m:t>
                      </m:r>
                      <m:r>
                        <a:rPr lang="en-US" sz="1600" b="0" i="1" smtClean="0">
                          <a:latin typeface="Cambria Math"/>
                        </a:rPr>
                        <m:t>2</m:t>
                      </m:r>
                      <m:r>
                        <a:rPr lang="en-GB" sz="1600" b="0" i="1" smtClean="0">
                          <a:latin typeface="Cambria Math"/>
                          <a:ea typeface="Cambria Math"/>
                        </a:rPr>
                        <m:t>𝜃</m:t>
                      </m:r>
                    </m:oMath>
                  </m:oMathPara>
                </a14:m>
                <a:endParaRPr lang="en-GB" sz="1600" dirty="0"/>
              </a:p>
            </p:txBody>
          </p:sp>
        </mc:Choice>
        <mc:Fallback xmlns="">
          <p:sp>
            <p:nvSpPr>
              <p:cNvPr id="76" name="TextBox 75"/>
              <p:cNvSpPr txBox="1">
                <a:spLocks noRot="1" noChangeAspect="1" noMove="1" noResize="1" noEditPoints="1" noAdjustHandles="1" noChangeArrowheads="1" noChangeShapeType="1" noTextEdit="1"/>
              </p:cNvSpPr>
              <p:nvPr/>
            </p:nvSpPr>
            <p:spPr>
              <a:xfrm>
                <a:off x="6720444" y="2701637"/>
                <a:ext cx="878381" cy="338554"/>
              </a:xfrm>
              <a:prstGeom prst="rect">
                <a:avLst/>
              </a:prstGeom>
              <a:blipFill rotWithShape="1">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7787244" y="2701637"/>
                <a:ext cx="78380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m:t>
                      </m:r>
                      <m:r>
                        <a:rPr lang="en-GB" sz="1600" b="0" i="1" smtClean="0">
                          <a:latin typeface="Cambria Math"/>
                          <a:ea typeface="Cambria Math"/>
                        </a:rPr>
                        <m:t>𝑠𝑖𝑛</m:t>
                      </m:r>
                      <m:r>
                        <a:rPr lang="en-GB" sz="1600" b="0" i="1" smtClean="0">
                          <a:latin typeface="Cambria Math"/>
                          <a:ea typeface="Cambria Math"/>
                        </a:rPr>
                        <m:t>𝜃</m:t>
                      </m:r>
                    </m:oMath>
                  </m:oMathPara>
                </a14:m>
                <a:endParaRPr lang="en-GB" sz="1600" dirty="0"/>
              </a:p>
            </p:txBody>
          </p:sp>
        </mc:Choice>
        <mc:Fallback xmlns="">
          <p:sp>
            <p:nvSpPr>
              <p:cNvPr id="77" name="TextBox 76"/>
              <p:cNvSpPr txBox="1">
                <a:spLocks noRot="1" noChangeAspect="1" noMove="1" noResize="1" noEditPoints="1" noAdjustHandles="1" noChangeArrowheads="1" noChangeShapeType="1" noTextEdit="1"/>
              </p:cNvSpPr>
              <p:nvPr/>
            </p:nvSpPr>
            <p:spPr>
              <a:xfrm>
                <a:off x="7787244" y="2701637"/>
                <a:ext cx="783804" cy="338554"/>
              </a:xfrm>
              <a:prstGeom prst="rect">
                <a:avLst/>
              </a:prstGeom>
              <a:blipFill rotWithShape="1">
                <a:blip r:embed="rId20"/>
                <a:stretch>
                  <a:fillRect/>
                </a:stretch>
              </a:blipFill>
            </p:spPr>
            <p:txBody>
              <a:bodyPr/>
              <a:lstStyle/>
              <a:p>
                <a:r>
                  <a:rPr lang="en-GB">
                    <a:noFill/>
                  </a:rPr>
                  <a:t> </a:t>
                </a:r>
              </a:p>
            </p:txBody>
          </p:sp>
        </mc:Fallback>
      </mc:AlternateContent>
      <p:cxnSp>
        <p:nvCxnSpPr>
          <p:cNvPr id="78" name="Straight Arrow Connector 77"/>
          <p:cNvCxnSpPr/>
          <p:nvPr/>
        </p:nvCxnSpPr>
        <p:spPr>
          <a:xfrm>
            <a:off x="7330044" y="2320637"/>
            <a:ext cx="609600" cy="38100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7330044" y="2320637"/>
            <a:ext cx="609600" cy="38100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900055" y="2413659"/>
            <a:ext cx="4828309" cy="307777"/>
          </a:xfrm>
          <a:prstGeom prst="rect">
            <a:avLst/>
          </a:prstGeom>
          <a:noFill/>
        </p:spPr>
        <p:txBody>
          <a:bodyPr wrap="square" rtlCol="0">
            <a:spAutoFit/>
          </a:bodyPr>
          <a:lstStyle/>
          <a:p>
            <a:pPr marL="285750" indent="-285750" algn="ctr">
              <a:buFont typeface="Wingdings"/>
              <a:buChar char="à"/>
            </a:pPr>
            <a:r>
              <a:rPr lang="en-US" sz="1400" dirty="0" smtClean="0">
                <a:solidFill>
                  <a:srgbClr val="FF0000"/>
                </a:solidFill>
                <a:latin typeface="Comic Sans MS" panose="030F0702030302020204" pitchFamily="66" charset="0"/>
                <a:sym typeface="Wingdings" panose="05000000000000000000" pitchFamily="2" charset="2"/>
              </a:rPr>
              <a:t>If </a:t>
            </a:r>
            <a:r>
              <a:rPr lang="en-US" sz="1400" baseline="30000" dirty="0" smtClean="0">
                <a:solidFill>
                  <a:srgbClr val="FF0000"/>
                </a:solidFill>
                <a:latin typeface="Comic Sans MS" panose="030F0702030302020204" pitchFamily="66" charset="0"/>
                <a:sym typeface="Wingdings" panose="05000000000000000000" pitchFamily="2" charset="2"/>
              </a:rPr>
              <a:t>dx</a:t>
            </a:r>
            <a:r>
              <a:rPr lang="en-US" sz="1400" dirty="0" smtClean="0">
                <a:solidFill>
                  <a:srgbClr val="FF0000"/>
                </a:solidFill>
                <a:latin typeface="Comic Sans MS" panose="030F0702030302020204" pitchFamily="66" charset="0"/>
                <a:sym typeface="Wingdings" panose="05000000000000000000" pitchFamily="2" charset="2"/>
              </a:rPr>
              <a:t>/</a:t>
            </a:r>
            <a:r>
              <a:rPr lang="en-US" sz="1400" baseline="-25000" dirty="0" smtClean="0">
                <a:solidFill>
                  <a:srgbClr val="FF0000"/>
                </a:solidFill>
                <a:latin typeface="Comic Sans MS" panose="030F0702030302020204" pitchFamily="66" charset="0"/>
                <a:sym typeface="Wingdings" panose="05000000000000000000" pitchFamily="2" charset="2"/>
              </a:rPr>
              <a:t>d</a:t>
            </a:r>
            <a:r>
              <a:rPr lang="el-GR" sz="1400" baseline="-25000" dirty="0" smtClean="0">
                <a:solidFill>
                  <a:srgbClr val="FF0000"/>
                </a:solidFill>
                <a:latin typeface="Comic Sans MS" panose="030F0702030302020204" pitchFamily="66" charset="0"/>
                <a:sym typeface="Wingdings" panose="05000000000000000000" pitchFamily="2" charset="2"/>
              </a:rPr>
              <a:t>θ</a:t>
            </a:r>
            <a:r>
              <a:rPr lang="en-US" sz="1400" baseline="-25000" dirty="0" smtClean="0">
                <a:solidFill>
                  <a:srgbClr val="FF0000"/>
                </a:solidFill>
                <a:latin typeface="Comic Sans MS" panose="030F0702030302020204" pitchFamily="66" charset="0"/>
                <a:sym typeface="Wingdings" panose="05000000000000000000" pitchFamily="2" charset="2"/>
              </a:rPr>
              <a:t> </a:t>
            </a:r>
            <a:r>
              <a:rPr lang="en-US" sz="1400" dirty="0" smtClean="0">
                <a:solidFill>
                  <a:srgbClr val="FF0000"/>
                </a:solidFill>
                <a:latin typeface="Comic Sans MS" panose="030F0702030302020204" pitchFamily="66" charset="0"/>
                <a:sym typeface="Wingdings" panose="05000000000000000000" pitchFamily="2" charset="2"/>
              </a:rPr>
              <a:t>= 0, then the part in the bracket must be 0</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1" name="TextBox 80"/>
              <p:cNvSpPr txBox="1"/>
              <p:nvPr/>
            </p:nvSpPr>
            <p:spPr>
              <a:xfrm>
                <a:off x="4419600" y="2971800"/>
                <a:ext cx="2131621"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2</m:t>
                      </m:r>
                      <m:r>
                        <a:rPr lang="en-GB" sz="1200" b="0" i="1" smtClean="0">
                          <a:latin typeface="Cambria Math"/>
                        </a:rPr>
                        <m:t>𝑐𝑜𝑠</m:t>
                      </m:r>
                      <m:r>
                        <a:rPr lang="en-US" sz="1200" i="1" smtClean="0">
                          <a:latin typeface="Cambria Math"/>
                        </a:rPr>
                        <m:t>2</m:t>
                      </m:r>
                      <m:r>
                        <a:rPr lang="en-US" sz="1200" i="1">
                          <a:latin typeface="Cambria Math"/>
                          <a:ea typeface="Cambria Math"/>
                        </a:rPr>
                        <m:t>𝜃</m:t>
                      </m:r>
                      <m:r>
                        <a:rPr lang="en-US" sz="1200" i="1">
                          <a:latin typeface="Cambria Math"/>
                          <a:ea typeface="Cambria Math"/>
                        </a:rPr>
                        <m:t>𝑐𝑜𝑠</m:t>
                      </m:r>
                      <m:r>
                        <a:rPr lang="en-US" sz="1200" i="1">
                          <a:latin typeface="Cambria Math"/>
                          <a:ea typeface="Cambria Math"/>
                        </a:rPr>
                        <m:t>𝜃</m:t>
                      </m:r>
                      <m:r>
                        <a:rPr lang="en-GB" sz="1200" b="0" i="1" smtClean="0">
                          <a:latin typeface="Cambria Math"/>
                          <a:ea typeface="Cambria Math"/>
                        </a:rPr>
                        <m:t>−</m:t>
                      </m:r>
                      <m:r>
                        <a:rPr lang="en-GB" sz="1200" b="0" i="1" smtClean="0">
                          <a:latin typeface="Cambria Math"/>
                          <a:ea typeface="Cambria Math"/>
                        </a:rPr>
                        <m:t>𝑠𝑖𝑛</m:t>
                      </m:r>
                      <m:r>
                        <a:rPr lang="en-US" sz="1200" b="0" i="1" smtClean="0">
                          <a:latin typeface="Cambria Math"/>
                        </a:rPr>
                        <m:t>2</m:t>
                      </m:r>
                      <m:r>
                        <a:rPr lang="en-US" sz="1200" b="0" i="1" smtClean="0">
                          <a:latin typeface="Cambria Math"/>
                          <a:ea typeface="Cambria Math"/>
                        </a:rPr>
                        <m:t>𝜃</m:t>
                      </m:r>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=0</m:t>
                      </m:r>
                    </m:oMath>
                  </m:oMathPara>
                </a14:m>
                <a:endParaRPr lang="en-GB" sz="1200" dirty="0"/>
              </a:p>
            </p:txBody>
          </p:sp>
        </mc:Choice>
        <mc:Fallback xmlns="">
          <p:sp>
            <p:nvSpPr>
              <p:cNvPr id="81" name="TextBox 80"/>
              <p:cNvSpPr txBox="1">
                <a:spLocks noRot="1" noChangeAspect="1" noMove="1" noResize="1" noEditPoints="1" noAdjustHandles="1" noChangeArrowheads="1" noChangeShapeType="1" noTextEdit="1"/>
              </p:cNvSpPr>
              <p:nvPr/>
            </p:nvSpPr>
            <p:spPr>
              <a:xfrm>
                <a:off x="4419600" y="2971800"/>
                <a:ext cx="2131621" cy="276999"/>
              </a:xfrm>
              <a:prstGeom prst="rect">
                <a:avLst/>
              </a:prstGeom>
              <a:blipFill rotWithShape="1">
                <a:blip r:embed="rId21"/>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3657600" y="3364675"/>
                <a:ext cx="28956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2(1−2</m:t>
                      </m:r>
                      <m:sSup>
                        <m:sSupPr>
                          <m:ctrlPr>
                            <a:rPr lang="en-GB" sz="1200" b="0" i="1" smtClean="0">
                              <a:latin typeface="Cambria Math"/>
                            </a:rPr>
                          </m:ctrlPr>
                        </m:sSupPr>
                        <m:e>
                          <m:r>
                            <a:rPr lang="en-GB" sz="1200" b="0" i="1" smtClean="0">
                              <a:latin typeface="Cambria Math"/>
                            </a:rPr>
                            <m:t>𝑠𝑖𝑛</m:t>
                          </m:r>
                        </m:e>
                        <m:sup>
                          <m:r>
                            <a:rPr lang="en-GB" sz="1200" b="0" i="1" smtClean="0">
                              <a:latin typeface="Cambria Math"/>
                            </a:rPr>
                            <m:t>2</m:t>
                          </m:r>
                        </m:sup>
                      </m:sSup>
                      <m:r>
                        <a:rPr lang="en-GB" sz="1200" b="0" i="1" smtClean="0">
                          <a:latin typeface="Cambria Math"/>
                          <a:ea typeface="Cambria Math"/>
                        </a:rPr>
                        <m:t>𝜃</m:t>
                      </m:r>
                      <m:r>
                        <a:rPr lang="en-GB" sz="1200" b="0" i="1" smtClean="0">
                          <a:latin typeface="Cambria Math"/>
                          <a:ea typeface="Cambria Math"/>
                        </a:rPr>
                        <m:t>)</m:t>
                      </m:r>
                      <m:r>
                        <a:rPr lang="en-US" sz="1200" i="1">
                          <a:latin typeface="Cambria Math"/>
                          <a:ea typeface="Cambria Math"/>
                        </a:rPr>
                        <m:t>𝑐𝑜𝑠</m:t>
                      </m:r>
                      <m:r>
                        <a:rPr lang="en-US" sz="1200" i="1">
                          <a:latin typeface="Cambria Math"/>
                          <a:ea typeface="Cambria Math"/>
                        </a:rPr>
                        <m:t>𝜃</m:t>
                      </m:r>
                      <m:r>
                        <a:rPr lang="en-GB" sz="1200" b="0" i="1" smtClean="0">
                          <a:latin typeface="Cambria Math"/>
                          <a:ea typeface="Cambria Math"/>
                        </a:rPr>
                        <m:t>−2</m:t>
                      </m:r>
                      <m:r>
                        <a:rPr lang="en-GB" sz="1200" b="0" i="1" smtClean="0">
                          <a:latin typeface="Cambria Math"/>
                          <a:ea typeface="Cambria Math"/>
                        </a:rPr>
                        <m:t>𝑠𝑖𝑛</m:t>
                      </m:r>
                      <m:r>
                        <a:rPr lang="en-GB" sz="1200" b="0" i="1" smtClean="0">
                          <a:latin typeface="Cambria Math"/>
                          <a:ea typeface="Cambria Math"/>
                        </a:rPr>
                        <m:t>𝜃</m:t>
                      </m:r>
                      <m:r>
                        <a:rPr lang="en-GB" sz="1200" b="0" i="1" smtClean="0">
                          <a:latin typeface="Cambria Math"/>
                          <a:ea typeface="Cambria Math"/>
                        </a:rPr>
                        <m:t>𝑐𝑜𝑠</m:t>
                      </m:r>
                      <m:r>
                        <a:rPr lang="en-GB" sz="1200" b="0" i="1" smtClean="0">
                          <a:latin typeface="Cambria Math"/>
                          <a:ea typeface="Cambria Math"/>
                        </a:rPr>
                        <m:t>𝜃</m:t>
                      </m:r>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=0</m:t>
                      </m:r>
                    </m:oMath>
                  </m:oMathPara>
                </a14:m>
                <a:endParaRPr lang="en-GB" sz="1200" dirty="0"/>
              </a:p>
            </p:txBody>
          </p:sp>
        </mc:Choice>
        <mc:Fallback xmlns="">
          <p:sp>
            <p:nvSpPr>
              <p:cNvPr id="82" name="TextBox 81"/>
              <p:cNvSpPr txBox="1">
                <a:spLocks noRot="1" noChangeAspect="1" noMove="1" noResize="1" noEditPoints="1" noAdjustHandles="1" noChangeArrowheads="1" noChangeShapeType="1" noTextEdit="1"/>
              </p:cNvSpPr>
              <p:nvPr/>
            </p:nvSpPr>
            <p:spPr>
              <a:xfrm>
                <a:off x="3657600" y="3364675"/>
                <a:ext cx="2895600" cy="276999"/>
              </a:xfrm>
              <a:prstGeom prst="rect">
                <a:avLst/>
              </a:prstGeom>
              <a:blipFill rotWithShape="1">
                <a:blip r:embed="rId22"/>
                <a:stretch>
                  <a:fillRect b="-11111"/>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3750623" y="3784270"/>
                <a:ext cx="2816431"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2</m:t>
                      </m:r>
                      <m:r>
                        <a:rPr lang="en-GB" sz="1200" b="0" i="1" smtClean="0">
                          <a:latin typeface="Cambria Math"/>
                        </a:rPr>
                        <m:t>𝑐𝑜𝑠</m:t>
                      </m:r>
                      <m:r>
                        <a:rPr lang="en-GB" sz="1200" b="0" i="1" smtClean="0">
                          <a:latin typeface="Cambria Math"/>
                          <a:ea typeface="Cambria Math"/>
                        </a:rPr>
                        <m:t>𝜃</m:t>
                      </m:r>
                      <m:r>
                        <a:rPr lang="en-GB" sz="1200" b="0" i="1" smtClean="0">
                          <a:latin typeface="Cambria Math"/>
                          <a:ea typeface="Cambria Math"/>
                        </a:rPr>
                        <m:t>−4</m:t>
                      </m:r>
                      <m:sSup>
                        <m:sSupPr>
                          <m:ctrlPr>
                            <a:rPr lang="en-GB" sz="1200" b="0" i="1" smtClean="0">
                              <a:latin typeface="Cambria Math"/>
                              <a:ea typeface="Cambria Math"/>
                            </a:rPr>
                          </m:ctrlPr>
                        </m:sSupPr>
                        <m:e>
                          <m:r>
                            <a:rPr lang="en-GB" sz="1200" b="0" i="1" smtClean="0">
                              <a:latin typeface="Cambria Math"/>
                              <a:ea typeface="Cambria Math"/>
                            </a:rPr>
                            <m:t>𝑠𝑖𝑛</m:t>
                          </m:r>
                        </m:e>
                        <m:sup>
                          <m:r>
                            <a:rPr lang="en-GB" sz="1200" b="0" i="1" smtClean="0">
                              <a:latin typeface="Cambria Math"/>
                              <a:ea typeface="Cambria Math"/>
                            </a:rPr>
                            <m:t>2</m:t>
                          </m:r>
                        </m:sup>
                      </m:sSup>
                      <m:r>
                        <a:rPr lang="en-GB" sz="1200" b="0" i="1" smtClean="0">
                          <a:latin typeface="Cambria Math"/>
                          <a:ea typeface="Cambria Math"/>
                        </a:rPr>
                        <m:t>𝜃</m:t>
                      </m:r>
                      <m:r>
                        <a:rPr lang="en-GB" sz="1200" b="0" i="1" smtClean="0">
                          <a:latin typeface="Cambria Math"/>
                          <a:ea typeface="Cambria Math"/>
                        </a:rPr>
                        <m:t>𝑐𝑜𝑠</m:t>
                      </m:r>
                      <m:r>
                        <a:rPr lang="en-GB" sz="1200" b="0" i="1" smtClean="0">
                          <a:latin typeface="Cambria Math"/>
                          <a:ea typeface="Cambria Math"/>
                        </a:rPr>
                        <m:t>𝜃</m:t>
                      </m:r>
                      <m:r>
                        <a:rPr lang="en-GB" sz="1200" b="0" i="1" smtClean="0">
                          <a:latin typeface="Cambria Math"/>
                          <a:ea typeface="Cambria Math"/>
                        </a:rPr>
                        <m:t>−2</m:t>
                      </m:r>
                      <m:r>
                        <a:rPr lang="en-GB" sz="1200" b="0" i="1" smtClean="0">
                          <a:latin typeface="Cambria Math"/>
                          <a:ea typeface="Cambria Math"/>
                        </a:rPr>
                        <m:t>𝑠𝑖</m:t>
                      </m:r>
                      <m:sSup>
                        <m:sSupPr>
                          <m:ctrlPr>
                            <a:rPr lang="en-GB" sz="1200" b="0" i="1" smtClean="0">
                              <a:latin typeface="Cambria Math"/>
                              <a:ea typeface="Cambria Math"/>
                            </a:rPr>
                          </m:ctrlPr>
                        </m:sSupPr>
                        <m:e>
                          <m:r>
                            <a:rPr lang="en-GB" sz="1200" b="0" i="1" smtClean="0">
                              <a:latin typeface="Cambria Math"/>
                              <a:ea typeface="Cambria Math"/>
                            </a:rPr>
                            <m:t>𝑛</m:t>
                          </m:r>
                        </m:e>
                        <m:sup>
                          <m:r>
                            <a:rPr lang="en-GB" sz="1200" b="0" i="1" smtClean="0">
                              <a:latin typeface="Cambria Math"/>
                              <a:ea typeface="Cambria Math"/>
                            </a:rPr>
                            <m:t>2</m:t>
                          </m:r>
                        </m:sup>
                      </m:sSup>
                      <m:r>
                        <a:rPr lang="en-GB" sz="1200" b="0" i="1" smtClean="0">
                          <a:latin typeface="Cambria Math"/>
                          <a:ea typeface="Cambria Math"/>
                        </a:rPr>
                        <m:t>𝜃</m:t>
                      </m:r>
                      <m:r>
                        <a:rPr lang="en-GB" sz="1200" b="0" i="1" smtClean="0">
                          <a:latin typeface="Cambria Math"/>
                          <a:ea typeface="Cambria Math"/>
                        </a:rPr>
                        <m:t>𝑐𝑜𝑠</m:t>
                      </m:r>
                      <m:r>
                        <a:rPr lang="en-GB" sz="1200" b="0" i="1" smtClean="0">
                          <a:latin typeface="Cambria Math"/>
                          <a:ea typeface="Cambria Math"/>
                        </a:rPr>
                        <m:t>𝜃</m:t>
                      </m:r>
                      <m:r>
                        <a:rPr lang="en-US" sz="1200" b="0" i="1" smtClean="0">
                          <a:latin typeface="Cambria Math"/>
                          <a:ea typeface="Cambria Math"/>
                        </a:rPr>
                        <m:t>=0</m:t>
                      </m:r>
                    </m:oMath>
                  </m:oMathPara>
                </a14:m>
                <a:endParaRPr lang="en-GB" sz="1200" dirty="0"/>
              </a:p>
            </p:txBody>
          </p:sp>
        </mc:Choice>
        <mc:Fallback xmlns="">
          <p:sp>
            <p:nvSpPr>
              <p:cNvPr id="83" name="TextBox 82"/>
              <p:cNvSpPr txBox="1">
                <a:spLocks noRot="1" noChangeAspect="1" noMove="1" noResize="1" noEditPoints="1" noAdjustHandles="1" noChangeArrowheads="1" noChangeShapeType="1" noTextEdit="1"/>
              </p:cNvSpPr>
              <p:nvPr/>
            </p:nvSpPr>
            <p:spPr>
              <a:xfrm>
                <a:off x="3750623" y="3784270"/>
                <a:ext cx="2816431" cy="276999"/>
              </a:xfrm>
              <a:prstGeom prst="rect">
                <a:avLst/>
              </a:prstGeom>
              <a:blipFill rotWithShape="1">
                <a:blip r:embed="rId23"/>
                <a:stretch>
                  <a:fillRect/>
                </a:stretch>
              </a:blipFill>
              <a:ln w="25400">
                <a:noFill/>
              </a:ln>
            </p:spPr>
            <p:txBody>
              <a:bodyPr/>
              <a:lstStyle/>
              <a:p>
                <a:r>
                  <a:rPr lang="en-GB">
                    <a:noFill/>
                  </a:rPr>
                  <a:t> </a:t>
                </a:r>
              </a:p>
            </p:txBody>
          </p:sp>
        </mc:Fallback>
      </mc:AlternateContent>
      <p:sp>
        <p:nvSpPr>
          <p:cNvPr id="84" name="Rectangle 83"/>
          <p:cNvSpPr/>
          <p:nvPr/>
        </p:nvSpPr>
        <p:spPr>
          <a:xfrm>
            <a:off x="3871355" y="3396342"/>
            <a:ext cx="795647" cy="21375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p:cNvSpPr/>
          <p:nvPr/>
        </p:nvSpPr>
        <p:spPr>
          <a:xfrm>
            <a:off x="5484420" y="3002477"/>
            <a:ext cx="405741" cy="21573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p:cNvSpPr/>
          <p:nvPr/>
        </p:nvSpPr>
        <p:spPr>
          <a:xfrm>
            <a:off x="5173682" y="3380507"/>
            <a:ext cx="716479" cy="21771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7" name="TextBox 86"/>
              <p:cNvSpPr txBox="1"/>
              <p:nvPr/>
            </p:nvSpPr>
            <p:spPr>
              <a:xfrm>
                <a:off x="4722420" y="4221678"/>
                <a:ext cx="1844634"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2</m:t>
                      </m:r>
                      <m:r>
                        <a:rPr lang="en-GB" sz="1200" b="0" i="1" smtClean="0">
                          <a:latin typeface="Cambria Math"/>
                        </a:rPr>
                        <m:t>𝑐𝑜𝑠</m:t>
                      </m:r>
                      <m:r>
                        <a:rPr lang="en-GB" sz="1200" b="0" i="1" smtClean="0">
                          <a:latin typeface="Cambria Math"/>
                          <a:ea typeface="Cambria Math"/>
                        </a:rPr>
                        <m:t>𝜃</m:t>
                      </m:r>
                      <m:r>
                        <a:rPr lang="en-GB" sz="1200" b="0" i="1" smtClean="0">
                          <a:latin typeface="Cambria Math"/>
                          <a:ea typeface="Cambria Math"/>
                        </a:rPr>
                        <m:t>−6</m:t>
                      </m:r>
                      <m:sSup>
                        <m:sSupPr>
                          <m:ctrlPr>
                            <a:rPr lang="en-GB" sz="1200" b="0" i="1" smtClean="0">
                              <a:latin typeface="Cambria Math"/>
                              <a:ea typeface="Cambria Math"/>
                            </a:rPr>
                          </m:ctrlPr>
                        </m:sSupPr>
                        <m:e>
                          <m:r>
                            <a:rPr lang="en-GB" sz="1200" b="0" i="1" smtClean="0">
                              <a:latin typeface="Cambria Math"/>
                              <a:ea typeface="Cambria Math"/>
                            </a:rPr>
                            <m:t>𝑠𝑖𝑛</m:t>
                          </m:r>
                        </m:e>
                        <m:sup>
                          <m:r>
                            <a:rPr lang="en-GB" sz="1200" b="0" i="1" smtClean="0">
                              <a:latin typeface="Cambria Math"/>
                              <a:ea typeface="Cambria Math"/>
                            </a:rPr>
                            <m:t>2</m:t>
                          </m:r>
                        </m:sup>
                      </m:sSup>
                      <m:r>
                        <a:rPr lang="en-GB" sz="1200" b="0" i="1" smtClean="0">
                          <a:latin typeface="Cambria Math"/>
                          <a:ea typeface="Cambria Math"/>
                        </a:rPr>
                        <m:t>𝜃</m:t>
                      </m:r>
                      <m:r>
                        <a:rPr lang="en-GB" sz="1200" b="0" i="1" smtClean="0">
                          <a:latin typeface="Cambria Math"/>
                          <a:ea typeface="Cambria Math"/>
                        </a:rPr>
                        <m:t>𝑐𝑜𝑠</m:t>
                      </m:r>
                      <m:r>
                        <a:rPr lang="en-GB" sz="1200" b="0" i="1" smtClean="0">
                          <a:latin typeface="Cambria Math"/>
                          <a:ea typeface="Cambria Math"/>
                        </a:rPr>
                        <m:t>𝜃</m:t>
                      </m:r>
                      <m:r>
                        <a:rPr lang="en-US" sz="1200" b="0" i="1" smtClean="0">
                          <a:latin typeface="Cambria Math"/>
                          <a:ea typeface="Cambria Math"/>
                        </a:rPr>
                        <m:t>=0</m:t>
                      </m:r>
                    </m:oMath>
                  </m:oMathPara>
                </a14:m>
                <a:endParaRPr lang="en-GB" sz="1200" dirty="0"/>
              </a:p>
            </p:txBody>
          </p:sp>
        </mc:Choice>
        <mc:Fallback xmlns="">
          <p:sp>
            <p:nvSpPr>
              <p:cNvPr id="87" name="TextBox 86"/>
              <p:cNvSpPr txBox="1">
                <a:spLocks noRot="1" noChangeAspect="1" noMove="1" noResize="1" noEditPoints="1" noAdjustHandles="1" noChangeArrowheads="1" noChangeShapeType="1" noTextEdit="1"/>
              </p:cNvSpPr>
              <p:nvPr/>
            </p:nvSpPr>
            <p:spPr>
              <a:xfrm>
                <a:off x="4722420" y="4221678"/>
                <a:ext cx="1844634" cy="276999"/>
              </a:xfrm>
              <a:prstGeom prst="rect">
                <a:avLst/>
              </a:prstGeom>
              <a:blipFill rotWithShape="1">
                <a:blip r:embed="rId2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4767943" y="4623459"/>
                <a:ext cx="1844634"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2</m:t>
                      </m:r>
                      <m:r>
                        <a:rPr lang="en-GB" sz="1200" b="0" i="1" smtClean="0">
                          <a:latin typeface="Cambria Math"/>
                        </a:rPr>
                        <m:t>𝑐𝑜𝑠</m:t>
                      </m:r>
                      <m:r>
                        <a:rPr lang="en-GB" sz="1200" b="0" i="1" smtClean="0">
                          <a:latin typeface="Cambria Math"/>
                          <a:ea typeface="Cambria Math"/>
                        </a:rPr>
                        <m:t>𝜃</m:t>
                      </m:r>
                      <m:r>
                        <a:rPr lang="en-GB" sz="1200" b="0" i="1" smtClean="0">
                          <a:latin typeface="Cambria Math"/>
                          <a:ea typeface="Cambria Math"/>
                        </a:rPr>
                        <m:t>(1−3</m:t>
                      </m:r>
                      <m:sSup>
                        <m:sSupPr>
                          <m:ctrlPr>
                            <a:rPr lang="en-GB" sz="1200" b="0" i="1" smtClean="0">
                              <a:latin typeface="Cambria Math"/>
                              <a:ea typeface="Cambria Math"/>
                            </a:rPr>
                          </m:ctrlPr>
                        </m:sSupPr>
                        <m:e>
                          <m:r>
                            <a:rPr lang="en-GB" sz="1200" b="0" i="1" smtClean="0">
                              <a:latin typeface="Cambria Math"/>
                              <a:ea typeface="Cambria Math"/>
                            </a:rPr>
                            <m:t>𝑠𝑖𝑛</m:t>
                          </m:r>
                        </m:e>
                        <m:sup>
                          <m:r>
                            <a:rPr lang="en-GB" sz="1200" b="0" i="1" smtClean="0">
                              <a:latin typeface="Cambria Math"/>
                              <a:ea typeface="Cambria Math"/>
                            </a:rPr>
                            <m:t>2</m:t>
                          </m:r>
                        </m:sup>
                      </m:sSup>
                      <m:r>
                        <a:rPr lang="en-GB" sz="1200" b="0" i="1" smtClean="0">
                          <a:latin typeface="Cambria Math"/>
                          <a:ea typeface="Cambria Math"/>
                        </a:rPr>
                        <m:t>𝜃</m:t>
                      </m:r>
                      <m:r>
                        <a:rPr lang="en-GB" sz="1200" b="0" i="1" smtClean="0">
                          <a:latin typeface="Cambria Math"/>
                          <a:ea typeface="Cambria Math"/>
                        </a:rPr>
                        <m:t>)=0</m:t>
                      </m:r>
                    </m:oMath>
                  </m:oMathPara>
                </a14:m>
                <a:endParaRPr lang="en-GB" sz="1200" dirty="0"/>
              </a:p>
            </p:txBody>
          </p:sp>
        </mc:Choice>
        <mc:Fallback xmlns="">
          <p:sp>
            <p:nvSpPr>
              <p:cNvPr id="88" name="TextBox 87"/>
              <p:cNvSpPr txBox="1">
                <a:spLocks noRot="1" noChangeAspect="1" noMove="1" noResize="1" noEditPoints="1" noAdjustHandles="1" noChangeArrowheads="1" noChangeShapeType="1" noTextEdit="1"/>
              </p:cNvSpPr>
              <p:nvPr/>
            </p:nvSpPr>
            <p:spPr>
              <a:xfrm>
                <a:off x="4767943" y="4623459"/>
                <a:ext cx="1844634" cy="276999"/>
              </a:xfrm>
              <a:prstGeom prst="rect">
                <a:avLst/>
              </a:prstGeom>
              <a:blipFill rotWithShape="1">
                <a:blip r:embed="rId25"/>
                <a:stretch>
                  <a:fillRect b="-8696"/>
                </a:stretch>
              </a:blipFill>
              <a:ln w="25400">
                <a:noFill/>
              </a:ln>
            </p:spPr>
            <p:txBody>
              <a:bodyPr/>
              <a:lstStyle/>
              <a:p>
                <a:r>
                  <a:rPr lang="en-GB">
                    <a:noFill/>
                  </a:rPr>
                  <a:t> </a:t>
                </a:r>
              </a:p>
            </p:txBody>
          </p:sp>
        </mc:Fallback>
      </mc:AlternateContent>
      <p:cxnSp>
        <p:nvCxnSpPr>
          <p:cNvPr id="89" name="Straight Arrow Connector 88"/>
          <p:cNvCxnSpPr/>
          <p:nvPr/>
        </p:nvCxnSpPr>
        <p:spPr>
          <a:xfrm flipH="1">
            <a:off x="4655127" y="4890654"/>
            <a:ext cx="432459" cy="32261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679375" y="4888674"/>
            <a:ext cx="282038" cy="32459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TextBox 90"/>
              <p:cNvSpPr txBox="1"/>
              <p:nvPr/>
            </p:nvSpPr>
            <p:spPr>
              <a:xfrm>
                <a:off x="3988130" y="5260769"/>
                <a:ext cx="1115291"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2</m:t>
                      </m:r>
                      <m:r>
                        <a:rPr lang="en-GB" sz="1200" b="0" i="1" smtClean="0">
                          <a:latin typeface="Cambria Math"/>
                          <a:ea typeface="Cambria Math"/>
                        </a:rPr>
                        <m:t>𝑐𝑜𝑠</m:t>
                      </m:r>
                      <m:r>
                        <a:rPr lang="en-US" sz="1200" b="0" i="1" smtClean="0">
                          <a:latin typeface="Cambria Math"/>
                          <a:ea typeface="Cambria Math"/>
                        </a:rPr>
                        <m:t>𝜃</m:t>
                      </m:r>
                      <m:r>
                        <a:rPr lang="en-US" sz="1200" b="0" i="1" smtClean="0">
                          <a:latin typeface="Cambria Math"/>
                          <a:ea typeface="Cambria Math"/>
                        </a:rPr>
                        <m:t>=0</m:t>
                      </m:r>
                    </m:oMath>
                  </m:oMathPara>
                </a14:m>
                <a:endParaRPr lang="en-GB" sz="1200" dirty="0"/>
              </a:p>
            </p:txBody>
          </p:sp>
        </mc:Choice>
        <mc:Fallback xmlns="">
          <p:sp>
            <p:nvSpPr>
              <p:cNvPr id="91" name="TextBox 90"/>
              <p:cNvSpPr txBox="1">
                <a:spLocks noRot="1" noChangeAspect="1" noMove="1" noResize="1" noEditPoints="1" noAdjustHandles="1" noChangeArrowheads="1" noChangeShapeType="1" noTextEdit="1"/>
              </p:cNvSpPr>
              <p:nvPr/>
            </p:nvSpPr>
            <p:spPr>
              <a:xfrm>
                <a:off x="3988130" y="5260769"/>
                <a:ext cx="1115291" cy="276999"/>
              </a:xfrm>
              <a:prstGeom prst="rect">
                <a:avLst/>
              </a:prstGeom>
              <a:blipFill rotWithShape="1">
                <a:blip r:embed="rId2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5460671" y="5223164"/>
                <a:ext cx="1115291" cy="43922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a:ea typeface="Cambria Math"/>
                            </a:rPr>
                          </m:ctrlPr>
                        </m:sSupPr>
                        <m:e>
                          <m:r>
                            <a:rPr lang="en-GB" sz="1200" b="0" i="1" smtClean="0">
                              <a:latin typeface="Cambria Math"/>
                              <a:ea typeface="Cambria Math"/>
                            </a:rPr>
                            <m:t>𝑠𝑖𝑛</m:t>
                          </m:r>
                        </m:e>
                        <m:sup>
                          <m:r>
                            <a:rPr lang="en-US" sz="1200" b="0" i="1" smtClean="0">
                              <a:latin typeface="Cambria Math"/>
                              <a:ea typeface="Cambria Math"/>
                            </a:rPr>
                            <m:t>2</m:t>
                          </m:r>
                        </m:sup>
                      </m:sSup>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a:ea typeface="Cambria Math"/>
                            </a:rPr>
                          </m:ctrlPr>
                        </m:fPr>
                        <m:num>
                          <m:r>
                            <a:rPr lang="en-US" sz="1200" b="0" i="1" smtClean="0">
                              <a:latin typeface="Cambria Math"/>
                              <a:ea typeface="Cambria Math"/>
                            </a:rPr>
                            <m:t>1</m:t>
                          </m:r>
                        </m:num>
                        <m:den>
                          <m:r>
                            <a:rPr lang="en-US" sz="1200" b="0" i="1" smtClean="0">
                              <a:latin typeface="Cambria Math"/>
                              <a:ea typeface="Cambria Math"/>
                            </a:rPr>
                            <m:t>3</m:t>
                          </m:r>
                        </m:den>
                      </m:f>
                    </m:oMath>
                  </m:oMathPara>
                </a14:m>
                <a:endParaRPr lang="en-GB" sz="1200" dirty="0"/>
              </a:p>
            </p:txBody>
          </p:sp>
        </mc:Choice>
        <mc:Fallback xmlns="">
          <p:sp>
            <p:nvSpPr>
              <p:cNvPr id="92" name="TextBox 91"/>
              <p:cNvSpPr txBox="1">
                <a:spLocks noRot="1" noChangeAspect="1" noMove="1" noResize="1" noEditPoints="1" noAdjustHandles="1" noChangeArrowheads="1" noChangeShapeType="1" noTextEdit="1"/>
              </p:cNvSpPr>
              <p:nvPr/>
            </p:nvSpPr>
            <p:spPr>
              <a:xfrm>
                <a:off x="5460671" y="5223164"/>
                <a:ext cx="1115291" cy="439223"/>
              </a:xfrm>
              <a:prstGeom prst="rect">
                <a:avLst/>
              </a:prstGeom>
              <a:blipFill rotWithShape="1">
                <a:blip r:embed="rId2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4425539" y="5591299"/>
                <a:ext cx="585850" cy="40607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a:ea typeface="Cambria Math"/>
                            </a:rPr>
                          </m:ctrlPr>
                        </m:fPr>
                        <m:num>
                          <m:r>
                            <a:rPr lang="en-US" sz="1200" b="0" i="1" smtClean="0">
                              <a:latin typeface="Cambria Math"/>
                              <a:ea typeface="Cambria Math"/>
                            </a:rPr>
                            <m:t>𝜋</m:t>
                          </m:r>
                        </m:num>
                        <m:den>
                          <m:r>
                            <a:rPr lang="en-GB" sz="1200" b="0" i="1" smtClean="0">
                              <a:latin typeface="Cambria Math"/>
                              <a:ea typeface="Cambria Math"/>
                            </a:rPr>
                            <m:t>2</m:t>
                          </m:r>
                        </m:den>
                      </m:f>
                    </m:oMath>
                  </m:oMathPara>
                </a14:m>
                <a:endParaRPr lang="en-GB" sz="1200" dirty="0"/>
              </a:p>
            </p:txBody>
          </p:sp>
        </mc:Choice>
        <mc:Fallback xmlns="">
          <p:sp>
            <p:nvSpPr>
              <p:cNvPr id="93" name="TextBox 92"/>
              <p:cNvSpPr txBox="1">
                <a:spLocks noRot="1" noChangeAspect="1" noMove="1" noResize="1" noEditPoints="1" noAdjustHandles="1" noChangeArrowheads="1" noChangeShapeType="1" noTextEdit="1"/>
              </p:cNvSpPr>
              <p:nvPr/>
            </p:nvSpPr>
            <p:spPr>
              <a:xfrm>
                <a:off x="4425539" y="5591299"/>
                <a:ext cx="585850" cy="406073"/>
              </a:xfrm>
              <a:prstGeom prst="rect">
                <a:avLst/>
              </a:prstGeom>
              <a:blipFill rotWithShape="1">
                <a:blip r:embed="rId2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4" name="TextBox 93"/>
              <p:cNvSpPr txBox="1"/>
              <p:nvPr/>
            </p:nvSpPr>
            <p:spPr>
              <a:xfrm>
                <a:off x="5541819" y="5684323"/>
                <a:ext cx="1115291" cy="47378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a:ea typeface="Cambria Math"/>
                            </a:rPr>
                          </m:ctrlPr>
                        </m:fPr>
                        <m:num>
                          <m:r>
                            <a:rPr lang="en-US" sz="1200" b="0" i="1" smtClean="0">
                              <a:latin typeface="Cambria Math"/>
                              <a:ea typeface="Cambria Math"/>
                            </a:rPr>
                            <m:t>1</m:t>
                          </m:r>
                        </m:num>
                        <m:den>
                          <m:rad>
                            <m:radPr>
                              <m:degHide m:val="on"/>
                              <m:ctrlPr>
                                <a:rPr lang="en-US" sz="1200" b="0" i="1" smtClean="0">
                                  <a:latin typeface="Cambria Math"/>
                                  <a:ea typeface="Cambria Math"/>
                                </a:rPr>
                              </m:ctrlPr>
                            </m:radPr>
                            <m:deg/>
                            <m:e>
                              <m:r>
                                <a:rPr lang="en-GB" sz="1200" b="0" i="1" smtClean="0">
                                  <a:latin typeface="Cambria Math"/>
                                  <a:ea typeface="Cambria Math"/>
                                </a:rPr>
                                <m:t>3</m:t>
                              </m:r>
                            </m:e>
                          </m:rad>
                        </m:den>
                      </m:f>
                    </m:oMath>
                  </m:oMathPara>
                </a14:m>
                <a:endParaRPr lang="en-GB" sz="1200" dirty="0"/>
              </a:p>
            </p:txBody>
          </p:sp>
        </mc:Choice>
        <mc:Fallback xmlns="">
          <p:sp>
            <p:nvSpPr>
              <p:cNvPr id="94" name="TextBox 93"/>
              <p:cNvSpPr txBox="1">
                <a:spLocks noRot="1" noChangeAspect="1" noMove="1" noResize="1" noEditPoints="1" noAdjustHandles="1" noChangeArrowheads="1" noChangeShapeType="1" noTextEdit="1"/>
              </p:cNvSpPr>
              <p:nvPr/>
            </p:nvSpPr>
            <p:spPr>
              <a:xfrm>
                <a:off x="5541819" y="5684323"/>
                <a:ext cx="1115291" cy="473784"/>
              </a:xfrm>
              <a:prstGeom prst="rect">
                <a:avLst/>
              </a:prstGeom>
              <a:blipFill rotWithShape="1">
                <a:blip r:embed="rId2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5" name="TextBox 94"/>
              <p:cNvSpPr txBox="1"/>
              <p:nvPr/>
            </p:nvSpPr>
            <p:spPr>
              <a:xfrm>
                <a:off x="5729846" y="6240483"/>
                <a:ext cx="1115291"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𝜃</m:t>
                      </m:r>
                      <m:r>
                        <a:rPr lang="en-US" sz="1200" b="0" i="1" smtClean="0">
                          <a:latin typeface="Cambria Math"/>
                          <a:ea typeface="Cambria Math"/>
                        </a:rPr>
                        <m:t>=0.615</m:t>
                      </m:r>
                    </m:oMath>
                  </m:oMathPara>
                </a14:m>
                <a:endParaRPr lang="en-GB" sz="1200" dirty="0"/>
              </a:p>
            </p:txBody>
          </p:sp>
        </mc:Choice>
        <mc:Fallback xmlns="">
          <p:sp>
            <p:nvSpPr>
              <p:cNvPr id="95" name="TextBox 94"/>
              <p:cNvSpPr txBox="1">
                <a:spLocks noRot="1" noChangeAspect="1" noMove="1" noResize="1" noEditPoints="1" noAdjustHandles="1" noChangeArrowheads="1" noChangeShapeType="1" noTextEdit="1"/>
              </p:cNvSpPr>
              <p:nvPr/>
            </p:nvSpPr>
            <p:spPr>
              <a:xfrm>
                <a:off x="5729846" y="6240483"/>
                <a:ext cx="1115291" cy="276999"/>
              </a:xfrm>
              <a:prstGeom prst="rect">
                <a:avLst/>
              </a:prstGeom>
              <a:blipFill rotWithShape="1">
                <a:blip r:embed="rId30"/>
                <a:stretch>
                  <a:fillRect/>
                </a:stretch>
              </a:blipFill>
              <a:ln w="25400">
                <a:noFill/>
              </a:ln>
            </p:spPr>
            <p:txBody>
              <a:bodyPr/>
              <a:lstStyle/>
              <a:p>
                <a:r>
                  <a:rPr lang="en-GB">
                    <a:noFill/>
                  </a:rPr>
                  <a:t> </a:t>
                </a:r>
              </a:p>
            </p:txBody>
          </p:sp>
        </mc:Fallback>
      </mc:AlternateContent>
      <p:sp>
        <p:nvSpPr>
          <p:cNvPr id="45" name="Arc 44"/>
          <p:cNvSpPr/>
          <p:nvPr/>
        </p:nvSpPr>
        <p:spPr>
          <a:xfrm>
            <a:off x="6329547" y="3096491"/>
            <a:ext cx="368135" cy="394855"/>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TextBox 45"/>
          <p:cNvSpPr txBox="1"/>
          <p:nvPr/>
        </p:nvSpPr>
        <p:spPr>
          <a:xfrm>
            <a:off x="6532417" y="3077688"/>
            <a:ext cx="2611583"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Replace cos2</a:t>
            </a:r>
            <a:r>
              <a:rPr lang="el-GR" sz="1200" dirty="0" smtClean="0">
                <a:solidFill>
                  <a:srgbClr val="FF0000"/>
                </a:solidFill>
                <a:latin typeface="Comic Sans MS" panose="030F0702030302020204" pitchFamily="66" charset="0"/>
              </a:rPr>
              <a:t>θ</a:t>
            </a:r>
            <a:r>
              <a:rPr lang="en-US" sz="1200" dirty="0" smtClean="0">
                <a:solidFill>
                  <a:srgbClr val="FF0000"/>
                </a:solidFill>
                <a:latin typeface="Comic Sans MS" panose="030F0702030302020204" pitchFamily="66" charset="0"/>
              </a:rPr>
              <a:t> and sin2</a:t>
            </a:r>
            <a:r>
              <a:rPr lang="el-GR" sz="1200" dirty="0" smtClean="0">
                <a:solidFill>
                  <a:srgbClr val="FF0000"/>
                </a:solidFill>
                <a:latin typeface="Comic Sans MS" panose="030F0702030302020204" pitchFamily="66" charset="0"/>
              </a:rPr>
              <a:t>θ</a:t>
            </a:r>
            <a:r>
              <a:rPr lang="en-US" sz="1200" dirty="0" smtClean="0">
                <a:solidFill>
                  <a:srgbClr val="FF0000"/>
                </a:solidFill>
                <a:latin typeface="Comic Sans MS" panose="030F0702030302020204" pitchFamily="66" charset="0"/>
              </a:rPr>
              <a:t> with equivalent expressions from C3</a:t>
            </a:r>
            <a:endParaRPr lang="en-GB" sz="1200" dirty="0">
              <a:solidFill>
                <a:srgbClr val="FF0000"/>
              </a:solidFill>
              <a:latin typeface="Comic Sans MS" panose="030F0702030302020204" pitchFamily="66" charset="0"/>
            </a:endParaRPr>
          </a:p>
        </p:txBody>
      </p:sp>
      <p:sp>
        <p:nvSpPr>
          <p:cNvPr id="48" name="Arc 47"/>
          <p:cNvSpPr/>
          <p:nvPr/>
        </p:nvSpPr>
        <p:spPr>
          <a:xfrm>
            <a:off x="6339443" y="3522025"/>
            <a:ext cx="368135" cy="394855"/>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Arc 48"/>
          <p:cNvSpPr/>
          <p:nvPr/>
        </p:nvSpPr>
        <p:spPr>
          <a:xfrm>
            <a:off x="6349339" y="3947558"/>
            <a:ext cx="368135" cy="394855"/>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Arc 49"/>
          <p:cNvSpPr/>
          <p:nvPr/>
        </p:nvSpPr>
        <p:spPr>
          <a:xfrm>
            <a:off x="6359235" y="4361216"/>
            <a:ext cx="368135" cy="394855"/>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p:cNvSpPr txBox="1"/>
          <p:nvPr/>
        </p:nvSpPr>
        <p:spPr>
          <a:xfrm>
            <a:off x="6577939" y="3598224"/>
            <a:ext cx="2566061"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Simplify/Multiply out brackets</a:t>
            </a:r>
            <a:endParaRPr lang="en-GB" sz="1200" dirty="0">
              <a:solidFill>
                <a:srgbClr val="FF0000"/>
              </a:solidFill>
              <a:latin typeface="Comic Sans MS" panose="030F0702030302020204" pitchFamily="66" charset="0"/>
            </a:endParaRPr>
          </a:p>
        </p:txBody>
      </p:sp>
      <p:sp>
        <p:nvSpPr>
          <p:cNvPr id="52" name="TextBox 51"/>
          <p:cNvSpPr txBox="1"/>
          <p:nvPr/>
        </p:nvSpPr>
        <p:spPr>
          <a:xfrm>
            <a:off x="6647212" y="4000006"/>
            <a:ext cx="1214253" cy="286986"/>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Group terms</a:t>
            </a:r>
            <a:endParaRPr lang="en-GB" sz="1200" dirty="0">
              <a:solidFill>
                <a:srgbClr val="FF0000"/>
              </a:solidFill>
              <a:latin typeface="Comic Sans MS" panose="030F0702030302020204" pitchFamily="66" charset="0"/>
            </a:endParaRPr>
          </a:p>
        </p:txBody>
      </p:sp>
      <p:sp>
        <p:nvSpPr>
          <p:cNvPr id="53" name="TextBox 52"/>
          <p:cNvSpPr txBox="1"/>
          <p:nvPr/>
        </p:nvSpPr>
        <p:spPr>
          <a:xfrm>
            <a:off x="6680860" y="4425537"/>
            <a:ext cx="907473" cy="276999"/>
          </a:xfrm>
          <a:prstGeom prst="rect">
            <a:avLst/>
          </a:prstGeom>
          <a:noFill/>
        </p:spPr>
        <p:txBody>
          <a:bodyPr wrap="square" rtlCol="0">
            <a:spAutoFit/>
          </a:bodyPr>
          <a:lstStyle/>
          <a:p>
            <a:pPr algn="ctr"/>
            <a:r>
              <a:rPr lang="en-US" sz="1200" dirty="0" err="1" smtClean="0">
                <a:solidFill>
                  <a:srgbClr val="FF0000"/>
                </a:solidFill>
                <a:latin typeface="Comic Sans MS" panose="030F0702030302020204" pitchFamily="66" charset="0"/>
              </a:rPr>
              <a:t>Factorise</a:t>
            </a:r>
            <a:endParaRPr lang="en-GB" sz="1200" dirty="0">
              <a:solidFill>
                <a:srgbClr val="FF0000"/>
              </a:solidFill>
              <a:latin typeface="Comic Sans MS" panose="030F0702030302020204" pitchFamily="66" charset="0"/>
            </a:endParaRPr>
          </a:p>
        </p:txBody>
      </p:sp>
      <p:sp>
        <p:nvSpPr>
          <p:cNvPr id="54" name="TextBox 53"/>
          <p:cNvSpPr txBox="1"/>
          <p:nvPr/>
        </p:nvSpPr>
        <p:spPr>
          <a:xfrm>
            <a:off x="6658099" y="4916385"/>
            <a:ext cx="1523999"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Solve in the range you’re given</a:t>
            </a:r>
            <a:endParaRPr lang="en-GB" sz="1200" dirty="0">
              <a:solidFill>
                <a:srgbClr val="FF0000"/>
              </a:solidFill>
              <a:latin typeface="Comic Sans MS" panose="030F0702030302020204" pitchFamily="66" charset="0"/>
            </a:endParaRPr>
          </a:p>
        </p:txBody>
      </p:sp>
      <p:sp>
        <p:nvSpPr>
          <p:cNvPr id="55" name="Rectangle 54"/>
          <p:cNvSpPr/>
          <p:nvPr/>
        </p:nvSpPr>
        <p:spPr>
          <a:xfrm>
            <a:off x="1981199" y="3477490"/>
            <a:ext cx="868879" cy="310739"/>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5468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Effect transition="in" filter="blinds(horizontal)">
                                      <p:cBhvr>
                                        <p:cTn id="7" dur="500"/>
                                        <p:tgtEl>
                                          <p:spTgt spid="3">
                                            <p:txEl>
                                              <p:pRg st="12"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linds(horizont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linds(horizont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blinds(horizontal)">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blinds(horizontal)">
                                      <p:cBhvr>
                                        <p:cTn id="27" dur="500"/>
                                        <p:tgtEl>
                                          <p:spTgt spid="7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blinds(horizontal)">
                                      <p:cBhvr>
                                        <p:cTn id="32" dur="500"/>
                                        <p:tgtEl>
                                          <p:spTgt spid="7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blinds(horizontal)">
                                      <p:cBhvr>
                                        <p:cTn id="37" dur="500"/>
                                        <p:tgtEl>
                                          <p:spTgt spid="7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blinds(horizontal)">
                                      <p:cBhvr>
                                        <p:cTn id="42" dur="500"/>
                                        <p:tgtEl>
                                          <p:spTgt spid="7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blinds(horizontal)">
                                      <p:cBhvr>
                                        <p:cTn id="47" dur="500"/>
                                        <p:tgtEl>
                                          <p:spTgt spid="7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blinds(horizontal)">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nodeType="clickEffect">
                                  <p:stCondLst>
                                    <p:cond delay="0"/>
                                  </p:stCondLst>
                                  <p:childTnLst>
                                    <p:animEffect transition="out" filter="blinds(horizontal)">
                                      <p:cBhvr>
                                        <p:cTn id="56" dur="500"/>
                                        <p:tgtEl>
                                          <p:spTgt spid="79"/>
                                        </p:tgtEl>
                                      </p:cBhvr>
                                    </p:animEffect>
                                    <p:set>
                                      <p:cBhvr>
                                        <p:cTn id="57" dur="1" fill="hold">
                                          <p:stCondLst>
                                            <p:cond delay="499"/>
                                          </p:stCondLst>
                                        </p:cTn>
                                        <p:tgtEl>
                                          <p:spTgt spid="7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blinds(horizontal)">
                                      <p:cBhvr>
                                        <p:cTn id="62" dur="500"/>
                                        <p:tgtEl>
                                          <p:spTgt spid="7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blinds(horizontal)">
                                      <p:cBhvr>
                                        <p:cTn id="67" dur="500"/>
                                        <p:tgtEl>
                                          <p:spTgt spid="34"/>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blinds(horizontal)">
                                      <p:cBhvr>
                                        <p:cTn id="70" dur="500"/>
                                        <p:tgtEl>
                                          <p:spTgt spid="44"/>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xit" presetSubtype="10" fill="hold" nodeType="clickEffect">
                                  <p:stCondLst>
                                    <p:cond delay="0"/>
                                  </p:stCondLst>
                                  <p:childTnLst>
                                    <p:animEffect transition="out" filter="blinds(horizontal)">
                                      <p:cBhvr>
                                        <p:cTn id="74" dur="500"/>
                                        <p:tgtEl>
                                          <p:spTgt spid="78"/>
                                        </p:tgtEl>
                                      </p:cBhvr>
                                    </p:animEffect>
                                    <p:set>
                                      <p:cBhvr>
                                        <p:cTn id="75" dur="1" fill="hold">
                                          <p:stCondLst>
                                            <p:cond delay="499"/>
                                          </p:stCondLst>
                                        </p:cTn>
                                        <p:tgtEl>
                                          <p:spTgt spid="78"/>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3" presetClass="exit" presetSubtype="10" fill="hold" grpId="1" nodeType="clickEffect">
                                  <p:stCondLst>
                                    <p:cond delay="0"/>
                                  </p:stCondLst>
                                  <p:childTnLst>
                                    <p:animEffect transition="out" filter="blinds(horizontal)">
                                      <p:cBhvr>
                                        <p:cTn id="79" dur="500"/>
                                        <p:tgtEl>
                                          <p:spTgt spid="73"/>
                                        </p:tgtEl>
                                      </p:cBhvr>
                                    </p:animEffect>
                                    <p:set>
                                      <p:cBhvr>
                                        <p:cTn id="80" dur="1" fill="hold">
                                          <p:stCondLst>
                                            <p:cond delay="499"/>
                                          </p:stCondLst>
                                        </p:cTn>
                                        <p:tgtEl>
                                          <p:spTgt spid="73"/>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74"/>
                                        </p:tgtEl>
                                      </p:cBhvr>
                                    </p:animEffect>
                                    <p:set>
                                      <p:cBhvr>
                                        <p:cTn id="83" dur="1" fill="hold">
                                          <p:stCondLst>
                                            <p:cond delay="499"/>
                                          </p:stCondLst>
                                        </p:cTn>
                                        <p:tgtEl>
                                          <p:spTgt spid="74"/>
                                        </p:tgtEl>
                                        <p:attrNameLst>
                                          <p:attrName>style.visibility</p:attrName>
                                        </p:attrNameLst>
                                      </p:cBhvr>
                                      <p:to>
                                        <p:strVal val="hidden"/>
                                      </p:to>
                                    </p:set>
                                  </p:childTnLst>
                                </p:cTn>
                              </p:par>
                              <p:par>
                                <p:cTn id="84" presetID="3" presetClass="exit" presetSubtype="10" fill="hold" grpId="1" nodeType="withEffect">
                                  <p:stCondLst>
                                    <p:cond delay="0"/>
                                  </p:stCondLst>
                                  <p:childTnLst>
                                    <p:animEffect transition="out" filter="blinds(horizontal)">
                                      <p:cBhvr>
                                        <p:cTn id="85" dur="500"/>
                                        <p:tgtEl>
                                          <p:spTgt spid="75"/>
                                        </p:tgtEl>
                                      </p:cBhvr>
                                    </p:animEffect>
                                    <p:set>
                                      <p:cBhvr>
                                        <p:cTn id="86" dur="1" fill="hold">
                                          <p:stCondLst>
                                            <p:cond delay="499"/>
                                          </p:stCondLst>
                                        </p:cTn>
                                        <p:tgtEl>
                                          <p:spTgt spid="75"/>
                                        </p:tgtEl>
                                        <p:attrNameLst>
                                          <p:attrName>style.visibility</p:attrName>
                                        </p:attrNameLst>
                                      </p:cBhvr>
                                      <p:to>
                                        <p:strVal val="hidden"/>
                                      </p:to>
                                    </p:set>
                                  </p:childTnLst>
                                </p:cTn>
                              </p:par>
                              <p:par>
                                <p:cTn id="87" presetID="3" presetClass="exit" presetSubtype="10" fill="hold" grpId="1" nodeType="withEffect">
                                  <p:stCondLst>
                                    <p:cond delay="0"/>
                                  </p:stCondLst>
                                  <p:childTnLst>
                                    <p:animEffect transition="out" filter="blinds(horizontal)">
                                      <p:cBhvr>
                                        <p:cTn id="88" dur="500"/>
                                        <p:tgtEl>
                                          <p:spTgt spid="76"/>
                                        </p:tgtEl>
                                      </p:cBhvr>
                                    </p:animEffect>
                                    <p:set>
                                      <p:cBhvr>
                                        <p:cTn id="89" dur="1" fill="hold">
                                          <p:stCondLst>
                                            <p:cond delay="499"/>
                                          </p:stCondLst>
                                        </p:cTn>
                                        <p:tgtEl>
                                          <p:spTgt spid="76"/>
                                        </p:tgtEl>
                                        <p:attrNameLst>
                                          <p:attrName>style.visibility</p:attrName>
                                        </p:attrNameLst>
                                      </p:cBhvr>
                                      <p:to>
                                        <p:strVal val="hidden"/>
                                      </p:to>
                                    </p:set>
                                  </p:childTnLst>
                                </p:cTn>
                              </p:par>
                              <p:par>
                                <p:cTn id="90" presetID="3" presetClass="exit" presetSubtype="10" fill="hold" grpId="1" nodeType="withEffect">
                                  <p:stCondLst>
                                    <p:cond delay="0"/>
                                  </p:stCondLst>
                                  <p:childTnLst>
                                    <p:animEffect transition="out" filter="blinds(horizontal)">
                                      <p:cBhvr>
                                        <p:cTn id="91" dur="500"/>
                                        <p:tgtEl>
                                          <p:spTgt spid="77"/>
                                        </p:tgtEl>
                                      </p:cBhvr>
                                    </p:animEffect>
                                    <p:set>
                                      <p:cBhvr>
                                        <p:cTn id="92" dur="1" fill="hold">
                                          <p:stCondLst>
                                            <p:cond delay="499"/>
                                          </p:stCondLst>
                                        </p:cTn>
                                        <p:tgtEl>
                                          <p:spTgt spid="77"/>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blinds(horizontal)">
                                      <p:cBhvr>
                                        <p:cTn id="97" dur="500"/>
                                        <p:tgtEl>
                                          <p:spTgt spid="80"/>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81"/>
                                        </p:tgtEl>
                                        <p:attrNameLst>
                                          <p:attrName>style.visibility</p:attrName>
                                        </p:attrNameLst>
                                      </p:cBhvr>
                                      <p:to>
                                        <p:strVal val="visible"/>
                                      </p:to>
                                    </p:set>
                                    <p:animEffect transition="in" filter="blinds(horizontal)">
                                      <p:cBhvr>
                                        <p:cTn id="102" dur="500"/>
                                        <p:tgtEl>
                                          <p:spTgt spid="81"/>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45"/>
                                        </p:tgtEl>
                                        <p:attrNameLst>
                                          <p:attrName>style.visibility</p:attrName>
                                        </p:attrNameLst>
                                      </p:cBhvr>
                                      <p:to>
                                        <p:strVal val="visible"/>
                                      </p:to>
                                    </p:set>
                                    <p:animEffect transition="in" filter="blinds(horizontal)">
                                      <p:cBhvr>
                                        <p:cTn id="107" dur="500"/>
                                        <p:tgtEl>
                                          <p:spTgt spid="45"/>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blinds(horizontal)">
                                      <p:cBhvr>
                                        <p:cTn id="112" dur="500"/>
                                        <p:tgtEl>
                                          <p:spTgt spid="46"/>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82"/>
                                        </p:tgtEl>
                                        <p:attrNameLst>
                                          <p:attrName>style.visibility</p:attrName>
                                        </p:attrNameLst>
                                      </p:cBhvr>
                                      <p:to>
                                        <p:strVal val="visible"/>
                                      </p:to>
                                    </p:set>
                                    <p:animEffect transition="in" filter="blinds(horizontal)">
                                      <p:cBhvr>
                                        <p:cTn id="117" dur="500"/>
                                        <p:tgtEl>
                                          <p:spTgt spid="82"/>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72"/>
                                        </p:tgtEl>
                                        <p:attrNameLst>
                                          <p:attrName>style.visibility</p:attrName>
                                        </p:attrNameLst>
                                      </p:cBhvr>
                                      <p:to>
                                        <p:strVal val="visible"/>
                                      </p:to>
                                    </p:set>
                                    <p:animEffect transition="in" filter="blinds(horizontal)">
                                      <p:cBhvr>
                                        <p:cTn id="122" dur="500"/>
                                        <p:tgtEl>
                                          <p:spTgt spid="72"/>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84"/>
                                        </p:tgtEl>
                                        <p:attrNameLst>
                                          <p:attrName>style.visibility</p:attrName>
                                        </p:attrNameLst>
                                      </p:cBhvr>
                                      <p:to>
                                        <p:strVal val="visible"/>
                                      </p:to>
                                    </p:set>
                                    <p:animEffect transition="in" filter="blinds(horizontal)">
                                      <p:cBhvr>
                                        <p:cTn id="127" dur="500"/>
                                        <p:tgtEl>
                                          <p:spTgt spid="84"/>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xit" presetSubtype="10" fill="hold" grpId="1" nodeType="clickEffect">
                                  <p:stCondLst>
                                    <p:cond delay="0"/>
                                  </p:stCondLst>
                                  <p:childTnLst>
                                    <p:animEffect transition="out" filter="blinds(horizontal)">
                                      <p:cBhvr>
                                        <p:cTn id="131" dur="500"/>
                                        <p:tgtEl>
                                          <p:spTgt spid="72"/>
                                        </p:tgtEl>
                                      </p:cBhvr>
                                    </p:animEffect>
                                    <p:set>
                                      <p:cBhvr>
                                        <p:cTn id="132" dur="1" fill="hold">
                                          <p:stCondLst>
                                            <p:cond delay="499"/>
                                          </p:stCondLst>
                                        </p:cTn>
                                        <p:tgtEl>
                                          <p:spTgt spid="72"/>
                                        </p:tgtEl>
                                        <p:attrNameLst>
                                          <p:attrName>style.visibility</p:attrName>
                                        </p:attrNameLst>
                                      </p:cBhvr>
                                      <p:to>
                                        <p:strVal val="hidden"/>
                                      </p:to>
                                    </p:set>
                                  </p:childTnLst>
                                </p:cTn>
                              </p:par>
                              <p:par>
                                <p:cTn id="133" presetID="3" presetClass="exit" presetSubtype="10" fill="hold" grpId="1" nodeType="withEffect">
                                  <p:stCondLst>
                                    <p:cond delay="0"/>
                                  </p:stCondLst>
                                  <p:childTnLst>
                                    <p:animEffect transition="out" filter="blinds(horizontal)">
                                      <p:cBhvr>
                                        <p:cTn id="134" dur="500"/>
                                        <p:tgtEl>
                                          <p:spTgt spid="84"/>
                                        </p:tgtEl>
                                      </p:cBhvr>
                                    </p:animEffect>
                                    <p:set>
                                      <p:cBhvr>
                                        <p:cTn id="135" dur="1" fill="hold">
                                          <p:stCondLst>
                                            <p:cond delay="499"/>
                                          </p:stCondLst>
                                        </p:cTn>
                                        <p:tgtEl>
                                          <p:spTgt spid="84"/>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blinds(horizontal)">
                                      <p:cBhvr>
                                        <p:cTn id="140" dur="500"/>
                                        <p:tgtEl>
                                          <p:spTgt spid="85"/>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86"/>
                                        </p:tgtEl>
                                        <p:attrNameLst>
                                          <p:attrName>style.visibility</p:attrName>
                                        </p:attrNameLst>
                                      </p:cBhvr>
                                      <p:to>
                                        <p:strVal val="visible"/>
                                      </p:to>
                                    </p:set>
                                    <p:animEffect transition="in" filter="blinds(horizontal)">
                                      <p:cBhvr>
                                        <p:cTn id="145" dur="500"/>
                                        <p:tgtEl>
                                          <p:spTgt spid="86"/>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xit" presetSubtype="10" fill="hold" grpId="1" nodeType="clickEffect">
                                  <p:stCondLst>
                                    <p:cond delay="0"/>
                                  </p:stCondLst>
                                  <p:childTnLst>
                                    <p:animEffect transition="out" filter="blinds(horizontal)">
                                      <p:cBhvr>
                                        <p:cTn id="149" dur="500"/>
                                        <p:tgtEl>
                                          <p:spTgt spid="85"/>
                                        </p:tgtEl>
                                      </p:cBhvr>
                                    </p:animEffect>
                                    <p:set>
                                      <p:cBhvr>
                                        <p:cTn id="150" dur="1" fill="hold">
                                          <p:stCondLst>
                                            <p:cond delay="499"/>
                                          </p:stCondLst>
                                        </p:cTn>
                                        <p:tgtEl>
                                          <p:spTgt spid="85"/>
                                        </p:tgtEl>
                                        <p:attrNameLst>
                                          <p:attrName>style.visibility</p:attrName>
                                        </p:attrNameLst>
                                      </p:cBhvr>
                                      <p:to>
                                        <p:strVal val="hidden"/>
                                      </p:to>
                                    </p:set>
                                  </p:childTnLst>
                                </p:cTn>
                              </p:par>
                              <p:par>
                                <p:cTn id="151" presetID="3" presetClass="exit" presetSubtype="10" fill="hold" grpId="1" nodeType="withEffect">
                                  <p:stCondLst>
                                    <p:cond delay="0"/>
                                  </p:stCondLst>
                                  <p:childTnLst>
                                    <p:animEffect transition="out" filter="blinds(horizontal)">
                                      <p:cBhvr>
                                        <p:cTn id="152" dur="500"/>
                                        <p:tgtEl>
                                          <p:spTgt spid="86"/>
                                        </p:tgtEl>
                                      </p:cBhvr>
                                    </p:animEffect>
                                    <p:set>
                                      <p:cBhvr>
                                        <p:cTn id="153" dur="1" fill="hold">
                                          <p:stCondLst>
                                            <p:cond delay="499"/>
                                          </p:stCondLst>
                                        </p:cTn>
                                        <p:tgtEl>
                                          <p:spTgt spid="86"/>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48"/>
                                        </p:tgtEl>
                                        <p:attrNameLst>
                                          <p:attrName>style.visibility</p:attrName>
                                        </p:attrNameLst>
                                      </p:cBhvr>
                                      <p:to>
                                        <p:strVal val="visible"/>
                                      </p:to>
                                    </p:set>
                                    <p:animEffect transition="in" filter="blinds(horizontal)">
                                      <p:cBhvr>
                                        <p:cTn id="158" dur="500"/>
                                        <p:tgtEl>
                                          <p:spTgt spid="48"/>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51"/>
                                        </p:tgtEl>
                                        <p:attrNameLst>
                                          <p:attrName>style.visibility</p:attrName>
                                        </p:attrNameLst>
                                      </p:cBhvr>
                                      <p:to>
                                        <p:strVal val="visible"/>
                                      </p:to>
                                    </p:set>
                                    <p:animEffect transition="in" filter="blinds(horizontal)">
                                      <p:cBhvr>
                                        <p:cTn id="163" dur="500"/>
                                        <p:tgtEl>
                                          <p:spTgt spid="51"/>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83"/>
                                        </p:tgtEl>
                                        <p:attrNameLst>
                                          <p:attrName>style.visibility</p:attrName>
                                        </p:attrNameLst>
                                      </p:cBhvr>
                                      <p:to>
                                        <p:strVal val="visible"/>
                                      </p:to>
                                    </p:set>
                                    <p:animEffect transition="in" filter="blinds(horizontal)">
                                      <p:cBhvr>
                                        <p:cTn id="168" dur="500"/>
                                        <p:tgtEl>
                                          <p:spTgt spid="83"/>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grpId="0" nodeType="clickEffect">
                                  <p:stCondLst>
                                    <p:cond delay="0"/>
                                  </p:stCondLst>
                                  <p:childTnLst>
                                    <p:set>
                                      <p:cBhvr>
                                        <p:cTn id="172" dur="1" fill="hold">
                                          <p:stCondLst>
                                            <p:cond delay="0"/>
                                          </p:stCondLst>
                                        </p:cTn>
                                        <p:tgtEl>
                                          <p:spTgt spid="49"/>
                                        </p:tgtEl>
                                        <p:attrNameLst>
                                          <p:attrName>style.visibility</p:attrName>
                                        </p:attrNameLst>
                                      </p:cBhvr>
                                      <p:to>
                                        <p:strVal val="visible"/>
                                      </p:to>
                                    </p:set>
                                    <p:animEffect transition="in" filter="blinds(horizontal)">
                                      <p:cBhvr>
                                        <p:cTn id="173" dur="500"/>
                                        <p:tgtEl>
                                          <p:spTgt spid="49"/>
                                        </p:tgtEl>
                                      </p:cBhvr>
                                    </p:animEffect>
                                  </p:childTnLst>
                                </p:cTn>
                              </p:par>
                            </p:childTnLst>
                          </p:cTn>
                        </p:par>
                      </p:childTnLst>
                    </p:cTn>
                  </p:par>
                  <p:par>
                    <p:cTn id="174" fill="hold">
                      <p:stCondLst>
                        <p:cond delay="indefinite"/>
                      </p:stCondLst>
                      <p:childTnLst>
                        <p:par>
                          <p:cTn id="175" fill="hold">
                            <p:stCondLst>
                              <p:cond delay="0"/>
                            </p:stCondLst>
                            <p:childTnLst>
                              <p:par>
                                <p:cTn id="176" presetID="3" presetClass="entr" presetSubtype="10" fill="hold" grpId="0" nodeType="clickEffect">
                                  <p:stCondLst>
                                    <p:cond delay="0"/>
                                  </p:stCondLst>
                                  <p:childTnLst>
                                    <p:set>
                                      <p:cBhvr>
                                        <p:cTn id="177" dur="1" fill="hold">
                                          <p:stCondLst>
                                            <p:cond delay="0"/>
                                          </p:stCondLst>
                                        </p:cTn>
                                        <p:tgtEl>
                                          <p:spTgt spid="52"/>
                                        </p:tgtEl>
                                        <p:attrNameLst>
                                          <p:attrName>style.visibility</p:attrName>
                                        </p:attrNameLst>
                                      </p:cBhvr>
                                      <p:to>
                                        <p:strVal val="visible"/>
                                      </p:to>
                                    </p:set>
                                    <p:animEffect transition="in" filter="blinds(horizontal)">
                                      <p:cBhvr>
                                        <p:cTn id="178" dur="500"/>
                                        <p:tgtEl>
                                          <p:spTgt spid="52"/>
                                        </p:tgtEl>
                                      </p:cBhvr>
                                    </p:animEffect>
                                  </p:childTnLst>
                                </p:cTn>
                              </p:par>
                            </p:childTnLst>
                          </p:cTn>
                        </p:par>
                      </p:childTnLst>
                    </p:cTn>
                  </p:par>
                  <p:par>
                    <p:cTn id="179" fill="hold">
                      <p:stCondLst>
                        <p:cond delay="indefinite"/>
                      </p:stCondLst>
                      <p:childTnLst>
                        <p:par>
                          <p:cTn id="180" fill="hold">
                            <p:stCondLst>
                              <p:cond delay="0"/>
                            </p:stCondLst>
                            <p:childTnLst>
                              <p:par>
                                <p:cTn id="181" presetID="3" presetClass="entr" presetSubtype="10" fill="hold" grpId="0" nodeType="clickEffect">
                                  <p:stCondLst>
                                    <p:cond delay="0"/>
                                  </p:stCondLst>
                                  <p:childTnLst>
                                    <p:set>
                                      <p:cBhvr>
                                        <p:cTn id="182" dur="1" fill="hold">
                                          <p:stCondLst>
                                            <p:cond delay="0"/>
                                          </p:stCondLst>
                                        </p:cTn>
                                        <p:tgtEl>
                                          <p:spTgt spid="87"/>
                                        </p:tgtEl>
                                        <p:attrNameLst>
                                          <p:attrName>style.visibility</p:attrName>
                                        </p:attrNameLst>
                                      </p:cBhvr>
                                      <p:to>
                                        <p:strVal val="visible"/>
                                      </p:to>
                                    </p:set>
                                    <p:animEffect transition="in" filter="blinds(horizontal)">
                                      <p:cBhvr>
                                        <p:cTn id="183" dur="500"/>
                                        <p:tgtEl>
                                          <p:spTgt spid="87"/>
                                        </p:tgtEl>
                                      </p:cBhvr>
                                    </p:animEffect>
                                  </p:childTnLst>
                                </p:cTn>
                              </p:par>
                            </p:childTnLst>
                          </p:cTn>
                        </p:par>
                      </p:childTnLst>
                    </p:cTn>
                  </p:par>
                  <p:par>
                    <p:cTn id="184" fill="hold">
                      <p:stCondLst>
                        <p:cond delay="indefinite"/>
                      </p:stCondLst>
                      <p:childTnLst>
                        <p:par>
                          <p:cTn id="185" fill="hold">
                            <p:stCondLst>
                              <p:cond delay="0"/>
                            </p:stCondLst>
                            <p:childTnLst>
                              <p:par>
                                <p:cTn id="186" presetID="3" presetClass="entr" presetSubtype="10" fill="hold" grpId="0" nodeType="clickEffect">
                                  <p:stCondLst>
                                    <p:cond delay="0"/>
                                  </p:stCondLst>
                                  <p:childTnLst>
                                    <p:set>
                                      <p:cBhvr>
                                        <p:cTn id="187" dur="1" fill="hold">
                                          <p:stCondLst>
                                            <p:cond delay="0"/>
                                          </p:stCondLst>
                                        </p:cTn>
                                        <p:tgtEl>
                                          <p:spTgt spid="50"/>
                                        </p:tgtEl>
                                        <p:attrNameLst>
                                          <p:attrName>style.visibility</p:attrName>
                                        </p:attrNameLst>
                                      </p:cBhvr>
                                      <p:to>
                                        <p:strVal val="visible"/>
                                      </p:to>
                                    </p:set>
                                    <p:animEffect transition="in" filter="blinds(horizontal)">
                                      <p:cBhvr>
                                        <p:cTn id="188" dur="500"/>
                                        <p:tgtEl>
                                          <p:spTgt spid="50"/>
                                        </p:tgtEl>
                                      </p:cBhvr>
                                    </p:animEffect>
                                  </p:childTnLst>
                                </p:cTn>
                              </p:par>
                            </p:childTnLst>
                          </p:cTn>
                        </p:par>
                      </p:childTnLst>
                    </p:cTn>
                  </p:par>
                  <p:par>
                    <p:cTn id="189" fill="hold">
                      <p:stCondLst>
                        <p:cond delay="indefinite"/>
                      </p:stCondLst>
                      <p:childTnLst>
                        <p:par>
                          <p:cTn id="190" fill="hold">
                            <p:stCondLst>
                              <p:cond delay="0"/>
                            </p:stCondLst>
                            <p:childTnLst>
                              <p:par>
                                <p:cTn id="191" presetID="3" presetClass="entr" presetSubtype="10" fill="hold" grpId="0" nodeType="click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blinds(horizontal)">
                                      <p:cBhvr>
                                        <p:cTn id="193" dur="500"/>
                                        <p:tgtEl>
                                          <p:spTgt spid="53"/>
                                        </p:tgtEl>
                                      </p:cBhvr>
                                    </p:animEffect>
                                  </p:childTnLst>
                                </p:cTn>
                              </p:par>
                            </p:childTnLst>
                          </p:cTn>
                        </p:par>
                      </p:childTnLst>
                    </p:cTn>
                  </p:par>
                  <p:par>
                    <p:cTn id="194" fill="hold">
                      <p:stCondLst>
                        <p:cond delay="indefinite"/>
                      </p:stCondLst>
                      <p:childTnLst>
                        <p:par>
                          <p:cTn id="195" fill="hold">
                            <p:stCondLst>
                              <p:cond delay="0"/>
                            </p:stCondLst>
                            <p:childTnLst>
                              <p:par>
                                <p:cTn id="196" presetID="3" presetClass="entr" presetSubtype="10" fill="hold" grpId="0" nodeType="clickEffect">
                                  <p:stCondLst>
                                    <p:cond delay="0"/>
                                  </p:stCondLst>
                                  <p:childTnLst>
                                    <p:set>
                                      <p:cBhvr>
                                        <p:cTn id="197" dur="1" fill="hold">
                                          <p:stCondLst>
                                            <p:cond delay="0"/>
                                          </p:stCondLst>
                                        </p:cTn>
                                        <p:tgtEl>
                                          <p:spTgt spid="88"/>
                                        </p:tgtEl>
                                        <p:attrNameLst>
                                          <p:attrName>style.visibility</p:attrName>
                                        </p:attrNameLst>
                                      </p:cBhvr>
                                      <p:to>
                                        <p:strVal val="visible"/>
                                      </p:to>
                                    </p:set>
                                    <p:animEffect transition="in" filter="blinds(horizontal)">
                                      <p:cBhvr>
                                        <p:cTn id="198" dur="500"/>
                                        <p:tgtEl>
                                          <p:spTgt spid="88"/>
                                        </p:tgtEl>
                                      </p:cBhvr>
                                    </p:animEffect>
                                  </p:childTnLst>
                                </p:cTn>
                              </p:par>
                            </p:childTnLst>
                          </p:cTn>
                        </p:par>
                      </p:childTnLst>
                    </p:cTn>
                  </p:par>
                  <p:par>
                    <p:cTn id="199" fill="hold">
                      <p:stCondLst>
                        <p:cond delay="indefinite"/>
                      </p:stCondLst>
                      <p:childTnLst>
                        <p:par>
                          <p:cTn id="200" fill="hold">
                            <p:stCondLst>
                              <p:cond delay="0"/>
                            </p:stCondLst>
                            <p:childTnLst>
                              <p:par>
                                <p:cTn id="201" presetID="3" presetClass="entr" presetSubtype="10" fill="hold" grpId="0" nodeType="clickEffect">
                                  <p:stCondLst>
                                    <p:cond delay="0"/>
                                  </p:stCondLst>
                                  <p:childTnLst>
                                    <p:set>
                                      <p:cBhvr>
                                        <p:cTn id="202" dur="1" fill="hold">
                                          <p:stCondLst>
                                            <p:cond delay="0"/>
                                          </p:stCondLst>
                                        </p:cTn>
                                        <p:tgtEl>
                                          <p:spTgt spid="54"/>
                                        </p:tgtEl>
                                        <p:attrNameLst>
                                          <p:attrName>style.visibility</p:attrName>
                                        </p:attrNameLst>
                                      </p:cBhvr>
                                      <p:to>
                                        <p:strVal val="visible"/>
                                      </p:to>
                                    </p:set>
                                    <p:animEffect transition="in" filter="blinds(horizontal)">
                                      <p:cBhvr>
                                        <p:cTn id="203" dur="500"/>
                                        <p:tgtEl>
                                          <p:spTgt spid="54"/>
                                        </p:tgtEl>
                                      </p:cBhvr>
                                    </p:animEffect>
                                  </p:childTnLst>
                                </p:cTn>
                              </p:par>
                            </p:childTnLst>
                          </p:cTn>
                        </p:par>
                      </p:childTnLst>
                    </p:cTn>
                  </p:par>
                  <p:par>
                    <p:cTn id="204" fill="hold">
                      <p:stCondLst>
                        <p:cond delay="indefinite"/>
                      </p:stCondLst>
                      <p:childTnLst>
                        <p:par>
                          <p:cTn id="205" fill="hold">
                            <p:stCondLst>
                              <p:cond delay="0"/>
                            </p:stCondLst>
                            <p:childTnLst>
                              <p:par>
                                <p:cTn id="206" presetID="3" presetClass="entr" presetSubtype="10" fill="hold" grpId="0" nodeType="clickEffect">
                                  <p:stCondLst>
                                    <p:cond delay="0"/>
                                  </p:stCondLst>
                                  <p:childTnLst>
                                    <p:set>
                                      <p:cBhvr>
                                        <p:cTn id="207" dur="1" fill="hold">
                                          <p:stCondLst>
                                            <p:cond delay="0"/>
                                          </p:stCondLst>
                                        </p:cTn>
                                        <p:tgtEl>
                                          <p:spTgt spid="55"/>
                                        </p:tgtEl>
                                        <p:attrNameLst>
                                          <p:attrName>style.visibility</p:attrName>
                                        </p:attrNameLst>
                                      </p:cBhvr>
                                      <p:to>
                                        <p:strVal val="visible"/>
                                      </p:to>
                                    </p:set>
                                    <p:animEffect transition="in" filter="blinds(horizontal)">
                                      <p:cBhvr>
                                        <p:cTn id="208" dur="500"/>
                                        <p:tgtEl>
                                          <p:spTgt spid="55"/>
                                        </p:tgtEl>
                                      </p:cBhvr>
                                    </p:animEffect>
                                  </p:childTnLst>
                                </p:cTn>
                              </p:par>
                            </p:childTnLst>
                          </p:cTn>
                        </p:par>
                      </p:childTnLst>
                    </p:cTn>
                  </p:par>
                  <p:par>
                    <p:cTn id="209" fill="hold">
                      <p:stCondLst>
                        <p:cond delay="indefinite"/>
                      </p:stCondLst>
                      <p:childTnLst>
                        <p:par>
                          <p:cTn id="210" fill="hold">
                            <p:stCondLst>
                              <p:cond delay="0"/>
                            </p:stCondLst>
                            <p:childTnLst>
                              <p:par>
                                <p:cTn id="211" presetID="3" presetClass="entr" presetSubtype="10" fill="hold" nodeType="clickEffect">
                                  <p:stCondLst>
                                    <p:cond delay="0"/>
                                  </p:stCondLst>
                                  <p:childTnLst>
                                    <p:set>
                                      <p:cBhvr>
                                        <p:cTn id="212" dur="1" fill="hold">
                                          <p:stCondLst>
                                            <p:cond delay="0"/>
                                          </p:stCondLst>
                                        </p:cTn>
                                        <p:tgtEl>
                                          <p:spTgt spid="89"/>
                                        </p:tgtEl>
                                        <p:attrNameLst>
                                          <p:attrName>style.visibility</p:attrName>
                                        </p:attrNameLst>
                                      </p:cBhvr>
                                      <p:to>
                                        <p:strVal val="visible"/>
                                      </p:to>
                                    </p:set>
                                    <p:animEffect transition="in" filter="blinds(horizontal)">
                                      <p:cBhvr>
                                        <p:cTn id="213" dur="500"/>
                                        <p:tgtEl>
                                          <p:spTgt spid="89"/>
                                        </p:tgtEl>
                                      </p:cBhvr>
                                    </p:animEffect>
                                  </p:childTnLst>
                                </p:cTn>
                              </p:par>
                            </p:childTnLst>
                          </p:cTn>
                        </p:par>
                      </p:childTnLst>
                    </p:cTn>
                  </p:par>
                  <p:par>
                    <p:cTn id="214" fill="hold">
                      <p:stCondLst>
                        <p:cond delay="indefinite"/>
                      </p:stCondLst>
                      <p:childTnLst>
                        <p:par>
                          <p:cTn id="215" fill="hold">
                            <p:stCondLst>
                              <p:cond delay="0"/>
                            </p:stCondLst>
                            <p:childTnLst>
                              <p:par>
                                <p:cTn id="216" presetID="3" presetClass="entr" presetSubtype="10" fill="hold" grpId="0" nodeType="clickEffect">
                                  <p:stCondLst>
                                    <p:cond delay="0"/>
                                  </p:stCondLst>
                                  <p:childTnLst>
                                    <p:set>
                                      <p:cBhvr>
                                        <p:cTn id="217" dur="1" fill="hold">
                                          <p:stCondLst>
                                            <p:cond delay="0"/>
                                          </p:stCondLst>
                                        </p:cTn>
                                        <p:tgtEl>
                                          <p:spTgt spid="91"/>
                                        </p:tgtEl>
                                        <p:attrNameLst>
                                          <p:attrName>style.visibility</p:attrName>
                                        </p:attrNameLst>
                                      </p:cBhvr>
                                      <p:to>
                                        <p:strVal val="visible"/>
                                      </p:to>
                                    </p:set>
                                    <p:animEffect transition="in" filter="blinds(horizontal)">
                                      <p:cBhvr>
                                        <p:cTn id="218" dur="500"/>
                                        <p:tgtEl>
                                          <p:spTgt spid="91"/>
                                        </p:tgtEl>
                                      </p:cBhvr>
                                    </p:animEffect>
                                  </p:childTnLst>
                                </p:cTn>
                              </p:par>
                            </p:childTnLst>
                          </p:cTn>
                        </p:par>
                      </p:childTnLst>
                    </p:cTn>
                  </p:par>
                  <p:par>
                    <p:cTn id="219" fill="hold">
                      <p:stCondLst>
                        <p:cond delay="indefinite"/>
                      </p:stCondLst>
                      <p:childTnLst>
                        <p:par>
                          <p:cTn id="220" fill="hold">
                            <p:stCondLst>
                              <p:cond delay="0"/>
                            </p:stCondLst>
                            <p:childTnLst>
                              <p:par>
                                <p:cTn id="221" presetID="3" presetClass="entr" presetSubtype="10" fill="hold" grpId="0" nodeType="clickEffect">
                                  <p:stCondLst>
                                    <p:cond delay="0"/>
                                  </p:stCondLst>
                                  <p:childTnLst>
                                    <p:set>
                                      <p:cBhvr>
                                        <p:cTn id="222" dur="1" fill="hold">
                                          <p:stCondLst>
                                            <p:cond delay="0"/>
                                          </p:stCondLst>
                                        </p:cTn>
                                        <p:tgtEl>
                                          <p:spTgt spid="93"/>
                                        </p:tgtEl>
                                        <p:attrNameLst>
                                          <p:attrName>style.visibility</p:attrName>
                                        </p:attrNameLst>
                                      </p:cBhvr>
                                      <p:to>
                                        <p:strVal val="visible"/>
                                      </p:to>
                                    </p:set>
                                    <p:animEffect transition="in" filter="blinds(horizontal)">
                                      <p:cBhvr>
                                        <p:cTn id="223" dur="500"/>
                                        <p:tgtEl>
                                          <p:spTgt spid="93"/>
                                        </p:tgtEl>
                                      </p:cBhvr>
                                    </p:animEffect>
                                  </p:childTnLst>
                                </p:cTn>
                              </p:par>
                            </p:childTnLst>
                          </p:cTn>
                        </p:par>
                      </p:childTnLst>
                    </p:cTn>
                  </p:par>
                  <p:par>
                    <p:cTn id="224" fill="hold">
                      <p:stCondLst>
                        <p:cond delay="indefinite"/>
                      </p:stCondLst>
                      <p:childTnLst>
                        <p:par>
                          <p:cTn id="225" fill="hold">
                            <p:stCondLst>
                              <p:cond delay="0"/>
                            </p:stCondLst>
                            <p:childTnLst>
                              <p:par>
                                <p:cTn id="226" presetID="3" presetClass="entr" presetSubtype="10" fill="hold" nodeType="clickEffect">
                                  <p:stCondLst>
                                    <p:cond delay="0"/>
                                  </p:stCondLst>
                                  <p:childTnLst>
                                    <p:set>
                                      <p:cBhvr>
                                        <p:cTn id="227" dur="1" fill="hold">
                                          <p:stCondLst>
                                            <p:cond delay="0"/>
                                          </p:stCondLst>
                                        </p:cTn>
                                        <p:tgtEl>
                                          <p:spTgt spid="90"/>
                                        </p:tgtEl>
                                        <p:attrNameLst>
                                          <p:attrName>style.visibility</p:attrName>
                                        </p:attrNameLst>
                                      </p:cBhvr>
                                      <p:to>
                                        <p:strVal val="visible"/>
                                      </p:to>
                                    </p:set>
                                    <p:animEffect transition="in" filter="blinds(horizontal)">
                                      <p:cBhvr>
                                        <p:cTn id="228" dur="500"/>
                                        <p:tgtEl>
                                          <p:spTgt spid="90"/>
                                        </p:tgtEl>
                                      </p:cBhvr>
                                    </p:animEffect>
                                  </p:childTnLst>
                                </p:cTn>
                              </p:par>
                            </p:childTnLst>
                          </p:cTn>
                        </p:par>
                      </p:childTnLst>
                    </p:cTn>
                  </p:par>
                  <p:par>
                    <p:cTn id="229" fill="hold">
                      <p:stCondLst>
                        <p:cond delay="indefinite"/>
                      </p:stCondLst>
                      <p:childTnLst>
                        <p:par>
                          <p:cTn id="230" fill="hold">
                            <p:stCondLst>
                              <p:cond delay="0"/>
                            </p:stCondLst>
                            <p:childTnLst>
                              <p:par>
                                <p:cTn id="231" presetID="3" presetClass="entr" presetSubtype="10" fill="hold" grpId="0" nodeType="clickEffect">
                                  <p:stCondLst>
                                    <p:cond delay="0"/>
                                  </p:stCondLst>
                                  <p:childTnLst>
                                    <p:set>
                                      <p:cBhvr>
                                        <p:cTn id="232" dur="1" fill="hold">
                                          <p:stCondLst>
                                            <p:cond delay="0"/>
                                          </p:stCondLst>
                                        </p:cTn>
                                        <p:tgtEl>
                                          <p:spTgt spid="92"/>
                                        </p:tgtEl>
                                        <p:attrNameLst>
                                          <p:attrName>style.visibility</p:attrName>
                                        </p:attrNameLst>
                                      </p:cBhvr>
                                      <p:to>
                                        <p:strVal val="visible"/>
                                      </p:to>
                                    </p:set>
                                    <p:animEffect transition="in" filter="blinds(horizontal)">
                                      <p:cBhvr>
                                        <p:cTn id="233" dur="500"/>
                                        <p:tgtEl>
                                          <p:spTgt spid="92"/>
                                        </p:tgtEl>
                                      </p:cBhvr>
                                    </p:animEffect>
                                  </p:childTnLst>
                                </p:cTn>
                              </p:par>
                            </p:childTnLst>
                          </p:cTn>
                        </p:par>
                      </p:childTnLst>
                    </p:cTn>
                  </p:par>
                  <p:par>
                    <p:cTn id="234" fill="hold">
                      <p:stCondLst>
                        <p:cond delay="indefinite"/>
                      </p:stCondLst>
                      <p:childTnLst>
                        <p:par>
                          <p:cTn id="235" fill="hold">
                            <p:stCondLst>
                              <p:cond delay="0"/>
                            </p:stCondLst>
                            <p:childTnLst>
                              <p:par>
                                <p:cTn id="236" presetID="3" presetClass="entr" presetSubtype="10" fill="hold" grpId="0" nodeType="clickEffect">
                                  <p:stCondLst>
                                    <p:cond delay="0"/>
                                  </p:stCondLst>
                                  <p:childTnLst>
                                    <p:set>
                                      <p:cBhvr>
                                        <p:cTn id="237" dur="1" fill="hold">
                                          <p:stCondLst>
                                            <p:cond delay="0"/>
                                          </p:stCondLst>
                                        </p:cTn>
                                        <p:tgtEl>
                                          <p:spTgt spid="94"/>
                                        </p:tgtEl>
                                        <p:attrNameLst>
                                          <p:attrName>style.visibility</p:attrName>
                                        </p:attrNameLst>
                                      </p:cBhvr>
                                      <p:to>
                                        <p:strVal val="visible"/>
                                      </p:to>
                                    </p:set>
                                    <p:animEffect transition="in" filter="blinds(horizontal)">
                                      <p:cBhvr>
                                        <p:cTn id="238" dur="500"/>
                                        <p:tgtEl>
                                          <p:spTgt spid="94"/>
                                        </p:tgtEl>
                                      </p:cBhvr>
                                    </p:animEffect>
                                  </p:childTnLst>
                                </p:cTn>
                              </p:par>
                            </p:childTnLst>
                          </p:cTn>
                        </p:par>
                      </p:childTnLst>
                    </p:cTn>
                  </p:par>
                  <p:par>
                    <p:cTn id="239" fill="hold">
                      <p:stCondLst>
                        <p:cond delay="indefinite"/>
                      </p:stCondLst>
                      <p:childTnLst>
                        <p:par>
                          <p:cTn id="240" fill="hold">
                            <p:stCondLst>
                              <p:cond delay="0"/>
                            </p:stCondLst>
                            <p:childTnLst>
                              <p:par>
                                <p:cTn id="241" presetID="3" presetClass="entr" presetSubtype="10" fill="hold" grpId="0" nodeType="clickEffect">
                                  <p:stCondLst>
                                    <p:cond delay="0"/>
                                  </p:stCondLst>
                                  <p:childTnLst>
                                    <p:set>
                                      <p:cBhvr>
                                        <p:cTn id="242" dur="1" fill="hold">
                                          <p:stCondLst>
                                            <p:cond delay="0"/>
                                          </p:stCondLst>
                                        </p:cTn>
                                        <p:tgtEl>
                                          <p:spTgt spid="95"/>
                                        </p:tgtEl>
                                        <p:attrNameLst>
                                          <p:attrName>style.visibility</p:attrName>
                                        </p:attrNameLst>
                                      </p:cBhvr>
                                      <p:to>
                                        <p:strVal val="visible"/>
                                      </p:to>
                                    </p:set>
                                    <p:animEffect transition="in" filter="blinds(horizontal)">
                                      <p:cBhvr>
                                        <p:cTn id="243" dur="500"/>
                                        <p:tgtEl>
                                          <p:spTgt spid="95"/>
                                        </p:tgtEl>
                                      </p:cBhvr>
                                    </p:animEffect>
                                  </p:childTnLst>
                                </p:cTn>
                              </p:par>
                            </p:childTnLst>
                          </p:cTn>
                        </p:par>
                      </p:childTnLst>
                    </p:cTn>
                  </p:par>
                  <p:par>
                    <p:cTn id="244" fill="hold">
                      <p:stCondLst>
                        <p:cond delay="indefinite"/>
                      </p:stCondLst>
                      <p:childTnLst>
                        <p:par>
                          <p:cTn id="245" fill="hold">
                            <p:stCondLst>
                              <p:cond delay="0"/>
                            </p:stCondLst>
                            <p:childTnLst>
                              <p:par>
                                <p:cTn id="246" presetID="3" presetClass="exit" presetSubtype="10" fill="hold" grpId="1" nodeType="clickEffect">
                                  <p:stCondLst>
                                    <p:cond delay="0"/>
                                  </p:stCondLst>
                                  <p:childTnLst>
                                    <p:animEffect transition="out" filter="blinds(horizontal)">
                                      <p:cBhvr>
                                        <p:cTn id="247" dur="500"/>
                                        <p:tgtEl>
                                          <p:spTgt spid="55"/>
                                        </p:tgtEl>
                                      </p:cBhvr>
                                    </p:animEffect>
                                    <p:set>
                                      <p:cBhvr>
                                        <p:cTn id="248" dur="1" fill="hold">
                                          <p:stCondLst>
                                            <p:cond delay="4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43" grpId="0"/>
      <p:bldP spid="44" grpId="0"/>
      <p:bldP spid="72" grpId="0" animBg="1"/>
      <p:bldP spid="72" grpId="1" animBg="1"/>
      <p:bldP spid="73" grpId="0"/>
      <p:bldP spid="73" grpId="1"/>
      <p:bldP spid="74" grpId="0"/>
      <p:bldP spid="74" grpId="1"/>
      <p:bldP spid="75" grpId="0"/>
      <p:bldP spid="75" grpId="1"/>
      <p:bldP spid="76" grpId="0"/>
      <p:bldP spid="76" grpId="1"/>
      <p:bldP spid="77" grpId="0"/>
      <p:bldP spid="77" grpId="1"/>
      <p:bldP spid="80" grpId="0"/>
      <p:bldP spid="81" grpId="0"/>
      <p:bldP spid="82" grpId="0"/>
      <p:bldP spid="83" grpId="0"/>
      <p:bldP spid="84" grpId="0" animBg="1"/>
      <p:bldP spid="84" grpId="1" animBg="1"/>
      <p:bldP spid="85" grpId="0" animBg="1"/>
      <p:bldP spid="85" grpId="1" animBg="1"/>
      <p:bldP spid="86" grpId="0" animBg="1"/>
      <p:bldP spid="86" grpId="1" animBg="1"/>
      <p:bldP spid="87" grpId="0"/>
      <p:bldP spid="88" grpId="0"/>
      <p:bldP spid="91" grpId="0"/>
      <p:bldP spid="92" grpId="0"/>
      <p:bldP spid="93" grpId="0"/>
      <p:bldP spid="94" grpId="0"/>
      <p:bldP spid="95" grpId="0"/>
      <p:bldP spid="45" grpId="0" animBg="1"/>
      <p:bldP spid="46" grpId="0"/>
      <p:bldP spid="48" grpId="0" animBg="1"/>
      <p:bldP spid="49" grpId="0" animBg="1"/>
      <p:bldP spid="50" grpId="0" animBg="1"/>
      <p:bldP spid="51" grpId="0"/>
      <p:bldP spid="52" grpId="0"/>
      <p:bldP spid="53" grpId="0"/>
      <p:bldP spid="54" grpId="0"/>
      <p:bldP spid="55" grpId="0" animBg="1"/>
      <p:bldP spid="55" grpId="1"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152400" y="1600200"/>
            <a:ext cx="3429000" cy="4895603"/>
          </a:xfrm>
        </p:spPr>
        <p:txBody>
          <a:bodyPr>
            <a:normAutofit/>
          </a:bodyPr>
          <a:lstStyle/>
          <a:p>
            <a:pPr marL="0" indent="0" algn="ctr">
              <a:buNone/>
            </a:pPr>
            <a:r>
              <a:rPr lang="en-GB" sz="1400" b="1" dirty="0" smtClean="0">
                <a:latin typeface="Comic Sans MS" panose="030F0702030302020204" pitchFamily="66" charset="0"/>
              </a:rPr>
              <a:t>You can use the Polar equation to find tangents to a curve that are parallel or perpendicular to the original line</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Find the coordinates and the equations of the tangents to the curve:</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r = asin2</a:t>
            </a:r>
            <a:r>
              <a:rPr lang="el-GR" sz="1400" dirty="0" smtClean="0">
                <a:latin typeface="Comic Sans MS" panose="030F0702030302020204" pitchFamily="66" charset="0"/>
              </a:rPr>
              <a:t>θ</a:t>
            </a:r>
            <a:r>
              <a:rPr lang="en-US" sz="1400" dirty="0" smtClean="0">
                <a:latin typeface="Comic Sans MS" panose="030F0702030302020204" pitchFamily="66" charset="0"/>
              </a:rPr>
              <a:t>,     0 ≤ </a:t>
            </a:r>
            <a:r>
              <a:rPr lang="el-GR" sz="1400" dirty="0" smtClean="0">
                <a:latin typeface="Comic Sans MS" panose="030F0702030302020204" pitchFamily="66" charset="0"/>
              </a:rPr>
              <a:t>θ</a:t>
            </a:r>
            <a:r>
              <a:rPr lang="en-US" sz="1400" dirty="0" smtClean="0">
                <a:latin typeface="Comic Sans MS" panose="030F0702030302020204" pitchFamily="66" charset="0"/>
              </a:rPr>
              <a:t> ≤ </a:t>
            </a:r>
            <a:r>
              <a:rPr lang="el-GR" sz="1400" baseline="30000" dirty="0" smtClean="0">
                <a:latin typeface="Comic Sans MS" panose="030F0702030302020204" pitchFamily="66" charset="0"/>
              </a:rPr>
              <a:t>π</a:t>
            </a:r>
            <a:r>
              <a:rPr lang="en-US" sz="1400" dirty="0" smtClean="0">
                <a:latin typeface="Comic Sans MS" panose="030F0702030302020204" pitchFamily="66" charset="0"/>
              </a:rPr>
              <a:t>/</a:t>
            </a:r>
            <a:r>
              <a:rPr lang="en-US" sz="1400" baseline="-25000" dirty="0" smtClean="0">
                <a:latin typeface="Comic Sans MS" panose="030F0702030302020204" pitchFamily="66" charset="0"/>
              </a:rPr>
              <a:t>2</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Where the tangents are:</a:t>
            </a:r>
          </a:p>
          <a:p>
            <a:pPr algn="ctr">
              <a:buAutoNum type="alphaLcParenR"/>
            </a:pPr>
            <a:r>
              <a:rPr lang="en-US" sz="1400" dirty="0" smtClean="0">
                <a:latin typeface="Comic Sans MS" panose="030F0702030302020204" pitchFamily="66" charset="0"/>
              </a:rPr>
              <a:t>Parallel to the initial line</a:t>
            </a:r>
          </a:p>
          <a:p>
            <a:pPr algn="ctr">
              <a:buAutoNum type="alphaLcParenR"/>
            </a:pPr>
            <a:r>
              <a:rPr lang="en-US" sz="1400" dirty="0" smtClean="0">
                <a:latin typeface="Comic Sans MS" panose="030F0702030302020204" pitchFamily="66" charset="0"/>
              </a:rPr>
              <a:t>Perpendicular to the initial line</a:t>
            </a:r>
          </a:p>
          <a:p>
            <a:pPr algn="ctr">
              <a:buAutoNum type="alphaLcParenR"/>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Give answers to 3 </a:t>
            </a:r>
            <a:r>
              <a:rPr lang="en-US" sz="1400" dirty="0" err="1" smtClean="0">
                <a:latin typeface="Comic Sans MS" panose="030F0702030302020204" pitchFamily="66" charset="0"/>
              </a:rPr>
              <a:t>s.f</a:t>
            </a:r>
            <a:r>
              <a:rPr lang="en-US" sz="1400" dirty="0" smtClean="0">
                <a:latin typeface="Comic Sans MS" panose="030F0702030302020204" pitchFamily="66" charset="0"/>
              </a:rPr>
              <a:t> where appropriate:</a:t>
            </a:r>
          </a:p>
          <a:p>
            <a:pPr marL="0" indent="0" algn="ctr">
              <a:buNone/>
            </a:pPr>
            <a:endParaRPr lang="en-US" sz="1400" dirty="0">
              <a:latin typeface="Comic Sans MS" panose="030F0702030302020204" pitchFamily="66" charset="0"/>
            </a:endParaRPr>
          </a:p>
          <a:p>
            <a:pPr algn="ctr">
              <a:buFont typeface="Wingdings"/>
              <a:buChar char="à"/>
            </a:pPr>
            <a:r>
              <a:rPr lang="en-US" sz="1400" dirty="0" smtClean="0">
                <a:latin typeface="Comic Sans MS" panose="030F0702030302020204" pitchFamily="66" charset="0"/>
                <a:sym typeface="Wingdings" panose="05000000000000000000" pitchFamily="2" charset="2"/>
              </a:rPr>
              <a:t>You </a:t>
            </a:r>
            <a:r>
              <a:rPr lang="en-US" sz="1400" dirty="0">
                <a:latin typeface="Comic Sans MS" panose="030F0702030302020204" pitchFamily="66" charset="0"/>
                <a:sym typeface="Wingdings" panose="05000000000000000000" pitchFamily="2" charset="2"/>
              </a:rPr>
              <a:t>can find the value of r for each, and use the sketch to find the equation of the </a:t>
            </a:r>
            <a:r>
              <a:rPr lang="en-US" sz="1400" dirty="0" smtClean="0">
                <a:latin typeface="Comic Sans MS" panose="030F0702030302020204" pitchFamily="66" charset="0"/>
                <a:sym typeface="Wingdings" panose="05000000000000000000" pitchFamily="2" charset="2"/>
              </a:rPr>
              <a:t>tangent</a:t>
            </a:r>
          </a:p>
        </p:txBody>
      </p:sp>
      <p:sp>
        <p:nvSpPr>
          <p:cNvPr id="4" name="TextBox 3"/>
          <p:cNvSpPr txBox="1"/>
          <p:nvPr/>
        </p:nvSpPr>
        <p:spPr>
          <a:xfrm>
            <a:off x="8722406" y="6550223"/>
            <a:ext cx="405880" cy="307777"/>
          </a:xfrm>
          <a:prstGeom prst="rect">
            <a:avLst/>
          </a:prstGeom>
          <a:noFill/>
        </p:spPr>
        <p:txBody>
          <a:bodyPr wrap="none" rtlCol="0">
            <a:spAutoFit/>
          </a:bodyPr>
          <a:lstStyle/>
          <a:p>
            <a:pPr algn="ctr"/>
            <a:r>
              <a:rPr lang="en-GB" sz="1400" dirty="0" smtClean="0">
                <a:latin typeface="Comic Sans MS" panose="030F0702030302020204" pitchFamily="66" charset="0"/>
              </a:rPr>
              <a:t>7E</a:t>
            </a:r>
            <a:endParaRPr lang="en-GB" sz="1400" dirty="0">
              <a:latin typeface="Comic Sans MS" panose="030F0702030302020204" pitchFamily="66" charset="0"/>
            </a:endParaRPr>
          </a:p>
        </p:txBody>
      </p:sp>
      <p:pic>
        <p:nvPicPr>
          <p:cNvPr id="5" name="Picture 6" descr="http://tutorial.math.lamar.edu/Classes/CalcIII/DIPolarCoords_files/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1227666" cy="1143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5" name="TextBox 24"/>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cxnSp>
        <p:nvCxnSpPr>
          <p:cNvPr id="27" name="Straight Arrow Connector 26"/>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cxnSp>
        <p:nvCxnSpPr>
          <p:cNvPr id="29" name="Straight Arrow Connector 28"/>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rotWithShape="1">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rotWithShape="1">
                <a:blip r:embed="rId10"/>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rotWithShape="1">
                <a:blip r:embed="rId11"/>
                <a:stretch>
                  <a:fillRect b="-1818"/>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3689268" y="1411187"/>
                <a:ext cx="2082140" cy="458395"/>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ea typeface="Cambria Math"/>
                        </a:rPr>
                        <m:t>𝜃</m:t>
                      </m:r>
                      <m:r>
                        <a:rPr lang="en-US" sz="1400" i="1" smtClean="0">
                          <a:latin typeface="Cambria Math"/>
                          <a:ea typeface="Cambria Math"/>
                        </a:rPr>
                        <m:t>=</m:t>
                      </m:r>
                      <m:f>
                        <m:fPr>
                          <m:ctrlPr>
                            <a:rPr lang="en-US" sz="1400" i="1" smtClean="0">
                              <a:latin typeface="Cambria Math"/>
                              <a:ea typeface="Cambria Math"/>
                            </a:rPr>
                          </m:ctrlPr>
                        </m:fPr>
                        <m:num>
                          <m:r>
                            <a:rPr lang="en-US" sz="1400" i="1" smtClean="0">
                              <a:latin typeface="Cambria Math"/>
                              <a:ea typeface="Cambria Math"/>
                            </a:rPr>
                            <m:t>𝜋</m:t>
                          </m:r>
                        </m:num>
                        <m:den>
                          <m:r>
                            <a:rPr lang="en-US" sz="1400" b="0" i="1" smtClean="0">
                              <a:latin typeface="Cambria Math"/>
                              <a:ea typeface="Cambria Math"/>
                            </a:rPr>
                            <m:t>2</m:t>
                          </m:r>
                        </m:den>
                      </m:f>
                      <m:r>
                        <a:rPr lang="en-US" sz="1400" i="1" smtClean="0">
                          <a:latin typeface="Cambria Math"/>
                          <a:ea typeface="Cambria Math"/>
                        </a:rPr>
                        <m:t>   </m:t>
                      </m:r>
                      <m:r>
                        <a:rPr lang="en-US" sz="1400" i="1" smtClean="0">
                          <a:latin typeface="Cambria Math"/>
                          <a:ea typeface="Cambria Math"/>
                        </a:rPr>
                        <m:t>𝑜𝑟</m:t>
                      </m:r>
                      <m:r>
                        <a:rPr lang="en-US" sz="1400" b="0" i="1" smtClean="0">
                          <a:latin typeface="Cambria Math"/>
                          <a:ea typeface="Cambria Math"/>
                        </a:rPr>
                        <m:t>   </m:t>
                      </m:r>
                      <m:r>
                        <a:rPr lang="en-US" sz="1400" i="1">
                          <a:latin typeface="Cambria Math"/>
                          <a:ea typeface="Cambria Math"/>
                        </a:rPr>
                        <m:t>𝜃</m:t>
                      </m:r>
                      <m:r>
                        <a:rPr lang="en-US" sz="1400" i="1">
                          <a:latin typeface="Cambria Math"/>
                          <a:ea typeface="Cambria Math"/>
                        </a:rPr>
                        <m:t>=0.615</m:t>
                      </m:r>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3689268" y="1411187"/>
                <a:ext cx="2082140" cy="458395"/>
              </a:xfrm>
              <a:prstGeom prst="rect">
                <a:avLst/>
              </a:prstGeom>
              <a:blipFill rotWithShape="1">
                <a:blip r:embed="rId12"/>
                <a:stretch>
                  <a:fillRect/>
                </a:stretch>
              </a:blipFill>
              <a:ln w="25400">
                <a:noFill/>
              </a:ln>
            </p:spPr>
            <p:txBody>
              <a:bodyPr/>
              <a:lstStyle/>
              <a:p>
                <a:r>
                  <a:rPr lang="en-GB">
                    <a:noFill/>
                  </a:rPr>
                  <a:t> </a:t>
                </a:r>
              </a:p>
            </p:txBody>
          </p:sp>
        </mc:Fallback>
      </mc:AlternateContent>
      <p:pic>
        <p:nvPicPr>
          <p:cNvPr id="57"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44868" t="14783" r="1345" b="38782"/>
          <a:stretch/>
        </p:blipFill>
        <p:spPr bwMode="auto">
          <a:xfrm>
            <a:off x="5913912" y="1442853"/>
            <a:ext cx="3008155" cy="2077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8" name="TextBox 57"/>
              <p:cNvSpPr txBox="1"/>
              <p:nvPr/>
            </p:nvSpPr>
            <p:spPr>
              <a:xfrm>
                <a:off x="3817917" y="1777342"/>
                <a:ext cx="1799112" cy="55412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𝑟</m:t>
                      </m:r>
                      <m:r>
                        <a:rPr lang="en-US" sz="1400" i="1" smtClean="0">
                          <a:latin typeface="Cambria Math"/>
                          <a:ea typeface="Cambria Math"/>
                        </a:rPr>
                        <m:t>=0  </m:t>
                      </m:r>
                      <m:r>
                        <a:rPr lang="en-US" sz="1400" b="0" i="1" smtClean="0">
                          <a:latin typeface="Cambria Math"/>
                          <a:ea typeface="Cambria Math"/>
                        </a:rPr>
                        <m:t> </m:t>
                      </m:r>
                      <m:r>
                        <a:rPr lang="en-US" sz="1400" i="1" smtClean="0">
                          <a:latin typeface="Cambria Math"/>
                          <a:ea typeface="Cambria Math"/>
                        </a:rPr>
                        <m:t>𝑜𝑟</m:t>
                      </m:r>
                      <m:r>
                        <a:rPr lang="en-US" sz="1400" b="0" i="1" smtClean="0">
                          <a:latin typeface="Cambria Math"/>
                          <a:ea typeface="Cambria Math"/>
                        </a:rPr>
                        <m:t>  </m:t>
                      </m:r>
                      <m:r>
                        <a:rPr lang="en-US" sz="1400" b="0" i="1" smtClean="0">
                          <a:latin typeface="Cambria Math"/>
                          <a:ea typeface="Cambria Math"/>
                        </a:rPr>
                        <m:t>𝑟</m:t>
                      </m:r>
                      <m:r>
                        <a:rPr lang="en-US" sz="1400" i="1">
                          <a:latin typeface="Cambria Math"/>
                          <a:ea typeface="Cambria Math"/>
                        </a:rPr>
                        <m:t>=</m:t>
                      </m:r>
                      <m:f>
                        <m:fPr>
                          <m:ctrlPr>
                            <a:rPr lang="en-US" sz="1400" i="1" smtClean="0">
                              <a:latin typeface="Cambria Math"/>
                              <a:ea typeface="Cambria Math"/>
                            </a:rPr>
                          </m:ctrlPr>
                        </m:fPr>
                        <m:num>
                          <m:r>
                            <a:rPr lang="en-US" sz="1400" b="0" i="1" smtClean="0">
                              <a:latin typeface="Cambria Math"/>
                              <a:ea typeface="Cambria Math"/>
                            </a:rPr>
                            <m:t>2</m:t>
                          </m:r>
                          <m:r>
                            <a:rPr lang="en-US" sz="1400" b="0" i="1" smtClean="0">
                              <a:latin typeface="Cambria Math"/>
                              <a:ea typeface="Cambria Math"/>
                            </a:rPr>
                            <m:t>𝑎</m:t>
                          </m:r>
                          <m:rad>
                            <m:radPr>
                              <m:degHide m:val="on"/>
                              <m:ctrlPr>
                                <a:rPr lang="en-US" sz="1400" b="0" i="1" smtClean="0">
                                  <a:latin typeface="Cambria Math"/>
                                  <a:ea typeface="Cambria Math"/>
                                </a:rPr>
                              </m:ctrlPr>
                            </m:radPr>
                            <m:deg/>
                            <m:e>
                              <m:r>
                                <a:rPr lang="en-US" sz="1400" b="0" i="1" smtClean="0">
                                  <a:latin typeface="Cambria Math"/>
                                  <a:ea typeface="Cambria Math"/>
                                </a:rPr>
                                <m:t>2</m:t>
                              </m:r>
                            </m:e>
                          </m:rad>
                        </m:num>
                        <m:den>
                          <m:r>
                            <a:rPr lang="en-US" sz="1400" b="0" i="1" smtClean="0">
                              <a:latin typeface="Cambria Math"/>
                              <a:ea typeface="Cambria Math"/>
                            </a:rPr>
                            <m:t>3</m:t>
                          </m:r>
                        </m:den>
                      </m:f>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3817917" y="1777342"/>
                <a:ext cx="1799112" cy="554126"/>
              </a:xfrm>
              <a:prstGeom prst="rect">
                <a:avLst/>
              </a:prstGeom>
              <a:blipFill rotWithShape="1">
                <a:blip r:embed="rId14"/>
                <a:stretch>
                  <a:fillRect/>
                </a:stretch>
              </a:blipFill>
              <a:ln w="25400">
                <a:noFill/>
              </a:ln>
            </p:spPr>
            <p:txBody>
              <a:bodyPr/>
              <a:lstStyle/>
              <a:p>
                <a:r>
                  <a:rPr lang="en-GB">
                    <a:noFill/>
                  </a:rPr>
                  <a:t> </a:t>
                </a:r>
              </a:p>
            </p:txBody>
          </p:sp>
        </mc:Fallback>
      </mc:AlternateContent>
      <p:grpSp>
        <p:nvGrpSpPr>
          <p:cNvPr id="59" name="Group 58"/>
          <p:cNvGrpSpPr/>
          <p:nvPr/>
        </p:nvGrpSpPr>
        <p:grpSpPr>
          <a:xfrm>
            <a:off x="6209805" y="2951017"/>
            <a:ext cx="152400" cy="152400"/>
            <a:chOff x="5105400" y="5029200"/>
            <a:chExt cx="152400" cy="152400"/>
          </a:xfrm>
        </p:grpSpPr>
        <p:cxnSp>
          <p:nvCxnSpPr>
            <p:cNvPr id="60" name="Straight Connector 59"/>
            <p:cNvCxnSpPr/>
            <p:nvPr/>
          </p:nvCxnSpPr>
          <p:spPr>
            <a:xfrm>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62" name="TextBox 61"/>
          <p:cNvSpPr txBox="1"/>
          <p:nvPr/>
        </p:nvSpPr>
        <p:spPr>
          <a:xfrm>
            <a:off x="5626696" y="2738228"/>
            <a:ext cx="663964" cy="276999"/>
          </a:xfrm>
          <a:prstGeom prst="rect">
            <a:avLst/>
          </a:prstGeom>
          <a:noFill/>
        </p:spPr>
        <p:txBody>
          <a:bodyPr wrap="none" rtlCol="0">
            <a:spAutoFit/>
          </a:bodyPr>
          <a:lstStyle/>
          <a:p>
            <a:r>
              <a:rPr lang="en-US" sz="1200" b="1" dirty="0" smtClean="0">
                <a:solidFill>
                  <a:srgbClr val="0000FF"/>
                </a:solidFill>
                <a:latin typeface="Comic Sans MS" panose="030F0702030302020204" pitchFamily="66" charset="0"/>
              </a:rPr>
              <a:t>(0,</a:t>
            </a:r>
            <a:r>
              <a:rPr lang="el-GR" sz="1200" b="1" baseline="30000" dirty="0" smtClean="0">
                <a:solidFill>
                  <a:srgbClr val="0000FF"/>
                </a:solidFill>
                <a:latin typeface="Comic Sans MS" panose="030F0702030302020204" pitchFamily="66" charset="0"/>
              </a:rPr>
              <a:t>π</a:t>
            </a:r>
            <a:r>
              <a:rPr lang="en-US" sz="1200" b="1" dirty="0" smtClean="0">
                <a:solidFill>
                  <a:srgbClr val="0000FF"/>
                </a:solidFill>
                <a:latin typeface="Comic Sans MS" panose="030F0702030302020204" pitchFamily="66" charset="0"/>
              </a:rPr>
              <a:t>/</a:t>
            </a:r>
            <a:r>
              <a:rPr lang="en-US" sz="1200" b="1" baseline="-25000" dirty="0" smtClean="0">
                <a:solidFill>
                  <a:srgbClr val="0000FF"/>
                </a:solidFill>
                <a:latin typeface="Comic Sans MS" panose="030F0702030302020204" pitchFamily="66" charset="0"/>
              </a:rPr>
              <a:t>2</a:t>
            </a:r>
            <a:r>
              <a:rPr lang="en-US" sz="1200" b="1" dirty="0" smtClean="0">
                <a:solidFill>
                  <a:srgbClr val="0000FF"/>
                </a:solidFill>
                <a:latin typeface="Comic Sans MS" panose="030F0702030302020204" pitchFamily="66" charset="0"/>
              </a:rPr>
              <a:t>)</a:t>
            </a:r>
            <a:endParaRPr lang="en-GB" sz="1200" b="1" dirty="0">
              <a:solidFill>
                <a:srgbClr val="0000FF"/>
              </a:solidFill>
              <a:latin typeface="Comic Sans MS" panose="030F0702030302020204" pitchFamily="66" charset="0"/>
            </a:endParaRPr>
          </a:p>
        </p:txBody>
      </p:sp>
      <p:cxnSp>
        <p:nvCxnSpPr>
          <p:cNvPr id="63" name="Straight Connector 62"/>
          <p:cNvCxnSpPr/>
          <p:nvPr/>
        </p:nvCxnSpPr>
        <p:spPr>
          <a:xfrm rot="16200000">
            <a:off x="5734791" y="2978728"/>
            <a:ext cx="1091540"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7525988" y="2082140"/>
            <a:ext cx="152400" cy="152400"/>
            <a:chOff x="5105400" y="5029200"/>
            <a:chExt cx="152400" cy="152400"/>
          </a:xfrm>
        </p:grpSpPr>
        <p:cxnSp>
          <p:nvCxnSpPr>
            <p:cNvPr id="65" name="Straight Connector 64"/>
            <p:cNvCxnSpPr/>
            <p:nvPr/>
          </p:nvCxnSpPr>
          <p:spPr>
            <a:xfrm>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p:cNvCxnSpPr/>
          <p:nvPr/>
        </p:nvCxnSpPr>
        <p:spPr>
          <a:xfrm rot="16200000">
            <a:off x="7062851" y="2216728"/>
            <a:ext cx="1091540"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643522" y="1999979"/>
            <a:ext cx="1196161" cy="276999"/>
          </a:xfrm>
          <a:prstGeom prst="rect">
            <a:avLst/>
          </a:prstGeom>
          <a:noFill/>
        </p:spPr>
        <p:txBody>
          <a:bodyPr wrap="none" rtlCol="0">
            <a:spAutoFit/>
          </a:bodyPr>
          <a:lstStyle/>
          <a:p>
            <a:r>
              <a:rPr lang="en-US" sz="1200" b="1" dirty="0" smtClean="0">
                <a:solidFill>
                  <a:srgbClr val="0000FF"/>
                </a:solidFill>
                <a:latin typeface="Comic Sans MS" panose="030F0702030302020204" pitchFamily="66" charset="0"/>
              </a:rPr>
              <a:t>(</a:t>
            </a:r>
            <a:r>
              <a:rPr lang="en-US" sz="1200" b="1" baseline="30000" dirty="0" smtClean="0">
                <a:solidFill>
                  <a:srgbClr val="0000FF"/>
                </a:solidFill>
                <a:latin typeface="Comic Sans MS" panose="030F0702030302020204" pitchFamily="66" charset="0"/>
              </a:rPr>
              <a:t>2a√2</a:t>
            </a:r>
            <a:r>
              <a:rPr lang="en-US" sz="1200" b="1" dirty="0" smtClean="0">
                <a:solidFill>
                  <a:srgbClr val="0000FF"/>
                </a:solidFill>
                <a:latin typeface="Comic Sans MS" panose="030F0702030302020204" pitchFamily="66" charset="0"/>
              </a:rPr>
              <a:t>/</a:t>
            </a:r>
            <a:r>
              <a:rPr lang="en-US" sz="1200" b="1" baseline="-25000" dirty="0" smtClean="0">
                <a:solidFill>
                  <a:srgbClr val="0000FF"/>
                </a:solidFill>
                <a:latin typeface="Comic Sans MS" panose="030F0702030302020204" pitchFamily="66" charset="0"/>
              </a:rPr>
              <a:t>3</a:t>
            </a:r>
            <a:r>
              <a:rPr lang="en-US" sz="1200" b="1" dirty="0" smtClean="0">
                <a:solidFill>
                  <a:srgbClr val="0000FF"/>
                </a:solidFill>
                <a:latin typeface="Comic Sans MS" panose="030F0702030302020204" pitchFamily="66" charset="0"/>
              </a:rPr>
              <a:t>,0.615)</a:t>
            </a:r>
            <a:endParaRPr lang="en-GB" sz="1200" b="1" dirty="0">
              <a:solidFill>
                <a:srgbClr val="0000FF"/>
              </a:solidFill>
              <a:latin typeface="Comic Sans MS" panose="030F0702030302020204" pitchFamily="66" charset="0"/>
            </a:endParaRPr>
          </a:p>
        </p:txBody>
      </p:sp>
      <p:sp>
        <p:nvSpPr>
          <p:cNvPr id="69" name="TextBox 68"/>
          <p:cNvSpPr txBox="1"/>
          <p:nvPr/>
        </p:nvSpPr>
        <p:spPr>
          <a:xfrm>
            <a:off x="5343896" y="3800103"/>
            <a:ext cx="2858475" cy="307777"/>
          </a:xfrm>
          <a:prstGeom prst="rect">
            <a:avLst/>
          </a:prstGeom>
          <a:noFill/>
        </p:spPr>
        <p:txBody>
          <a:bodyPr wrap="none" rtlCol="0">
            <a:spAutoFit/>
          </a:bodyPr>
          <a:lstStyle/>
          <a:p>
            <a:r>
              <a:rPr lang="en-US" sz="1400" dirty="0" smtClean="0">
                <a:solidFill>
                  <a:srgbClr val="0000FF"/>
                </a:solidFill>
                <a:latin typeface="Comic Sans MS" panose="030F0702030302020204" pitchFamily="66" charset="0"/>
              </a:rPr>
              <a:t>The equation of this line is just:</a:t>
            </a:r>
            <a:endParaRPr lang="en-GB" sz="1400" dirty="0">
              <a:solidFill>
                <a:srgbClr val="0000FF"/>
              </a:solidFill>
              <a:latin typeface="Comic Sans MS" panose="030F0702030302020204" pitchFamily="66" charset="0"/>
            </a:endParaRPr>
          </a:p>
        </p:txBody>
      </p:sp>
      <p:cxnSp>
        <p:nvCxnSpPr>
          <p:cNvPr id="70" name="Straight Arrow Connector 69"/>
          <p:cNvCxnSpPr/>
          <p:nvPr/>
        </p:nvCxnSpPr>
        <p:spPr>
          <a:xfrm flipH="1" flipV="1">
            <a:off x="6424551" y="3289465"/>
            <a:ext cx="332509" cy="48688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TextBox 70"/>
              <p:cNvSpPr txBox="1"/>
              <p:nvPr/>
            </p:nvSpPr>
            <p:spPr>
              <a:xfrm>
                <a:off x="6460176" y="4102924"/>
                <a:ext cx="768352" cy="5143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rgbClr val="0000FF"/>
                          </a:solidFill>
                          <a:latin typeface="Cambria Math"/>
                          <a:ea typeface="Cambria Math"/>
                        </a:rPr>
                        <m:t>𝜃</m:t>
                      </m:r>
                      <m:r>
                        <a:rPr lang="en-US" sz="1600" b="0" i="1" smtClean="0">
                          <a:solidFill>
                            <a:srgbClr val="0000FF"/>
                          </a:solidFill>
                          <a:latin typeface="Cambria Math"/>
                          <a:ea typeface="Cambria Math"/>
                        </a:rPr>
                        <m:t>=</m:t>
                      </m:r>
                      <m:f>
                        <m:fPr>
                          <m:ctrlPr>
                            <a:rPr lang="en-US" sz="1600" i="1" smtClean="0">
                              <a:solidFill>
                                <a:srgbClr val="0000FF"/>
                              </a:solidFill>
                              <a:latin typeface="Cambria Math"/>
                              <a:ea typeface="Cambria Math"/>
                            </a:rPr>
                          </m:ctrlPr>
                        </m:fPr>
                        <m:num>
                          <m:r>
                            <a:rPr lang="en-US" sz="1600" b="0" i="1" smtClean="0">
                              <a:solidFill>
                                <a:srgbClr val="0000FF"/>
                              </a:solidFill>
                              <a:latin typeface="Cambria Math"/>
                              <a:ea typeface="Cambria Math"/>
                            </a:rPr>
                            <m:t>𝜋</m:t>
                          </m:r>
                        </m:num>
                        <m:den>
                          <m:r>
                            <a:rPr lang="en-US" sz="1600" b="0" i="1" smtClean="0">
                              <a:solidFill>
                                <a:srgbClr val="0000FF"/>
                              </a:solidFill>
                              <a:latin typeface="Cambria Math"/>
                              <a:ea typeface="Cambria Math"/>
                            </a:rPr>
                            <m:t>2</m:t>
                          </m:r>
                        </m:den>
                      </m:f>
                    </m:oMath>
                  </m:oMathPara>
                </a14:m>
                <a:endParaRPr lang="en-GB" sz="1600" dirty="0">
                  <a:solidFill>
                    <a:srgbClr val="0000FF"/>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6460176" y="4102924"/>
                <a:ext cx="768352" cy="514372"/>
              </a:xfrm>
              <a:prstGeom prst="rect">
                <a:avLst/>
              </a:prstGeom>
              <a:blipFill rotWithShape="1">
                <a:blip r:embed="rId15"/>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4332514" y="2438399"/>
                <a:ext cx="746743" cy="5107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tx1"/>
                          </a:solidFill>
                          <a:latin typeface="Cambria Math"/>
                          <a:ea typeface="Cambria Math"/>
                        </a:rPr>
                        <m:t>𝜃</m:t>
                      </m:r>
                      <m:r>
                        <a:rPr lang="en-US" sz="1600" b="0" i="1" smtClean="0">
                          <a:solidFill>
                            <a:schemeClr val="tx1"/>
                          </a:solidFill>
                          <a:latin typeface="Cambria Math"/>
                          <a:ea typeface="Cambria Math"/>
                        </a:rPr>
                        <m:t>=</m:t>
                      </m:r>
                      <m:f>
                        <m:fPr>
                          <m:ctrlPr>
                            <a:rPr lang="en-US" sz="1600" b="0" i="1" smtClean="0">
                              <a:solidFill>
                                <a:schemeClr val="tx1"/>
                              </a:solidFill>
                              <a:latin typeface="Cambria Math"/>
                              <a:ea typeface="Cambria Math"/>
                            </a:rPr>
                          </m:ctrlPr>
                        </m:fPr>
                        <m:num>
                          <m:r>
                            <a:rPr lang="en-US" sz="1600" b="0" i="1" smtClean="0">
                              <a:solidFill>
                                <a:schemeClr val="tx1"/>
                              </a:solidFill>
                              <a:latin typeface="Cambria Math"/>
                              <a:ea typeface="Cambria Math"/>
                            </a:rPr>
                            <m:t>𝜋</m:t>
                          </m:r>
                        </m:num>
                        <m:den>
                          <m:r>
                            <a:rPr lang="en-US" sz="1600" b="0" i="1" smtClean="0">
                              <a:solidFill>
                                <a:schemeClr val="tx1"/>
                              </a:solidFill>
                              <a:latin typeface="Cambria Math"/>
                              <a:ea typeface="Cambria Math"/>
                            </a:rPr>
                            <m:t>2</m:t>
                          </m:r>
                        </m:den>
                      </m:f>
                    </m:oMath>
                  </m:oMathPara>
                </a14:m>
                <a:endParaRPr lang="en-GB" sz="1600" dirty="0">
                  <a:solidFill>
                    <a:schemeClr val="tx1"/>
                  </a:solidFill>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4332514" y="2438399"/>
                <a:ext cx="746743" cy="510781"/>
              </a:xfrm>
              <a:prstGeom prst="rect">
                <a:avLst/>
              </a:prstGeom>
              <a:blipFill rotWithShape="1">
                <a:blip r:embed="rId16"/>
                <a:stretch>
                  <a:fillRect b="-3571"/>
                </a:stretch>
              </a:blipFill>
            </p:spPr>
            <p:txBody>
              <a:bodyPr/>
              <a:lstStyle/>
              <a:p>
                <a:r>
                  <a:rPr lang="en-GB">
                    <a:noFill/>
                  </a:rPr>
                  <a:t> </a:t>
                </a:r>
              </a:p>
            </p:txBody>
          </p:sp>
        </mc:Fallback>
      </mc:AlternateContent>
    </p:spTree>
    <p:extLst>
      <p:ext uri="{BB962C8B-B14F-4D97-AF65-F5344CB8AC3E}">
        <p14:creationId xmlns:p14="http://schemas.microsoft.com/office/powerpoint/2010/main" val="143466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Effect transition="in" filter="blinds(horizontal)">
                                      <p:cBhvr>
                                        <p:cTn id="7" dur="500"/>
                                        <p:tgtEl>
                                          <p:spTgt spid="3">
                                            <p:txEl>
                                              <p:pRg st="12"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blinds(horizontal)">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blinds(horizontal)">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blinds(horizontal)">
                                      <p:cBhvr>
                                        <p:cTn id="22" dur="500"/>
                                        <p:tgtEl>
                                          <p:spTgt spid="5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blinds(horizontal)">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blinds(horizontal)">
                                      <p:cBhvr>
                                        <p:cTn id="30" dur="500"/>
                                        <p:tgtEl>
                                          <p:spTgt spid="6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linds(horizontal)">
                                      <p:cBhvr>
                                        <p:cTn id="35" dur="500"/>
                                        <p:tgtEl>
                                          <p:spTgt spid="6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blinds(horizontal)">
                                      <p:cBhvr>
                                        <p:cTn id="38" dur="500"/>
                                        <p:tgtEl>
                                          <p:spTgt spid="6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blinds(horizontal)">
                                      <p:cBhvr>
                                        <p:cTn id="43" dur="500"/>
                                        <p:tgtEl>
                                          <p:spTgt spid="67"/>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70"/>
                                        </p:tgtEl>
                                        <p:attrNameLst>
                                          <p:attrName>style.visibility</p:attrName>
                                        </p:attrNameLst>
                                      </p:cBhvr>
                                      <p:to>
                                        <p:strVal val="visible"/>
                                      </p:to>
                                    </p:set>
                                    <p:animEffect transition="in" filter="blinds(horizontal)">
                                      <p:cBhvr>
                                        <p:cTn id="48" dur="500"/>
                                        <p:tgtEl>
                                          <p:spTgt spid="70"/>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blinds(horizontal)">
                                      <p:cBhvr>
                                        <p:cTn id="53" dur="500"/>
                                        <p:tgtEl>
                                          <p:spTgt spid="69"/>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blinds(horizontal)">
                                      <p:cBhvr>
                                        <p:cTn id="58" dur="500"/>
                                        <p:tgtEl>
                                          <p:spTgt spid="71"/>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blinds(horizontal)">
                                      <p:cBhvr>
                                        <p:cTn id="63" dur="500"/>
                                        <p:tgtEl>
                                          <p:spTgt spid="96"/>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nodeType="clickEffect">
                                  <p:stCondLst>
                                    <p:cond delay="0"/>
                                  </p:stCondLst>
                                  <p:childTnLst>
                                    <p:animEffect transition="out" filter="blinds(horizontal)">
                                      <p:cBhvr>
                                        <p:cTn id="67" dur="500"/>
                                        <p:tgtEl>
                                          <p:spTgt spid="59"/>
                                        </p:tgtEl>
                                      </p:cBhvr>
                                    </p:animEffect>
                                    <p:set>
                                      <p:cBhvr>
                                        <p:cTn id="68" dur="1" fill="hold">
                                          <p:stCondLst>
                                            <p:cond delay="499"/>
                                          </p:stCondLst>
                                        </p:cTn>
                                        <p:tgtEl>
                                          <p:spTgt spid="59"/>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62"/>
                                        </p:tgtEl>
                                      </p:cBhvr>
                                    </p:animEffect>
                                    <p:set>
                                      <p:cBhvr>
                                        <p:cTn id="71" dur="1" fill="hold">
                                          <p:stCondLst>
                                            <p:cond delay="499"/>
                                          </p:stCondLst>
                                        </p:cTn>
                                        <p:tgtEl>
                                          <p:spTgt spid="62"/>
                                        </p:tgtEl>
                                        <p:attrNameLst>
                                          <p:attrName>style.visibility</p:attrName>
                                        </p:attrNameLst>
                                      </p:cBhvr>
                                      <p:to>
                                        <p:strVal val="hidden"/>
                                      </p:to>
                                    </p:set>
                                  </p:childTnLst>
                                </p:cTn>
                              </p:par>
                              <p:par>
                                <p:cTn id="72" presetID="3" presetClass="exit" presetSubtype="10" fill="hold" nodeType="withEffect">
                                  <p:stCondLst>
                                    <p:cond delay="0"/>
                                  </p:stCondLst>
                                  <p:childTnLst>
                                    <p:animEffect transition="out" filter="blinds(horizontal)">
                                      <p:cBhvr>
                                        <p:cTn id="73" dur="500"/>
                                        <p:tgtEl>
                                          <p:spTgt spid="63"/>
                                        </p:tgtEl>
                                      </p:cBhvr>
                                    </p:animEffect>
                                    <p:set>
                                      <p:cBhvr>
                                        <p:cTn id="74" dur="1" fill="hold">
                                          <p:stCondLst>
                                            <p:cond delay="499"/>
                                          </p:stCondLst>
                                        </p:cTn>
                                        <p:tgtEl>
                                          <p:spTgt spid="63"/>
                                        </p:tgtEl>
                                        <p:attrNameLst>
                                          <p:attrName>style.visibility</p:attrName>
                                        </p:attrNameLst>
                                      </p:cBhvr>
                                      <p:to>
                                        <p:strVal val="hidden"/>
                                      </p:to>
                                    </p:set>
                                  </p:childTnLst>
                                </p:cTn>
                              </p:par>
                              <p:par>
                                <p:cTn id="75" presetID="3" presetClass="exit" presetSubtype="10" fill="hold" nodeType="withEffect">
                                  <p:stCondLst>
                                    <p:cond delay="0"/>
                                  </p:stCondLst>
                                  <p:childTnLst>
                                    <p:animEffect transition="out" filter="blinds(horizontal)">
                                      <p:cBhvr>
                                        <p:cTn id="76" dur="500"/>
                                        <p:tgtEl>
                                          <p:spTgt spid="70"/>
                                        </p:tgtEl>
                                      </p:cBhvr>
                                    </p:animEffect>
                                    <p:set>
                                      <p:cBhvr>
                                        <p:cTn id="77" dur="1" fill="hold">
                                          <p:stCondLst>
                                            <p:cond delay="499"/>
                                          </p:stCondLst>
                                        </p:cTn>
                                        <p:tgtEl>
                                          <p:spTgt spid="70"/>
                                        </p:tgtEl>
                                        <p:attrNameLst>
                                          <p:attrName>style.visibility</p:attrName>
                                        </p:attrNameLst>
                                      </p:cBhvr>
                                      <p:to>
                                        <p:strVal val="hidden"/>
                                      </p:to>
                                    </p:set>
                                  </p:childTnLst>
                                </p:cTn>
                              </p:par>
                              <p:par>
                                <p:cTn id="78" presetID="3" presetClass="exit" presetSubtype="10" fill="hold" grpId="1" nodeType="withEffect">
                                  <p:stCondLst>
                                    <p:cond delay="0"/>
                                  </p:stCondLst>
                                  <p:childTnLst>
                                    <p:animEffect transition="out" filter="blinds(horizontal)">
                                      <p:cBhvr>
                                        <p:cTn id="79" dur="500"/>
                                        <p:tgtEl>
                                          <p:spTgt spid="69"/>
                                        </p:tgtEl>
                                      </p:cBhvr>
                                    </p:animEffect>
                                    <p:set>
                                      <p:cBhvr>
                                        <p:cTn id="80" dur="1" fill="hold">
                                          <p:stCondLst>
                                            <p:cond delay="499"/>
                                          </p:stCondLst>
                                        </p:cTn>
                                        <p:tgtEl>
                                          <p:spTgt spid="69"/>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71"/>
                                        </p:tgtEl>
                                      </p:cBhvr>
                                    </p:animEffect>
                                    <p:set>
                                      <p:cBhvr>
                                        <p:cTn id="83" dur="1" fill="hold">
                                          <p:stCondLst>
                                            <p:cond delay="499"/>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2" grpId="0"/>
      <p:bldP spid="62" grpId="1"/>
      <p:bldP spid="68" grpId="0"/>
      <p:bldP spid="69" grpId="0"/>
      <p:bldP spid="69" grpId="1"/>
      <p:bldP spid="71" grpId="0"/>
      <p:bldP spid="71" grpId="1"/>
      <p:bldP spid="9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152400" y="1600200"/>
            <a:ext cx="3429000" cy="4895603"/>
          </a:xfrm>
        </p:spPr>
        <p:txBody>
          <a:bodyPr>
            <a:normAutofit/>
          </a:bodyPr>
          <a:lstStyle/>
          <a:p>
            <a:pPr marL="0" indent="0" algn="ctr">
              <a:buNone/>
            </a:pPr>
            <a:r>
              <a:rPr lang="en-GB" sz="1400" b="1" dirty="0" smtClean="0">
                <a:latin typeface="Comic Sans MS" panose="030F0702030302020204" pitchFamily="66" charset="0"/>
              </a:rPr>
              <a:t>You can use the Polar equation to find tangents to a curve that are parallel or perpendicular to the original line</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Find the coordinates and the equations of the tangents to the curve:</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r = asin2</a:t>
            </a:r>
            <a:r>
              <a:rPr lang="el-GR" sz="1400" dirty="0" smtClean="0">
                <a:latin typeface="Comic Sans MS" panose="030F0702030302020204" pitchFamily="66" charset="0"/>
              </a:rPr>
              <a:t>θ</a:t>
            </a:r>
            <a:r>
              <a:rPr lang="en-US" sz="1400" dirty="0" smtClean="0">
                <a:latin typeface="Comic Sans MS" panose="030F0702030302020204" pitchFamily="66" charset="0"/>
              </a:rPr>
              <a:t>,     0 ≤ </a:t>
            </a:r>
            <a:r>
              <a:rPr lang="el-GR" sz="1400" dirty="0" smtClean="0">
                <a:latin typeface="Comic Sans MS" panose="030F0702030302020204" pitchFamily="66" charset="0"/>
              </a:rPr>
              <a:t>θ</a:t>
            </a:r>
            <a:r>
              <a:rPr lang="en-US" sz="1400" dirty="0" smtClean="0">
                <a:latin typeface="Comic Sans MS" panose="030F0702030302020204" pitchFamily="66" charset="0"/>
              </a:rPr>
              <a:t> ≤ </a:t>
            </a:r>
            <a:r>
              <a:rPr lang="el-GR" sz="1400" baseline="30000" dirty="0" smtClean="0">
                <a:latin typeface="Comic Sans MS" panose="030F0702030302020204" pitchFamily="66" charset="0"/>
              </a:rPr>
              <a:t>π</a:t>
            </a:r>
            <a:r>
              <a:rPr lang="en-US" sz="1400" dirty="0" smtClean="0">
                <a:latin typeface="Comic Sans MS" panose="030F0702030302020204" pitchFamily="66" charset="0"/>
              </a:rPr>
              <a:t>/</a:t>
            </a:r>
            <a:r>
              <a:rPr lang="en-US" sz="1400" baseline="-25000" dirty="0" smtClean="0">
                <a:latin typeface="Comic Sans MS" panose="030F0702030302020204" pitchFamily="66" charset="0"/>
              </a:rPr>
              <a:t>2</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Where the tangents are:</a:t>
            </a:r>
          </a:p>
          <a:p>
            <a:pPr algn="ctr">
              <a:buAutoNum type="alphaLcParenR"/>
            </a:pPr>
            <a:r>
              <a:rPr lang="en-US" sz="1400" dirty="0" smtClean="0">
                <a:latin typeface="Comic Sans MS" panose="030F0702030302020204" pitchFamily="66" charset="0"/>
              </a:rPr>
              <a:t>Parallel to the initial line</a:t>
            </a:r>
          </a:p>
          <a:p>
            <a:pPr algn="ctr">
              <a:buAutoNum type="alphaLcParenR"/>
            </a:pPr>
            <a:r>
              <a:rPr lang="en-US" sz="1400" dirty="0" smtClean="0">
                <a:latin typeface="Comic Sans MS" panose="030F0702030302020204" pitchFamily="66" charset="0"/>
              </a:rPr>
              <a:t>Perpendicular to the initial line</a:t>
            </a:r>
          </a:p>
          <a:p>
            <a:pPr algn="ctr">
              <a:buAutoNum type="alphaLcParenR"/>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Give answers to 3 </a:t>
            </a:r>
            <a:r>
              <a:rPr lang="en-US" sz="1400" dirty="0" err="1" smtClean="0">
                <a:latin typeface="Comic Sans MS" panose="030F0702030302020204" pitchFamily="66" charset="0"/>
              </a:rPr>
              <a:t>s.f</a:t>
            </a:r>
            <a:r>
              <a:rPr lang="en-US" sz="1400" dirty="0" smtClean="0">
                <a:latin typeface="Comic Sans MS" panose="030F0702030302020204" pitchFamily="66" charset="0"/>
              </a:rPr>
              <a:t> where appropriate:</a:t>
            </a:r>
          </a:p>
        </p:txBody>
      </p:sp>
      <p:sp>
        <p:nvSpPr>
          <p:cNvPr id="4" name="TextBox 3"/>
          <p:cNvSpPr txBox="1"/>
          <p:nvPr/>
        </p:nvSpPr>
        <p:spPr>
          <a:xfrm>
            <a:off x="8722406" y="6550223"/>
            <a:ext cx="405880" cy="307777"/>
          </a:xfrm>
          <a:prstGeom prst="rect">
            <a:avLst/>
          </a:prstGeom>
          <a:noFill/>
        </p:spPr>
        <p:txBody>
          <a:bodyPr wrap="none" rtlCol="0">
            <a:spAutoFit/>
          </a:bodyPr>
          <a:lstStyle/>
          <a:p>
            <a:pPr algn="ctr"/>
            <a:r>
              <a:rPr lang="en-GB" sz="1400" dirty="0" smtClean="0">
                <a:latin typeface="Comic Sans MS" panose="030F0702030302020204" pitchFamily="66" charset="0"/>
              </a:rPr>
              <a:t>7E</a:t>
            </a:r>
            <a:endParaRPr lang="en-GB" sz="1400" dirty="0">
              <a:latin typeface="Comic Sans MS" panose="030F0702030302020204" pitchFamily="66" charset="0"/>
            </a:endParaRPr>
          </a:p>
        </p:txBody>
      </p:sp>
      <p:pic>
        <p:nvPicPr>
          <p:cNvPr id="5" name="Picture 6" descr="http://tutorial.math.lamar.edu/Classes/CalcIII/DIPolarCoords_files/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1227666" cy="1143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5" name="TextBox 24"/>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cxnSp>
        <p:nvCxnSpPr>
          <p:cNvPr id="27" name="Straight Arrow Connector 26"/>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cxnSp>
        <p:nvCxnSpPr>
          <p:cNvPr id="29" name="Straight Arrow Connector 28"/>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rotWithShape="1">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rotWithShape="1">
                <a:blip r:embed="rId10"/>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rotWithShape="1">
                <a:blip r:embed="rId11"/>
                <a:stretch>
                  <a:fillRect b="-1818"/>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3689268" y="1411187"/>
                <a:ext cx="2082140" cy="458395"/>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ea typeface="Cambria Math"/>
                        </a:rPr>
                        <m:t>𝜃</m:t>
                      </m:r>
                      <m:r>
                        <a:rPr lang="en-US" sz="1400" i="1" smtClean="0">
                          <a:latin typeface="Cambria Math"/>
                          <a:ea typeface="Cambria Math"/>
                        </a:rPr>
                        <m:t>=</m:t>
                      </m:r>
                      <m:f>
                        <m:fPr>
                          <m:ctrlPr>
                            <a:rPr lang="en-US" sz="1400" i="1" smtClean="0">
                              <a:latin typeface="Cambria Math"/>
                              <a:ea typeface="Cambria Math"/>
                            </a:rPr>
                          </m:ctrlPr>
                        </m:fPr>
                        <m:num>
                          <m:r>
                            <a:rPr lang="en-US" sz="1400" i="1" smtClean="0">
                              <a:latin typeface="Cambria Math"/>
                              <a:ea typeface="Cambria Math"/>
                            </a:rPr>
                            <m:t>𝜋</m:t>
                          </m:r>
                        </m:num>
                        <m:den>
                          <m:r>
                            <a:rPr lang="en-US" sz="1400" b="0" i="1" smtClean="0">
                              <a:latin typeface="Cambria Math"/>
                              <a:ea typeface="Cambria Math"/>
                            </a:rPr>
                            <m:t>2</m:t>
                          </m:r>
                        </m:den>
                      </m:f>
                      <m:r>
                        <a:rPr lang="en-US" sz="1400" i="1" smtClean="0">
                          <a:latin typeface="Cambria Math"/>
                          <a:ea typeface="Cambria Math"/>
                        </a:rPr>
                        <m:t>   </m:t>
                      </m:r>
                      <m:r>
                        <a:rPr lang="en-US" sz="1400" i="1" smtClean="0">
                          <a:latin typeface="Cambria Math"/>
                          <a:ea typeface="Cambria Math"/>
                        </a:rPr>
                        <m:t>𝑜𝑟</m:t>
                      </m:r>
                      <m:r>
                        <a:rPr lang="en-US" sz="1400" b="0" i="1" smtClean="0">
                          <a:latin typeface="Cambria Math"/>
                          <a:ea typeface="Cambria Math"/>
                        </a:rPr>
                        <m:t>   </m:t>
                      </m:r>
                      <m:r>
                        <a:rPr lang="en-US" sz="1400" i="1">
                          <a:latin typeface="Cambria Math"/>
                          <a:ea typeface="Cambria Math"/>
                        </a:rPr>
                        <m:t>𝜃</m:t>
                      </m:r>
                      <m:r>
                        <a:rPr lang="en-US" sz="1400" i="1">
                          <a:latin typeface="Cambria Math"/>
                          <a:ea typeface="Cambria Math"/>
                        </a:rPr>
                        <m:t>=0.615</m:t>
                      </m:r>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3689268" y="1411187"/>
                <a:ext cx="2082140" cy="458395"/>
              </a:xfrm>
              <a:prstGeom prst="rect">
                <a:avLst/>
              </a:prstGeom>
              <a:blipFill rotWithShape="1">
                <a:blip r:embed="rId12"/>
                <a:stretch>
                  <a:fillRect/>
                </a:stretch>
              </a:blipFill>
              <a:ln w="25400">
                <a:noFill/>
              </a:ln>
            </p:spPr>
            <p:txBody>
              <a:bodyPr/>
              <a:lstStyle/>
              <a:p>
                <a:r>
                  <a:rPr lang="en-GB">
                    <a:noFill/>
                  </a:rPr>
                  <a:t> </a:t>
                </a:r>
              </a:p>
            </p:txBody>
          </p:sp>
        </mc:Fallback>
      </mc:AlternateContent>
      <p:pic>
        <p:nvPicPr>
          <p:cNvPr id="57"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44868" t="14783" r="1345" b="38782"/>
          <a:stretch/>
        </p:blipFill>
        <p:spPr bwMode="auto">
          <a:xfrm>
            <a:off x="5913912" y="1442853"/>
            <a:ext cx="3008155" cy="2077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8" name="TextBox 57"/>
              <p:cNvSpPr txBox="1"/>
              <p:nvPr/>
            </p:nvSpPr>
            <p:spPr>
              <a:xfrm>
                <a:off x="3817917" y="1777342"/>
                <a:ext cx="1799112" cy="55412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𝑟</m:t>
                      </m:r>
                      <m:r>
                        <a:rPr lang="en-US" sz="1400" i="1" smtClean="0">
                          <a:latin typeface="Cambria Math"/>
                          <a:ea typeface="Cambria Math"/>
                        </a:rPr>
                        <m:t>=0  </m:t>
                      </m:r>
                      <m:r>
                        <a:rPr lang="en-US" sz="1400" b="0" i="1" smtClean="0">
                          <a:latin typeface="Cambria Math"/>
                          <a:ea typeface="Cambria Math"/>
                        </a:rPr>
                        <m:t> </m:t>
                      </m:r>
                      <m:r>
                        <a:rPr lang="en-US" sz="1400" i="1" smtClean="0">
                          <a:latin typeface="Cambria Math"/>
                          <a:ea typeface="Cambria Math"/>
                        </a:rPr>
                        <m:t>𝑜𝑟</m:t>
                      </m:r>
                      <m:r>
                        <a:rPr lang="en-US" sz="1400" b="0" i="1" smtClean="0">
                          <a:latin typeface="Cambria Math"/>
                          <a:ea typeface="Cambria Math"/>
                        </a:rPr>
                        <m:t>  </m:t>
                      </m:r>
                      <m:r>
                        <a:rPr lang="en-US" sz="1400" b="0" i="1" smtClean="0">
                          <a:latin typeface="Cambria Math"/>
                          <a:ea typeface="Cambria Math"/>
                        </a:rPr>
                        <m:t>𝑟</m:t>
                      </m:r>
                      <m:r>
                        <a:rPr lang="en-US" sz="1400" i="1">
                          <a:latin typeface="Cambria Math"/>
                          <a:ea typeface="Cambria Math"/>
                        </a:rPr>
                        <m:t>=</m:t>
                      </m:r>
                      <m:f>
                        <m:fPr>
                          <m:ctrlPr>
                            <a:rPr lang="en-US" sz="1400" i="1" smtClean="0">
                              <a:latin typeface="Cambria Math"/>
                              <a:ea typeface="Cambria Math"/>
                            </a:rPr>
                          </m:ctrlPr>
                        </m:fPr>
                        <m:num>
                          <m:r>
                            <a:rPr lang="en-US" sz="1400" b="0" i="1" smtClean="0">
                              <a:latin typeface="Cambria Math"/>
                              <a:ea typeface="Cambria Math"/>
                            </a:rPr>
                            <m:t>2</m:t>
                          </m:r>
                          <m:r>
                            <a:rPr lang="en-US" sz="1400" b="0" i="1" smtClean="0">
                              <a:latin typeface="Cambria Math"/>
                              <a:ea typeface="Cambria Math"/>
                            </a:rPr>
                            <m:t>𝑎</m:t>
                          </m:r>
                          <m:rad>
                            <m:radPr>
                              <m:degHide m:val="on"/>
                              <m:ctrlPr>
                                <a:rPr lang="en-US" sz="1400" b="0" i="1" smtClean="0">
                                  <a:latin typeface="Cambria Math"/>
                                  <a:ea typeface="Cambria Math"/>
                                </a:rPr>
                              </m:ctrlPr>
                            </m:radPr>
                            <m:deg/>
                            <m:e>
                              <m:r>
                                <a:rPr lang="en-US" sz="1400" b="0" i="1" smtClean="0">
                                  <a:latin typeface="Cambria Math"/>
                                  <a:ea typeface="Cambria Math"/>
                                </a:rPr>
                                <m:t>2</m:t>
                              </m:r>
                            </m:e>
                          </m:rad>
                        </m:num>
                        <m:den>
                          <m:r>
                            <a:rPr lang="en-US" sz="1400" b="0" i="1" smtClean="0">
                              <a:latin typeface="Cambria Math"/>
                              <a:ea typeface="Cambria Math"/>
                            </a:rPr>
                            <m:t>3</m:t>
                          </m:r>
                        </m:den>
                      </m:f>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3817917" y="1777342"/>
                <a:ext cx="1799112" cy="554126"/>
              </a:xfrm>
              <a:prstGeom prst="rect">
                <a:avLst/>
              </a:prstGeom>
              <a:blipFill rotWithShape="1">
                <a:blip r:embed="rId14"/>
                <a:stretch>
                  <a:fillRect/>
                </a:stretch>
              </a:blipFill>
              <a:ln w="25400">
                <a:noFill/>
              </a:ln>
            </p:spPr>
            <p:txBody>
              <a:bodyPr/>
              <a:lstStyle/>
              <a:p>
                <a:r>
                  <a:rPr lang="en-GB">
                    <a:noFill/>
                  </a:rPr>
                  <a:t> </a:t>
                </a:r>
              </a:p>
            </p:txBody>
          </p:sp>
        </mc:Fallback>
      </mc:AlternateContent>
      <p:grpSp>
        <p:nvGrpSpPr>
          <p:cNvPr id="64" name="Group 63"/>
          <p:cNvGrpSpPr/>
          <p:nvPr/>
        </p:nvGrpSpPr>
        <p:grpSpPr>
          <a:xfrm>
            <a:off x="7525988" y="2082140"/>
            <a:ext cx="152400" cy="152400"/>
            <a:chOff x="5105400" y="5029200"/>
            <a:chExt cx="152400" cy="152400"/>
          </a:xfrm>
        </p:grpSpPr>
        <p:cxnSp>
          <p:nvCxnSpPr>
            <p:cNvPr id="65" name="Straight Connector 64"/>
            <p:cNvCxnSpPr/>
            <p:nvPr/>
          </p:nvCxnSpPr>
          <p:spPr>
            <a:xfrm>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p:cNvCxnSpPr/>
          <p:nvPr/>
        </p:nvCxnSpPr>
        <p:spPr>
          <a:xfrm rot="16200000">
            <a:off x="7062851" y="2216728"/>
            <a:ext cx="1091540"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643522" y="1999979"/>
            <a:ext cx="1196161" cy="276999"/>
          </a:xfrm>
          <a:prstGeom prst="rect">
            <a:avLst/>
          </a:prstGeom>
          <a:noFill/>
        </p:spPr>
        <p:txBody>
          <a:bodyPr wrap="none" rtlCol="0">
            <a:spAutoFit/>
          </a:bodyPr>
          <a:lstStyle/>
          <a:p>
            <a:r>
              <a:rPr lang="en-US" sz="1200" b="1" dirty="0" smtClean="0">
                <a:solidFill>
                  <a:srgbClr val="0000FF"/>
                </a:solidFill>
                <a:latin typeface="Comic Sans MS" panose="030F0702030302020204" pitchFamily="66" charset="0"/>
              </a:rPr>
              <a:t>(</a:t>
            </a:r>
            <a:r>
              <a:rPr lang="en-US" sz="1200" b="1" baseline="30000" dirty="0" smtClean="0">
                <a:solidFill>
                  <a:srgbClr val="0000FF"/>
                </a:solidFill>
                <a:latin typeface="Comic Sans MS" panose="030F0702030302020204" pitchFamily="66" charset="0"/>
              </a:rPr>
              <a:t>2a√2</a:t>
            </a:r>
            <a:r>
              <a:rPr lang="en-US" sz="1200" b="1" dirty="0" smtClean="0">
                <a:solidFill>
                  <a:srgbClr val="0000FF"/>
                </a:solidFill>
                <a:latin typeface="Comic Sans MS" panose="030F0702030302020204" pitchFamily="66" charset="0"/>
              </a:rPr>
              <a:t>/</a:t>
            </a:r>
            <a:r>
              <a:rPr lang="en-US" sz="1200" b="1" baseline="-25000" dirty="0" smtClean="0">
                <a:solidFill>
                  <a:srgbClr val="0000FF"/>
                </a:solidFill>
                <a:latin typeface="Comic Sans MS" panose="030F0702030302020204" pitchFamily="66" charset="0"/>
              </a:rPr>
              <a:t>3</a:t>
            </a:r>
            <a:r>
              <a:rPr lang="en-US" sz="1200" b="1" dirty="0" smtClean="0">
                <a:solidFill>
                  <a:srgbClr val="0000FF"/>
                </a:solidFill>
                <a:latin typeface="Comic Sans MS" panose="030F0702030302020204" pitchFamily="66" charset="0"/>
              </a:rPr>
              <a:t>,0.615)</a:t>
            </a:r>
            <a:endParaRPr lang="en-GB" sz="1200" b="1"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96" name="TextBox 95"/>
              <p:cNvSpPr txBox="1"/>
              <p:nvPr/>
            </p:nvSpPr>
            <p:spPr>
              <a:xfrm>
                <a:off x="4332514" y="2438399"/>
                <a:ext cx="746743" cy="5107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tx1"/>
                          </a:solidFill>
                          <a:latin typeface="Cambria Math"/>
                          <a:ea typeface="Cambria Math"/>
                        </a:rPr>
                        <m:t>𝜃</m:t>
                      </m:r>
                      <m:r>
                        <a:rPr lang="en-US" sz="1600" b="0" i="1" smtClean="0">
                          <a:solidFill>
                            <a:schemeClr val="tx1"/>
                          </a:solidFill>
                          <a:latin typeface="Cambria Math"/>
                          <a:ea typeface="Cambria Math"/>
                        </a:rPr>
                        <m:t>=</m:t>
                      </m:r>
                      <m:f>
                        <m:fPr>
                          <m:ctrlPr>
                            <a:rPr lang="en-US" sz="1600" b="0" i="1" smtClean="0">
                              <a:solidFill>
                                <a:schemeClr val="tx1"/>
                              </a:solidFill>
                              <a:latin typeface="Cambria Math"/>
                              <a:ea typeface="Cambria Math"/>
                            </a:rPr>
                          </m:ctrlPr>
                        </m:fPr>
                        <m:num>
                          <m:r>
                            <a:rPr lang="en-US" sz="1600" b="0" i="1" smtClean="0">
                              <a:solidFill>
                                <a:schemeClr val="tx1"/>
                              </a:solidFill>
                              <a:latin typeface="Cambria Math"/>
                              <a:ea typeface="Cambria Math"/>
                            </a:rPr>
                            <m:t>𝜋</m:t>
                          </m:r>
                        </m:num>
                        <m:den>
                          <m:r>
                            <a:rPr lang="en-US" sz="1600" b="0" i="1" smtClean="0">
                              <a:solidFill>
                                <a:schemeClr val="tx1"/>
                              </a:solidFill>
                              <a:latin typeface="Cambria Math"/>
                              <a:ea typeface="Cambria Math"/>
                            </a:rPr>
                            <m:t>2</m:t>
                          </m:r>
                        </m:den>
                      </m:f>
                    </m:oMath>
                  </m:oMathPara>
                </a14:m>
                <a:endParaRPr lang="en-GB" sz="1600" dirty="0">
                  <a:solidFill>
                    <a:schemeClr val="tx1"/>
                  </a:solidFill>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4332514" y="2438399"/>
                <a:ext cx="746743" cy="510781"/>
              </a:xfrm>
              <a:prstGeom prst="rect">
                <a:avLst/>
              </a:prstGeom>
              <a:blipFill rotWithShape="1">
                <a:blip r:embed="rId15"/>
                <a:stretch>
                  <a:fillRect b="-3571"/>
                </a:stretch>
              </a:blipFill>
            </p:spPr>
            <p:txBody>
              <a:bodyPr/>
              <a:lstStyle/>
              <a:p>
                <a:r>
                  <a:rPr lang="en-GB">
                    <a:noFill/>
                  </a:rPr>
                  <a:t> </a:t>
                </a:r>
              </a:p>
            </p:txBody>
          </p:sp>
        </mc:Fallback>
      </mc:AlternateContent>
      <p:sp>
        <p:nvSpPr>
          <p:cNvPr id="33" name="TextBox 32"/>
          <p:cNvSpPr txBox="1"/>
          <p:nvPr/>
        </p:nvSpPr>
        <p:spPr>
          <a:xfrm>
            <a:off x="3616525" y="3610097"/>
            <a:ext cx="5527475" cy="307777"/>
          </a:xfrm>
          <a:prstGeom prst="rect">
            <a:avLst/>
          </a:prstGeom>
          <a:noFill/>
        </p:spPr>
        <p:txBody>
          <a:bodyPr wrap="none" rtlCol="0">
            <a:spAutoFit/>
          </a:bodyPr>
          <a:lstStyle/>
          <a:p>
            <a:pPr algn="ctr"/>
            <a:r>
              <a:rPr lang="en-US" sz="1400" dirty="0" smtClean="0">
                <a:solidFill>
                  <a:srgbClr val="0000FF"/>
                </a:solidFill>
                <a:latin typeface="Comic Sans MS" panose="030F0702030302020204" pitchFamily="66" charset="0"/>
              </a:rPr>
              <a:t>We need to find the equation of the line above (in polar form…)</a:t>
            </a:r>
            <a:endParaRPr lang="en-GB" sz="1400" dirty="0">
              <a:solidFill>
                <a:srgbClr val="0000FF"/>
              </a:solidFill>
              <a:latin typeface="Comic Sans MS" panose="030F0702030302020204" pitchFamily="66" charset="0"/>
            </a:endParaRPr>
          </a:p>
        </p:txBody>
      </p:sp>
      <p:sp>
        <p:nvSpPr>
          <p:cNvPr id="34" name="TextBox 33"/>
          <p:cNvSpPr txBox="1"/>
          <p:nvPr/>
        </p:nvSpPr>
        <p:spPr>
          <a:xfrm>
            <a:off x="3526972" y="3916875"/>
            <a:ext cx="5427023" cy="523220"/>
          </a:xfrm>
          <a:prstGeom prst="rect">
            <a:avLst/>
          </a:prstGeom>
          <a:noFill/>
        </p:spPr>
        <p:txBody>
          <a:bodyPr wrap="square" rtlCol="0">
            <a:spAutoFit/>
          </a:bodyPr>
          <a:lstStyle/>
          <a:p>
            <a:pPr algn="ctr"/>
            <a:r>
              <a:rPr lang="en-US" sz="1400" dirty="0" smtClean="0">
                <a:solidFill>
                  <a:srgbClr val="0000FF"/>
                </a:solidFill>
                <a:latin typeface="Comic Sans MS" panose="030F0702030302020204" pitchFamily="66" charset="0"/>
                <a:sym typeface="Wingdings" panose="05000000000000000000" pitchFamily="2" charset="2"/>
              </a:rPr>
              <a:t> </a:t>
            </a:r>
            <a:r>
              <a:rPr lang="en-US" sz="1400" dirty="0" smtClean="0">
                <a:solidFill>
                  <a:srgbClr val="0000FF"/>
                </a:solidFill>
                <a:latin typeface="Comic Sans MS" panose="030F0702030302020204" pitchFamily="66" charset="0"/>
              </a:rPr>
              <a:t>A couple of trig ratios will be useful to us here (as before). We already know that for this point:</a:t>
            </a:r>
            <a:endParaRPr lang="en-GB" sz="1400"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5" name="TextBox 34"/>
              <p:cNvSpPr txBox="1"/>
              <p:nvPr/>
            </p:nvSpPr>
            <p:spPr>
              <a:xfrm>
                <a:off x="3658590" y="4625439"/>
                <a:ext cx="1115291" cy="47378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a:ea typeface="Cambria Math"/>
                            </a:rPr>
                          </m:ctrlPr>
                        </m:fPr>
                        <m:num>
                          <m:r>
                            <a:rPr lang="en-US" sz="1200" b="0" i="1" smtClean="0">
                              <a:latin typeface="Cambria Math"/>
                              <a:ea typeface="Cambria Math"/>
                            </a:rPr>
                            <m:t>1</m:t>
                          </m:r>
                        </m:num>
                        <m:den>
                          <m:rad>
                            <m:radPr>
                              <m:degHide m:val="on"/>
                              <m:ctrlPr>
                                <a:rPr lang="en-US" sz="1200" b="0" i="1" smtClean="0">
                                  <a:latin typeface="Cambria Math"/>
                                  <a:ea typeface="Cambria Math"/>
                                </a:rPr>
                              </m:ctrlPr>
                            </m:radPr>
                            <m:deg/>
                            <m:e>
                              <m:r>
                                <a:rPr lang="en-US" sz="1200" b="0" i="1" smtClean="0">
                                  <a:latin typeface="Cambria Math"/>
                                  <a:ea typeface="Cambria Math"/>
                                </a:rPr>
                                <m:t>3</m:t>
                              </m:r>
                            </m:e>
                          </m:rad>
                        </m:den>
                      </m:f>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658590" y="4625439"/>
                <a:ext cx="1115291" cy="473784"/>
              </a:xfrm>
              <a:prstGeom prst="rect">
                <a:avLst/>
              </a:prstGeom>
              <a:blipFill rotWithShape="1">
                <a:blip r:embed="rId16"/>
                <a:stretch>
                  <a:fillRect/>
                </a:stretch>
              </a:blipFill>
              <a:ln w="25400">
                <a:noFill/>
              </a:ln>
            </p:spPr>
            <p:txBody>
              <a:bodyPr/>
              <a:lstStyle/>
              <a:p>
                <a:r>
                  <a:rPr lang="en-GB">
                    <a:noFill/>
                  </a:rPr>
                  <a:t> </a:t>
                </a:r>
              </a:p>
            </p:txBody>
          </p:sp>
        </mc:Fallback>
      </mc:AlternateContent>
      <p:grpSp>
        <p:nvGrpSpPr>
          <p:cNvPr id="36" name="Group 35"/>
          <p:cNvGrpSpPr/>
          <p:nvPr/>
        </p:nvGrpSpPr>
        <p:grpSpPr>
          <a:xfrm>
            <a:off x="5474524" y="4714504"/>
            <a:ext cx="2161310" cy="1035908"/>
            <a:chOff x="5474524" y="4714504"/>
            <a:chExt cx="2161310" cy="1035908"/>
          </a:xfrm>
        </p:grpSpPr>
        <p:sp>
          <p:nvSpPr>
            <p:cNvPr id="37" name="Right Triangle 36"/>
            <p:cNvSpPr/>
            <p:nvPr/>
          </p:nvSpPr>
          <p:spPr>
            <a:xfrm flipH="1">
              <a:off x="5474524" y="4714504"/>
              <a:ext cx="2161310" cy="1033153"/>
            </a:xfrm>
            <a:prstGeom prst="r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7517081" y="5631659"/>
              <a:ext cx="118753" cy="118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 name="Arc 38"/>
          <p:cNvSpPr/>
          <p:nvPr/>
        </p:nvSpPr>
        <p:spPr>
          <a:xfrm>
            <a:off x="5061098" y="5273750"/>
            <a:ext cx="914400" cy="914400"/>
          </a:xfrm>
          <a:prstGeom prst="arc">
            <a:avLst>
              <a:gd name="adj1" fmla="val 20121106"/>
              <a:gd name="adj2" fmla="val 2155721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9"/>
          <p:cNvSpPr txBox="1"/>
          <p:nvPr/>
        </p:nvSpPr>
        <p:spPr>
          <a:xfrm>
            <a:off x="5932967" y="5463892"/>
            <a:ext cx="293670" cy="307777"/>
          </a:xfrm>
          <a:prstGeom prst="rect">
            <a:avLst/>
          </a:prstGeom>
          <a:noFill/>
        </p:spPr>
        <p:txBody>
          <a:bodyPr wrap="none" rtlCol="0">
            <a:spAutoFit/>
          </a:bodyPr>
          <a:lstStyle/>
          <a:p>
            <a:r>
              <a:rPr lang="el-GR" sz="1400" dirty="0" smtClean="0">
                <a:latin typeface="Comic Sans MS" panose="030F0702030302020204" pitchFamily="66" charset="0"/>
              </a:rPr>
              <a:t>θ</a:t>
            </a:r>
            <a:endParaRPr lang="en-GB" sz="1400" dirty="0">
              <a:latin typeface="Comic Sans MS" panose="030F0702030302020204" pitchFamily="66" charset="0"/>
            </a:endParaRPr>
          </a:p>
        </p:txBody>
      </p:sp>
      <p:sp>
        <p:nvSpPr>
          <p:cNvPr id="41" name="TextBox 40"/>
          <p:cNvSpPr txBox="1"/>
          <p:nvPr/>
        </p:nvSpPr>
        <p:spPr>
          <a:xfrm>
            <a:off x="6457508" y="5766390"/>
            <a:ext cx="402674" cy="307777"/>
          </a:xfrm>
          <a:prstGeom prst="rect">
            <a:avLst/>
          </a:prstGeom>
          <a:noFill/>
        </p:spPr>
        <p:txBody>
          <a:bodyPr wrap="none" rtlCol="0">
            <a:spAutoFit/>
          </a:bodyPr>
          <a:lstStyle/>
          <a:p>
            <a:r>
              <a:rPr lang="en-US" sz="1400" dirty="0" smtClean="0">
                <a:latin typeface="Comic Sans MS" panose="030F0702030302020204" pitchFamily="66" charset="0"/>
              </a:rPr>
              <a:t>√2</a:t>
            </a:r>
            <a:endParaRPr lang="en-GB" sz="1400" dirty="0">
              <a:latin typeface="Comic Sans MS" panose="030F0702030302020204" pitchFamily="66" charset="0"/>
            </a:endParaRPr>
          </a:p>
        </p:txBody>
      </p:sp>
      <p:sp>
        <p:nvSpPr>
          <p:cNvPr id="42" name="TextBox 41"/>
          <p:cNvSpPr txBox="1"/>
          <p:nvPr/>
        </p:nvSpPr>
        <p:spPr>
          <a:xfrm>
            <a:off x="6280298" y="4866167"/>
            <a:ext cx="402674" cy="307777"/>
          </a:xfrm>
          <a:prstGeom prst="rect">
            <a:avLst/>
          </a:prstGeom>
          <a:noFill/>
        </p:spPr>
        <p:txBody>
          <a:bodyPr wrap="none" rtlCol="0">
            <a:spAutoFit/>
          </a:bodyPr>
          <a:lstStyle/>
          <a:p>
            <a:r>
              <a:rPr lang="en-US" sz="1400" dirty="0" smtClean="0">
                <a:latin typeface="Comic Sans MS" panose="030F0702030302020204" pitchFamily="66" charset="0"/>
              </a:rPr>
              <a:t>√3</a:t>
            </a:r>
            <a:endParaRPr lang="en-GB" sz="1400" dirty="0">
              <a:latin typeface="Comic Sans MS" panose="030F0702030302020204" pitchFamily="66" charset="0"/>
            </a:endParaRPr>
          </a:p>
        </p:txBody>
      </p:sp>
      <p:sp>
        <p:nvSpPr>
          <p:cNvPr id="43" name="TextBox 42"/>
          <p:cNvSpPr txBox="1"/>
          <p:nvPr/>
        </p:nvSpPr>
        <p:spPr>
          <a:xfrm>
            <a:off x="7634176" y="5092995"/>
            <a:ext cx="264816" cy="307777"/>
          </a:xfrm>
          <a:prstGeom prst="rect">
            <a:avLst/>
          </a:prstGeom>
          <a:noFill/>
        </p:spPr>
        <p:txBody>
          <a:bodyPr wrap="none" rtlCol="0">
            <a:spAutoFit/>
          </a:bodyPr>
          <a:lstStyle/>
          <a:p>
            <a:r>
              <a:rPr lang="en-US" sz="1400" dirty="0" smtClean="0">
                <a:latin typeface="Comic Sans MS" panose="030F0702030302020204" pitchFamily="66" charset="0"/>
              </a:rPr>
              <a:t>1</a:t>
            </a:r>
            <a:endParaRPr lang="en-GB" sz="1400" dirty="0">
              <a:latin typeface="Comic Sans MS" panose="030F0702030302020204" pitchFamily="66" charset="0"/>
            </a:endParaRPr>
          </a:p>
        </p:txBody>
      </p:sp>
      <p:sp>
        <p:nvSpPr>
          <p:cNvPr id="44" name="TextBox 43"/>
          <p:cNvSpPr txBox="1"/>
          <p:nvPr/>
        </p:nvSpPr>
        <p:spPr>
          <a:xfrm>
            <a:off x="6372446" y="6053469"/>
            <a:ext cx="494046" cy="307777"/>
          </a:xfrm>
          <a:prstGeom prst="rect">
            <a:avLst/>
          </a:prstGeom>
          <a:noFill/>
        </p:spPr>
        <p:txBody>
          <a:bodyPr wrap="none" rtlCol="0">
            <a:spAutoFit/>
          </a:bodyPr>
          <a:lstStyle/>
          <a:p>
            <a:r>
              <a:rPr lang="en-US" sz="1400" dirty="0" err="1" smtClean="0">
                <a:solidFill>
                  <a:srgbClr val="FF0000"/>
                </a:solidFill>
                <a:latin typeface="Comic Sans MS" panose="030F0702030302020204" pitchFamily="66" charset="0"/>
              </a:rPr>
              <a:t>Adj</a:t>
            </a:r>
            <a:endParaRPr lang="en-GB" sz="1400" dirty="0">
              <a:solidFill>
                <a:srgbClr val="FF0000"/>
              </a:solidFill>
              <a:latin typeface="Comic Sans MS" panose="030F0702030302020204" pitchFamily="66" charset="0"/>
            </a:endParaRPr>
          </a:p>
        </p:txBody>
      </p:sp>
      <p:sp>
        <p:nvSpPr>
          <p:cNvPr id="45" name="TextBox 44"/>
          <p:cNvSpPr txBox="1"/>
          <p:nvPr/>
        </p:nvSpPr>
        <p:spPr>
          <a:xfrm>
            <a:off x="7928344" y="5068186"/>
            <a:ext cx="519694" cy="307777"/>
          </a:xfrm>
          <a:prstGeom prst="rect">
            <a:avLst/>
          </a:prstGeom>
          <a:noFill/>
        </p:spPr>
        <p:txBody>
          <a:bodyPr wrap="none" rtlCol="0">
            <a:spAutoFit/>
          </a:bodyPr>
          <a:lstStyle/>
          <a:p>
            <a:r>
              <a:rPr lang="en-US" sz="1400" dirty="0" err="1" smtClean="0">
                <a:solidFill>
                  <a:srgbClr val="FF0000"/>
                </a:solidFill>
                <a:latin typeface="Comic Sans MS" panose="030F0702030302020204" pitchFamily="66" charset="0"/>
              </a:rPr>
              <a:t>Opp</a:t>
            </a:r>
            <a:endParaRPr lang="en-GB" sz="1400" dirty="0">
              <a:solidFill>
                <a:srgbClr val="FF0000"/>
              </a:solidFill>
              <a:latin typeface="Comic Sans MS" panose="030F0702030302020204" pitchFamily="66" charset="0"/>
            </a:endParaRPr>
          </a:p>
        </p:txBody>
      </p:sp>
      <p:sp>
        <p:nvSpPr>
          <p:cNvPr id="46" name="TextBox 45"/>
          <p:cNvSpPr txBox="1"/>
          <p:nvPr/>
        </p:nvSpPr>
        <p:spPr>
          <a:xfrm>
            <a:off x="6092455" y="4614531"/>
            <a:ext cx="511679" cy="307777"/>
          </a:xfrm>
          <a:prstGeom prst="rect">
            <a:avLst/>
          </a:prstGeom>
          <a:noFill/>
        </p:spPr>
        <p:txBody>
          <a:bodyPr wrap="none" rtlCol="0">
            <a:spAutoFit/>
          </a:bodyPr>
          <a:lstStyle/>
          <a:p>
            <a:r>
              <a:rPr lang="en-US" sz="1400" dirty="0" err="1" smtClean="0">
                <a:solidFill>
                  <a:srgbClr val="FF0000"/>
                </a:solidFill>
                <a:latin typeface="Comic Sans MS" panose="030F0702030302020204" pitchFamily="66" charset="0"/>
              </a:rPr>
              <a:t>Hyp</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7" name="TextBox 46"/>
              <p:cNvSpPr txBox="1"/>
              <p:nvPr/>
            </p:nvSpPr>
            <p:spPr>
              <a:xfrm>
                <a:off x="4650963" y="4618352"/>
                <a:ext cx="612154" cy="507318"/>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a:ea typeface="Cambria Math"/>
                            </a:rPr>
                          </m:ctrlPr>
                        </m:dPr>
                        <m:e>
                          <m:f>
                            <m:fPr>
                              <m:ctrlPr>
                                <a:rPr lang="en-US" sz="1200" i="1">
                                  <a:latin typeface="Cambria Math"/>
                                  <a:ea typeface="Cambria Math"/>
                                </a:rPr>
                              </m:ctrlPr>
                            </m:fPr>
                            <m:num>
                              <m:r>
                                <a:rPr lang="en-US" sz="1200" b="0" i="1" smtClean="0">
                                  <a:latin typeface="Cambria Math"/>
                                  <a:ea typeface="Cambria Math"/>
                                </a:rPr>
                                <m:t>𝑂𝑝𝑝</m:t>
                              </m:r>
                            </m:num>
                            <m:den>
                              <m:r>
                                <a:rPr lang="en-US" sz="1200" i="1">
                                  <a:latin typeface="Cambria Math"/>
                                  <a:ea typeface="Cambria Math"/>
                                </a:rPr>
                                <m:t>𝐻𝑦𝑝</m:t>
                              </m:r>
                            </m:den>
                          </m:f>
                        </m:e>
                      </m:d>
                    </m:oMath>
                  </m:oMathPara>
                </a14:m>
                <a:endParaRPr lang="en-GB" sz="1200" dirty="0"/>
              </a:p>
            </p:txBody>
          </p:sp>
        </mc:Choice>
        <mc:Fallback xmlns="">
          <p:sp>
            <p:nvSpPr>
              <p:cNvPr id="47" name="TextBox 46"/>
              <p:cNvSpPr txBox="1">
                <a:spLocks noRot="1" noChangeAspect="1" noMove="1" noResize="1" noEditPoints="1" noAdjustHandles="1" noChangeArrowheads="1" noChangeShapeType="1" noTextEdit="1"/>
              </p:cNvSpPr>
              <p:nvPr/>
            </p:nvSpPr>
            <p:spPr>
              <a:xfrm>
                <a:off x="4650963" y="4618352"/>
                <a:ext cx="612154" cy="507318"/>
              </a:xfrm>
              <a:prstGeom prst="rect">
                <a:avLst/>
              </a:prstGeom>
              <a:blipFill rotWithShape="1">
                <a:blip r:embed="rId17"/>
                <a:stretch>
                  <a:fillRect b="-1205"/>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3672767" y="5383895"/>
                <a:ext cx="1115291" cy="52392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𝑐𝑜𝑠</m:t>
                      </m:r>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a:ea typeface="Cambria Math"/>
                            </a:rPr>
                          </m:ctrlPr>
                        </m:fPr>
                        <m:num>
                          <m:rad>
                            <m:radPr>
                              <m:degHide m:val="on"/>
                              <m:ctrlPr>
                                <a:rPr lang="en-US" sz="1200" b="0" i="1" smtClean="0">
                                  <a:latin typeface="Cambria Math"/>
                                  <a:ea typeface="Cambria Math"/>
                                </a:rPr>
                              </m:ctrlPr>
                            </m:radPr>
                            <m:deg/>
                            <m:e>
                              <m:r>
                                <a:rPr lang="en-US" sz="1200" b="0" i="1" smtClean="0">
                                  <a:latin typeface="Cambria Math"/>
                                  <a:ea typeface="Cambria Math"/>
                                </a:rPr>
                                <m:t>2</m:t>
                              </m:r>
                            </m:e>
                          </m:rad>
                        </m:num>
                        <m:den>
                          <m:rad>
                            <m:radPr>
                              <m:degHide m:val="on"/>
                              <m:ctrlPr>
                                <a:rPr lang="en-US" sz="1200" b="0" i="1" smtClean="0">
                                  <a:latin typeface="Cambria Math"/>
                                  <a:ea typeface="Cambria Math"/>
                                </a:rPr>
                              </m:ctrlPr>
                            </m:radPr>
                            <m:deg/>
                            <m:e>
                              <m:r>
                                <a:rPr lang="en-US" sz="1200" b="0" i="1" smtClean="0">
                                  <a:latin typeface="Cambria Math"/>
                                  <a:ea typeface="Cambria Math"/>
                                </a:rPr>
                                <m:t>3</m:t>
                              </m:r>
                            </m:e>
                          </m:rad>
                        </m:den>
                      </m:f>
                    </m:oMath>
                  </m:oMathPara>
                </a14:m>
                <a:endParaRPr lang="en-GB" sz="1200" dirty="0"/>
              </a:p>
            </p:txBody>
          </p:sp>
        </mc:Choice>
        <mc:Fallback xmlns="">
          <p:sp>
            <p:nvSpPr>
              <p:cNvPr id="48" name="TextBox 47"/>
              <p:cNvSpPr txBox="1">
                <a:spLocks noRot="1" noChangeAspect="1" noMove="1" noResize="1" noEditPoints="1" noAdjustHandles="1" noChangeArrowheads="1" noChangeShapeType="1" noTextEdit="1"/>
              </p:cNvSpPr>
              <p:nvPr/>
            </p:nvSpPr>
            <p:spPr>
              <a:xfrm>
                <a:off x="3672767" y="5383895"/>
                <a:ext cx="1115291" cy="523926"/>
              </a:xfrm>
              <a:prstGeom prst="rect">
                <a:avLst/>
              </a:prstGeom>
              <a:blipFill rotWithShape="1">
                <a:blip r:embed="rId1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4686405" y="5376808"/>
                <a:ext cx="612154" cy="507318"/>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a:ea typeface="Cambria Math"/>
                            </a:rPr>
                          </m:ctrlPr>
                        </m:dPr>
                        <m:e>
                          <m:f>
                            <m:fPr>
                              <m:ctrlPr>
                                <a:rPr lang="en-US" sz="1200" i="1">
                                  <a:latin typeface="Cambria Math"/>
                                  <a:ea typeface="Cambria Math"/>
                                </a:rPr>
                              </m:ctrlPr>
                            </m:fPr>
                            <m:num>
                              <m:r>
                                <a:rPr lang="en-US" sz="1200" b="0" i="1" smtClean="0">
                                  <a:latin typeface="Cambria Math"/>
                                  <a:ea typeface="Cambria Math"/>
                                </a:rPr>
                                <m:t>𝐴𝑑𝑗</m:t>
                              </m:r>
                            </m:num>
                            <m:den>
                              <m:r>
                                <a:rPr lang="en-US" sz="1200" i="1">
                                  <a:latin typeface="Cambria Math"/>
                                  <a:ea typeface="Cambria Math"/>
                                </a:rPr>
                                <m:t>𝐻𝑦𝑝</m:t>
                              </m:r>
                            </m:den>
                          </m:f>
                        </m:e>
                      </m:d>
                    </m:oMath>
                  </m:oMathPara>
                </a14:m>
                <a:endParaRPr lang="en-GB" sz="1200" dirty="0"/>
              </a:p>
            </p:txBody>
          </p:sp>
        </mc:Choice>
        <mc:Fallback xmlns="">
          <p:sp>
            <p:nvSpPr>
              <p:cNvPr id="49" name="TextBox 48"/>
              <p:cNvSpPr txBox="1">
                <a:spLocks noRot="1" noChangeAspect="1" noMove="1" noResize="1" noEditPoints="1" noAdjustHandles="1" noChangeArrowheads="1" noChangeShapeType="1" noTextEdit="1"/>
              </p:cNvSpPr>
              <p:nvPr/>
            </p:nvSpPr>
            <p:spPr>
              <a:xfrm>
                <a:off x="4686405" y="5376808"/>
                <a:ext cx="612154" cy="507318"/>
              </a:xfrm>
              <a:prstGeom prst="rect">
                <a:avLst/>
              </a:prstGeom>
              <a:blipFill rotWithShape="1">
                <a:blip r:embed="rId19"/>
                <a:stretch>
                  <a:fillRect b="-1205"/>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4632689" y="2983100"/>
                <a:ext cx="1115291" cy="52392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𝑐𝑜𝑠</m:t>
                      </m:r>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a:ea typeface="Cambria Math"/>
                            </a:rPr>
                          </m:ctrlPr>
                        </m:fPr>
                        <m:num>
                          <m:rad>
                            <m:radPr>
                              <m:degHide m:val="on"/>
                              <m:ctrlPr>
                                <a:rPr lang="en-US" sz="1200" b="0" i="1" smtClean="0">
                                  <a:latin typeface="Cambria Math"/>
                                  <a:ea typeface="Cambria Math"/>
                                </a:rPr>
                              </m:ctrlPr>
                            </m:radPr>
                            <m:deg/>
                            <m:e>
                              <m:r>
                                <a:rPr lang="en-US" sz="1200" b="0" i="1" smtClean="0">
                                  <a:latin typeface="Cambria Math"/>
                                  <a:ea typeface="Cambria Math"/>
                                </a:rPr>
                                <m:t>2</m:t>
                              </m:r>
                            </m:e>
                          </m:rad>
                        </m:num>
                        <m:den>
                          <m:rad>
                            <m:radPr>
                              <m:degHide m:val="on"/>
                              <m:ctrlPr>
                                <a:rPr lang="en-US" sz="1200" b="0" i="1" smtClean="0">
                                  <a:latin typeface="Cambria Math"/>
                                  <a:ea typeface="Cambria Math"/>
                                </a:rPr>
                              </m:ctrlPr>
                            </m:radPr>
                            <m:deg/>
                            <m:e>
                              <m:r>
                                <a:rPr lang="en-US" sz="1200" b="0" i="1" smtClean="0">
                                  <a:latin typeface="Cambria Math"/>
                                  <a:ea typeface="Cambria Math"/>
                                </a:rPr>
                                <m:t>3</m:t>
                              </m:r>
                            </m:e>
                          </m:rad>
                        </m:den>
                      </m:f>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4632689" y="2983100"/>
                <a:ext cx="1115291" cy="523926"/>
              </a:xfrm>
              <a:prstGeom prst="rect">
                <a:avLst/>
              </a:prstGeom>
              <a:blipFill rotWithShape="1">
                <a:blip r:embed="rId20"/>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3656610" y="3032165"/>
                <a:ext cx="1115291" cy="47378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a:ea typeface="Cambria Math"/>
                            </a:rPr>
                          </m:ctrlPr>
                        </m:fPr>
                        <m:num>
                          <m:r>
                            <a:rPr lang="en-US" sz="1200" b="0" i="1" smtClean="0">
                              <a:latin typeface="Cambria Math"/>
                              <a:ea typeface="Cambria Math"/>
                            </a:rPr>
                            <m:t>1</m:t>
                          </m:r>
                        </m:num>
                        <m:den>
                          <m:rad>
                            <m:radPr>
                              <m:degHide m:val="on"/>
                              <m:ctrlPr>
                                <a:rPr lang="en-US" sz="1200" b="0" i="1" smtClean="0">
                                  <a:latin typeface="Cambria Math"/>
                                  <a:ea typeface="Cambria Math"/>
                                </a:rPr>
                              </m:ctrlPr>
                            </m:radPr>
                            <m:deg/>
                            <m:e>
                              <m:r>
                                <a:rPr lang="en-US" sz="1200" b="0" i="1" smtClean="0">
                                  <a:latin typeface="Cambria Math"/>
                                  <a:ea typeface="Cambria Math"/>
                                </a:rPr>
                                <m:t>3</m:t>
                              </m:r>
                            </m:e>
                          </m:rad>
                        </m:den>
                      </m:f>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3656610" y="3032165"/>
                <a:ext cx="1115291" cy="473784"/>
              </a:xfrm>
              <a:prstGeom prst="rect">
                <a:avLst/>
              </a:prstGeom>
              <a:blipFill rotWithShape="1">
                <a:blip r:embed="rId21"/>
                <a:stretch>
                  <a:fillRect/>
                </a:stretch>
              </a:blipFill>
              <a:ln w="25400">
                <a:noFill/>
              </a:ln>
            </p:spPr>
            <p:txBody>
              <a:bodyPr/>
              <a:lstStyle/>
              <a:p>
                <a:r>
                  <a:rPr lang="en-GB">
                    <a:noFill/>
                  </a:rPr>
                  <a:t> </a:t>
                </a:r>
              </a:p>
            </p:txBody>
          </p:sp>
        </mc:Fallback>
      </mc:AlternateContent>
    </p:spTree>
    <p:extLst>
      <p:ext uri="{BB962C8B-B14F-4D97-AF65-F5344CB8AC3E}">
        <p14:creationId xmlns:p14="http://schemas.microsoft.com/office/powerpoint/2010/main" val="355625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linds(horizont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blinds(horizontal)">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linds(horizontal)">
                                      <p:cBhvr>
                                        <p:cTn id="27" dur="500"/>
                                        <p:tgtEl>
                                          <p:spTgt spid="3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blinds(horizontal)">
                                      <p:cBhvr>
                                        <p:cTn id="30" dur="500"/>
                                        <p:tgtEl>
                                          <p:spTgt spid="40"/>
                                        </p:tgtEl>
                                      </p:cBhvr>
                                    </p:animEffect>
                                  </p:childTnLst>
                                </p:cTn>
                              </p:par>
                              <p:par>
                                <p:cTn id="31" presetID="3" presetClass="entr" presetSubtype="1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blinds(horizontal)">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linds(horizontal)">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blinds(horizontal)">
                                      <p:cBhvr>
                                        <p:cTn id="43" dur="500"/>
                                        <p:tgtEl>
                                          <p:spTgt spid="4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blinds(horizontal)">
                                      <p:cBhvr>
                                        <p:cTn id="48" dur="500"/>
                                        <p:tgtEl>
                                          <p:spTgt spid="41"/>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blinds(horizontal)">
                                      <p:cBhvr>
                                        <p:cTn id="53" dur="500"/>
                                        <p:tgtEl>
                                          <p:spTgt spid="45"/>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blinds(horizontal)">
                                      <p:cBhvr>
                                        <p:cTn id="58" dur="500"/>
                                        <p:tgtEl>
                                          <p:spTgt spid="4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blinds(horizontal)">
                                      <p:cBhvr>
                                        <p:cTn id="63" dur="500"/>
                                        <p:tgtEl>
                                          <p:spTgt spid="44"/>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blinds(horizontal)">
                                      <p:cBhvr>
                                        <p:cTn id="68" dur="500"/>
                                        <p:tgtEl>
                                          <p:spTgt spid="48"/>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blinds(horizontal)">
                                      <p:cBhvr>
                                        <p:cTn id="73" dur="500"/>
                                        <p:tgtEl>
                                          <p:spTgt spid="49"/>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blinds(horizontal)">
                                      <p:cBhvr>
                                        <p:cTn id="78" dur="500"/>
                                        <p:tgtEl>
                                          <p:spTgt spid="51"/>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blinds(horizontal)">
                                      <p:cBhvr>
                                        <p:cTn id="8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9" grpId="0" animBg="1"/>
      <p:bldP spid="40" grpId="0"/>
      <p:bldP spid="41" grpId="0"/>
      <p:bldP spid="42" grpId="0"/>
      <p:bldP spid="43" grpId="0"/>
      <p:bldP spid="44" grpId="0"/>
      <p:bldP spid="45" grpId="0"/>
      <p:bldP spid="46" grpId="0"/>
      <p:bldP spid="47" grpId="0"/>
      <p:bldP spid="48" grpId="0"/>
      <p:bldP spid="49" grpId="0"/>
      <p:bldP spid="50" grpId="0"/>
      <p:bldP spid="51"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152400" y="1600200"/>
            <a:ext cx="3429000" cy="4895603"/>
          </a:xfrm>
        </p:spPr>
        <p:txBody>
          <a:bodyPr>
            <a:normAutofit/>
          </a:bodyPr>
          <a:lstStyle/>
          <a:p>
            <a:pPr marL="0" indent="0" algn="ctr">
              <a:buNone/>
            </a:pPr>
            <a:r>
              <a:rPr lang="en-GB" sz="1400" b="1" dirty="0" smtClean="0">
                <a:latin typeface="Comic Sans MS" panose="030F0702030302020204" pitchFamily="66" charset="0"/>
              </a:rPr>
              <a:t>You can use the Polar equation to find tangents to a curve that are parallel or perpendicular to the original line</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Find the coordinates and the equations of the tangents to the curve:</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r = asin2</a:t>
            </a:r>
            <a:r>
              <a:rPr lang="el-GR" sz="1400" dirty="0" smtClean="0">
                <a:latin typeface="Comic Sans MS" panose="030F0702030302020204" pitchFamily="66" charset="0"/>
              </a:rPr>
              <a:t>θ</a:t>
            </a:r>
            <a:r>
              <a:rPr lang="en-US" sz="1400" dirty="0" smtClean="0">
                <a:latin typeface="Comic Sans MS" panose="030F0702030302020204" pitchFamily="66" charset="0"/>
              </a:rPr>
              <a:t>,     0 ≤ </a:t>
            </a:r>
            <a:r>
              <a:rPr lang="el-GR" sz="1400" dirty="0" smtClean="0">
                <a:latin typeface="Comic Sans MS" panose="030F0702030302020204" pitchFamily="66" charset="0"/>
              </a:rPr>
              <a:t>θ</a:t>
            </a:r>
            <a:r>
              <a:rPr lang="en-US" sz="1400" dirty="0" smtClean="0">
                <a:latin typeface="Comic Sans MS" panose="030F0702030302020204" pitchFamily="66" charset="0"/>
              </a:rPr>
              <a:t> ≤ </a:t>
            </a:r>
            <a:r>
              <a:rPr lang="el-GR" sz="1400" baseline="30000" dirty="0" smtClean="0">
                <a:latin typeface="Comic Sans MS" panose="030F0702030302020204" pitchFamily="66" charset="0"/>
              </a:rPr>
              <a:t>π</a:t>
            </a:r>
            <a:r>
              <a:rPr lang="en-US" sz="1400" dirty="0" smtClean="0">
                <a:latin typeface="Comic Sans MS" panose="030F0702030302020204" pitchFamily="66" charset="0"/>
              </a:rPr>
              <a:t>/</a:t>
            </a:r>
            <a:r>
              <a:rPr lang="en-US" sz="1400" baseline="-25000" dirty="0" smtClean="0">
                <a:latin typeface="Comic Sans MS" panose="030F0702030302020204" pitchFamily="66" charset="0"/>
              </a:rPr>
              <a:t>2</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Where the tangents are:</a:t>
            </a:r>
          </a:p>
          <a:p>
            <a:pPr algn="ctr">
              <a:buAutoNum type="alphaLcParenR"/>
            </a:pPr>
            <a:r>
              <a:rPr lang="en-US" sz="1400" dirty="0" smtClean="0">
                <a:latin typeface="Comic Sans MS" panose="030F0702030302020204" pitchFamily="66" charset="0"/>
              </a:rPr>
              <a:t>Parallel to the initial line</a:t>
            </a:r>
          </a:p>
          <a:p>
            <a:pPr algn="ctr">
              <a:buAutoNum type="alphaLcParenR"/>
            </a:pPr>
            <a:r>
              <a:rPr lang="en-US" sz="1400" dirty="0" smtClean="0">
                <a:latin typeface="Comic Sans MS" panose="030F0702030302020204" pitchFamily="66" charset="0"/>
              </a:rPr>
              <a:t>Perpendicular to the initial line</a:t>
            </a:r>
          </a:p>
          <a:p>
            <a:pPr algn="ctr">
              <a:buAutoNum type="alphaLcParenR"/>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Give answers to 3 </a:t>
            </a:r>
            <a:r>
              <a:rPr lang="en-US" sz="1400" dirty="0" err="1" smtClean="0">
                <a:latin typeface="Comic Sans MS" panose="030F0702030302020204" pitchFamily="66" charset="0"/>
              </a:rPr>
              <a:t>s.f</a:t>
            </a:r>
            <a:r>
              <a:rPr lang="en-US" sz="1400" dirty="0" smtClean="0">
                <a:latin typeface="Comic Sans MS" panose="030F0702030302020204" pitchFamily="66" charset="0"/>
              </a:rPr>
              <a:t> where appropriate:</a:t>
            </a:r>
          </a:p>
        </p:txBody>
      </p:sp>
      <p:sp>
        <p:nvSpPr>
          <p:cNvPr id="4" name="TextBox 3"/>
          <p:cNvSpPr txBox="1"/>
          <p:nvPr/>
        </p:nvSpPr>
        <p:spPr>
          <a:xfrm>
            <a:off x="8722406" y="6550223"/>
            <a:ext cx="405880" cy="307777"/>
          </a:xfrm>
          <a:prstGeom prst="rect">
            <a:avLst/>
          </a:prstGeom>
          <a:noFill/>
        </p:spPr>
        <p:txBody>
          <a:bodyPr wrap="none" rtlCol="0">
            <a:spAutoFit/>
          </a:bodyPr>
          <a:lstStyle/>
          <a:p>
            <a:pPr algn="ctr"/>
            <a:r>
              <a:rPr lang="en-GB" sz="1400" dirty="0" smtClean="0">
                <a:latin typeface="Comic Sans MS" panose="030F0702030302020204" pitchFamily="66" charset="0"/>
              </a:rPr>
              <a:t>7E</a:t>
            </a:r>
            <a:endParaRPr lang="en-GB" sz="1400" dirty="0">
              <a:latin typeface="Comic Sans MS" panose="030F0702030302020204" pitchFamily="66" charset="0"/>
            </a:endParaRPr>
          </a:p>
        </p:txBody>
      </p:sp>
      <p:pic>
        <p:nvPicPr>
          <p:cNvPr id="5" name="Picture 6" descr="http://tutorial.math.lamar.edu/Classes/CalcIII/DIPolarCoords_files/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1227666" cy="1143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5" name="TextBox 24"/>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cxnSp>
        <p:nvCxnSpPr>
          <p:cNvPr id="27" name="Straight Arrow Connector 26"/>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cxnSp>
        <p:nvCxnSpPr>
          <p:cNvPr id="29" name="Straight Arrow Connector 28"/>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rotWithShape="1">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rotWithShape="1">
                <a:blip r:embed="rId10"/>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rotWithShape="1">
                <a:blip r:embed="rId11"/>
                <a:stretch>
                  <a:fillRect b="-1818"/>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3689268" y="1411187"/>
                <a:ext cx="2082140" cy="458395"/>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ea typeface="Cambria Math"/>
                        </a:rPr>
                        <m:t>𝜃</m:t>
                      </m:r>
                      <m:r>
                        <a:rPr lang="en-US" sz="1400" i="1" smtClean="0">
                          <a:latin typeface="Cambria Math"/>
                          <a:ea typeface="Cambria Math"/>
                        </a:rPr>
                        <m:t>=</m:t>
                      </m:r>
                      <m:f>
                        <m:fPr>
                          <m:ctrlPr>
                            <a:rPr lang="en-US" sz="1400" i="1" smtClean="0">
                              <a:latin typeface="Cambria Math"/>
                              <a:ea typeface="Cambria Math"/>
                            </a:rPr>
                          </m:ctrlPr>
                        </m:fPr>
                        <m:num>
                          <m:r>
                            <a:rPr lang="en-US" sz="1400" i="1" smtClean="0">
                              <a:latin typeface="Cambria Math"/>
                              <a:ea typeface="Cambria Math"/>
                            </a:rPr>
                            <m:t>𝜋</m:t>
                          </m:r>
                        </m:num>
                        <m:den>
                          <m:r>
                            <a:rPr lang="en-US" sz="1400" b="0" i="1" smtClean="0">
                              <a:latin typeface="Cambria Math"/>
                              <a:ea typeface="Cambria Math"/>
                            </a:rPr>
                            <m:t>2</m:t>
                          </m:r>
                        </m:den>
                      </m:f>
                      <m:r>
                        <a:rPr lang="en-US" sz="1400" i="1" smtClean="0">
                          <a:latin typeface="Cambria Math"/>
                          <a:ea typeface="Cambria Math"/>
                        </a:rPr>
                        <m:t>   </m:t>
                      </m:r>
                      <m:r>
                        <a:rPr lang="en-US" sz="1400" i="1" smtClean="0">
                          <a:latin typeface="Cambria Math"/>
                          <a:ea typeface="Cambria Math"/>
                        </a:rPr>
                        <m:t>𝑜𝑟</m:t>
                      </m:r>
                      <m:r>
                        <a:rPr lang="en-US" sz="1400" b="0" i="1" smtClean="0">
                          <a:latin typeface="Cambria Math"/>
                          <a:ea typeface="Cambria Math"/>
                        </a:rPr>
                        <m:t>   </m:t>
                      </m:r>
                      <m:r>
                        <a:rPr lang="en-US" sz="1400" i="1">
                          <a:latin typeface="Cambria Math"/>
                          <a:ea typeface="Cambria Math"/>
                        </a:rPr>
                        <m:t>𝜃</m:t>
                      </m:r>
                      <m:r>
                        <a:rPr lang="en-US" sz="1400" i="1">
                          <a:latin typeface="Cambria Math"/>
                          <a:ea typeface="Cambria Math"/>
                        </a:rPr>
                        <m:t>=0.615</m:t>
                      </m:r>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3689268" y="1411187"/>
                <a:ext cx="2082140" cy="458395"/>
              </a:xfrm>
              <a:prstGeom prst="rect">
                <a:avLst/>
              </a:prstGeom>
              <a:blipFill rotWithShape="1">
                <a:blip r:embed="rId12"/>
                <a:stretch>
                  <a:fillRect/>
                </a:stretch>
              </a:blipFill>
              <a:ln w="25400">
                <a:noFill/>
              </a:ln>
            </p:spPr>
            <p:txBody>
              <a:bodyPr/>
              <a:lstStyle/>
              <a:p>
                <a:r>
                  <a:rPr lang="en-GB">
                    <a:noFill/>
                  </a:rPr>
                  <a:t> </a:t>
                </a:r>
              </a:p>
            </p:txBody>
          </p:sp>
        </mc:Fallback>
      </mc:AlternateContent>
      <p:pic>
        <p:nvPicPr>
          <p:cNvPr id="57"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44868" t="14783" r="1345" b="38782"/>
          <a:stretch/>
        </p:blipFill>
        <p:spPr bwMode="auto">
          <a:xfrm>
            <a:off x="5913912" y="1442853"/>
            <a:ext cx="3008155" cy="2077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8" name="TextBox 57"/>
              <p:cNvSpPr txBox="1"/>
              <p:nvPr/>
            </p:nvSpPr>
            <p:spPr>
              <a:xfrm>
                <a:off x="3817917" y="1777342"/>
                <a:ext cx="1799112" cy="55412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𝑟</m:t>
                      </m:r>
                      <m:r>
                        <a:rPr lang="en-US" sz="1400" i="1" smtClean="0">
                          <a:latin typeface="Cambria Math"/>
                          <a:ea typeface="Cambria Math"/>
                        </a:rPr>
                        <m:t>=0  </m:t>
                      </m:r>
                      <m:r>
                        <a:rPr lang="en-US" sz="1400" b="0" i="1" smtClean="0">
                          <a:latin typeface="Cambria Math"/>
                          <a:ea typeface="Cambria Math"/>
                        </a:rPr>
                        <m:t> </m:t>
                      </m:r>
                      <m:r>
                        <a:rPr lang="en-US" sz="1400" i="1" smtClean="0">
                          <a:latin typeface="Cambria Math"/>
                          <a:ea typeface="Cambria Math"/>
                        </a:rPr>
                        <m:t>𝑜𝑟</m:t>
                      </m:r>
                      <m:r>
                        <a:rPr lang="en-US" sz="1400" b="0" i="1" smtClean="0">
                          <a:latin typeface="Cambria Math"/>
                          <a:ea typeface="Cambria Math"/>
                        </a:rPr>
                        <m:t>  </m:t>
                      </m:r>
                      <m:r>
                        <a:rPr lang="en-US" sz="1400" b="0" i="1" smtClean="0">
                          <a:latin typeface="Cambria Math"/>
                          <a:ea typeface="Cambria Math"/>
                        </a:rPr>
                        <m:t>𝑟</m:t>
                      </m:r>
                      <m:r>
                        <a:rPr lang="en-US" sz="1400" i="1">
                          <a:latin typeface="Cambria Math"/>
                          <a:ea typeface="Cambria Math"/>
                        </a:rPr>
                        <m:t>=</m:t>
                      </m:r>
                      <m:f>
                        <m:fPr>
                          <m:ctrlPr>
                            <a:rPr lang="en-US" sz="1400" i="1" smtClean="0">
                              <a:latin typeface="Cambria Math"/>
                              <a:ea typeface="Cambria Math"/>
                            </a:rPr>
                          </m:ctrlPr>
                        </m:fPr>
                        <m:num>
                          <m:r>
                            <a:rPr lang="en-US" sz="1400" b="0" i="1" smtClean="0">
                              <a:latin typeface="Cambria Math"/>
                              <a:ea typeface="Cambria Math"/>
                            </a:rPr>
                            <m:t>2</m:t>
                          </m:r>
                          <m:r>
                            <a:rPr lang="en-US" sz="1400" b="0" i="1" smtClean="0">
                              <a:latin typeface="Cambria Math"/>
                              <a:ea typeface="Cambria Math"/>
                            </a:rPr>
                            <m:t>𝑎</m:t>
                          </m:r>
                          <m:rad>
                            <m:radPr>
                              <m:degHide m:val="on"/>
                              <m:ctrlPr>
                                <a:rPr lang="en-US" sz="1400" b="0" i="1" smtClean="0">
                                  <a:latin typeface="Cambria Math"/>
                                  <a:ea typeface="Cambria Math"/>
                                </a:rPr>
                              </m:ctrlPr>
                            </m:radPr>
                            <m:deg/>
                            <m:e>
                              <m:r>
                                <a:rPr lang="en-US" sz="1400" b="0" i="1" smtClean="0">
                                  <a:latin typeface="Cambria Math"/>
                                  <a:ea typeface="Cambria Math"/>
                                </a:rPr>
                                <m:t>2</m:t>
                              </m:r>
                            </m:e>
                          </m:rad>
                        </m:num>
                        <m:den>
                          <m:r>
                            <a:rPr lang="en-US" sz="1400" b="0" i="1" smtClean="0">
                              <a:latin typeface="Cambria Math"/>
                              <a:ea typeface="Cambria Math"/>
                            </a:rPr>
                            <m:t>3</m:t>
                          </m:r>
                        </m:den>
                      </m:f>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3817917" y="1777342"/>
                <a:ext cx="1799112" cy="554126"/>
              </a:xfrm>
              <a:prstGeom prst="rect">
                <a:avLst/>
              </a:prstGeom>
              <a:blipFill rotWithShape="1">
                <a:blip r:embed="rId14"/>
                <a:stretch>
                  <a:fillRect/>
                </a:stretch>
              </a:blipFill>
              <a:ln w="25400">
                <a:noFill/>
              </a:ln>
            </p:spPr>
            <p:txBody>
              <a:bodyPr/>
              <a:lstStyle/>
              <a:p>
                <a:r>
                  <a:rPr lang="en-GB">
                    <a:noFill/>
                  </a:rPr>
                  <a:t> </a:t>
                </a:r>
              </a:p>
            </p:txBody>
          </p:sp>
        </mc:Fallback>
      </mc:AlternateContent>
      <p:grpSp>
        <p:nvGrpSpPr>
          <p:cNvPr id="64" name="Group 63"/>
          <p:cNvGrpSpPr/>
          <p:nvPr/>
        </p:nvGrpSpPr>
        <p:grpSpPr>
          <a:xfrm>
            <a:off x="7525988" y="2082140"/>
            <a:ext cx="152400" cy="152400"/>
            <a:chOff x="5105400" y="5029200"/>
            <a:chExt cx="152400" cy="152400"/>
          </a:xfrm>
        </p:grpSpPr>
        <p:cxnSp>
          <p:nvCxnSpPr>
            <p:cNvPr id="65" name="Straight Connector 64"/>
            <p:cNvCxnSpPr/>
            <p:nvPr/>
          </p:nvCxnSpPr>
          <p:spPr>
            <a:xfrm>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p:cNvCxnSpPr/>
          <p:nvPr/>
        </p:nvCxnSpPr>
        <p:spPr>
          <a:xfrm rot="16200000">
            <a:off x="7062851" y="2216728"/>
            <a:ext cx="1091540"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643522" y="1999979"/>
            <a:ext cx="1196161" cy="276999"/>
          </a:xfrm>
          <a:prstGeom prst="rect">
            <a:avLst/>
          </a:prstGeom>
          <a:noFill/>
        </p:spPr>
        <p:txBody>
          <a:bodyPr wrap="none" rtlCol="0">
            <a:spAutoFit/>
          </a:bodyPr>
          <a:lstStyle/>
          <a:p>
            <a:r>
              <a:rPr lang="en-US" sz="1200" b="1" dirty="0" smtClean="0">
                <a:solidFill>
                  <a:srgbClr val="0000FF"/>
                </a:solidFill>
                <a:latin typeface="Comic Sans MS" panose="030F0702030302020204" pitchFamily="66" charset="0"/>
              </a:rPr>
              <a:t>(</a:t>
            </a:r>
            <a:r>
              <a:rPr lang="en-US" sz="1200" b="1" baseline="30000" dirty="0" smtClean="0">
                <a:solidFill>
                  <a:srgbClr val="0000FF"/>
                </a:solidFill>
                <a:latin typeface="Comic Sans MS" panose="030F0702030302020204" pitchFamily="66" charset="0"/>
              </a:rPr>
              <a:t>2a√2</a:t>
            </a:r>
            <a:r>
              <a:rPr lang="en-US" sz="1200" b="1" dirty="0" smtClean="0">
                <a:solidFill>
                  <a:srgbClr val="0000FF"/>
                </a:solidFill>
                <a:latin typeface="Comic Sans MS" panose="030F0702030302020204" pitchFamily="66" charset="0"/>
              </a:rPr>
              <a:t>/</a:t>
            </a:r>
            <a:r>
              <a:rPr lang="en-US" sz="1200" b="1" baseline="-25000" dirty="0" smtClean="0">
                <a:solidFill>
                  <a:srgbClr val="0000FF"/>
                </a:solidFill>
                <a:latin typeface="Comic Sans MS" panose="030F0702030302020204" pitchFamily="66" charset="0"/>
              </a:rPr>
              <a:t>3</a:t>
            </a:r>
            <a:r>
              <a:rPr lang="en-US" sz="1200" b="1" dirty="0" smtClean="0">
                <a:solidFill>
                  <a:srgbClr val="0000FF"/>
                </a:solidFill>
                <a:latin typeface="Comic Sans MS" panose="030F0702030302020204" pitchFamily="66" charset="0"/>
              </a:rPr>
              <a:t>,0.615)</a:t>
            </a:r>
            <a:endParaRPr lang="en-GB" sz="1200" b="1"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96" name="TextBox 95"/>
              <p:cNvSpPr txBox="1"/>
              <p:nvPr/>
            </p:nvSpPr>
            <p:spPr>
              <a:xfrm>
                <a:off x="4332514" y="2438399"/>
                <a:ext cx="746743" cy="5107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tx1"/>
                          </a:solidFill>
                          <a:latin typeface="Cambria Math"/>
                          <a:ea typeface="Cambria Math"/>
                        </a:rPr>
                        <m:t>𝜃</m:t>
                      </m:r>
                      <m:r>
                        <a:rPr lang="en-US" sz="1600" b="0" i="1" smtClean="0">
                          <a:solidFill>
                            <a:schemeClr val="tx1"/>
                          </a:solidFill>
                          <a:latin typeface="Cambria Math"/>
                          <a:ea typeface="Cambria Math"/>
                        </a:rPr>
                        <m:t>=</m:t>
                      </m:r>
                      <m:f>
                        <m:fPr>
                          <m:ctrlPr>
                            <a:rPr lang="en-US" sz="1600" b="0" i="1" smtClean="0">
                              <a:solidFill>
                                <a:schemeClr val="tx1"/>
                              </a:solidFill>
                              <a:latin typeface="Cambria Math"/>
                              <a:ea typeface="Cambria Math"/>
                            </a:rPr>
                          </m:ctrlPr>
                        </m:fPr>
                        <m:num>
                          <m:r>
                            <a:rPr lang="en-US" sz="1600" b="0" i="1" smtClean="0">
                              <a:solidFill>
                                <a:schemeClr val="tx1"/>
                              </a:solidFill>
                              <a:latin typeface="Cambria Math"/>
                              <a:ea typeface="Cambria Math"/>
                            </a:rPr>
                            <m:t>𝜋</m:t>
                          </m:r>
                        </m:num>
                        <m:den>
                          <m:r>
                            <a:rPr lang="en-US" sz="1600" b="0" i="1" smtClean="0">
                              <a:solidFill>
                                <a:schemeClr val="tx1"/>
                              </a:solidFill>
                              <a:latin typeface="Cambria Math"/>
                              <a:ea typeface="Cambria Math"/>
                            </a:rPr>
                            <m:t>2</m:t>
                          </m:r>
                        </m:den>
                      </m:f>
                    </m:oMath>
                  </m:oMathPara>
                </a14:m>
                <a:endParaRPr lang="en-GB" sz="1600" dirty="0">
                  <a:solidFill>
                    <a:schemeClr val="tx1"/>
                  </a:solidFill>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4332514" y="2438399"/>
                <a:ext cx="746743" cy="510781"/>
              </a:xfrm>
              <a:prstGeom prst="rect">
                <a:avLst/>
              </a:prstGeom>
              <a:blipFill rotWithShape="1">
                <a:blip r:embed="rId15"/>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4632689" y="2983100"/>
                <a:ext cx="1115291" cy="52392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𝑐𝑜𝑠</m:t>
                      </m:r>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a:ea typeface="Cambria Math"/>
                            </a:rPr>
                          </m:ctrlPr>
                        </m:fPr>
                        <m:num>
                          <m:rad>
                            <m:radPr>
                              <m:degHide m:val="on"/>
                              <m:ctrlPr>
                                <a:rPr lang="en-US" sz="1200" b="0" i="1" smtClean="0">
                                  <a:latin typeface="Cambria Math"/>
                                  <a:ea typeface="Cambria Math"/>
                                </a:rPr>
                              </m:ctrlPr>
                            </m:radPr>
                            <m:deg/>
                            <m:e>
                              <m:r>
                                <a:rPr lang="en-US" sz="1200" b="0" i="1" smtClean="0">
                                  <a:latin typeface="Cambria Math"/>
                                  <a:ea typeface="Cambria Math"/>
                                </a:rPr>
                                <m:t>2</m:t>
                              </m:r>
                            </m:e>
                          </m:rad>
                        </m:num>
                        <m:den>
                          <m:rad>
                            <m:radPr>
                              <m:degHide m:val="on"/>
                              <m:ctrlPr>
                                <a:rPr lang="en-US" sz="1200" b="0" i="1" smtClean="0">
                                  <a:latin typeface="Cambria Math"/>
                                  <a:ea typeface="Cambria Math"/>
                                </a:rPr>
                              </m:ctrlPr>
                            </m:radPr>
                            <m:deg/>
                            <m:e>
                              <m:r>
                                <a:rPr lang="en-US" sz="1200" b="0" i="1" smtClean="0">
                                  <a:latin typeface="Cambria Math"/>
                                  <a:ea typeface="Cambria Math"/>
                                </a:rPr>
                                <m:t>3</m:t>
                              </m:r>
                            </m:e>
                          </m:rad>
                        </m:den>
                      </m:f>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4632689" y="2983100"/>
                <a:ext cx="1115291" cy="523926"/>
              </a:xfrm>
              <a:prstGeom prst="rect">
                <a:avLst/>
              </a:prstGeom>
              <a:blipFill rotWithShape="1">
                <a:blip r:embed="rId1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3656610" y="3032165"/>
                <a:ext cx="1115291" cy="47378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a:ea typeface="Cambria Math"/>
                            </a:rPr>
                          </m:ctrlPr>
                        </m:fPr>
                        <m:num>
                          <m:r>
                            <a:rPr lang="en-US" sz="1200" b="0" i="1" smtClean="0">
                              <a:latin typeface="Cambria Math"/>
                              <a:ea typeface="Cambria Math"/>
                            </a:rPr>
                            <m:t>1</m:t>
                          </m:r>
                        </m:num>
                        <m:den>
                          <m:rad>
                            <m:radPr>
                              <m:degHide m:val="on"/>
                              <m:ctrlPr>
                                <a:rPr lang="en-US" sz="1200" b="0" i="1" smtClean="0">
                                  <a:latin typeface="Cambria Math"/>
                                  <a:ea typeface="Cambria Math"/>
                                </a:rPr>
                              </m:ctrlPr>
                            </m:radPr>
                            <m:deg/>
                            <m:e>
                              <m:r>
                                <a:rPr lang="en-US" sz="1200" b="0" i="1" smtClean="0">
                                  <a:latin typeface="Cambria Math"/>
                                  <a:ea typeface="Cambria Math"/>
                                </a:rPr>
                                <m:t>3</m:t>
                              </m:r>
                            </m:e>
                          </m:rad>
                        </m:den>
                      </m:f>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3656610" y="3032165"/>
                <a:ext cx="1115291" cy="473784"/>
              </a:xfrm>
              <a:prstGeom prst="rect">
                <a:avLst/>
              </a:prstGeom>
              <a:blipFill rotWithShape="1">
                <a:blip r:embed="rId17"/>
                <a:stretch>
                  <a:fillRect/>
                </a:stretch>
              </a:blipFill>
              <a:ln w="25400">
                <a:noFill/>
              </a:ln>
            </p:spPr>
            <p:txBody>
              <a:bodyPr/>
              <a:lstStyle/>
              <a:p>
                <a:r>
                  <a:rPr lang="en-GB">
                    <a:noFill/>
                  </a:rPr>
                  <a:t> </a:t>
                </a:r>
              </a:p>
            </p:txBody>
          </p:sp>
        </mc:Fallback>
      </mc:AlternateContent>
      <p:sp>
        <p:nvSpPr>
          <p:cNvPr id="52" name="TextBox 51"/>
          <p:cNvSpPr txBox="1"/>
          <p:nvPr/>
        </p:nvSpPr>
        <p:spPr>
          <a:xfrm>
            <a:off x="3526971" y="3610097"/>
            <a:ext cx="5617029" cy="830997"/>
          </a:xfrm>
          <a:prstGeom prst="rect">
            <a:avLst/>
          </a:prstGeom>
          <a:noFill/>
        </p:spPr>
        <p:txBody>
          <a:bodyPr wrap="square" rtlCol="0">
            <a:spAutoFit/>
          </a:bodyPr>
          <a:lstStyle/>
          <a:p>
            <a:pPr marL="285750" indent="-285750" algn="ctr">
              <a:buFont typeface="Wingdings"/>
              <a:buChar char="à"/>
            </a:pPr>
            <a:r>
              <a:rPr lang="en-US" sz="1200" dirty="0" smtClean="0">
                <a:solidFill>
                  <a:srgbClr val="0000FF"/>
                </a:solidFill>
                <a:latin typeface="Comic Sans MS" panose="030F0702030302020204" pitchFamily="66" charset="0"/>
                <a:sym typeface="Wingdings" panose="05000000000000000000" pitchFamily="2" charset="2"/>
              </a:rPr>
              <a:t>You can find the equation of the line in Cartesian form, then substitute it into the link between y and r above</a:t>
            </a:r>
          </a:p>
          <a:p>
            <a:pPr marL="285750" indent="-285750" algn="ctr">
              <a:buFont typeface="Wingdings"/>
              <a:buChar char="à"/>
            </a:pPr>
            <a:r>
              <a:rPr lang="en-US" sz="1200" dirty="0" smtClean="0">
                <a:solidFill>
                  <a:srgbClr val="0000FF"/>
                </a:solidFill>
                <a:latin typeface="Comic Sans MS" panose="030F0702030302020204" pitchFamily="66" charset="0"/>
                <a:sym typeface="Wingdings" panose="05000000000000000000" pitchFamily="2" charset="2"/>
              </a:rPr>
              <a:t>The Cartesian form will just be x = a, where a is the horizontal distance of the line from the origin</a:t>
            </a:r>
            <a:endParaRPr lang="en-GB" sz="1200"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3" name="TextBox 52"/>
              <p:cNvSpPr txBox="1"/>
              <p:nvPr/>
            </p:nvSpPr>
            <p:spPr>
              <a:xfrm>
                <a:off x="3810000" y="4495800"/>
                <a:ext cx="146803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𝐴𝑑𝑗</m:t>
                      </m:r>
                      <m:r>
                        <a:rPr lang="en-US" sz="1200" b="0" i="1" smtClean="0">
                          <a:latin typeface="Cambria Math"/>
                        </a:rPr>
                        <m:t>=</m:t>
                      </m:r>
                      <m:r>
                        <a:rPr lang="en-US" sz="1200" b="0" i="1" smtClean="0">
                          <a:latin typeface="Cambria Math"/>
                        </a:rPr>
                        <m:t>𝐻𝑦𝑝</m:t>
                      </m:r>
                      <m:r>
                        <a:rPr lang="en-US" sz="1200" b="0" i="1" smtClean="0">
                          <a:latin typeface="Cambria Math"/>
                          <a:ea typeface="Cambria Math"/>
                        </a:rPr>
                        <m:t>×</m:t>
                      </m:r>
                      <m:r>
                        <a:rPr lang="en-US" sz="1200" b="0" i="1" smtClean="0">
                          <a:latin typeface="Cambria Math"/>
                          <a:ea typeface="Cambria Math"/>
                        </a:rPr>
                        <m:t>𝐶𝑜𝑠</m:t>
                      </m:r>
                      <m:r>
                        <a:rPr lang="en-US" sz="1200" b="0" i="1" smtClean="0">
                          <a:latin typeface="Cambria Math"/>
                          <a:ea typeface="Cambria Math"/>
                        </a:rPr>
                        <m:t>𝜃</m:t>
                      </m:r>
                    </m:oMath>
                  </m:oMathPara>
                </a14:m>
                <a:endParaRPr lang="en-GB"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3810000" y="4495800"/>
                <a:ext cx="1468031" cy="276999"/>
              </a:xfrm>
              <a:prstGeom prst="rect">
                <a:avLst/>
              </a:prstGeom>
              <a:blipFill rotWithShape="1">
                <a:blip r:embed="rId18"/>
                <a:stretch>
                  <a:fillRect b="-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3810000" y="4800600"/>
                <a:ext cx="1391856" cy="5159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𝐴𝑑𝑗</m:t>
                      </m:r>
                      <m:r>
                        <a:rPr lang="en-US" sz="1200" b="0" i="1" smtClean="0">
                          <a:latin typeface="Cambria Math"/>
                        </a:rPr>
                        <m:t>=</m:t>
                      </m:r>
                      <m:f>
                        <m:fPr>
                          <m:ctrlPr>
                            <a:rPr lang="en-US" sz="1200" b="0" i="1" smtClean="0">
                              <a:latin typeface="Cambria Math"/>
                            </a:rPr>
                          </m:ctrlPr>
                        </m:fPr>
                        <m:num>
                          <m:r>
                            <a:rPr lang="en-US" sz="1200" b="0" i="1" smtClean="0">
                              <a:latin typeface="Cambria Math"/>
                            </a:rPr>
                            <m:t>2</m:t>
                          </m:r>
                          <m:r>
                            <a:rPr lang="en-US" sz="1200" b="0" i="1" smtClean="0">
                              <a:latin typeface="Cambria Math"/>
                            </a:rPr>
                            <m:t>𝑎</m:t>
                          </m:r>
                          <m:rad>
                            <m:radPr>
                              <m:degHide m:val="on"/>
                              <m:ctrlPr>
                                <a:rPr lang="en-US" sz="1200" b="0" i="1" smtClean="0">
                                  <a:latin typeface="Cambria Math"/>
                                </a:rPr>
                              </m:ctrlPr>
                            </m:radPr>
                            <m:deg/>
                            <m:e>
                              <m:r>
                                <a:rPr lang="en-US" sz="1200" b="0" i="1" smtClean="0">
                                  <a:latin typeface="Cambria Math"/>
                                </a:rPr>
                                <m:t>2</m:t>
                              </m:r>
                            </m:e>
                          </m:rad>
                        </m:num>
                        <m:den>
                          <m:r>
                            <a:rPr lang="en-US" sz="1200" b="0" i="1" smtClean="0">
                              <a:latin typeface="Cambria Math"/>
                            </a:rPr>
                            <m:t>3</m:t>
                          </m:r>
                        </m:den>
                      </m:f>
                      <m:r>
                        <a:rPr lang="en-US" sz="1200" b="0" i="1" smtClean="0">
                          <a:latin typeface="Cambria Math"/>
                          <a:ea typeface="Cambria Math"/>
                        </a:rPr>
                        <m:t>×</m:t>
                      </m:r>
                      <m:f>
                        <m:fPr>
                          <m:ctrlPr>
                            <a:rPr lang="en-US" sz="1200" b="0" i="1" smtClean="0">
                              <a:latin typeface="Cambria Math"/>
                              <a:ea typeface="Cambria Math"/>
                            </a:rPr>
                          </m:ctrlPr>
                        </m:fPr>
                        <m:num>
                          <m:rad>
                            <m:radPr>
                              <m:degHide m:val="on"/>
                              <m:ctrlPr>
                                <a:rPr lang="en-US" sz="1200" b="0" i="1" smtClean="0">
                                  <a:latin typeface="Cambria Math"/>
                                  <a:ea typeface="Cambria Math"/>
                                </a:rPr>
                              </m:ctrlPr>
                            </m:radPr>
                            <m:deg/>
                            <m:e>
                              <m:r>
                                <a:rPr lang="en-US" sz="1200" b="0" i="1" smtClean="0">
                                  <a:latin typeface="Cambria Math"/>
                                  <a:ea typeface="Cambria Math"/>
                                </a:rPr>
                                <m:t>2</m:t>
                              </m:r>
                            </m:e>
                          </m:rad>
                        </m:num>
                        <m:den>
                          <m:rad>
                            <m:radPr>
                              <m:degHide m:val="on"/>
                              <m:ctrlPr>
                                <a:rPr lang="en-US" sz="1200" b="0" i="1" smtClean="0">
                                  <a:latin typeface="Cambria Math"/>
                                  <a:ea typeface="Cambria Math"/>
                                </a:rPr>
                              </m:ctrlPr>
                            </m:radPr>
                            <m:deg/>
                            <m:e>
                              <m:r>
                                <a:rPr lang="en-US" sz="1200" b="0" i="1" smtClean="0">
                                  <a:latin typeface="Cambria Math"/>
                                  <a:ea typeface="Cambria Math"/>
                                </a:rPr>
                                <m:t>3</m:t>
                              </m:r>
                            </m:e>
                          </m:rad>
                        </m:den>
                      </m:f>
                    </m:oMath>
                  </m:oMathPara>
                </a14:m>
                <a:endParaRPr lang="en-GB" sz="1200" dirty="0"/>
              </a:p>
            </p:txBody>
          </p:sp>
        </mc:Choice>
        <mc:Fallback xmlns="">
          <p:sp>
            <p:nvSpPr>
              <p:cNvPr id="54" name="TextBox 53"/>
              <p:cNvSpPr txBox="1">
                <a:spLocks noRot="1" noChangeAspect="1" noMove="1" noResize="1" noEditPoints="1" noAdjustHandles="1" noChangeArrowheads="1" noChangeShapeType="1" noTextEdit="1"/>
              </p:cNvSpPr>
              <p:nvPr/>
            </p:nvSpPr>
            <p:spPr>
              <a:xfrm>
                <a:off x="3810000" y="4800600"/>
                <a:ext cx="1391856" cy="515975"/>
              </a:xfrm>
              <a:prstGeom prst="rect">
                <a:avLst/>
              </a:prstGeom>
              <a:blipFill rotWithShape="1">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810000" y="5334000"/>
                <a:ext cx="938142" cy="4731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𝐴𝑑𝑗</m:t>
                      </m:r>
                      <m:r>
                        <a:rPr lang="en-US" sz="1200" b="0" i="1" smtClean="0">
                          <a:latin typeface="Cambria Math"/>
                        </a:rPr>
                        <m:t>=</m:t>
                      </m:r>
                      <m:f>
                        <m:fPr>
                          <m:ctrlPr>
                            <a:rPr lang="en-US" sz="1200" b="0" i="1" smtClean="0">
                              <a:latin typeface="Cambria Math"/>
                            </a:rPr>
                          </m:ctrlPr>
                        </m:fPr>
                        <m:num>
                          <m:r>
                            <a:rPr lang="en-US" sz="1200" b="0" i="1" smtClean="0">
                              <a:latin typeface="Cambria Math"/>
                            </a:rPr>
                            <m:t>4</m:t>
                          </m:r>
                          <m:r>
                            <a:rPr lang="en-US" sz="1200" b="0" i="1" smtClean="0">
                              <a:latin typeface="Cambria Math"/>
                            </a:rPr>
                            <m:t>𝑎</m:t>
                          </m:r>
                        </m:num>
                        <m:den>
                          <m:r>
                            <a:rPr lang="en-US" sz="1200" b="0" i="1" smtClean="0">
                              <a:latin typeface="Cambria Math"/>
                            </a:rPr>
                            <m:t>3</m:t>
                          </m:r>
                          <m:rad>
                            <m:radPr>
                              <m:degHide m:val="on"/>
                              <m:ctrlPr>
                                <a:rPr lang="en-US" sz="1200" b="0" i="1" smtClean="0">
                                  <a:latin typeface="Cambria Math"/>
                                </a:rPr>
                              </m:ctrlPr>
                            </m:radPr>
                            <m:deg/>
                            <m:e>
                              <m:r>
                                <a:rPr lang="en-US" sz="1200" b="0" i="1" smtClean="0">
                                  <a:latin typeface="Cambria Math"/>
                                </a:rPr>
                                <m:t>3</m:t>
                              </m:r>
                            </m:e>
                          </m:rad>
                        </m:den>
                      </m:f>
                    </m:oMath>
                  </m:oMathPara>
                </a14:m>
                <a:endParaRPr lang="en-GB" sz="1200" dirty="0"/>
              </a:p>
            </p:txBody>
          </p:sp>
        </mc:Choice>
        <mc:Fallback xmlns="">
          <p:sp>
            <p:nvSpPr>
              <p:cNvPr id="55" name="TextBox 54"/>
              <p:cNvSpPr txBox="1">
                <a:spLocks noRot="1" noChangeAspect="1" noMove="1" noResize="1" noEditPoints="1" noAdjustHandles="1" noChangeArrowheads="1" noChangeShapeType="1" noTextEdit="1"/>
              </p:cNvSpPr>
              <p:nvPr/>
            </p:nvSpPr>
            <p:spPr>
              <a:xfrm>
                <a:off x="3810000" y="5334000"/>
                <a:ext cx="938142" cy="473143"/>
              </a:xfrm>
              <a:prstGeom prst="rect">
                <a:avLst/>
              </a:prstGeom>
              <a:blipFill rotWithShape="1">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3962400" y="5867400"/>
                <a:ext cx="857248" cy="4731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𝑥</m:t>
                      </m:r>
                      <m:r>
                        <a:rPr lang="en-US" sz="1200" b="0" i="1" smtClean="0">
                          <a:latin typeface="Cambria Math"/>
                        </a:rPr>
                        <m:t>=</m:t>
                      </m:r>
                      <m:f>
                        <m:fPr>
                          <m:ctrlPr>
                            <a:rPr lang="en-US" sz="1200" b="0" i="1" smtClean="0">
                              <a:latin typeface="Cambria Math"/>
                            </a:rPr>
                          </m:ctrlPr>
                        </m:fPr>
                        <m:num>
                          <m:r>
                            <a:rPr lang="en-US" sz="1200" b="0" i="1" smtClean="0">
                              <a:latin typeface="Cambria Math"/>
                            </a:rPr>
                            <m:t>4</m:t>
                          </m:r>
                          <m:r>
                            <a:rPr lang="en-US" sz="1200" b="0" i="1" smtClean="0">
                              <a:latin typeface="Cambria Math"/>
                            </a:rPr>
                            <m:t>𝑎</m:t>
                          </m:r>
                        </m:num>
                        <m:den>
                          <m:r>
                            <a:rPr lang="en-US" sz="1200" b="0" i="1" smtClean="0">
                              <a:latin typeface="Cambria Math"/>
                            </a:rPr>
                            <m:t>3</m:t>
                          </m:r>
                          <m:rad>
                            <m:radPr>
                              <m:degHide m:val="on"/>
                              <m:ctrlPr>
                                <a:rPr lang="en-US" sz="1200" b="0" i="1" smtClean="0">
                                  <a:latin typeface="Cambria Math"/>
                                </a:rPr>
                              </m:ctrlPr>
                            </m:radPr>
                            <m:deg/>
                            <m:e>
                              <m:r>
                                <a:rPr lang="en-US" sz="1200" b="0" i="1" smtClean="0">
                                  <a:latin typeface="Cambria Math"/>
                                </a:rPr>
                                <m:t>3</m:t>
                              </m:r>
                            </m:e>
                          </m:rad>
                        </m:den>
                      </m:f>
                    </m:oMath>
                  </m:oMathPara>
                </a14:m>
                <a:endParaRPr lang="en-GB" sz="1200" dirty="0"/>
              </a:p>
            </p:txBody>
          </p:sp>
        </mc:Choice>
        <mc:Fallback xmlns="">
          <p:sp>
            <p:nvSpPr>
              <p:cNvPr id="59" name="TextBox 58"/>
              <p:cNvSpPr txBox="1">
                <a:spLocks noRot="1" noChangeAspect="1" noMove="1" noResize="1" noEditPoints="1" noAdjustHandles="1" noChangeArrowheads="1" noChangeShapeType="1" noTextEdit="1"/>
              </p:cNvSpPr>
              <p:nvPr/>
            </p:nvSpPr>
            <p:spPr>
              <a:xfrm>
                <a:off x="3962400" y="5867400"/>
                <a:ext cx="857248" cy="473143"/>
              </a:xfrm>
              <a:prstGeom prst="rect">
                <a:avLst/>
              </a:prstGeom>
              <a:blipFill rotWithShape="1">
                <a:blip r:embed="rId21"/>
                <a:stretch>
                  <a:fillRect/>
                </a:stretch>
              </a:blipFill>
            </p:spPr>
            <p:txBody>
              <a:bodyPr/>
              <a:lstStyle/>
              <a:p>
                <a:r>
                  <a:rPr lang="en-GB">
                    <a:noFill/>
                  </a:rPr>
                  <a:t> </a:t>
                </a:r>
              </a:p>
            </p:txBody>
          </p:sp>
        </mc:Fallback>
      </mc:AlternateContent>
      <p:sp>
        <p:nvSpPr>
          <p:cNvPr id="60" name="Arc 59"/>
          <p:cNvSpPr/>
          <p:nvPr/>
        </p:nvSpPr>
        <p:spPr>
          <a:xfrm>
            <a:off x="5105400" y="4648200"/>
            <a:ext cx="356260" cy="457201"/>
          </a:xfrm>
          <a:prstGeom prst="arc">
            <a:avLst>
              <a:gd name="adj1" fmla="val 16200000"/>
              <a:gd name="adj2" fmla="val 5426045"/>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 name="TextBox 60"/>
          <p:cNvSpPr txBox="1"/>
          <p:nvPr/>
        </p:nvSpPr>
        <p:spPr>
          <a:xfrm>
            <a:off x="5410200" y="4724400"/>
            <a:ext cx="1226126" cy="276999"/>
          </a:xfrm>
          <a:prstGeom prst="rect">
            <a:avLst/>
          </a:prstGeom>
          <a:noFill/>
        </p:spPr>
        <p:txBody>
          <a:bodyPr wrap="square" rtlCol="0">
            <a:spAutoFit/>
          </a:bodyPr>
          <a:lstStyle/>
          <a:p>
            <a:pPr algn="ctr"/>
            <a:r>
              <a:rPr lang="en-US" sz="1200" dirty="0" smtClean="0">
                <a:solidFill>
                  <a:srgbClr val="0000FF"/>
                </a:solidFill>
                <a:latin typeface="Comic Sans MS" panose="030F0702030302020204" pitchFamily="66" charset="0"/>
              </a:rPr>
              <a:t>Sub in values</a:t>
            </a:r>
            <a:endParaRPr lang="en-GB" sz="1200" dirty="0">
              <a:solidFill>
                <a:srgbClr val="0000FF"/>
              </a:solidFill>
              <a:latin typeface="Comic Sans MS" panose="030F0702030302020204" pitchFamily="66" charset="0"/>
            </a:endParaRPr>
          </a:p>
        </p:txBody>
      </p:sp>
      <p:sp>
        <p:nvSpPr>
          <p:cNvPr id="62" name="Arc 61"/>
          <p:cNvSpPr/>
          <p:nvPr/>
        </p:nvSpPr>
        <p:spPr>
          <a:xfrm>
            <a:off x="5105400" y="5105400"/>
            <a:ext cx="356260" cy="457201"/>
          </a:xfrm>
          <a:prstGeom prst="arc">
            <a:avLst>
              <a:gd name="adj1" fmla="val 16200000"/>
              <a:gd name="adj2" fmla="val 5426045"/>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Arc 62"/>
          <p:cNvSpPr/>
          <p:nvPr/>
        </p:nvSpPr>
        <p:spPr>
          <a:xfrm>
            <a:off x="4724400" y="5638800"/>
            <a:ext cx="356260" cy="457201"/>
          </a:xfrm>
          <a:prstGeom prst="arc">
            <a:avLst>
              <a:gd name="adj1" fmla="val 16200000"/>
              <a:gd name="adj2" fmla="val 5426045"/>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9" name="TextBox 68"/>
          <p:cNvSpPr txBox="1"/>
          <p:nvPr/>
        </p:nvSpPr>
        <p:spPr>
          <a:xfrm>
            <a:off x="5486400" y="5181600"/>
            <a:ext cx="914400" cy="276999"/>
          </a:xfrm>
          <a:prstGeom prst="rect">
            <a:avLst/>
          </a:prstGeom>
          <a:noFill/>
        </p:spPr>
        <p:txBody>
          <a:bodyPr wrap="square" rtlCol="0">
            <a:spAutoFit/>
          </a:bodyPr>
          <a:lstStyle/>
          <a:p>
            <a:pPr algn="ctr"/>
            <a:r>
              <a:rPr lang="en-US" sz="1200" dirty="0" smtClean="0">
                <a:solidFill>
                  <a:srgbClr val="0000FF"/>
                </a:solidFill>
                <a:latin typeface="Comic Sans MS" panose="030F0702030302020204" pitchFamily="66" charset="0"/>
              </a:rPr>
              <a:t>Calculate</a:t>
            </a:r>
            <a:endParaRPr lang="en-GB" sz="1200" dirty="0">
              <a:solidFill>
                <a:srgbClr val="0000FF"/>
              </a:solidFill>
              <a:latin typeface="Comic Sans MS" panose="030F0702030302020204" pitchFamily="66" charset="0"/>
            </a:endParaRPr>
          </a:p>
        </p:txBody>
      </p:sp>
      <p:sp>
        <p:nvSpPr>
          <p:cNvPr id="70" name="TextBox 69"/>
          <p:cNvSpPr txBox="1"/>
          <p:nvPr/>
        </p:nvSpPr>
        <p:spPr>
          <a:xfrm>
            <a:off x="5029200" y="5638800"/>
            <a:ext cx="2057400" cy="461665"/>
          </a:xfrm>
          <a:prstGeom prst="rect">
            <a:avLst/>
          </a:prstGeom>
          <a:noFill/>
        </p:spPr>
        <p:txBody>
          <a:bodyPr wrap="square" rtlCol="0">
            <a:spAutoFit/>
          </a:bodyPr>
          <a:lstStyle/>
          <a:p>
            <a:pPr algn="ctr"/>
            <a:r>
              <a:rPr lang="en-US" sz="1200" dirty="0" smtClean="0">
                <a:solidFill>
                  <a:srgbClr val="0000FF"/>
                </a:solidFill>
                <a:latin typeface="Comic Sans MS" panose="030F0702030302020204" pitchFamily="66" charset="0"/>
              </a:rPr>
              <a:t>So this is the </a:t>
            </a:r>
            <a:r>
              <a:rPr lang="en-US" sz="1200" u="sng" dirty="0" smtClean="0">
                <a:solidFill>
                  <a:srgbClr val="0000FF"/>
                </a:solidFill>
                <a:latin typeface="Comic Sans MS" panose="030F0702030302020204" pitchFamily="66" charset="0"/>
              </a:rPr>
              <a:t>Cartesian</a:t>
            </a:r>
            <a:r>
              <a:rPr lang="en-US" sz="1200" dirty="0" smtClean="0">
                <a:solidFill>
                  <a:srgbClr val="0000FF"/>
                </a:solidFill>
                <a:latin typeface="Comic Sans MS" panose="030F0702030302020204" pitchFamily="66" charset="0"/>
              </a:rPr>
              <a:t> equation of the tangent…</a:t>
            </a:r>
            <a:endParaRPr lang="en-GB" sz="1200" dirty="0">
              <a:solidFill>
                <a:srgbClr val="0000FF"/>
              </a:solidFill>
              <a:latin typeface="Comic Sans MS" panose="030F0702030302020204" pitchFamily="66" charset="0"/>
            </a:endParaRPr>
          </a:p>
        </p:txBody>
      </p:sp>
      <p:sp>
        <p:nvSpPr>
          <p:cNvPr id="71" name="Rectangle 70"/>
          <p:cNvSpPr/>
          <p:nvPr/>
        </p:nvSpPr>
        <p:spPr>
          <a:xfrm>
            <a:off x="4800600" y="2971800"/>
            <a:ext cx="8382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4800600" y="4495800"/>
            <a:ext cx="457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p:nvPr/>
        </p:nvSpPr>
        <p:spPr>
          <a:xfrm>
            <a:off x="4876800" y="4800600"/>
            <a:ext cx="3810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4" name="Straight Connector 73"/>
          <p:cNvCxnSpPr/>
          <p:nvPr/>
        </p:nvCxnSpPr>
        <p:spPr>
          <a:xfrm flipV="1">
            <a:off x="6282047" y="2185059"/>
            <a:ext cx="1306285" cy="843149"/>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7612083" y="2766951"/>
            <a:ext cx="0" cy="237508"/>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6200900" y="3016332"/>
            <a:ext cx="1423058" cy="7918"/>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6616535" y="2221675"/>
            <a:ext cx="570990" cy="276999"/>
          </a:xfrm>
          <a:prstGeom prst="rect">
            <a:avLst/>
          </a:prstGeom>
          <a:noFill/>
        </p:spPr>
        <p:txBody>
          <a:bodyPr wrap="none" rtlCol="0">
            <a:spAutoFit/>
          </a:bodyPr>
          <a:lstStyle/>
          <a:p>
            <a:r>
              <a:rPr lang="en-US" sz="1200" b="1" baseline="30000" dirty="0" smtClean="0">
                <a:solidFill>
                  <a:srgbClr val="0000FF"/>
                </a:solidFill>
                <a:latin typeface="Comic Sans MS" panose="030F0702030302020204" pitchFamily="66" charset="0"/>
              </a:rPr>
              <a:t>2a√2</a:t>
            </a:r>
            <a:r>
              <a:rPr lang="en-US" sz="1200" b="1" dirty="0" smtClean="0">
                <a:solidFill>
                  <a:srgbClr val="0000FF"/>
                </a:solidFill>
                <a:latin typeface="Comic Sans MS" panose="030F0702030302020204" pitchFamily="66" charset="0"/>
              </a:rPr>
              <a:t>/</a:t>
            </a:r>
            <a:r>
              <a:rPr lang="en-US" sz="1200" b="1" baseline="-25000" dirty="0" smtClean="0">
                <a:solidFill>
                  <a:srgbClr val="0000FF"/>
                </a:solidFill>
                <a:latin typeface="Comic Sans MS" panose="030F0702030302020204" pitchFamily="66" charset="0"/>
              </a:rPr>
              <a:t>3</a:t>
            </a:r>
            <a:endParaRPr lang="en-GB" sz="1200" b="1" dirty="0">
              <a:solidFill>
                <a:srgbClr val="0000FF"/>
              </a:solidFill>
              <a:latin typeface="Comic Sans MS" panose="030F0702030302020204" pitchFamily="66" charset="0"/>
            </a:endParaRPr>
          </a:p>
        </p:txBody>
      </p:sp>
      <p:sp>
        <p:nvSpPr>
          <p:cNvPr id="78" name="TextBox 77"/>
          <p:cNvSpPr txBox="1"/>
          <p:nvPr/>
        </p:nvSpPr>
        <p:spPr>
          <a:xfrm>
            <a:off x="6502729" y="2771899"/>
            <a:ext cx="279244" cy="276999"/>
          </a:xfrm>
          <a:prstGeom prst="rect">
            <a:avLst/>
          </a:prstGeom>
          <a:noFill/>
        </p:spPr>
        <p:txBody>
          <a:bodyPr wrap="none" rtlCol="0">
            <a:spAutoFit/>
          </a:bodyPr>
          <a:lstStyle/>
          <a:p>
            <a:r>
              <a:rPr lang="el-GR" sz="1200" b="1" dirty="0" smtClean="0">
                <a:solidFill>
                  <a:srgbClr val="0000FF"/>
                </a:solidFill>
                <a:latin typeface="Comic Sans MS" panose="030F0702030302020204" pitchFamily="66" charset="0"/>
              </a:rPr>
              <a:t>θ</a:t>
            </a:r>
            <a:endParaRPr lang="en-GB" sz="1200" b="1" dirty="0">
              <a:solidFill>
                <a:srgbClr val="0000FF"/>
              </a:solidFill>
              <a:latin typeface="Comic Sans MS" panose="030F0702030302020204" pitchFamily="66" charset="0"/>
            </a:endParaRPr>
          </a:p>
        </p:txBody>
      </p:sp>
      <p:sp>
        <p:nvSpPr>
          <p:cNvPr id="79" name="TextBox 78"/>
          <p:cNvSpPr txBox="1"/>
          <p:nvPr/>
        </p:nvSpPr>
        <p:spPr>
          <a:xfrm>
            <a:off x="6640286" y="3024249"/>
            <a:ext cx="494046" cy="307777"/>
          </a:xfrm>
          <a:prstGeom prst="rect">
            <a:avLst/>
          </a:prstGeom>
          <a:noFill/>
        </p:spPr>
        <p:txBody>
          <a:bodyPr wrap="none" rtlCol="0">
            <a:spAutoFit/>
          </a:bodyPr>
          <a:lstStyle/>
          <a:p>
            <a:r>
              <a:rPr lang="en-US" sz="1400" dirty="0" err="1" smtClean="0">
                <a:solidFill>
                  <a:srgbClr val="0000FF"/>
                </a:solidFill>
                <a:latin typeface="Comic Sans MS" panose="030F0702030302020204" pitchFamily="66" charset="0"/>
              </a:rPr>
              <a:t>Adj</a:t>
            </a:r>
            <a:endParaRPr lang="en-GB" sz="1400"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45907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animEffect transition="in" filter="blinds(horizontal)">
                                      <p:cBhvr>
                                        <p:cTn id="7" dur="500"/>
                                        <p:tgtEl>
                                          <p:spTgt spid="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2">
                                            <p:txEl>
                                              <p:pRg st="1" end="1"/>
                                            </p:txEl>
                                          </p:spTgt>
                                        </p:tgtEl>
                                        <p:attrNameLst>
                                          <p:attrName>style.visibility</p:attrName>
                                        </p:attrNameLst>
                                      </p:cBhvr>
                                      <p:to>
                                        <p:strVal val="visible"/>
                                      </p:to>
                                    </p:set>
                                    <p:animEffect transition="in" filter="blinds(horizontal)">
                                      <p:cBhvr>
                                        <p:cTn id="12" dur="500"/>
                                        <p:tgtEl>
                                          <p:spTgt spid="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blinds(horizontal)">
                                      <p:cBhvr>
                                        <p:cTn id="17" dur="500"/>
                                        <p:tgtEl>
                                          <p:spTgt spid="77"/>
                                        </p:tgtEl>
                                      </p:cBhvr>
                                    </p:animEffect>
                                  </p:childTnLst>
                                </p:cTn>
                              </p:par>
                              <p:par>
                                <p:cTn id="18" presetID="3" presetClass="entr" presetSubtype="10" fill="hold" nodeType="with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blinds(horizontal)">
                                      <p:cBhvr>
                                        <p:cTn id="20" dur="500"/>
                                        <p:tgtEl>
                                          <p:spTgt spid="7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blinds(horizontal)">
                                      <p:cBhvr>
                                        <p:cTn id="23" dur="500"/>
                                        <p:tgtEl>
                                          <p:spTgt spid="78"/>
                                        </p:tgtEl>
                                      </p:cBhvr>
                                    </p:animEffect>
                                  </p:childTnLst>
                                </p:cTn>
                              </p:par>
                              <p:par>
                                <p:cTn id="24" presetID="3" presetClass="entr" presetSubtype="5" fill="hold" nodeType="with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blinds(vertical)">
                                      <p:cBhvr>
                                        <p:cTn id="26" dur="500"/>
                                        <p:tgtEl>
                                          <p:spTgt spid="7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blinds(horizontal)">
                                      <p:cBhvr>
                                        <p:cTn id="29" dur="500"/>
                                        <p:tgtEl>
                                          <p:spTgt spid="79"/>
                                        </p:tgtEl>
                                      </p:cBhvr>
                                    </p:animEffect>
                                  </p:childTnLst>
                                </p:cTn>
                              </p:par>
                              <p:par>
                                <p:cTn id="30" presetID="3" presetClass="entr" presetSubtype="10" fill="hold" nodeType="with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blinds(horizontal)">
                                      <p:cBhvr>
                                        <p:cTn id="32" dur="500"/>
                                        <p:tgtEl>
                                          <p:spTgt spid="7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blinds(horizontal)">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blinds(horizontal)">
                                      <p:cBhvr>
                                        <p:cTn id="42" dur="500"/>
                                        <p:tgtEl>
                                          <p:spTgt spid="6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blinds(horizontal)">
                                      <p:cBhvr>
                                        <p:cTn id="47" dur="500"/>
                                        <p:tgtEl>
                                          <p:spTgt spid="6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blinds(horizontal)">
                                      <p:cBhvr>
                                        <p:cTn id="52" dur="500"/>
                                        <p:tgtEl>
                                          <p:spTgt spid="5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blinds(horizontal)">
                                      <p:cBhvr>
                                        <p:cTn id="57" dur="500"/>
                                        <p:tgtEl>
                                          <p:spTgt spid="7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blinds(horizontal)">
                                      <p:cBhvr>
                                        <p:cTn id="62" dur="500"/>
                                        <p:tgtEl>
                                          <p:spTgt spid="7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blinds(horizontal)">
                                      <p:cBhvr>
                                        <p:cTn id="67" dur="500"/>
                                        <p:tgtEl>
                                          <p:spTgt spid="7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xit" presetSubtype="10" fill="hold" grpId="1" nodeType="clickEffect">
                                  <p:stCondLst>
                                    <p:cond delay="0"/>
                                  </p:stCondLst>
                                  <p:childTnLst>
                                    <p:animEffect transition="out" filter="blinds(horizontal)">
                                      <p:cBhvr>
                                        <p:cTn id="71" dur="500"/>
                                        <p:tgtEl>
                                          <p:spTgt spid="72"/>
                                        </p:tgtEl>
                                      </p:cBhvr>
                                    </p:animEffect>
                                    <p:set>
                                      <p:cBhvr>
                                        <p:cTn id="72" dur="1" fill="hold">
                                          <p:stCondLst>
                                            <p:cond delay="499"/>
                                          </p:stCondLst>
                                        </p:cTn>
                                        <p:tgtEl>
                                          <p:spTgt spid="72"/>
                                        </p:tgtEl>
                                        <p:attrNameLst>
                                          <p:attrName>style.visibility</p:attrName>
                                        </p:attrNameLst>
                                      </p:cBhvr>
                                      <p:to>
                                        <p:strVal val="hidden"/>
                                      </p:to>
                                    </p:set>
                                  </p:childTnLst>
                                </p:cTn>
                              </p:par>
                              <p:par>
                                <p:cTn id="73" presetID="3" presetClass="exit" presetSubtype="10" fill="hold" grpId="1" nodeType="withEffect">
                                  <p:stCondLst>
                                    <p:cond delay="0"/>
                                  </p:stCondLst>
                                  <p:childTnLst>
                                    <p:animEffect transition="out" filter="blinds(horizontal)">
                                      <p:cBhvr>
                                        <p:cTn id="74" dur="500"/>
                                        <p:tgtEl>
                                          <p:spTgt spid="73"/>
                                        </p:tgtEl>
                                      </p:cBhvr>
                                    </p:animEffect>
                                    <p:set>
                                      <p:cBhvr>
                                        <p:cTn id="75" dur="1" fill="hold">
                                          <p:stCondLst>
                                            <p:cond delay="499"/>
                                          </p:stCondLst>
                                        </p:cTn>
                                        <p:tgtEl>
                                          <p:spTgt spid="73"/>
                                        </p:tgtEl>
                                        <p:attrNameLst>
                                          <p:attrName>style.visibility</p:attrName>
                                        </p:attrNameLst>
                                      </p:cBhvr>
                                      <p:to>
                                        <p:strVal val="hidden"/>
                                      </p:to>
                                    </p:set>
                                  </p:childTnLst>
                                </p:cTn>
                              </p:par>
                              <p:par>
                                <p:cTn id="76" presetID="3" presetClass="exit" presetSubtype="10" fill="hold" grpId="1" nodeType="withEffect">
                                  <p:stCondLst>
                                    <p:cond delay="0"/>
                                  </p:stCondLst>
                                  <p:childTnLst>
                                    <p:animEffect transition="out" filter="blinds(horizontal)">
                                      <p:cBhvr>
                                        <p:cTn id="77" dur="500"/>
                                        <p:tgtEl>
                                          <p:spTgt spid="71"/>
                                        </p:tgtEl>
                                      </p:cBhvr>
                                    </p:animEffect>
                                    <p:set>
                                      <p:cBhvr>
                                        <p:cTn id="78" dur="1" fill="hold">
                                          <p:stCondLst>
                                            <p:cond delay="499"/>
                                          </p:stCondLst>
                                        </p:cTn>
                                        <p:tgtEl>
                                          <p:spTgt spid="71"/>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blinds(horizontal)">
                                      <p:cBhvr>
                                        <p:cTn id="83" dur="500"/>
                                        <p:tgtEl>
                                          <p:spTgt spid="62"/>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blinds(horizontal)">
                                      <p:cBhvr>
                                        <p:cTn id="88" dur="500"/>
                                        <p:tgtEl>
                                          <p:spTgt spid="69"/>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55"/>
                                        </p:tgtEl>
                                        <p:attrNameLst>
                                          <p:attrName>style.visibility</p:attrName>
                                        </p:attrNameLst>
                                      </p:cBhvr>
                                      <p:to>
                                        <p:strVal val="visible"/>
                                      </p:to>
                                    </p:set>
                                    <p:animEffect transition="in" filter="blinds(horizontal)">
                                      <p:cBhvr>
                                        <p:cTn id="93" dur="500"/>
                                        <p:tgtEl>
                                          <p:spTgt spid="55"/>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blinds(horizontal)">
                                      <p:cBhvr>
                                        <p:cTn id="98" dur="500"/>
                                        <p:tgtEl>
                                          <p:spTgt spid="63"/>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blinds(horizontal)">
                                      <p:cBhvr>
                                        <p:cTn id="103" dur="500"/>
                                        <p:tgtEl>
                                          <p:spTgt spid="70"/>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59"/>
                                        </p:tgtEl>
                                        <p:attrNameLst>
                                          <p:attrName>style.visibility</p:attrName>
                                        </p:attrNameLst>
                                      </p:cBhvr>
                                      <p:to>
                                        <p:strVal val="visible"/>
                                      </p:to>
                                    </p:set>
                                    <p:animEffect transition="in" filter="blinds(horizontal)">
                                      <p:cBhvr>
                                        <p:cTn id="10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9" grpId="0"/>
      <p:bldP spid="60" grpId="0" animBg="1"/>
      <p:bldP spid="61" grpId="0"/>
      <p:bldP spid="62" grpId="0" animBg="1"/>
      <p:bldP spid="63" grpId="0" animBg="1"/>
      <p:bldP spid="69" grpId="0"/>
      <p:bldP spid="70" grpId="0"/>
      <p:bldP spid="71" grpId="0" animBg="1"/>
      <p:bldP spid="71" grpId="1" animBg="1"/>
      <p:bldP spid="72" grpId="0" animBg="1"/>
      <p:bldP spid="72" grpId="1" animBg="1"/>
      <p:bldP spid="73" grpId="0" animBg="1"/>
      <p:bldP spid="73" grpId="1" animBg="1"/>
      <p:bldP spid="77" grpId="0"/>
      <p:bldP spid="78" grpId="0"/>
      <p:bldP spid="7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152400" y="1600200"/>
            <a:ext cx="3429000" cy="4895603"/>
          </a:xfrm>
        </p:spPr>
        <p:txBody>
          <a:bodyPr>
            <a:normAutofit/>
          </a:bodyPr>
          <a:lstStyle/>
          <a:p>
            <a:pPr marL="0" indent="0" algn="ctr">
              <a:buNone/>
            </a:pPr>
            <a:r>
              <a:rPr lang="en-GB" sz="1400" b="1" dirty="0" smtClean="0">
                <a:latin typeface="Comic Sans MS" panose="030F0702030302020204" pitchFamily="66" charset="0"/>
              </a:rPr>
              <a:t>You can use the Polar equation to find tangents to a curve that are parallel or perpendicular to the original line</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Find the coordinates and the equations of the tangents to the curve:</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r = asin2</a:t>
            </a:r>
            <a:r>
              <a:rPr lang="el-GR" sz="1400" dirty="0" smtClean="0">
                <a:latin typeface="Comic Sans MS" panose="030F0702030302020204" pitchFamily="66" charset="0"/>
              </a:rPr>
              <a:t>θ</a:t>
            </a:r>
            <a:r>
              <a:rPr lang="en-US" sz="1400" dirty="0" smtClean="0">
                <a:latin typeface="Comic Sans MS" panose="030F0702030302020204" pitchFamily="66" charset="0"/>
              </a:rPr>
              <a:t>,     0 ≤ </a:t>
            </a:r>
            <a:r>
              <a:rPr lang="el-GR" sz="1400" dirty="0" smtClean="0">
                <a:latin typeface="Comic Sans MS" panose="030F0702030302020204" pitchFamily="66" charset="0"/>
              </a:rPr>
              <a:t>θ</a:t>
            </a:r>
            <a:r>
              <a:rPr lang="en-US" sz="1400" dirty="0" smtClean="0">
                <a:latin typeface="Comic Sans MS" panose="030F0702030302020204" pitchFamily="66" charset="0"/>
              </a:rPr>
              <a:t> ≤ </a:t>
            </a:r>
            <a:r>
              <a:rPr lang="el-GR" sz="1400" baseline="30000" dirty="0" smtClean="0">
                <a:latin typeface="Comic Sans MS" panose="030F0702030302020204" pitchFamily="66" charset="0"/>
              </a:rPr>
              <a:t>π</a:t>
            </a:r>
            <a:r>
              <a:rPr lang="en-US" sz="1400" dirty="0" smtClean="0">
                <a:latin typeface="Comic Sans MS" panose="030F0702030302020204" pitchFamily="66" charset="0"/>
              </a:rPr>
              <a:t>/</a:t>
            </a:r>
            <a:r>
              <a:rPr lang="en-US" sz="1400" baseline="-25000" dirty="0" smtClean="0">
                <a:latin typeface="Comic Sans MS" panose="030F0702030302020204" pitchFamily="66" charset="0"/>
              </a:rPr>
              <a:t>2</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Where the tangents are:</a:t>
            </a:r>
          </a:p>
          <a:p>
            <a:pPr algn="ctr">
              <a:buAutoNum type="alphaLcParenR"/>
            </a:pPr>
            <a:r>
              <a:rPr lang="en-US" sz="1400" dirty="0" smtClean="0">
                <a:latin typeface="Comic Sans MS" panose="030F0702030302020204" pitchFamily="66" charset="0"/>
              </a:rPr>
              <a:t>Parallel to the initial line</a:t>
            </a:r>
          </a:p>
          <a:p>
            <a:pPr algn="ctr">
              <a:buAutoNum type="alphaLcParenR"/>
            </a:pPr>
            <a:r>
              <a:rPr lang="en-US" sz="1400" dirty="0" smtClean="0">
                <a:latin typeface="Comic Sans MS" panose="030F0702030302020204" pitchFamily="66" charset="0"/>
              </a:rPr>
              <a:t>Perpendicular to the initial line</a:t>
            </a:r>
          </a:p>
          <a:p>
            <a:pPr algn="ctr">
              <a:buAutoNum type="alphaLcParenR"/>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Give answers to 3 </a:t>
            </a:r>
            <a:r>
              <a:rPr lang="en-US" sz="1400" dirty="0" err="1" smtClean="0">
                <a:latin typeface="Comic Sans MS" panose="030F0702030302020204" pitchFamily="66" charset="0"/>
              </a:rPr>
              <a:t>s.f</a:t>
            </a:r>
            <a:r>
              <a:rPr lang="en-US" sz="1400" dirty="0" smtClean="0">
                <a:latin typeface="Comic Sans MS" panose="030F0702030302020204" pitchFamily="66" charset="0"/>
              </a:rPr>
              <a:t> where appropriate:</a:t>
            </a:r>
          </a:p>
        </p:txBody>
      </p:sp>
      <p:sp>
        <p:nvSpPr>
          <p:cNvPr id="4" name="TextBox 3"/>
          <p:cNvSpPr txBox="1"/>
          <p:nvPr/>
        </p:nvSpPr>
        <p:spPr>
          <a:xfrm>
            <a:off x="8722406" y="6550223"/>
            <a:ext cx="405880" cy="307777"/>
          </a:xfrm>
          <a:prstGeom prst="rect">
            <a:avLst/>
          </a:prstGeom>
          <a:noFill/>
        </p:spPr>
        <p:txBody>
          <a:bodyPr wrap="none" rtlCol="0">
            <a:spAutoFit/>
          </a:bodyPr>
          <a:lstStyle/>
          <a:p>
            <a:pPr algn="ctr"/>
            <a:r>
              <a:rPr lang="en-GB" sz="1400" dirty="0" smtClean="0">
                <a:latin typeface="Comic Sans MS" panose="030F0702030302020204" pitchFamily="66" charset="0"/>
              </a:rPr>
              <a:t>7E</a:t>
            </a:r>
            <a:endParaRPr lang="en-GB" sz="1400" dirty="0">
              <a:latin typeface="Comic Sans MS" panose="030F0702030302020204" pitchFamily="66" charset="0"/>
            </a:endParaRPr>
          </a:p>
        </p:txBody>
      </p:sp>
      <p:pic>
        <p:nvPicPr>
          <p:cNvPr id="5" name="Picture 6" descr="http://tutorial.math.lamar.edu/Classes/CalcIII/DIPolarCoords_files/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1227666" cy="1143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5" name="TextBox 24"/>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cxnSp>
        <p:nvCxnSpPr>
          <p:cNvPr id="27" name="Straight Arrow Connector 26"/>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cxnSp>
        <p:nvCxnSpPr>
          <p:cNvPr id="29" name="Straight Arrow Connector 28"/>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rotWithShape="1">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rotWithShape="1">
                <a:blip r:embed="rId10"/>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rotWithShape="1">
                <a:blip r:embed="rId11"/>
                <a:stretch>
                  <a:fillRect b="-1818"/>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3689268" y="1411187"/>
                <a:ext cx="2082140" cy="458395"/>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ea typeface="Cambria Math"/>
                        </a:rPr>
                        <m:t>𝜃</m:t>
                      </m:r>
                      <m:r>
                        <a:rPr lang="en-US" sz="1400" i="1" smtClean="0">
                          <a:latin typeface="Cambria Math"/>
                          <a:ea typeface="Cambria Math"/>
                        </a:rPr>
                        <m:t>=</m:t>
                      </m:r>
                      <m:f>
                        <m:fPr>
                          <m:ctrlPr>
                            <a:rPr lang="en-US" sz="1400" i="1" smtClean="0">
                              <a:latin typeface="Cambria Math"/>
                              <a:ea typeface="Cambria Math"/>
                            </a:rPr>
                          </m:ctrlPr>
                        </m:fPr>
                        <m:num>
                          <m:r>
                            <a:rPr lang="en-US" sz="1400" i="1" smtClean="0">
                              <a:latin typeface="Cambria Math"/>
                              <a:ea typeface="Cambria Math"/>
                            </a:rPr>
                            <m:t>𝜋</m:t>
                          </m:r>
                        </m:num>
                        <m:den>
                          <m:r>
                            <a:rPr lang="en-US" sz="1400" b="0" i="1" smtClean="0">
                              <a:latin typeface="Cambria Math"/>
                              <a:ea typeface="Cambria Math"/>
                            </a:rPr>
                            <m:t>2</m:t>
                          </m:r>
                        </m:den>
                      </m:f>
                      <m:r>
                        <a:rPr lang="en-US" sz="1400" i="1" smtClean="0">
                          <a:latin typeface="Cambria Math"/>
                          <a:ea typeface="Cambria Math"/>
                        </a:rPr>
                        <m:t>   </m:t>
                      </m:r>
                      <m:r>
                        <a:rPr lang="en-US" sz="1400" i="1" smtClean="0">
                          <a:latin typeface="Cambria Math"/>
                          <a:ea typeface="Cambria Math"/>
                        </a:rPr>
                        <m:t>𝑜𝑟</m:t>
                      </m:r>
                      <m:r>
                        <a:rPr lang="en-US" sz="1400" b="0" i="1" smtClean="0">
                          <a:latin typeface="Cambria Math"/>
                          <a:ea typeface="Cambria Math"/>
                        </a:rPr>
                        <m:t>   </m:t>
                      </m:r>
                      <m:r>
                        <a:rPr lang="en-US" sz="1400" i="1">
                          <a:latin typeface="Cambria Math"/>
                          <a:ea typeface="Cambria Math"/>
                        </a:rPr>
                        <m:t>𝜃</m:t>
                      </m:r>
                      <m:r>
                        <a:rPr lang="en-US" sz="1400" i="1">
                          <a:latin typeface="Cambria Math"/>
                          <a:ea typeface="Cambria Math"/>
                        </a:rPr>
                        <m:t>=0.615</m:t>
                      </m:r>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3689268" y="1411187"/>
                <a:ext cx="2082140" cy="458395"/>
              </a:xfrm>
              <a:prstGeom prst="rect">
                <a:avLst/>
              </a:prstGeom>
              <a:blipFill rotWithShape="1">
                <a:blip r:embed="rId12"/>
                <a:stretch>
                  <a:fillRect/>
                </a:stretch>
              </a:blipFill>
              <a:ln w="25400">
                <a:noFill/>
              </a:ln>
            </p:spPr>
            <p:txBody>
              <a:bodyPr/>
              <a:lstStyle/>
              <a:p>
                <a:r>
                  <a:rPr lang="en-GB">
                    <a:noFill/>
                  </a:rPr>
                  <a:t> </a:t>
                </a:r>
              </a:p>
            </p:txBody>
          </p:sp>
        </mc:Fallback>
      </mc:AlternateContent>
      <p:pic>
        <p:nvPicPr>
          <p:cNvPr id="57"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44868" t="14783" r="1345" b="38782"/>
          <a:stretch/>
        </p:blipFill>
        <p:spPr bwMode="auto">
          <a:xfrm>
            <a:off x="5913912" y="1442853"/>
            <a:ext cx="3008155" cy="2077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8" name="TextBox 57"/>
              <p:cNvSpPr txBox="1"/>
              <p:nvPr/>
            </p:nvSpPr>
            <p:spPr>
              <a:xfrm>
                <a:off x="3817917" y="1777342"/>
                <a:ext cx="1799112" cy="55412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𝑟</m:t>
                      </m:r>
                      <m:r>
                        <a:rPr lang="en-US" sz="1400" i="1" smtClean="0">
                          <a:latin typeface="Cambria Math"/>
                          <a:ea typeface="Cambria Math"/>
                        </a:rPr>
                        <m:t>=0  </m:t>
                      </m:r>
                      <m:r>
                        <a:rPr lang="en-US" sz="1400" b="0" i="1" smtClean="0">
                          <a:latin typeface="Cambria Math"/>
                          <a:ea typeface="Cambria Math"/>
                        </a:rPr>
                        <m:t> </m:t>
                      </m:r>
                      <m:r>
                        <a:rPr lang="en-US" sz="1400" i="1" smtClean="0">
                          <a:latin typeface="Cambria Math"/>
                          <a:ea typeface="Cambria Math"/>
                        </a:rPr>
                        <m:t>𝑜𝑟</m:t>
                      </m:r>
                      <m:r>
                        <a:rPr lang="en-US" sz="1400" b="0" i="1" smtClean="0">
                          <a:latin typeface="Cambria Math"/>
                          <a:ea typeface="Cambria Math"/>
                        </a:rPr>
                        <m:t>  </m:t>
                      </m:r>
                      <m:r>
                        <a:rPr lang="en-US" sz="1400" b="0" i="1" smtClean="0">
                          <a:latin typeface="Cambria Math"/>
                          <a:ea typeface="Cambria Math"/>
                        </a:rPr>
                        <m:t>𝑟</m:t>
                      </m:r>
                      <m:r>
                        <a:rPr lang="en-US" sz="1400" i="1">
                          <a:latin typeface="Cambria Math"/>
                          <a:ea typeface="Cambria Math"/>
                        </a:rPr>
                        <m:t>=</m:t>
                      </m:r>
                      <m:f>
                        <m:fPr>
                          <m:ctrlPr>
                            <a:rPr lang="en-US" sz="1400" i="1" smtClean="0">
                              <a:latin typeface="Cambria Math"/>
                              <a:ea typeface="Cambria Math"/>
                            </a:rPr>
                          </m:ctrlPr>
                        </m:fPr>
                        <m:num>
                          <m:r>
                            <a:rPr lang="en-US" sz="1400" b="0" i="1" smtClean="0">
                              <a:latin typeface="Cambria Math"/>
                              <a:ea typeface="Cambria Math"/>
                            </a:rPr>
                            <m:t>2</m:t>
                          </m:r>
                          <m:r>
                            <a:rPr lang="en-US" sz="1400" b="0" i="1" smtClean="0">
                              <a:latin typeface="Cambria Math"/>
                              <a:ea typeface="Cambria Math"/>
                            </a:rPr>
                            <m:t>𝑎</m:t>
                          </m:r>
                          <m:rad>
                            <m:radPr>
                              <m:degHide m:val="on"/>
                              <m:ctrlPr>
                                <a:rPr lang="en-US" sz="1400" b="0" i="1" smtClean="0">
                                  <a:latin typeface="Cambria Math"/>
                                  <a:ea typeface="Cambria Math"/>
                                </a:rPr>
                              </m:ctrlPr>
                            </m:radPr>
                            <m:deg/>
                            <m:e>
                              <m:r>
                                <a:rPr lang="en-US" sz="1400" b="0" i="1" smtClean="0">
                                  <a:latin typeface="Cambria Math"/>
                                  <a:ea typeface="Cambria Math"/>
                                </a:rPr>
                                <m:t>2</m:t>
                              </m:r>
                            </m:e>
                          </m:rad>
                        </m:num>
                        <m:den>
                          <m:r>
                            <a:rPr lang="en-US" sz="1400" b="0" i="1" smtClean="0">
                              <a:latin typeface="Cambria Math"/>
                              <a:ea typeface="Cambria Math"/>
                            </a:rPr>
                            <m:t>3</m:t>
                          </m:r>
                        </m:den>
                      </m:f>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3817917" y="1777342"/>
                <a:ext cx="1799112" cy="554126"/>
              </a:xfrm>
              <a:prstGeom prst="rect">
                <a:avLst/>
              </a:prstGeom>
              <a:blipFill rotWithShape="1">
                <a:blip r:embed="rId14"/>
                <a:stretch>
                  <a:fillRect/>
                </a:stretch>
              </a:blipFill>
              <a:ln w="25400">
                <a:noFill/>
              </a:ln>
            </p:spPr>
            <p:txBody>
              <a:bodyPr/>
              <a:lstStyle/>
              <a:p>
                <a:r>
                  <a:rPr lang="en-GB">
                    <a:noFill/>
                  </a:rPr>
                  <a:t> </a:t>
                </a:r>
              </a:p>
            </p:txBody>
          </p:sp>
        </mc:Fallback>
      </mc:AlternateContent>
      <p:grpSp>
        <p:nvGrpSpPr>
          <p:cNvPr id="64" name="Group 63"/>
          <p:cNvGrpSpPr/>
          <p:nvPr/>
        </p:nvGrpSpPr>
        <p:grpSpPr>
          <a:xfrm>
            <a:off x="7525988" y="2082140"/>
            <a:ext cx="152400" cy="152400"/>
            <a:chOff x="5105400" y="5029200"/>
            <a:chExt cx="152400" cy="152400"/>
          </a:xfrm>
        </p:grpSpPr>
        <p:cxnSp>
          <p:nvCxnSpPr>
            <p:cNvPr id="65" name="Straight Connector 64"/>
            <p:cNvCxnSpPr/>
            <p:nvPr/>
          </p:nvCxnSpPr>
          <p:spPr>
            <a:xfrm>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p:cNvCxnSpPr/>
          <p:nvPr/>
        </p:nvCxnSpPr>
        <p:spPr>
          <a:xfrm rot="16200000">
            <a:off x="7062851" y="2216728"/>
            <a:ext cx="1091540"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643522" y="1999979"/>
            <a:ext cx="1196161" cy="276999"/>
          </a:xfrm>
          <a:prstGeom prst="rect">
            <a:avLst/>
          </a:prstGeom>
          <a:noFill/>
        </p:spPr>
        <p:txBody>
          <a:bodyPr wrap="none" rtlCol="0">
            <a:spAutoFit/>
          </a:bodyPr>
          <a:lstStyle/>
          <a:p>
            <a:r>
              <a:rPr lang="en-US" sz="1200" b="1" dirty="0" smtClean="0">
                <a:solidFill>
                  <a:srgbClr val="0000FF"/>
                </a:solidFill>
                <a:latin typeface="Comic Sans MS" panose="030F0702030302020204" pitchFamily="66" charset="0"/>
              </a:rPr>
              <a:t>(</a:t>
            </a:r>
            <a:r>
              <a:rPr lang="en-US" sz="1200" b="1" baseline="30000" dirty="0" smtClean="0">
                <a:solidFill>
                  <a:srgbClr val="0000FF"/>
                </a:solidFill>
                <a:latin typeface="Comic Sans MS" panose="030F0702030302020204" pitchFamily="66" charset="0"/>
              </a:rPr>
              <a:t>2a√2</a:t>
            </a:r>
            <a:r>
              <a:rPr lang="en-US" sz="1200" b="1" dirty="0" smtClean="0">
                <a:solidFill>
                  <a:srgbClr val="0000FF"/>
                </a:solidFill>
                <a:latin typeface="Comic Sans MS" panose="030F0702030302020204" pitchFamily="66" charset="0"/>
              </a:rPr>
              <a:t>/</a:t>
            </a:r>
            <a:r>
              <a:rPr lang="en-US" sz="1200" b="1" baseline="-25000" dirty="0" smtClean="0">
                <a:solidFill>
                  <a:srgbClr val="0000FF"/>
                </a:solidFill>
                <a:latin typeface="Comic Sans MS" panose="030F0702030302020204" pitchFamily="66" charset="0"/>
              </a:rPr>
              <a:t>3</a:t>
            </a:r>
            <a:r>
              <a:rPr lang="en-US" sz="1200" b="1" dirty="0" smtClean="0">
                <a:solidFill>
                  <a:srgbClr val="0000FF"/>
                </a:solidFill>
                <a:latin typeface="Comic Sans MS" panose="030F0702030302020204" pitchFamily="66" charset="0"/>
              </a:rPr>
              <a:t>,0.615)</a:t>
            </a:r>
            <a:endParaRPr lang="en-GB" sz="1200" b="1"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96" name="TextBox 95"/>
              <p:cNvSpPr txBox="1"/>
              <p:nvPr/>
            </p:nvSpPr>
            <p:spPr>
              <a:xfrm>
                <a:off x="4332514" y="2438399"/>
                <a:ext cx="746743" cy="5107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tx1"/>
                          </a:solidFill>
                          <a:latin typeface="Cambria Math"/>
                          <a:ea typeface="Cambria Math"/>
                        </a:rPr>
                        <m:t>𝜃</m:t>
                      </m:r>
                      <m:r>
                        <a:rPr lang="en-US" sz="1600" b="0" i="1" smtClean="0">
                          <a:solidFill>
                            <a:schemeClr val="tx1"/>
                          </a:solidFill>
                          <a:latin typeface="Cambria Math"/>
                          <a:ea typeface="Cambria Math"/>
                        </a:rPr>
                        <m:t>=</m:t>
                      </m:r>
                      <m:f>
                        <m:fPr>
                          <m:ctrlPr>
                            <a:rPr lang="en-US" sz="1600" b="0" i="1" smtClean="0">
                              <a:solidFill>
                                <a:schemeClr val="tx1"/>
                              </a:solidFill>
                              <a:latin typeface="Cambria Math"/>
                              <a:ea typeface="Cambria Math"/>
                            </a:rPr>
                          </m:ctrlPr>
                        </m:fPr>
                        <m:num>
                          <m:r>
                            <a:rPr lang="en-US" sz="1600" b="0" i="1" smtClean="0">
                              <a:solidFill>
                                <a:schemeClr val="tx1"/>
                              </a:solidFill>
                              <a:latin typeface="Cambria Math"/>
                              <a:ea typeface="Cambria Math"/>
                            </a:rPr>
                            <m:t>𝜋</m:t>
                          </m:r>
                        </m:num>
                        <m:den>
                          <m:r>
                            <a:rPr lang="en-US" sz="1600" b="0" i="1" smtClean="0">
                              <a:solidFill>
                                <a:schemeClr val="tx1"/>
                              </a:solidFill>
                              <a:latin typeface="Cambria Math"/>
                              <a:ea typeface="Cambria Math"/>
                            </a:rPr>
                            <m:t>2</m:t>
                          </m:r>
                        </m:den>
                      </m:f>
                    </m:oMath>
                  </m:oMathPara>
                </a14:m>
                <a:endParaRPr lang="en-GB" sz="1600" dirty="0">
                  <a:solidFill>
                    <a:schemeClr val="tx1"/>
                  </a:solidFill>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4332514" y="2438399"/>
                <a:ext cx="746743" cy="510781"/>
              </a:xfrm>
              <a:prstGeom prst="rect">
                <a:avLst/>
              </a:prstGeom>
              <a:blipFill rotWithShape="1">
                <a:blip r:embed="rId15"/>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4259283" y="2969820"/>
                <a:ext cx="857248" cy="5365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𝑥</m:t>
                      </m:r>
                      <m:r>
                        <a:rPr lang="en-US" sz="1400" b="0" i="1" smtClean="0">
                          <a:latin typeface="Cambria Math"/>
                        </a:rPr>
                        <m:t>=</m:t>
                      </m:r>
                      <m:f>
                        <m:fPr>
                          <m:ctrlPr>
                            <a:rPr lang="en-US" sz="1400" b="0" i="1" smtClean="0">
                              <a:latin typeface="Cambria Math"/>
                            </a:rPr>
                          </m:ctrlPr>
                        </m:fPr>
                        <m:num>
                          <m:r>
                            <a:rPr lang="en-US" sz="1400" b="0" i="1" smtClean="0">
                              <a:latin typeface="Cambria Math"/>
                            </a:rPr>
                            <m:t>4</m:t>
                          </m:r>
                          <m:r>
                            <a:rPr lang="en-US" sz="1400" b="0" i="1" smtClean="0">
                              <a:latin typeface="Cambria Math"/>
                            </a:rPr>
                            <m:t>𝑎</m:t>
                          </m:r>
                        </m:num>
                        <m:den>
                          <m:r>
                            <a:rPr lang="en-US" sz="1400" b="0" i="1" smtClean="0">
                              <a:latin typeface="Cambria Math"/>
                            </a:rPr>
                            <m:t>3</m:t>
                          </m:r>
                          <m:rad>
                            <m:radPr>
                              <m:degHide m:val="on"/>
                              <m:ctrlPr>
                                <a:rPr lang="en-US" sz="1400" b="0" i="1" smtClean="0">
                                  <a:latin typeface="Cambria Math"/>
                                </a:rPr>
                              </m:ctrlPr>
                            </m:radPr>
                            <m:deg/>
                            <m:e>
                              <m:r>
                                <a:rPr lang="en-US" sz="1400" b="0" i="1" smtClean="0">
                                  <a:latin typeface="Cambria Math"/>
                                </a:rPr>
                                <m:t>3</m:t>
                              </m:r>
                            </m:e>
                          </m:rad>
                        </m:den>
                      </m:f>
                    </m:oMath>
                  </m:oMathPara>
                </a14:m>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4259283" y="2969820"/>
                <a:ext cx="857248" cy="536557"/>
              </a:xfrm>
              <a:prstGeom prst="rect">
                <a:avLst/>
              </a:prstGeom>
              <a:blipFill rotWithShape="1">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707577" y="4202876"/>
                <a:ext cx="1014893"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𝑥</m:t>
                      </m:r>
                      <m:r>
                        <a:rPr lang="en-GB" sz="1400" b="0" i="1" smtClean="0">
                          <a:latin typeface="Cambria Math"/>
                        </a:rPr>
                        <m:t>=</m:t>
                      </m:r>
                      <m:r>
                        <a:rPr lang="en-GB" sz="1400" b="0" i="1" smtClean="0">
                          <a:latin typeface="Cambria Math"/>
                        </a:rPr>
                        <m:t>𝑟𝑐𝑜𝑠</m:t>
                      </m:r>
                      <m:r>
                        <a:rPr lang="en-GB" sz="1400" b="0" i="1" smtClean="0">
                          <a:latin typeface="Cambria Math"/>
                          <a:ea typeface="Cambria Math"/>
                        </a:rPr>
                        <m:t>𝜃</m:t>
                      </m:r>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4707577" y="4202876"/>
                <a:ext cx="1014893" cy="307777"/>
              </a:xfrm>
              <a:prstGeom prst="rect">
                <a:avLst/>
              </a:prstGeom>
              <a:blipFill rotWithShape="1">
                <a:blip r:embed="rId1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467102" y="4636324"/>
                <a:ext cx="1295400" cy="53655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a:rPr>
                          </m:ctrlPr>
                        </m:fPr>
                        <m:num>
                          <m:r>
                            <a:rPr lang="en-US" sz="1400" i="1">
                              <a:latin typeface="Cambria Math"/>
                            </a:rPr>
                            <m:t>4</m:t>
                          </m:r>
                          <m:r>
                            <a:rPr lang="en-US" sz="1400" i="1">
                              <a:latin typeface="Cambria Math"/>
                            </a:rPr>
                            <m:t>𝑎</m:t>
                          </m:r>
                        </m:num>
                        <m:den>
                          <m:r>
                            <a:rPr lang="en-US" sz="1400" i="1">
                              <a:latin typeface="Cambria Math"/>
                            </a:rPr>
                            <m:t>3</m:t>
                          </m:r>
                          <m:rad>
                            <m:radPr>
                              <m:degHide m:val="on"/>
                              <m:ctrlPr>
                                <a:rPr lang="en-US" sz="1400" i="1">
                                  <a:latin typeface="Cambria Math"/>
                                </a:rPr>
                              </m:ctrlPr>
                            </m:radPr>
                            <m:deg/>
                            <m:e>
                              <m:r>
                                <a:rPr lang="en-US" sz="1400" i="1">
                                  <a:latin typeface="Cambria Math"/>
                                </a:rPr>
                                <m:t>3</m:t>
                              </m:r>
                            </m:e>
                          </m:rad>
                        </m:den>
                      </m:f>
                      <m:r>
                        <a:rPr lang="en-GB" sz="1400" b="0" i="1" smtClean="0">
                          <a:latin typeface="Cambria Math"/>
                        </a:rPr>
                        <m:t>=</m:t>
                      </m:r>
                      <m:r>
                        <a:rPr lang="en-GB" sz="1400" b="0" i="1" smtClean="0">
                          <a:latin typeface="Cambria Math"/>
                        </a:rPr>
                        <m:t>𝑟𝑐𝑜𝑠</m:t>
                      </m:r>
                      <m:r>
                        <a:rPr lang="en-GB" sz="1400" b="0" i="1" smtClean="0">
                          <a:latin typeface="Cambria Math"/>
                          <a:ea typeface="Cambria Math"/>
                        </a:rPr>
                        <m:t>𝜃</m:t>
                      </m:r>
                    </m:oMath>
                  </m:oMathPara>
                </a14:m>
                <a:endParaRPr lang="en-GB" sz="1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4467102" y="4636324"/>
                <a:ext cx="1295400" cy="536557"/>
              </a:xfrm>
              <a:prstGeom prst="rect">
                <a:avLst/>
              </a:prstGeom>
              <a:blipFill rotWithShape="1">
                <a:blip r:embed="rId1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114800" y="5257800"/>
                <a:ext cx="1233928" cy="53655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a:rPr>
                          </m:ctrlPr>
                        </m:fPr>
                        <m:num>
                          <m:r>
                            <a:rPr lang="en-US" sz="1400" i="1">
                              <a:latin typeface="Cambria Math"/>
                            </a:rPr>
                            <m:t>4</m:t>
                          </m:r>
                          <m:r>
                            <a:rPr lang="en-US" sz="1400" i="1">
                              <a:latin typeface="Cambria Math"/>
                            </a:rPr>
                            <m:t>𝑎</m:t>
                          </m:r>
                        </m:num>
                        <m:den>
                          <m:r>
                            <a:rPr lang="en-US" sz="1400" i="1">
                              <a:latin typeface="Cambria Math"/>
                            </a:rPr>
                            <m:t>3</m:t>
                          </m:r>
                          <m:rad>
                            <m:radPr>
                              <m:degHide m:val="on"/>
                              <m:ctrlPr>
                                <a:rPr lang="en-US" sz="1400" i="1">
                                  <a:latin typeface="Cambria Math"/>
                                </a:rPr>
                              </m:ctrlPr>
                            </m:radPr>
                            <m:deg/>
                            <m:e>
                              <m:r>
                                <a:rPr lang="en-US" sz="1400" i="1">
                                  <a:latin typeface="Cambria Math"/>
                                </a:rPr>
                                <m:t>3</m:t>
                              </m:r>
                            </m:e>
                          </m:rad>
                          <m:r>
                            <a:rPr lang="en-US" sz="1400" b="0" i="1" smtClean="0">
                              <a:latin typeface="Cambria Math"/>
                            </a:rPr>
                            <m:t>𝑐𝑜𝑠</m:t>
                          </m:r>
                          <m:r>
                            <a:rPr lang="en-US" sz="1400" b="0" i="1" smtClean="0">
                              <a:latin typeface="Cambria Math"/>
                              <a:ea typeface="Cambria Math"/>
                            </a:rPr>
                            <m:t>𝜃</m:t>
                          </m:r>
                        </m:den>
                      </m:f>
                      <m:r>
                        <a:rPr lang="en-GB" sz="1400" b="0" i="1" smtClean="0">
                          <a:latin typeface="Cambria Math"/>
                        </a:rPr>
                        <m:t>=</m:t>
                      </m:r>
                      <m:r>
                        <a:rPr lang="en-GB" sz="1400" b="0" i="1" smtClean="0">
                          <a:latin typeface="Cambria Math"/>
                        </a:rPr>
                        <m:t>𝑟</m:t>
                      </m:r>
                    </m:oMath>
                  </m:oMathPara>
                </a14:m>
                <a:endParaRPr lang="en-GB"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4114800" y="5257800"/>
                <a:ext cx="1233928" cy="536557"/>
              </a:xfrm>
              <a:prstGeom prst="rect">
                <a:avLst/>
              </a:prstGeom>
              <a:blipFill rotWithShape="1">
                <a:blip r:embed="rId1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4588823" y="5879276"/>
                <a:ext cx="1513196" cy="53655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𝑟</m:t>
                      </m:r>
                      <m:r>
                        <a:rPr lang="en-US" sz="1400" b="0" i="1" smtClean="0">
                          <a:latin typeface="Cambria Math"/>
                        </a:rPr>
                        <m:t>=</m:t>
                      </m:r>
                      <m:f>
                        <m:fPr>
                          <m:ctrlPr>
                            <a:rPr lang="en-US" sz="1400" i="1" smtClean="0">
                              <a:latin typeface="Cambria Math"/>
                            </a:rPr>
                          </m:ctrlPr>
                        </m:fPr>
                        <m:num>
                          <m:r>
                            <a:rPr lang="en-US" sz="1400" i="1">
                              <a:latin typeface="Cambria Math"/>
                            </a:rPr>
                            <m:t>4</m:t>
                          </m:r>
                          <m:r>
                            <a:rPr lang="en-US" sz="1400" i="1">
                              <a:latin typeface="Cambria Math"/>
                            </a:rPr>
                            <m:t>𝑎</m:t>
                          </m:r>
                        </m:num>
                        <m:den>
                          <m:r>
                            <a:rPr lang="en-US" sz="1400" i="1">
                              <a:latin typeface="Cambria Math"/>
                            </a:rPr>
                            <m:t>3</m:t>
                          </m:r>
                          <m:rad>
                            <m:radPr>
                              <m:degHide m:val="on"/>
                              <m:ctrlPr>
                                <a:rPr lang="en-US" sz="1400" i="1">
                                  <a:latin typeface="Cambria Math"/>
                                </a:rPr>
                              </m:ctrlPr>
                            </m:radPr>
                            <m:deg/>
                            <m:e>
                              <m:r>
                                <a:rPr lang="en-US" sz="1400" i="1">
                                  <a:latin typeface="Cambria Math"/>
                                </a:rPr>
                                <m:t>3</m:t>
                              </m:r>
                            </m:e>
                          </m:rad>
                        </m:den>
                      </m:f>
                      <m:r>
                        <a:rPr lang="en-US" sz="1400" b="0" i="1" smtClean="0">
                          <a:latin typeface="Cambria Math"/>
                        </a:rPr>
                        <m:t>𝑠𝑒𝑐</m:t>
                      </m:r>
                      <m:r>
                        <a:rPr lang="en-US" sz="1400" b="0" i="1" smtClean="0">
                          <a:latin typeface="Cambria Math"/>
                          <a:ea typeface="Cambria Math"/>
                        </a:rPr>
                        <m:t>𝜃</m:t>
                      </m:r>
                    </m:oMath>
                  </m:oMathPara>
                </a14:m>
                <a:endParaRPr lang="en-GB" sz="1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4588823" y="5879276"/>
                <a:ext cx="1513196" cy="536557"/>
              </a:xfrm>
              <a:prstGeom prst="rect">
                <a:avLst/>
              </a:prstGeom>
              <a:blipFill rotWithShape="1">
                <a:blip r:embed="rId20"/>
                <a:stretch>
                  <a:fillRect/>
                </a:stretch>
              </a:blipFill>
              <a:ln w="25400">
                <a:noFill/>
              </a:ln>
            </p:spPr>
            <p:txBody>
              <a:bodyPr/>
              <a:lstStyle/>
              <a:p>
                <a:r>
                  <a:rPr lang="en-GB">
                    <a:noFill/>
                  </a:rPr>
                  <a:t> </a:t>
                </a:r>
              </a:p>
            </p:txBody>
          </p:sp>
        </mc:Fallback>
      </mc:AlternateContent>
      <p:sp>
        <p:nvSpPr>
          <p:cNvPr id="80" name="Arc 79"/>
          <p:cNvSpPr/>
          <p:nvPr/>
        </p:nvSpPr>
        <p:spPr>
          <a:xfrm>
            <a:off x="5486400" y="4343400"/>
            <a:ext cx="381000" cy="5334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1" name="TextBox 80"/>
          <p:cNvSpPr txBox="1"/>
          <p:nvPr/>
        </p:nvSpPr>
        <p:spPr>
          <a:xfrm>
            <a:off x="5867400" y="4419600"/>
            <a:ext cx="20574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Replace y with the expression we calculated</a:t>
            </a:r>
            <a:endParaRPr lang="en-GB" sz="1200" dirty="0">
              <a:solidFill>
                <a:srgbClr val="FF0000"/>
              </a:solidFill>
              <a:latin typeface="Comic Sans MS" panose="030F0702030302020204" pitchFamily="66" charset="0"/>
            </a:endParaRPr>
          </a:p>
        </p:txBody>
      </p:sp>
      <p:sp>
        <p:nvSpPr>
          <p:cNvPr id="82" name="TextBox 81"/>
          <p:cNvSpPr txBox="1"/>
          <p:nvPr/>
        </p:nvSpPr>
        <p:spPr>
          <a:xfrm>
            <a:off x="3581400" y="3733800"/>
            <a:ext cx="5277592" cy="523220"/>
          </a:xfrm>
          <a:prstGeom prst="rect">
            <a:avLst/>
          </a:prstGeom>
          <a:noFill/>
        </p:spPr>
        <p:txBody>
          <a:bodyPr wrap="square" rtlCol="0">
            <a:spAutoFit/>
          </a:bodyPr>
          <a:lstStyle/>
          <a:p>
            <a:pPr algn="ctr"/>
            <a:r>
              <a:rPr lang="en-US" sz="1400" dirty="0" smtClean="0">
                <a:solidFill>
                  <a:srgbClr val="FF0000"/>
                </a:solidFill>
                <a:latin typeface="Comic Sans MS" panose="030F0702030302020204" pitchFamily="66" charset="0"/>
              </a:rPr>
              <a:t>Now use the link between x and r above to turn the equation into a polar form…</a:t>
            </a:r>
            <a:endParaRPr lang="en-GB" sz="1400" dirty="0">
              <a:solidFill>
                <a:srgbClr val="FF0000"/>
              </a:solidFill>
              <a:latin typeface="Comic Sans MS" panose="030F0702030302020204" pitchFamily="66" charset="0"/>
            </a:endParaRPr>
          </a:p>
        </p:txBody>
      </p:sp>
      <p:sp>
        <p:nvSpPr>
          <p:cNvPr id="83" name="Arc 82"/>
          <p:cNvSpPr/>
          <p:nvPr/>
        </p:nvSpPr>
        <p:spPr>
          <a:xfrm>
            <a:off x="5445826" y="4969822"/>
            <a:ext cx="361208" cy="587829"/>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 name="TextBox 83"/>
          <p:cNvSpPr txBox="1"/>
          <p:nvPr/>
        </p:nvSpPr>
        <p:spPr>
          <a:xfrm>
            <a:off x="5719948" y="5098472"/>
            <a:ext cx="12954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Divide by sin</a:t>
            </a:r>
            <a:r>
              <a:rPr lang="el-GR" sz="1200" dirty="0" smtClean="0">
                <a:solidFill>
                  <a:srgbClr val="FF0000"/>
                </a:solidFill>
                <a:latin typeface="Comic Sans MS" panose="030F0702030302020204" pitchFamily="66" charset="0"/>
              </a:rPr>
              <a:t>θ</a:t>
            </a:r>
            <a:endParaRPr lang="en-GB" sz="1200" dirty="0">
              <a:solidFill>
                <a:srgbClr val="FF0000"/>
              </a:solidFill>
              <a:latin typeface="Comic Sans MS" panose="030F0702030302020204" pitchFamily="66" charset="0"/>
            </a:endParaRPr>
          </a:p>
        </p:txBody>
      </p:sp>
      <p:sp>
        <p:nvSpPr>
          <p:cNvPr id="85" name="Arc 84"/>
          <p:cNvSpPr/>
          <p:nvPr/>
        </p:nvSpPr>
        <p:spPr>
          <a:xfrm>
            <a:off x="5765471" y="5626925"/>
            <a:ext cx="381000" cy="5334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TextBox 85"/>
          <p:cNvSpPr txBox="1"/>
          <p:nvPr/>
        </p:nvSpPr>
        <p:spPr>
          <a:xfrm>
            <a:off x="6146471" y="5779325"/>
            <a:ext cx="15240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Alternative form…</a:t>
            </a:r>
            <a:endParaRPr lang="en-GB" sz="1200" dirty="0">
              <a:solidFill>
                <a:srgbClr val="FF0000"/>
              </a:solidFill>
              <a:latin typeface="Comic Sans MS" panose="030F0702030302020204" pitchFamily="66" charset="0"/>
            </a:endParaRPr>
          </a:p>
        </p:txBody>
      </p:sp>
      <p:sp>
        <p:nvSpPr>
          <p:cNvPr id="87" name="Rectangle 86"/>
          <p:cNvSpPr/>
          <p:nvPr/>
        </p:nvSpPr>
        <p:spPr>
          <a:xfrm>
            <a:off x="4771902" y="4279075"/>
            <a:ext cx="152400" cy="2286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p:cNvSpPr/>
          <p:nvPr/>
        </p:nvSpPr>
        <p:spPr>
          <a:xfrm>
            <a:off x="4531426" y="4648200"/>
            <a:ext cx="457200" cy="5334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9" name="Straight Connector 88"/>
          <p:cNvCxnSpPr/>
          <p:nvPr/>
        </p:nvCxnSpPr>
        <p:spPr>
          <a:xfrm rot="16200000">
            <a:off x="5730835" y="2986645"/>
            <a:ext cx="1091540"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TextBox 89"/>
              <p:cNvSpPr txBox="1"/>
              <p:nvPr/>
            </p:nvSpPr>
            <p:spPr>
              <a:xfrm>
                <a:off x="5839072" y="1907722"/>
                <a:ext cx="694806" cy="4615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srgbClr val="0000FF"/>
                          </a:solidFill>
                          <a:latin typeface="Cambria Math"/>
                          <a:ea typeface="Cambria Math"/>
                        </a:rPr>
                        <m:t>𝜽</m:t>
                      </m:r>
                      <m:r>
                        <a:rPr lang="en-US" sz="1400" b="1" i="1" smtClean="0">
                          <a:solidFill>
                            <a:srgbClr val="0000FF"/>
                          </a:solidFill>
                          <a:latin typeface="Cambria Math"/>
                          <a:ea typeface="Cambria Math"/>
                        </a:rPr>
                        <m:t>=</m:t>
                      </m:r>
                      <m:f>
                        <m:fPr>
                          <m:ctrlPr>
                            <a:rPr lang="en-US" sz="1400" b="1" i="1" smtClean="0">
                              <a:solidFill>
                                <a:srgbClr val="0000FF"/>
                              </a:solidFill>
                              <a:latin typeface="Cambria Math"/>
                              <a:ea typeface="Cambria Math"/>
                            </a:rPr>
                          </m:ctrlPr>
                        </m:fPr>
                        <m:num>
                          <m:r>
                            <a:rPr lang="en-US" sz="1400" b="1" i="1" smtClean="0">
                              <a:solidFill>
                                <a:srgbClr val="0000FF"/>
                              </a:solidFill>
                              <a:latin typeface="Cambria Math"/>
                              <a:ea typeface="Cambria Math"/>
                            </a:rPr>
                            <m:t>𝝅</m:t>
                          </m:r>
                        </m:num>
                        <m:den>
                          <m:r>
                            <a:rPr lang="en-US" sz="1400" b="1" i="1" smtClean="0">
                              <a:solidFill>
                                <a:srgbClr val="0000FF"/>
                              </a:solidFill>
                              <a:latin typeface="Cambria Math"/>
                              <a:ea typeface="Cambria Math"/>
                            </a:rPr>
                            <m:t>𝟐</m:t>
                          </m:r>
                        </m:den>
                      </m:f>
                    </m:oMath>
                  </m:oMathPara>
                </a14:m>
                <a:endParaRPr lang="en-GB" sz="1400" b="1" dirty="0">
                  <a:solidFill>
                    <a:srgbClr val="0000FF"/>
                  </a:solidFill>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5839072" y="1907722"/>
                <a:ext cx="694806" cy="461537"/>
              </a:xfrm>
              <a:prstGeom prst="rect">
                <a:avLst/>
              </a:prstGeom>
              <a:blipFill rotWithShape="1">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7523926" y="2336470"/>
                <a:ext cx="1513196" cy="53655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0000FF"/>
                          </a:solidFill>
                          <a:latin typeface="Cambria Math"/>
                        </a:rPr>
                        <m:t>𝒓</m:t>
                      </m:r>
                      <m:r>
                        <a:rPr lang="en-US" sz="1400" b="1" i="1" smtClean="0">
                          <a:solidFill>
                            <a:srgbClr val="0000FF"/>
                          </a:solidFill>
                          <a:latin typeface="Cambria Math"/>
                        </a:rPr>
                        <m:t>=</m:t>
                      </m:r>
                      <m:f>
                        <m:fPr>
                          <m:ctrlPr>
                            <a:rPr lang="en-US" sz="1400" b="1" i="1" smtClean="0">
                              <a:solidFill>
                                <a:srgbClr val="0000FF"/>
                              </a:solidFill>
                              <a:latin typeface="Cambria Math"/>
                            </a:rPr>
                          </m:ctrlPr>
                        </m:fPr>
                        <m:num>
                          <m:r>
                            <a:rPr lang="en-US" sz="1400" b="1" i="1">
                              <a:solidFill>
                                <a:srgbClr val="0000FF"/>
                              </a:solidFill>
                              <a:latin typeface="Cambria Math"/>
                            </a:rPr>
                            <m:t>𝟒</m:t>
                          </m:r>
                          <m:r>
                            <a:rPr lang="en-US" sz="1400" b="1" i="1">
                              <a:solidFill>
                                <a:srgbClr val="0000FF"/>
                              </a:solidFill>
                              <a:latin typeface="Cambria Math"/>
                            </a:rPr>
                            <m:t>𝒂</m:t>
                          </m:r>
                        </m:num>
                        <m:den>
                          <m:r>
                            <a:rPr lang="en-US" sz="1400" b="1" i="1">
                              <a:solidFill>
                                <a:srgbClr val="0000FF"/>
                              </a:solidFill>
                              <a:latin typeface="Cambria Math"/>
                            </a:rPr>
                            <m:t>𝟑</m:t>
                          </m:r>
                          <m:rad>
                            <m:radPr>
                              <m:degHide m:val="on"/>
                              <m:ctrlPr>
                                <a:rPr lang="en-US" sz="1400" b="1" i="1">
                                  <a:solidFill>
                                    <a:srgbClr val="0000FF"/>
                                  </a:solidFill>
                                  <a:latin typeface="Cambria Math"/>
                                </a:rPr>
                              </m:ctrlPr>
                            </m:radPr>
                            <m:deg/>
                            <m:e>
                              <m:r>
                                <a:rPr lang="en-US" sz="1400" b="1" i="1">
                                  <a:solidFill>
                                    <a:srgbClr val="0000FF"/>
                                  </a:solidFill>
                                  <a:latin typeface="Cambria Math"/>
                                </a:rPr>
                                <m:t>𝟑</m:t>
                              </m:r>
                            </m:e>
                          </m:rad>
                        </m:den>
                      </m:f>
                      <m:r>
                        <a:rPr lang="en-US" sz="1400" b="1" i="1" smtClean="0">
                          <a:solidFill>
                            <a:srgbClr val="0000FF"/>
                          </a:solidFill>
                          <a:latin typeface="Cambria Math"/>
                        </a:rPr>
                        <m:t>𝒔𝒆𝒄</m:t>
                      </m:r>
                      <m:r>
                        <a:rPr lang="en-US" sz="1400" b="1" i="1" smtClean="0">
                          <a:solidFill>
                            <a:srgbClr val="0000FF"/>
                          </a:solidFill>
                          <a:latin typeface="Cambria Math"/>
                          <a:ea typeface="Cambria Math"/>
                        </a:rPr>
                        <m:t>𝜽</m:t>
                      </m:r>
                    </m:oMath>
                  </m:oMathPara>
                </a14:m>
                <a:endParaRPr lang="en-GB" sz="1400" b="1" dirty="0">
                  <a:solidFill>
                    <a:srgbClr val="0000FF"/>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7523926" y="2336470"/>
                <a:ext cx="1513196" cy="536557"/>
              </a:xfrm>
              <a:prstGeom prst="rect">
                <a:avLst/>
              </a:prstGeom>
              <a:blipFill rotWithShape="1">
                <a:blip r:embed="rId2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4064330" y="3003468"/>
                <a:ext cx="1513196" cy="53655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𝑟</m:t>
                      </m:r>
                      <m:r>
                        <a:rPr lang="en-US" sz="1400" b="0" i="1" smtClean="0">
                          <a:latin typeface="Cambria Math"/>
                        </a:rPr>
                        <m:t>=</m:t>
                      </m:r>
                      <m:f>
                        <m:fPr>
                          <m:ctrlPr>
                            <a:rPr lang="en-US" sz="1400" i="1" smtClean="0">
                              <a:latin typeface="Cambria Math"/>
                            </a:rPr>
                          </m:ctrlPr>
                        </m:fPr>
                        <m:num>
                          <m:r>
                            <a:rPr lang="en-US" sz="1400" i="1">
                              <a:latin typeface="Cambria Math"/>
                            </a:rPr>
                            <m:t>4</m:t>
                          </m:r>
                          <m:r>
                            <a:rPr lang="en-US" sz="1400" i="1">
                              <a:latin typeface="Cambria Math"/>
                            </a:rPr>
                            <m:t>𝑎</m:t>
                          </m:r>
                        </m:num>
                        <m:den>
                          <m:r>
                            <a:rPr lang="en-US" sz="1400" i="1">
                              <a:latin typeface="Cambria Math"/>
                            </a:rPr>
                            <m:t>3</m:t>
                          </m:r>
                          <m:rad>
                            <m:radPr>
                              <m:degHide m:val="on"/>
                              <m:ctrlPr>
                                <a:rPr lang="en-US" sz="1400" i="1">
                                  <a:latin typeface="Cambria Math"/>
                                </a:rPr>
                              </m:ctrlPr>
                            </m:radPr>
                            <m:deg/>
                            <m:e>
                              <m:r>
                                <a:rPr lang="en-US" sz="1400" i="1">
                                  <a:latin typeface="Cambria Math"/>
                                </a:rPr>
                                <m:t>3</m:t>
                              </m:r>
                            </m:e>
                          </m:rad>
                        </m:den>
                      </m:f>
                      <m:r>
                        <a:rPr lang="en-US" sz="1400" b="0" i="1" smtClean="0">
                          <a:latin typeface="Cambria Math"/>
                        </a:rPr>
                        <m:t>𝑠𝑒𝑐</m:t>
                      </m:r>
                      <m:r>
                        <a:rPr lang="en-US" sz="1400" b="0" i="1" smtClean="0">
                          <a:latin typeface="Cambria Math"/>
                          <a:ea typeface="Cambria Math"/>
                        </a:rPr>
                        <m:t>𝜃</m:t>
                      </m:r>
                    </m:oMath>
                  </m:oMathPara>
                </a14:m>
                <a:endParaRPr lang="en-GB" sz="1400" dirty="0"/>
              </a:p>
            </p:txBody>
          </p:sp>
        </mc:Choice>
        <mc:Fallback xmlns="">
          <p:sp>
            <p:nvSpPr>
              <p:cNvPr id="92" name="TextBox 91"/>
              <p:cNvSpPr txBox="1">
                <a:spLocks noRot="1" noChangeAspect="1" noMove="1" noResize="1" noEditPoints="1" noAdjustHandles="1" noChangeArrowheads="1" noChangeShapeType="1" noTextEdit="1"/>
              </p:cNvSpPr>
              <p:nvPr/>
            </p:nvSpPr>
            <p:spPr>
              <a:xfrm>
                <a:off x="4064330" y="3003468"/>
                <a:ext cx="1513196" cy="536557"/>
              </a:xfrm>
              <a:prstGeom prst="rect">
                <a:avLst/>
              </a:prstGeom>
              <a:blipFill rotWithShape="1">
                <a:blip r:embed="rId23"/>
                <a:stretch>
                  <a:fillRect/>
                </a:stretch>
              </a:blipFill>
              <a:ln w="25400">
                <a:noFill/>
              </a:ln>
            </p:spPr>
            <p:txBody>
              <a:bodyPr/>
              <a:lstStyle/>
              <a:p>
                <a:r>
                  <a:rPr lang="en-GB">
                    <a:noFill/>
                  </a:rPr>
                  <a:t> </a:t>
                </a:r>
              </a:p>
            </p:txBody>
          </p:sp>
        </mc:Fallback>
      </mc:AlternateContent>
      <p:sp>
        <p:nvSpPr>
          <p:cNvPr id="93" name="Rectangle 92"/>
          <p:cNvSpPr/>
          <p:nvPr/>
        </p:nvSpPr>
        <p:spPr>
          <a:xfrm>
            <a:off x="4232563" y="2378033"/>
            <a:ext cx="1123207" cy="122019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p:cNvSpPr/>
          <p:nvPr/>
        </p:nvSpPr>
        <p:spPr>
          <a:xfrm>
            <a:off x="4327566" y="2983675"/>
            <a:ext cx="766948" cy="5334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833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linds(horizontal)">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500" fill="hold"/>
                                        <p:tgtEl>
                                          <p:spTgt spid="30"/>
                                        </p:tgtEl>
                                        <p:attrNameLst>
                                          <p:attrName>fillcolor</p:attrName>
                                        </p:attrNameLst>
                                      </p:cBhvr>
                                      <p:to>
                                        <a:srgbClr val="66CCFF"/>
                                      </p:to>
                                    </p:animClr>
                                    <p:set>
                                      <p:cBhvr>
                                        <p:cTn id="12" dur="500" fill="hold"/>
                                        <p:tgtEl>
                                          <p:spTgt spid="30"/>
                                        </p:tgtEl>
                                        <p:attrNameLst>
                                          <p:attrName>fill.type</p:attrName>
                                        </p:attrNameLst>
                                      </p:cBhvr>
                                      <p:to>
                                        <p:strVal val="solid"/>
                                      </p:to>
                                    </p:set>
                                    <p:set>
                                      <p:cBhvr>
                                        <p:cTn id="13" dur="500" fill="hold"/>
                                        <p:tgtEl>
                                          <p:spTgt spid="30"/>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linds(horizontal)">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nodeType="clickEffect">
                                  <p:stCondLst>
                                    <p:cond delay="0"/>
                                  </p:stCondLst>
                                  <p:childTnLst>
                                    <p:animClr clrSpc="rgb" dir="cw">
                                      <p:cBhvr>
                                        <p:cTn id="22" dur="500" fill="hold"/>
                                        <p:tgtEl>
                                          <p:spTgt spid="30"/>
                                        </p:tgtEl>
                                        <p:attrNameLst>
                                          <p:attrName>fillcolor</p:attrName>
                                        </p:attrNameLst>
                                      </p:cBhvr>
                                      <p:to>
                                        <a:schemeClr val="bg1"/>
                                      </p:to>
                                    </p:animClr>
                                    <p:set>
                                      <p:cBhvr>
                                        <p:cTn id="23" dur="500" fill="hold"/>
                                        <p:tgtEl>
                                          <p:spTgt spid="30"/>
                                        </p:tgtEl>
                                        <p:attrNameLst>
                                          <p:attrName>fill.type</p:attrName>
                                        </p:attrNameLst>
                                      </p:cBhvr>
                                      <p:to>
                                        <p:strVal val="solid"/>
                                      </p:to>
                                    </p:set>
                                    <p:set>
                                      <p:cBhvr>
                                        <p:cTn id="24" dur="500" fill="hold"/>
                                        <p:tgtEl>
                                          <p:spTgt spid="30"/>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blinds(horizontal)">
                                      <p:cBhvr>
                                        <p:cTn id="29" dur="500"/>
                                        <p:tgtEl>
                                          <p:spTgt spid="8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blinds(horizontal)">
                                      <p:cBhvr>
                                        <p:cTn id="34" dur="500"/>
                                        <p:tgtEl>
                                          <p:spTgt spid="8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blinds(horizontal)">
                                      <p:cBhvr>
                                        <p:cTn id="39" dur="500"/>
                                        <p:tgtEl>
                                          <p:spTgt spid="4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87"/>
                                        </p:tgtEl>
                                        <p:attrNameLst>
                                          <p:attrName>style.visibility</p:attrName>
                                        </p:attrNameLst>
                                      </p:cBhvr>
                                      <p:to>
                                        <p:strVal val="visible"/>
                                      </p:to>
                                    </p:set>
                                    <p:animEffect transition="in" filter="blinds(horizontal)">
                                      <p:cBhvr>
                                        <p:cTn id="44" dur="500"/>
                                        <p:tgtEl>
                                          <p:spTgt spid="87"/>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blinds(horizontal)">
                                      <p:cBhvr>
                                        <p:cTn id="49" dur="500"/>
                                        <p:tgtEl>
                                          <p:spTgt spid="88"/>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94"/>
                                        </p:tgtEl>
                                        <p:attrNameLst>
                                          <p:attrName>style.visibility</p:attrName>
                                        </p:attrNameLst>
                                      </p:cBhvr>
                                      <p:to>
                                        <p:strVal val="visible"/>
                                      </p:to>
                                    </p:set>
                                    <p:animEffect transition="in" filter="blinds(horizontal)">
                                      <p:cBhvr>
                                        <p:cTn id="54" dur="500"/>
                                        <p:tgtEl>
                                          <p:spTgt spid="94"/>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xit" presetSubtype="10" fill="hold" grpId="1" nodeType="clickEffect">
                                  <p:stCondLst>
                                    <p:cond delay="0"/>
                                  </p:stCondLst>
                                  <p:childTnLst>
                                    <p:animEffect transition="out" filter="blinds(horizontal)">
                                      <p:cBhvr>
                                        <p:cTn id="58" dur="500"/>
                                        <p:tgtEl>
                                          <p:spTgt spid="87"/>
                                        </p:tgtEl>
                                      </p:cBhvr>
                                    </p:animEffect>
                                    <p:set>
                                      <p:cBhvr>
                                        <p:cTn id="59" dur="1" fill="hold">
                                          <p:stCondLst>
                                            <p:cond delay="499"/>
                                          </p:stCondLst>
                                        </p:cTn>
                                        <p:tgtEl>
                                          <p:spTgt spid="87"/>
                                        </p:tgtEl>
                                        <p:attrNameLst>
                                          <p:attrName>style.visibility</p:attrName>
                                        </p:attrNameLst>
                                      </p:cBhvr>
                                      <p:to>
                                        <p:strVal val="hidden"/>
                                      </p:to>
                                    </p:set>
                                  </p:childTnLst>
                                </p:cTn>
                              </p:par>
                              <p:par>
                                <p:cTn id="60" presetID="3" presetClass="exit" presetSubtype="10" fill="hold" grpId="1" nodeType="withEffect">
                                  <p:stCondLst>
                                    <p:cond delay="0"/>
                                  </p:stCondLst>
                                  <p:childTnLst>
                                    <p:animEffect transition="out" filter="blinds(horizontal)">
                                      <p:cBhvr>
                                        <p:cTn id="61" dur="500"/>
                                        <p:tgtEl>
                                          <p:spTgt spid="88"/>
                                        </p:tgtEl>
                                      </p:cBhvr>
                                    </p:animEffect>
                                    <p:set>
                                      <p:cBhvr>
                                        <p:cTn id="62" dur="1" fill="hold">
                                          <p:stCondLst>
                                            <p:cond delay="499"/>
                                          </p:stCondLst>
                                        </p:cTn>
                                        <p:tgtEl>
                                          <p:spTgt spid="88"/>
                                        </p:tgtEl>
                                        <p:attrNameLst>
                                          <p:attrName>style.visibility</p:attrName>
                                        </p:attrNameLst>
                                      </p:cBhvr>
                                      <p:to>
                                        <p:strVal val="hidden"/>
                                      </p:to>
                                    </p:set>
                                  </p:childTnLst>
                                </p:cTn>
                              </p:par>
                              <p:par>
                                <p:cTn id="63" presetID="3" presetClass="exit" presetSubtype="10" fill="hold" grpId="1" nodeType="withEffect">
                                  <p:stCondLst>
                                    <p:cond delay="0"/>
                                  </p:stCondLst>
                                  <p:childTnLst>
                                    <p:animEffect transition="out" filter="blinds(horizontal)">
                                      <p:cBhvr>
                                        <p:cTn id="64" dur="500"/>
                                        <p:tgtEl>
                                          <p:spTgt spid="94"/>
                                        </p:tgtEl>
                                      </p:cBhvr>
                                    </p:animEffect>
                                    <p:set>
                                      <p:cBhvr>
                                        <p:cTn id="65" dur="1" fill="hold">
                                          <p:stCondLst>
                                            <p:cond delay="499"/>
                                          </p:stCondLst>
                                        </p:cTn>
                                        <p:tgtEl>
                                          <p:spTgt spid="94"/>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83"/>
                                        </p:tgtEl>
                                        <p:attrNameLst>
                                          <p:attrName>style.visibility</p:attrName>
                                        </p:attrNameLst>
                                      </p:cBhvr>
                                      <p:to>
                                        <p:strVal val="visible"/>
                                      </p:to>
                                    </p:set>
                                    <p:animEffect transition="in" filter="blinds(horizontal)">
                                      <p:cBhvr>
                                        <p:cTn id="70" dur="500"/>
                                        <p:tgtEl>
                                          <p:spTgt spid="83"/>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blinds(horizontal)">
                                      <p:cBhvr>
                                        <p:cTn id="75" dur="500"/>
                                        <p:tgtEl>
                                          <p:spTgt spid="84"/>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blinds(horizontal)">
                                      <p:cBhvr>
                                        <p:cTn id="80" dur="500"/>
                                        <p:tgtEl>
                                          <p:spTgt spid="48"/>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85"/>
                                        </p:tgtEl>
                                        <p:attrNameLst>
                                          <p:attrName>style.visibility</p:attrName>
                                        </p:attrNameLst>
                                      </p:cBhvr>
                                      <p:to>
                                        <p:strVal val="visible"/>
                                      </p:to>
                                    </p:set>
                                    <p:animEffect transition="in" filter="blinds(horizontal)">
                                      <p:cBhvr>
                                        <p:cTn id="85" dur="500"/>
                                        <p:tgtEl>
                                          <p:spTgt spid="85"/>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86"/>
                                        </p:tgtEl>
                                        <p:attrNameLst>
                                          <p:attrName>style.visibility</p:attrName>
                                        </p:attrNameLst>
                                      </p:cBhvr>
                                      <p:to>
                                        <p:strVal val="visible"/>
                                      </p:to>
                                    </p:set>
                                    <p:animEffect transition="in" filter="blinds(horizontal)">
                                      <p:cBhvr>
                                        <p:cTn id="90" dur="500"/>
                                        <p:tgtEl>
                                          <p:spTgt spid="86"/>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blinds(horizontal)">
                                      <p:cBhvr>
                                        <p:cTn id="95" dur="500"/>
                                        <p:tgtEl>
                                          <p:spTgt spid="49"/>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xit" presetSubtype="10" fill="hold" grpId="0" nodeType="clickEffect">
                                  <p:stCondLst>
                                    <p:cond delay="0"/>
                                  </p:stCondLst>
                                  <p:childTnLst>
                                    <p:animEffect transition="out" filter="blinds(horizontal)">
                                      <p:cBhvr>
                                        <p:cTn id="99" dur="500"/>
                                        <p:tgtEl>
                                          <p:spTgt spid="45"/>
                                        </p:tgtEl>
                                      </p:cBhvr>
                                    </p:animEffect>
                                    <p:set>
                                      <p:cBhvr>
                                        <p:cTn id="100" dur="1" fill="hold">
                                          <p:stCondLst>
                                            <p:cond delay="499"/>
                                          </p:stCondLst>
                                        </p:cTn>
                                        <p:tgtEl>
                                          <p:spTgt spid="45"/>
                                        </p:tgtEl>
                                        <p:attrNameLst>
                                          <p:attrName>style.visibility</p:attrName>
                                        </p:attrNameLst>
                                      </p:cBhvr>
                                      <p:to>
                                        <p:strVal val="hidden"/>
                                      </p:to>
                                    </p:set>
                                  </p:childTnLst>
                                </p:cTn>
                              </p:par>
                              <p:par>
                                <p:cTn id="101" presetID="3" presetClass="entr" presetSubtype="10" fill="hold" grpId="0" nodeType="withEffect">
                                  <p:stCondLst>
                                    <p:cond delay="0"/>
                                  </p:stCondLst>
                                  <p:childTnLst>
                                    <p:set>
                                      <p:cBhvr>
                                        <p:cTn id="102" dur="1" fill="hold">
                                          <p:stCondLst>
                                            <p:cond delay="0"/>
                                          </p:stCondLst>
                                        </p:cTn>
                                        <p:tgtEl>
                                          <p:spTgt spid="92"/>
                                        </p:tgtEl>
                                        <p:attrNameLst>
                                          <p:attrName>style.visibility</p:attrName>
                                        </p:attrNameLst>
                                      </p:cBhvr>
                                      <p:to>
                                        <p:strVal val="visible"/>
                                      </p:to>
                                    </p:set>
                                    <p:animEffect transition="in" filter="blinds(horizontal)">
                                      <p:cBhvr>
                                        <p:cTn id="103" dur="500"/>
                                        <p:tgtEl>
                                          <p:spTgt spid="92"/>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93"/>
                                        </p:tgtEl>
                                        <p:attrNameLst>
                                          <p:attrName>style.visibility</p:attrName>
                                        </p:attrNameLst>
                                      </p:cBhvr>
                                      <p:to>
                                        <p:strVal val="visible"/>
                                      </p:to>
                                    </p:set>
                                    <p:animEffect transition="in" filter="blinds(horizontal)">
                                      <p:cBhvr>
                                        <p:cTn id="108" dur="500"/>
                                        <p:tgtEl>
                                          <p:spTgt spid="93"/>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xit" presetSubtype="10" fill="hold" nodeType="clickEffect">
                                  <p:stCondLst>
                                    <p:cond delay="0"/>
                                  </p:stCondLst>
                                  <p:childTnLst>
                                    <p:animEffect transition="out" filter="blinds(horizontal)">
                                      <p:cBhvr>
                                        <p:cTn id="112" dur="500"/>
                                        <p:tgtEl>
                                          <p:spTgt spid="64"/>
                                        </p:tgtEl>
                                      </p:cBhvr>
                                    </p:animEffect>
                                    <p:set>
                                      <p:cBhvr>
                                        <p:cTn id="113" dur="1" fill="hold">
                                          <p:stCondLst>
                                            <p:cond delay="499"/>
                                          </p:stCondLst>
                                        </p:cTn>
                                        <p:tgtEl>
                                          <p:spTgt spid="64"/>
                                        </p:tgtEl>
                                        <p:attrNameLst>
                                          <p:attrName>style.visibility</p:attrName>
                                        </p:attrNameLst>
                                      </p:cBhvr>
                                      <p:to>
                                        <p:strVal val="hidden"/>
                                      </p:to>
                                    </p:set>
                                  </p:childTnLst>
                                </p:cTn>
                              </p:par>
                              <p:par>
                                <p:cTn id="114" presetID="3" presetClass="exit" presetSubtype="10" fill="hold" grpId="0" nodeType="withEffect">
                                  <p:stCondLst>
                                    <p:cond delay="0"/>
                                  </p:stCondLst>
                                  <p:childTnLst>
                                    <p:animEffect transition="out" filter="blinds(horizontal)">
                                      <p:cBhvr>
                                        <p:cTn id="115" dur="500"/>
                                        <p:tgtEl>
                                          <p:spTgt spid="68"/>
                                        </p:tgtEl>
                                      </p:cBhvr>
                                    </p:animEffect>
                                    <p:set>
                                      <p:cBhvr>
                                        <p:cTn id="116" dur="1" fill="hold">
                                          <p:stCondLst>
                                            <p:cond delay="499"/>
                                          </p:stCondLst>
                                        </p:cTn>
                                        <p:tgtEl>
                                          <p:spTgt spid="68"/>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nodeType="click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blinds(horizontal)">
                                      <p:cBhvr>
                                        <p:cTn id="121" dur="500"/>
                                        <p:tgtEl>
                                          <p:spTgt spid="89"/>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90"/>
                                        </p:tgtEl>
                                        <p:attrNameLst>
                                          <p:attrName>style.visibility</p:attrName>
                                        </p:attrNameLst>
                                      </p:cBhvr>
                                      <p:to>
                                        <p:strVal val="visible"/>
                                      </p:to>
                                    </p:set>
                                    <p:animEffect transition="in" filter="blinds(horizontal)">
                                      <p:cBhvr>
                                        <p:cTn id="124" dur="500"/>
                                        <p:tgtEl>
                                          <p:spTgt spid="90"/>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91"/>
                                        </p:tgtEl>
                                        <p:attrNameLst>
                                          <p:attrName>style.visibility</p:attrName>
                                        </p:attrNameLst>
                                      </p:cBhvr>
                                      <p:to>
                                        <p:strVal val="visible"/>
                                      </p:to>
                                    </p:set>
                                    <p:animEffect transition="in" filter="blinds(horizontal)">
                                      <p:cBhvr>
                                        <p:cTn id="12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45" grpId="0"/>
      <p:bldP spid="46" grpId="0"/>
      <p:bldP spid="47" grpId="0"/>
      <p:bldP spid="48" grpId="0"/>
      <p:bldP spid="49" grpId="0"/>
      <p:bldP spid="80" grpId="0" animBg="1"/>
      <p:bldP spid="81" grpId="0"/>
      <p:bldP spid="82" grpId="0"/>
      <p:bldP spid="83" grpId="0" animBg="1"/>
      <p:bldP spid="84" grpId="0"/>
      <p:bldP spid="85" grpId="0" animBg="1"/>
      <p:bldP spid="86" grpId="0"/>
      <p:bldP spid="87" grpId="0" animBg="1"/>
      <p:bldP spid="87" grpId="1" animBg="1"/>
      <p:bldP spid="88" grpId="0" animBg="1"/>
      <p:bldP spid="88" grpId="1" animBg="1"/>
      <p:bldP spid="90" grpId="0"/>
      <p:bldP spid="91" grpId="0"/>
      <p:bldP spid="92" grpId="0"/>
      <p:bldP spid="93" grpId="0" animBg="1"/>
      <p:bldP spid="94" grpId="0" animBg="1"/>
      <p:bldP spid="94" grpId="1"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152400" y="1600200"/>
            <a:ext cx="3429000" cy="4525963"/>
          </a:xfrm>
        </p:spPr>
        <p:txBody>
          <a:bodyPr>
            <a:normAutofit/>
          </a:bodyPr>
          <a:lstStyle/>
          <a:p>
            <a:pPr marL="0" indent="0" algn="ctr">
              <a:buNone/>
            </a:pPr>
            <a:r>
              <a:rPr lang="en-GB" sz="1400" b="1" dirty="0" smtClean="0">
                <a:latin typeface="Comic Sans MS" panose="030F0702030302020204" pitchFamily="66" charset="0"/>
              </a:rPr>
              <a:t>You can use the Polar equation to find tangents to a curve that are parallel or perpendicular to the original line</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Prove that for:</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r = (p + </a:t>
            </a:r>
            <a:r>
              <a:rPr lang="en-US" sz="1400" dirty="0" err="1">
                <a:latin typeface="Comic Sans MS" panose="030F0702030302020204" pitchFamily="66" charset="0"/>
              </a:rPr>
              <a:t>qcos</a:t>
            </a:r>
            <a:r>
              <a:rPr lang="el-GR" sz="1400" dirty="0">
                <a:latin typeface="Comic Sans MS" panose="030F0702030302020204" pitchFamily="66" charset="0"/>
              </a:rPr>
              <a:t>θ</a:t>
            </a:r>
            <a:r>
              <a:rPr lang="en-US" sz="1400" dirty="0">
                <a:latin typeface="Comic Sans MS" panose="030F0702030302020204" pitchFamily="66" charset="0"/>
              </a:rPr>
              <a:t>),    p and q both &gt; 0 and  p ≥ q</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t</a:t>
            </a:r>
            <a:r>
              <a:rPr lang="en-US" sz="1400" dirty="0" smtClean="0">
                <a:latin typeface="Comic Sans MS" panose="030F0702030302020204" pitchFamily="66" charset="0"/>
              </a:rPr>
              <a:t>o have a ‘dimple’, p &lt; 2q and also</a:t>
            </a:r>
          </a:p>
          <a:p>
            <a:pPr marL="0" indent="0" algn="ctr">
              <a:buNone/>
            </a:pPr>
            <a:r>
              <a:rPr lang="en-US" sz="1400" dirty="0" smtClean="0">
                <a:latin typeface="Comic Sans MS" panose="030F0702030302020204" pitchFamily="66" charset="0"/>
              </a:rPr>
              <a:t>p ≥ q.</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(so q ≤ p &lt; 2q)</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sym typeface="Wingdings" panose="05000000000000000000" pitchFamily="2" charset="2"/>
              </a:rPr>
              <a:t> We can use the ideas we have just seen for finding tangents here…</a:t>
            </a:r>
            <a:endParaRPr lang="en-GB" sz="1400" dirty="0">
              <a:latin typeface="Comic Sans MS" panose="030F0702030302020204" pitchFamily="66" charset="0"/>
            </a:endParaRPr>
          </a:p>
        </p:txBody>
      </p:sp>
      <p:sp>
        <p:nvSpPr>
          <p:cNvPr id="4" name="TextBox 3"/>
          <p:cNvSpPr txBox="1"/>
          <p:nvPr/>
        </p:nvSpPr>
        <p:spPr>
          <a:xfrm>
            <a:off x="8722406" y="6550223"/>
            <a:ext cx="405880" cy="307777"/>
          </a:xfrm>
          <a:prstGeom prst="rect">
            <a:avLst/>
          </a:prstGeom>
          <a:noFill/>
        </p:spPr>
        <p:txBody>
          <a:bodyPr wrap="none" rtlCol="0">
            <a:spAutoFit/>
          </a:bodyPr>
          <a:lstStyle/>
          <a:p>
            <a:pPr algn="ctr"/>
            <a:r>
              <a:rPr lang="en-GB" sz="1400" dirty="0" smtClean="0">
                <a:latin typeface="Comic Sans MS" panose="030F0702030302020204" pitchFamily="66" charset="0"/>
              </a:rPr>
              <a:t>7E</a:t>
            </a:r>
            <a:endParaRPr lang="en-GB" sz="1400" dirty="0">
              <a:latin typeface="Comic Sans MS" panose="030F0702030302020204" pitchFamily="66" charset="0"/>
            </a:endParaRPr>
          </a:p>
        </p:txBody>
      </p:sp>
      <p:pic>
        <p:nvPicPr>
          <p:cNvPr id="5" name="Picture 6" descr="http://tutorial.math.lamar.edu/Classes/CalcIII/DIPolarCoords_files/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1227666" cy="1143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34" t="13646" r="1373" b="14343"/>
          <a:stretch/>
        </p:blipFill>
        <p:spPr bwMode="auto">
          <a:xfrm>
            <a:off x="3886200" y="1371600"/>
            <a:ext cx="2743200" cy="1681316"/>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43" t="14319" r="1747" b="13865"/>
          <a:stretch/>
        </p:blipFill>
        <p:spPr bwMode="auto">
          <a:xfrm>
            <a:off x="3886200" y="4876800"/>
            <a:ext cx="2743200" cy="1683657"/>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301" t="14481" r="1383" b="13455"/>
          <a:stretch/>
        </p:blipFill>
        <p:spPr bwMode="auto">
          <a:xfrm>
            <a:off x="3886200" y="3124200"/>
            <a:ext cx="2743200" cy="167679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17" name="TextBox 16"/>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cxnSp>
        <p:nvCxnSpPr>
          <p:cNvPr id="19" name="Straight Arrow Connector 18"/>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cxnSp>
        <p:nvCxnSpPr>
          <p:cNvPr id="21" name="Straight Arrow Connector 20"/>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rotWithShape="1">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rotWithShape="1">
                <a:blip r:embed="rId10"/>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rotWithShape="1">
                <a:blip r:embed="rId11"/>
                <a:stretch>
                  <a:fillRect b="-1818"/>
                </a:stretch>
              </a:blipFill>
              <a:ln w="25400">
                <a:solidFill>
                  <a:schemeClr val="tx1"/>
                </a:solidFill>
              </a:ln>
            </p:spPr>
            <p:txBody>
              <a:bodyPr/>
              <a:lstStyle/>
              <a:p>
                <a:r>
                  <a:rPr lang="en-GB">
                    <a:noFill/>
                  </a:rPr>
                  <a:t> </a:t>
                </a:r>
              </a:p>
            </p:txBody>
          </p:sp>
        </mc:Fallback>
      </mc:AlternateContent>
      <p:cxnSp>
        <p:nvCxnSpPr>
          <p:cNvPr id="25" name="Straight Connector 24"/>
          <p:cNvCxnSpPr/>
          <p:nvPr/>
        </p:nvCxnSpPr>
        <p:spPr>
          <a:xfrm rot="16200000">
            <a:off x="4254830" y="2222170"/>
            <a:ext cx="1091540" cy="0"/>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a:off x="5609177" y="2187665"/>
            <a:ext cx="1091540" cy="0"/>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a:off x="5718446" y="3961831"/>
            <a:ext cx="1091540" cy="0"/>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157160" y="3709359"/>
            <a:ext cx="1437" cy="450311"/>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080958" y="4011284"/>
            <a:ext cx="0" cy="293298"/>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078082" y="3594341"/>
            <a:ext cx="0" cy="293298"/>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a:off x="5612054" y="5718743"/>
            <a:ext cx="1091540" cy="0"/>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5138467" y="5794077"/>
            <a:ext cx="0" cy="293298"/>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5135591" y="5377134"/>
            <a:ext cx="0" cy="293298"/>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934200" y="1828800"/>
            <a:ext cx="1984076" cy="830997"/>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If the graph is convex, there will be 2 tangents that are perpendicular to the initial line</a:t>
            </a:r>
            <a:endParaRPr lang="en-GB" sz="1200" dirty="0">
              <a:solidFill>
                <a:srgbClr val="FF0000"/>
              </a:solidFill>
              <a:latin typeface="Comic Sans MS" panose="030F0702030302020204" pitchFamily="66" charset="0"/>
            </a:endParaRPr>
          </a:p>
        </p:txBody>
      </p:sp>
      <p:sp>
        <p:nvSpPr>
          <p:cNvPr id="55" name="TextBox 54"/>
          <p:cNvSpPr txBox="1"/>
          <p:nvPr/>
        </p:nvSpPr>
        <p:spPr>
          <a:xfrm>
            <a:off x="6934200" y="3581400"/>
            <a:ext cx="1984076" cy="646331"/>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If the graph has a ‘dimple’, there will be 4 solutions</a:t>
            </a:r>
            <a:endParaRPr lang="en-GB" sz="1200" dirty="0">
              <a:solidFill>
                <a:srgbClr val="FF0000"/>
              </a:solidFill>
              <a:latin typeface="Comic Sans MS" panose="030F0702030302020204" pitchFamily="66" charset="0"/>
            </a:endParaRPr>
          </a:p>
        </p:txBody>
      </p:sp>
      <p:sp>
        <p:nvSpPr>
          <p:cNvPr id="56" name="TextBox 55"/>
          <p:cNvSpPr txBox="1"/>
          <p:nvPr/>
        </p:nvSpPr>
        <p:spPr>
          <a:xfrm>
            <a:off x="6934200" y="5181600"/>
            <a:ext cx="1984076" cy="1015663"/>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If the graph is a cardioid, there will be 3 solutions (the curve does not go vertical at the origin here)</a:t>
            </a:r>
            <a:endParaRPr lang="en-GB" sz="12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2969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linds(horizontal)">
                                      <p:cBhvr>
                                        <p:cTn id="10" dur="500"/>
                                        <p:tgtEl>
                                          <p:spTgt spid="3">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blinds(horizontal)">
                                      <p:cBhvr>
                                        <p:cTn id="15" dur="500"/>
                                        <p:tgtEl>
                                          <p:spTgt spid="3">
                                            <p:txEl>
                                              <p:pRg st="9" end="9"/>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11" end="11"/>
                                            </p:txEl>
                                          </p:spTgt>
                                        </p:tgtEl>
                                        <p:attrNameLst>
                                          <p:attrName>style.visibility</p:attrName>
                                        </p:attrNameLst>
                                      </p:cBhvr>
                                      <p:to>
                                        <p:strVal val="visible"/>
                                      </p:to>
                                    </p:set>
                                    <p:animEffect transition="in" filter="blinds(horizontal)">
                                      <p:cBhvr>
                                        <p:cTn id="20" dur="500"/>
                                        <p:tgtEl>
                                          <p:spTgt spid="3">
                                            <p:txEl>
                                              <p:pRg st="11" end="1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blinds(horizontal)">
                                      <p:cBhvr>
                                        <p:cTn id="25" dur="500"/>
                                        <p:tgtEl>
                                          <p:spTgt spid="409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100"/>
                                        </p:tgtEl>
                                        <p:attrNameLst>
                                          <p:attrName>style.visibility</p:attrName>
                                        </p:attrNameLst>
                                      </p:cBhvr>
                                      <p:to>
                                        <p:strVal val="visible"/>
                                      </p:to>
                                    </p:set>
                                    <p:animEffect transition="in" filter="blinds(horizontal)">
                                      <p:cBhvr>
                                        <p:cTn id="30" dur="500"/>
                                        <p:tgtEl>
                                          <p:spTgt spid="410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099"/>
                                        </p:tgtEl>
                                        <p:attrNameLst>
                                          <p:attrName>style.visibility</p:attrName>
                                        </p:attrNameLst>
                                      </p:cBhvr>
                                      <p:to>
                                        <p:strVal val="visible"/>
                                      </p:to>
                                    </p:set>
                                    <p:animEffect transition="in" filter="blinds(horizontal)">
                                      <p:cBhvr>
                                        <p:cTn id="35" dur="500"/>
                                        <p:tgtEl>
                                          <p:spTgt spid="409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blinds(horizontal)">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linds(horizontal)">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blinds(horizontal)">
                                      <p:cBhvr>
                                        <p:cTn id="55" dur="500"/>
                                        <p:tgtEl>
                                          <p:spTgt spid="55"/>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blinds(horizontal)">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blinds(horizontal)">
                                      <p:cBhvr>
                                        <p:cTn id="65" dur="500"/>
                                        <p:tgtEl>
                                          <p:spTgt spid="49"/>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blinds(horizontal)">
                                      <p:cBhvr>
                                        <p:cTn id="70" dur="500"/>
                                        <p:tgtEl>
                                          <p:spTgt spid="51"/>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blinds(horizontal)">
                                      <p:cBhvr>
                                        <p:cTn id="75" dur="500"/>
                                        <p:tgtEl>
                                          <p:spTgt spid="50"/>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blinds(horizontal)">
                                      <p:cBhvr>
                                        <p:cTn id="80" dur="500"/>
                                        <p:tgtEl>
                                          <p:spTgt spid="56"/>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blinds(horizontal)">
                                      <p:cBhvr>
                                        <p:cTn id="85" dur="500"/>
                                        <p:tgtEl>
                                          <p:spTgt spid="52"/>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54"/>
                                        </p:tgtEl>
                                        <p:attrNameLst>
                                          <p:attrName>style.visibility</p:attrName>
                                        </p:attrNameLst>
                                      </p:cBhvr>
                                      <p:to>
                                        <p:strVal val="visible"/>
                                      </p:to>
                                    </p:set>
                                    <p:animEffect transition="in" filter="blinds(horizontal)">
                                      <p:cBhvr>
                                        <p:cTn id="90" dur="500"/>
                                        <p:tgtEl>
                                          <p:spTgt spid="54"/>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nodeType="click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blinds(horizontal)">
                                      <p:cBhvr>
                                        <p:cTn id="9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5" grpId="0"/>
      <p:bldP spid="5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152400" y="1600199"/>
            <a:ext cx="3429000" cy="5114925"/>
          </a:xfrm>
        </p:spPr>
        <p:txBody>
          <a:bodyPr>
            <a:normAutofit/>
          </a:bodyPr>
          <a:lstStyle/>
          <a:p>
            <a:pPr marL="0" indent="0" algn="ctr">
              <a:buNone/>
            </a:pPr>
            <a:r>
              <a:rPr lang="en-GB" sz="1400" b="1" dirty="0" smtClean="0">
                <a:latin typeface="Comic Sans MS" panose="030F0702030302020204" pitchFamily="66" charset="0"/>
              </a:rPr>
              <a:t>You can use the Polar equation to find tangents to a curve that are parallel or perpendicular to the original line</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Prove that for:</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r = (p + </a:t>
            </a:r>
            <a:r>
              <a:rPr lang="en-US" sz="1400" dirty="0" err="1">
                <a:latin typeface="Comic Sans MS" panose="030F0702030302020204" pitchFamily="66" charset="0"/>
              </a:rPr>
              <a:t>qcos</a:t>
            </a:r>
            <a:r>
              <a:rPr lang="el-GR" sz="1400" dirty="0">
                <a:latin typeface="Comic Sans MS" panose="030F0702030302020204" pitchFamily="66" charset="0"/>
              </a:rPr>
              <a:t>θ</a:t>
            </a:r>
            <a:r>
              <a:rPr lang="en-US" sz="1400" dirty="0">
                <a:latin typeface="Comic Sans MS" panose="030F0702030302020204" pitchFamily="66" charset="0"/>
              </a:rPr>
              <a:t>),    p and q both &gt; 0 and  p ≥ q</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t</a:t>
            </a:r>
            <a:r>
              <a:rPr lang="en-US" sz="1400" dirty="0" smtClean="0">
                <a:latin typeface="Comic Sans MS" panose="030F0702030302020204" pitchFamily="66" charset="0"/>
              </a:rPr>
              <a:t>o have a ‘dimple’, p &lt; 2q and also</a:t>
            </a:r>
          </a:p>
          <a:p>
            <a:pPr marL="0" indent="0" algn="ctr">
              <a:buNone/>
            </a:pPr>
            <a:r>
              <a:rPr lang="en-US" sz="1400" dirty="0" smtClean="0">
                <a:latin typeface="Comic Sans MS" panose="030F0702030302020204" pitchFamily="66" charset="0"/>
              </a:rPr>
              <a:t>p ≥ q.</a:t>
            </a: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sym typeface="Wingdings" panose="05000000000000000000" pitchFamily="2" charset="2"/>
              </a:rPr>
              <a:t> We can find </a:t>
            </a:r>
            <a:r>
              <a:rPr lang="en-US" sz="1400" baseline="30000" dirty="0" smtClean="0">
                <a:latin typeface="Comic Sans MS" panose="030F0702030302020204" pitchFamily="66" charset="0"/>
                <a:sym typeface="Wingdings" panose="05000000000000000000" pitchFamily="2" charset="2"/>
              </a:rPr>
              <a:t>dx</a:t>
            </a:r>
            <a:r>
              <a:rPr lang="en-US" sz="1400" dirty="0" smtClean="0">
                <a:latin typeface="Comic Sans MS" panose="030F0702030302020204" pitchFamily="66" charset="0"/>
                <a:sym typeface="Wingdings" panose="05000000000000000000" pitchFamily="2" charset="2"/>
              </a:rPr>
              <a:t>/</a:t>
            </a:r>
            <a:r>
              <a:rPr lang="en-US" sz="1400" baseline="-25000" dirty="0" smtClean="0">
                <a:latin typeface="Comic Sans MS" panose="030F0702030302020204" pitchFamily="66" charset="0"/>
                <a:sym typeface="Wingdings" panose="05000000000000000000" pitchFamily="2" charset="2"/>
              </a:rPr>
              <a:t>d</a:t>
            </a:r>
            <a:r>
              <a:rPr lang="el-GR" sz="1400" baseline="-25000" dirty="0" smtClean="0">
                <a:latin typeface="Comic Sans MS" panose="030F0702030302020204" pitchFamily="66" charset="0"/>
                <a:sym typeface="Wingdings" panose="05000000000000000000" pitchFamily="2" charset="2"/>
              </a:rPr>
              <a:t>θ</a:t>
            </a:r>
            <a:r>
              <a:rPr lang="en-GB" sz="1400" baseline="-25000" dirty="0" smtClean="0">
                <a:latin typeface="Comic Sans MS" panose="030F0702030302020204" pitchFamily="66" charset="0"/>
                <a:sym typeface="Wingdings" panose="05000000000000000000" pitchFamily="2" charset="2"/>
              </a:rPr>
              <a:t> </a:t>
            </a:r>
            <a:r>
              <a:rPr lang="en-GB" sz="1400" dirty="0" smtClean="0">
                <a:latin typeface="Comic Sans MS" panose="030F0702030302020204" pitchFamily="66" charset="0"/>
                <a:sym typeface="Wingdings" panose="05000000000000000000" pitchFamily="2" charset="2"/>
              </a:rPr>
              <a:t>for the above curve, and set it equal to 0 (as we did previously)</a:t>
            </a:r>
          </a:p>
          <a:p>
            <a:pPr marL="0" indent="0" algn="ctr">
              <a:buNone/>
            </a:pPr>
            <a:endParaRPr lang="en-GB" sz="1400" dirty="0">
              <a:latin typeface="Comic Sans MS" panose="030F0702030302020204" pitchFamily="66" charset="0"/>
              <a:sym typeface="Wingdings" panose="05000000000000000000" pitchFamily="2" charset="2"/>
            </a:endParaRPr>
          </a:p>
          <a:p>
            <a:pPr marL="0" indent="0" algn="ctr">
              <a:buNone/>
            </a:pPr>
            <a:r>
              <a:rPr lang="en-GB" sz="1400" dirty="0" smtClean="0">
                <a:latin typeface="Comic Sans MS" panose="030F0702030302020204" pitchFamily="66" charset="0"/>
                <a:sym typeface="Wingdings" panose="05000000000000000000" pitchFamily="2" charset="2"/>
              </a:rPr>
              <a:t> We can then consider the number of solutions, based on the sine or cos graphs – we need 4 for a ‘dimple’ to exist</a:t>
            </a:r>
            <a:endParaRPr lang="en-GB" sz="1400" dirty="0">
              <a:latin typeface="Comic Sans MS" panose="030F0702030302020204" pitchFamily="66" charset="0"/>
            </a:endParaRPr>
          </a:p>
        </p:txBody>
      </p:sp>
      <p:sp>
        <p:nvSpPr>
          <p:cNvPr id="4" name="TextBox 3"/>
          <p:cNvSpPr txBox="1"/>
          <p:nvPr/>
        </p:nvSpPr>
        <p:spPr>
          <a:xfrm>
            <a:off x="8722406" y="6550223"/>
            <a:ext cx="405880" cy="307777"/>
          </a:xfrm>
          <a:prstGeom prst="rect">
            <a:avLst/>
          </a:prstGeom>
          <a:noFill/>
        </p:spPr>
        <p:txBody>
          <a:bodyPr wrap="none" rtlCol="0">
            <a:spAutoFit/>
          </a:bodyPr>
          <a:lstStyle/>
          <a:p>
            <a:pPr algn="ctr"/>
            <a:r>
              <a:rPr lang="en-GB" sz="1400" dirty="0" smtClean="0">
                <a:latin typeface="Comic Sans MS" panose="030F0702030302020204" pitchFamily="66" charset="0"/>
              </a:rPr>
              <a:t>7E</a:t>
            </a:r>
            <a:endParaRPr lang="en-GB" sz="1400" dirty="0">
              <a:latin typeface="Comic Sans MS" panose="030F0702030302020204" pitchFamily="66" charset="0"/>
            </a:endParaRPr>
          </a:p>
        </p:txBody>
      </p:sp>
      <p:pic>
        <p:nvPicPr>
          <p:cNvPr id="5" name="Picture 6" descr="http://tutorial.math.lamar.edu/Classes/CalcIII/DIPolarCoords_files/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1227666" cy="1143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7" name="TextBox 16"/>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cxnSp>
        <p:nvCxnSpPr>
          <p:cNvPr id="19" name="Straight Arrow Connector 18"/>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cxnSp>
        <p:nvCxnSpPr>
          <p:cNvPr id="21" name="Straight Arrow Connector 20"/>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rotWithShape="1">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rotWithShape="1">
                <a:blip r:embed="rId10"/>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rotWithShape="1">
                <a:blip r:embed="rId11"/>
                <a:stretch>
                  <a:fillRect b="-1818"/>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962400" y="1600200"/>
                <a:ext cx="1014893"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𝑥</m:t>
                      </m:r>
                      <m:r>
                        <a:rPr lang="en-GB" sz="1400" b="0" i="1" smtClean="0">
                          <a:latin typeface="Cambria Math"/>
                        </a:rPr>
                        <m:t>=</m:t>
                      </m:r>
                      <m:r>
                        <a:rPr lang="en-GB" sz="1400" b="0" i="1" smtClean="0">
                          <a:latin typeface="Cambria Math"/>
                        </a:rPr>
                        <m:t>𝑟𝑐𝑜𝑠</m:t>
                      </m:r>
                      <m:r>
                        <a:rPr lang="en-GB" sz="1400" b="0" i="1" smtClean="0">
                          <a:latin typeface="Cambria Math"/>
                          <a:ea typeface="Cambria Math"/>
                        </a:rPr>
                        <m:t>𝜃</m:t>
                      </m:r>
                    </m:oMath>
                  </m:oMathPara>
                </a14:m>
                <a:endParaRPr lang="en-GB"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962400" y="1600200"/>
                <a:ext cx="1014893" cy="307777"/>
              </a:xfrm>
              <a:prstGeom prst="rect">
                <a:avLst/>
              </a:prstGeom>
              <a:blipFill rotWithShape="1">
                <a:blip r:embed="rId1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962400" y="1981200"/>
                <a:ext cx="1858714"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𝑥</m:t>
                      </m:r>
                      <m:r>
                        <a:rPr lang="en-GB" sz="1400" b="0" i="1" smtClean="0">
                          <a:latin typeface="Cambria Math"/>
                        </a:rPr>
                        <m:t>=(</m:t>
                      </m:r>
                      <m:r>
                        <a:rPr lang="en-GB" sz="1400" b="0" i="1" smtClean="0">
                          <a:latin typeface="Cambria Math"/>
                        </a:rPr>
                        <m:t>𝑝</m:t>
                      </m:r>
                      <m:r>
                        <a:rPr lang="en-GB" sz="1400" b="0" i="1" smtClean="0">
                          <a:latin typeface="Cambria Math"/>
                        </a:rPr>
                        <m:t>+</m:t>
                      </m:r>
                      <m:r>
                        <a:rPr lang="en-GB" sz="1400" b="0" i="1" smtClean="0">
                          <a:latin typeface="Cambria Math"/>
                        </a:rPr>
                        <m:t>𝑞𝑐𝑜𝑠</m:t>
                      </m:r>
                      <m:r>
                        <a:rPr lang="en-GB" sz="1400" b="0" i="1" smtClean="0">
                          <a:latin typeface="Cambria Math"/>
                          <a:ea typeface="Cambria Math"/>
                        </a:rPr>
                        <m:t>𝜃</m:t>
                      </m:r>
                      <m:r>
                        <a:rPr lang="en-GB" sz="1400" b="0" i="1" smtClean="0">
                          <a:latin typeface="Cambria Math"/>
                          <a:ea typeface="Cambria Math"/>
                        </a:rPr>
                        <m:t>)</m:t>
                      </m:r>
                      <m:r>
                        <a:rPr lang="en-GB" sz="1400" b="0" i="1" smtClean="0">
                          <a:latin typeface="Cambria Math"/>
                        </a:rPr>
                        <m:t>𝑐𝑜𝑠</m:t>
                      </m:r>
                      <m:r>
                        <a:rPr lang="en-GB" sz="1400" b="0" i="1" smtClean="0">
                          <a:latin typeface="Cambria Math"/>
                          <a:ea typeface="Cambria Math"/>
                        </a:rPr>
                        <m:t>𝜃</m:t>
                      </m:r>
                    </m:oMath>
                  </m:oMathPara>
                </a14:m>
                <a:endParaRPr lang="en-GB"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962400" y="1981200"/>
                <a:ext cx="1858714" cy="307777"/>
              </a:xfrm>
              <a:prstGeom prst="rect">
                <a:avLst/>
              </a:prstGeom>
              <a:blipFill rotWithShape="1">
                <a:blip r:embed="rId13"/>
                <a:stretch>
                  <a:fillRect b="-800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962400" y="2362200"/>
                <a:ext cx="1805751"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𝑥</m:t>
                      </m:r>
                      <m:r>
                        <a:rPr lang="en-GB" sz="1400" b="0" i="1" smtClean="0">
                          <a:latin typeface="Cambria Math"/>
                        </a:rPr>
                        <m:t>=</m:t>
                      </m:r>
                      <m:r>
                        <a:rPr lang="en-GB" sz="1400" b="0" i="1" smtClean="0">
                          <a:latin typeface="Cambria Math"/>
                        </a:rPr>
                        <m:t>𝑝𝑐𝑜𝑠</m:t>
                      </m:r>
                      <m:r>
                        <a:rPr lang="en-GB" sz="1400" b="0" i="1" smtClean="0">
                          <a:latin typeface="Cambria Math"/>
                          <a:ea typeface="Cambria Math"/>
                        </a:rPr>
                        <m:t>𝜃</m:t>
                      </m:r>
                      <m:r>
                        <a:rPr lang="en-GB" sz="1400" b="0" i="1" smtClean="0">
                          <a:latin typeface="Cambria Math"/>
                          <a:ea typeface="Cambria Math"/>
                        </a:rPr>
                        <m:t>+</m:t>
                      </m:r>
                      <m:r>
                        <a:rPr lang="en-GB" sz="1400" b="0" i="1" smtClean="0">
                          <a:latin typeface="Cambria Math"/>
                          <a:ea typeface="Cambria Math"/>
                        </a:rPr>
                        <m:t>𝑞</m:t>
                      </m:r>
                      <m:sSup>
                        <m:sSupPr>
                          <m:ctrlPr>
                            <a:rPr lang="en-GB" sz="1400" b="0" i="1" smtClean="0">
                              <a:latin typeface="Cambria Math"/>
                              <a:ea typeface="Cambria Math"/>
                            </a:rPr>
                          </m:ctrlPr>
                        </m:sSupPr>
                        <m:e>
                          <m:r>
                            <a:rPr lang="en-GB" sz="1400" b="0" i="1" smtClean="0">
                              <a:latin typeface="Cambria Math"/>
                              <a:ea typeface="Cambria Math"/>
                            </a:rPr>
                            <m:t>𝑐𝑜𝑠</m:t>
                          </m:r>
                        </m:e>
                        <m:sup>
                          <m:r>
                            <a:rPr lang="en-GB" sz="1400" b="0" i="1" smtClean="0">
                              <a:latin typeface="Cambria Math"/>
                              <a:ea typeface="Cambria Math"/>
                            </a:rPr>
                            <m:t>2</m:t>
                          </m:r>
                        </m:sup>
                      </m:sSup>
                      <m:r>
                        <a:rPr lang="en-GB" sz="1400" b="0" i="1" smtClean="0">
                          <a:latin typeface="Cambria Math"/>
                          <a:ea typeface="Cambria Math"/>
                        </a:rPr>
                        <m:t>𝜃</m:t>
                      </m:r>
                    </m:oMath>
                  </m:oMathPara>
                </a14:m>
                <a:endParaRPr lang="en-GB" sz="1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962400" y="2362200"/>
                <a:ext cx="1805751" cy="307777"/>
              </a:xfrm>
              <a:prstGeom prst="rect">
                <a:avLst/>
              </a:prstGeom>
              <a:blipFill rotWithShape="1">
                <a:blip r:embed="rId14"/>
                <a:stretch>
                  <a:fillRect b="-200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829050" y="2724150"/>
                <a:ext cx="685800" cy="50135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m:t>
                      </m:r>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829050" y="2724150"/>
                <a:ext cx="685800" cy="501356"/>
              </a:xfrm>
              <a:prstGeom prst="rect">
                <a:avLst/>
              </a:prstGeom>
              <a:blipFill rotWithShape="1">
                <a:blip r:embed="rId15"/>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352925" y="2838450"/>
                <a:ext cx="78105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GB" sz="1400" b="0" i="1" smtClean="0">
                          <a:latin typeface="Cambria Math"/>
                        </a:rPr>
                        <m:t>𝑝𝑠𝑖𝑛</m:t>
                      </m:r>
                      <m:r>
                        <a:rPr lang="en-GB" sz="1400" b="0" i="1" smtClean="0">
                          <a:latin typeface="Cambria Math"/>
                          <a:ea typeface="Cambria Math"/>
                        </a:rPr>
                        <m:t>𝜃</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352925" y="2838450"/>
                <a:ext cx="781050" cy="307777"/>
              </a:xfrm>
              <a:prstGeom prst="rect">
                <a:avLst/>
              </a:prstGeom>
              <a:blipFill rotWithShape="1">
                <a:blip r:embed="rId16"/>
                <a:stretch>
                  <a:fillRect b="-800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991100" y="2838450"/>
                <a:ext cx="120015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−2</m:t>
                      </m:r>
                      <m:r>
                        <a:rPr lang="en-GB" sz="1400" b="0" i="1" smtClean="0">
                          <a:latin typeface="Cambria Math"/>
                        </a:rPr>
                        <m:t>𝑞𝑐𝑜𝑠</m:t>
                      </m:r>
                      <m:r>
                        <a:rPr lang="en-GB" sz="1400" b="0" i="1" smtClean="0">
                          <a:latin typeface="Cambria Math"/>
                          <a:ea typeface="Cambria Math"/>
                        </a:rPr>
                        <m:t>𝜃</m:t>
                      </m:r>
                      <m:r>
                        <a:rPr lang="en-GB" sz="1400" b="0" i="1" smtClean="0">
                          <a:latin typeface="Cambria Math"/>
                        </a:rPr>
                        <m:t>𝑠𝑖𝑛</m:t>
                      </m:r>
                      <m:r>
                        <a:rPr lang="en-GB" sz="1400" b="0" i="1" smtClean="0">
                          <a:latin typeface="Cambria Math"/>
                          <a:ea typeface="Cambria Math"/>
                        </a:rPr>
                        <m:t>𝜃</m:t>
                      </m:r>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991100" y="2838450"/>
                <a:ext cx="1200150" cy="307777"/>
              </a:xfrm>
              <a:prstGeom prst="rect">
                <a:avLst/>
              </a:prstGeom>
              <a:blipFill rotWithShape="1">
                <a:blip r:embed="rId17"/>
                <a:stretch>
                  <a:fillRect b="-600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172325" y="3257550"/>
                <a:ext cx="78130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a:rPr>
                          </m:ctrlPr>
                        </m:sSupPr>
                        <m:e>
                          <m:r>
                            <a:rPr lang="en-GB" sz="1400" b="0" i="1" smtClean="0">
                              <a:latin typeface="Cambria Math"/>
                            </a:rPr>
                            <m:t>𝑞𝑐𝑜𝑠</m:t>
                          </m:r>
                        </m:e>
                        <m:sup>
                          <m:r>
                            <a:rPr lang="en-GB" sz="1400" b="0" i="1" smtClean="0">
                              <a:latin typeface="Cambria Math"/>
                            </a:rPr>
                            <m:t>2</m:t>
                          </m:r>
                        </m:sup>
                      </m:sSup>
                      <m:r>
                        <a:rPr lang="en-GB" sz="1400" i="1" smtClean="0">
                          <a:latin typeface="Cambria Math"/>
                          <a:ea typeface="Cambria Math"/>
                        </a:rPr>
                        <m:t>𝜃</m:t>
                      </m:r>
                    </m:oMath>
                  </m:oMathPara>
                </a14:m>
                <a:endParaRPr lang="en-GB"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7172325" y="3257550"/>
                <a:ext cx="781303" cy="307777"/>
              </a:xfrm>
              <a:prstGeom prst="rect">
                <a:avLst/>
              </a:prstGeom>
              <a:blipFill rotWithShape="1">
                <a:blip r:embed="rId18"/>
                <a:stretch>
                  <a:fillRect b="-196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6791325" y="4476750"/>
                <a:ext cx="102130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a:rPr>
                          </m:ctrlPr>
                        </m:sSupPr>
                        <m:e>
                          <m:r>
                            <a:rPr lang="en-GB" sz="1400" b="0" i="1" smtClean="0">
                              <a:latin typeface="Cambria Math"/>
                            </a:rPr>
                            <m:t>2</m:t>
                          </m:r>
                          <m:r>
                            <a:rPr lang="en-GB" sz="1400" b="0" i="1" smtClean="0">
                              <a:latin typeface="Cambria Math"/>
                            </a:rPr>
                            <m:t>𝑞</m:t>
                          </m:r>
                          <m:r>
                            <a:rPr lang="en-GB" sz="1400" b="0" i="1" smtClean="0">
                              <a:latin typeface="Cambria Math"/>
                            </a:rPr>
                            <m:t>(</m:t>
                          </m:r>
                          <m:r>
                            <a:rPr lang="en-GB" sz="1400" b="0" i="1" smtClean="0">
                              <a:latin typeface="Cambria Math"/>
                            </a:rPr>
                            <m:t>𝑐𝑜𝑠</m:t>
                          </m:r>
                          <m:r>
                            <a:rPr lang="en-GB" sz="1400" b="0" i="1" smtClean="0">
                              <a:latin typeface="Cambria Math"/>
                              <a:ea typeface="Cambria Math"/>
                            </a:rPr>
                            <m:t>𝜃</m:t>
                          </m:r>
                          <m:r>
                            <a:rPr lang="en-GB" sz="1400" b="0" i="1" smtClean="0">
                              <a:latin typeface="Cambria Math"/>
                              <a:ea typeface="Cambria Math"/>
                            </a:rPr>
                            <m:t>)</m:t>
                          </m:r>
                        </m:e>
                        <m:sup>
                          <m:r>
                            <a:rPr lang="en-GB" sz="1400" b="0" i="1" smtClean="0">
                              <a:latin typeface="Cambria Math"/>
                            </a:rPr>
                            <m:t>1</m:t>
                          </m:r>
                        </m:sup>
                      </m:sSup>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6791325" y="4476750"/>
                <a:ext cx="1021305" cy="307777"/>
              </a:xfrm>
              <a:prstGeom prst="rect">
                <a:avLst/>
              </a:prstGeom>
              <a:blipFill rotWithShape="1">
                <a:blip r:embed="rId19"/>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629525" y="4476750"/>
                <a:ext cx="722057"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GB" sz="1400" b="0" i="1" smtClean="0">
                              <a:latin typeface="Cambria Math"/>
                            </a:rPr>
                          </m:ctrlPr>
                        </m:dPr>
                        <m:e>
                          <m:r>
                            <a:rPr lang="en-GB" sz="1400" b="0" i="1" smtClean="0">
                              <a:latin typeface="Cambria Math"/>
                            </a:rPr>
                            <m:t>𝑠𝑖𝑛</m:t>
                          </m:r>
                          <m:r>
                            <a:rPr lang="en-GB" sz="1400" b="0" i="1" smtClean="0">
                              <a:latin typeface="Cambria Math"/>
                              <a:ea typeface="Cambria Math"/>
                            </a:rPr>
                            <m:t>𝜃</m:t>
                          </m:r>
                        </m:e>
                      </m:d>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7629525" y="4476750"/>
                <a:ext cx="722057" cy="307777"/>
              </a:xfrm>
              <a:prstGeom prst="rect">
                <a:avLst/>
              </a:prstGeom>
              <a:blipFill rotWithShape="1">
                <a:blip r:embed="rId20"/>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6943725" y="5086350"/>
                <a:ext cx="12192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2</m:t>
                      </m:r>
                      <m:r>
                        <a:rPr lang="en-GB" sz="1400" b="0" i="1" smtClean="0">
                          <a:latin typeface="Cambria Math"/>
                        </a:rPr>
                        <m:t>𝑞𝑐𝑜𝑠</m:t>
                      </m:r>
                      <m:r>
                        <a:rPr lang="en-GB" sz="1400" b="0" i="1" smtClean="0">
                          <a:latin typeface="Cambria Math"/>
                          <a:ea typeface="Cambria Math"/>
                        </a:rPr>
                        <m:t>𝜃</m:t>
                      </m:r>
                      <m:r>
                        <a:rPr lang="en-GB" sz="1400" b="0" i="1" smtClean="0">
                          <a:latin typeface="Cambria Math"/>
                        </a:rPr>
                        <m:t>𝑠𝑖𝑛</m:t>
                      </m:r>
                      <m:r>
                        <a:rPr lang="en-GB" sz="1400" b="0" i="1" smtClean="0">
                          <a:latin typeface="Cambria Math"/>
                          <a:ea typeface="Cambria Math"/>
                        </a:rPr>
                        <m:t>𝜃</m:t>
                      </m:r>
                    </m:oMath>
                  </m:oMathPara>
                </a14:m>
                <a:endParaRPr lang="en-GB"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6943725" y="5086350"/>
                <a:ext cx="1219200" cy="307777"/>
              </a:xfrm>
              <a:prstGeom prst="rect">
                <a:avLst/>
              </a:prstGeom>
              <a:blipFill rotWithShape="1">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7096125" y="3867150"/>
                <a:ext cx="92730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a:rPr>
                          </m:ctrlPr>
                        </m:sSupPr>
                        <m:e>
                          <m:r>
                            <a:rPr lang="en-GB" sz="1400" b="0" i="1" smtClean="0">
                              <a:latin typeface="Cambria Math"/>
                            </a:rPr>
                            <m:t>𝑞</m:t>
                          </m:r>
                          <m:d>
                            <m:dPr>
                              <m:ctrlPr>
                                <a:rPr lang="en-GB" sz="1400" b="0" i="1" smtClean="0">
                                  <a:latin typeface="Cambria Math"/>
                                </a:rPr>
                              </m:ctrlPr>
                            </m:dPr>
                            <m:e>
                              <m:r>
                                <a:rPr lang="en-GB" sz="1400" b="0" i="1" smtClean="0">
                                  <a:latin typeface="Cambria Math"/>
                                </a:rPr>
                                <m:t>𝑐𝑜𝑠</m:t>
                              </m:r>
                              <m:r>
                                <a:rPr lang="en-GB" sz="1400" b="0" i="1" smtClean="0">
                                  <a:latin typeface="Cambria Math"/>
                                  <a:ea typeface="Cambria Math"/>
                                </a:rPr>
                                <m:t>𝜃</m:t>
                              </m:r>
                            </m:e>
                          </m:d>
                        </m:e>
                        <m:sup>
                          <m:r>
                            <a:rPr lang="en-GB" sz="1400" b="0" i="1" smtClean="0">
                              <a:latin typeface="Cambria Math"/>
                            </a:rPr>
                            <m:t>2</m:t>
                          </m:r>
                        </m:sup>
                      </m:sSup>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7096125" y="3867150"/>
                <a:ext cx="927305" cy="307777"/>
              </a:xfrm>
              <a:prstGeom prst="rect">
                <a:avLst/>
              </a:prstGeom>
              <a:blipFill rotWithShape="1">
                <a:blip r:embed="rId22"/>
                <a:stretch>
                  <a:fillRect b="-1961"/>
                </a:stretch>
              </a:blipFill>
            </p:spPr>
            <p:txBody>
              <a:bodyPr/>
              <a:lstStyle/>
              <a:p>
                <a:r>
                  <a:rPr lang="en-GB">
                    <a:noFill/>
                  </a:rPr>
                  <a:t> </a:t>
                </a:r>
              </a:p>
            </p:txBody>
          </p:sp>
        </mc:Fallback>
      </mc:AlternateContent>
      <p:cxnSp>
        <p:nvCxnSpPr>
          <p:cNvPr id="8" name="Straight Arrow Connector 7"/>
          <p:cNvCxnSpPr/>
          <p:nvPr/>
        </p:nvCxnSpPr>
        <p:spPr>
          <a:xfrm>
            <a:off x="7553325" y="3562350"/>
            <a:ext cx="0" cy="304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553325" y="4171950"/>
            <a:ext cx="0" cy="304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553325" y="4781550"/>
            <a:ext cx="0" cy="304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15125" y="2952750"/>
            <a:ext cx="1691489" cy="276999"/>
          </a:xfrm>
          <a:prstGeom prst="rect">
            <a:avLst/>
          </a:prstGeom>
          <a:noFill/>
        </p:spPr>
        <p:txBody>
          <a:bodyPr wrap="none" rtlCol="0">
            <a:spAutoFit/>
          </a:bodyPr>
          <a:lstStyle/>
          <a:p>
            <a:pPr algn="ctr"/>
            <a:r>
              <a:rPr lang="en-GB" sz="1200" u="sng" dirty="0" smtClean="0">
                <a:latin typeface="Comic Sans MS" panose="030F0702030302020204" pitchFamily="66" charset="0"/>
              </a:rPr>
              <a:t>Chain rule for qcos</a:t>
            </a:r>
            <a:r>
              <a:rPr lang="en-GB" sz="1200" u="sng" baseline="30000" dirty="0" smtClean="0">
                <a:latin typeface="Comic Sans MS" panose="030F0702030302020204" pitchFamily="66" charset="0"/>
              </a:rPr>
              <a:t>2</a:t>
            </a:r>
            <a:r>
              <a:rPr lang="el-GR" sz="1200" u="sng" dirty="0" smtClean="0">
                <a:latin typeface="Comic Sans MS" panose="030F0702030302020204" pitchFamily="66" charset="0"/>
              </a:rPr>
              <a:t>θ</a:t>
            </a:r>
            <a:endParaRPr lang="en-GB" sz="12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5" name="TextBox 34"/>
              <p:cNvSpPr txBox="1"/>
              <p:nvPr/>
            </p:nvSpPr>
            <p:spPr>
              <a:xfrm>
                <a:off x="3886200" y="3886200"/>
                <a:ext cx="22098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GB" sz="1400" b="0" i="1" smtClean="0">
                          <a:latin typeface="Cambria Math"/>
                        </a:rPr>
                        <m:t>𝑝𝑠𝑖𝑛</m:t>
                      </m:r>
                      <m:r>
                        <a:rPr lang="en-GB" sz="1400" b="0" i="1" smtClean="0">
                          <a:latin typeface="Cambria Math"/>
                          <a:ea typeface="Cambria Math"/>
                        </a:rPr>
                        <m:t>𝜃</m:t>
                      </m:r>
                      <m:r>
                        <a:rPr lang="en-GB" sz="1400" b="0" i="1" smtClean="0">
                          <a:latin typeface="Cambria Math"/>
                        </a:rPr>
                        <m:t>−2</m:t>
                      </m:r>
                      <m:r>
                        <a:rPr lang="en-GB" sz="1400" b="0" i="1" smtClean="0">
                          <a:latin typeface="Cambria Math"/>
                        </a:rPr>
                        <m:t>𝑞𝑐𝑜𝑠</m:t>
                      </m:r>
                      <m:r>
                        <a:rPr lang="en-GB" sz="1400" b="0" i="1" smtClean="0">
                          <a:latin typeface="Cambria Math"/>
                          <a:ea typeface="Cambria Math"/>
                        </a:rPr>
                        <m:t>𝜃</m:t>
                      </m:r>
                      <m:r>
                        <a:rPr lang="en-GB" sz="1400" b="0" i="1" smtClean="0">
                          <a:latin typeface="Cambria Math"/>
                        </a:rPr>
                        <m:t>𝑠𝑖𝑛</m:t>
                      </m:r>
                      <m:r>
                        <a:rPr lang="en-GB" sz="1400" b="0" i="1" smtClean="0">
                          <a:latin typeface="Cambria Math"/>
                          <a:ea typeface="Cambria Math"/>
                        </a:rPr>
                        <m:t>𝜃</m:t>
                      </m:r>
                      <m:r>
                        <a:rPr lang="en-GB" sz="1400" b="0" i="1" smtClean="0">
                          <a:latin typeface="Cambria Math"/>
                          <a:ea typeface="Cambria Math"/>
                        </a:rPr>
                        <m:t>=0</m:t>
                      </m:r>
                    </m:oMath>
                  </m:oMathPara>
                </a14:m>
                <a:endParaRPr lang="en-GB" sz="1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886200" y="3886200"/>
                <a:ext cx="2209800" cy="307777"/>
              </a:xfrm>
              <a:prstGeom prst="rect">
                <a:avLst/>
              </a:prstGeom>
              <a:blipFill rotWithShape="1">
                <a:blip r:embed="rId23"/>
                <a:stretch>
                  <a:fillRect b="-600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962400" y="4267200"/>
                <a:ext cx="22860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𝑠𝑖𝑛</m:t>
                      </m:r>
                      <m:r>
                        <a:rPr lang="en-GB" sz="1400" b="0" i="1" smtClean="0">
                          <a:latin typeface="Cambria Math"/>
                          <a:ea typeface="Cambria Math"/>
                        </a:rPr>
                        <m:t>𝜃</m:t>
                      </m:r>
                      <m:r>
                        <a:rPr lang="en-GB" sz="1400" b="0" i="1" smtClean="0">
                          <a:latin typeface="Cambria Math"/>
                          <a:ea typeface="Cambria Math"/>
                        </a:rPr>
                        <m:t>(−</m:t>
                      </m:r>
                      <m:r>
                        <a:rPr lang="en-GB" sz="1400" b="0" i="1" smtClean="0">
                          <a:latin typeface="Cambria Math"/>
                          <a:ea typeface="Cambria Math"/>
                        </a:rPr>
                        <m:t>𝑝</m:t>
                      </m:r>
                      <m:r>
                        <a:rPr lang="en-GB" sz="1400" b="0" i="1" smtClean="0">
                          <a:latin typeface="Cambria Math"/>
                        </a:rPr>
                        <m:t>−2</m:t>
                      </m:r>
                      <m:r>
                        <a:rPr lang="en-GB" sz="1400" b="0" i="1" smtClean="0">
                          <a:latin typeface="Cambria Math"/>
                        </a:rPr>
                        <m:t>𝑞𝑐𝑜𝑠</m:t>
                      </m:r>
                      <m:r>
                        <a:rPr lang="en-GB" sz="1400" b="0" i="1" smtClean="0">
                          <a:latin typeface="Cambria Math"/>
                          <a:ea typeface="Cambria Math"/>
                        </a:rPr>
                        <m:t>𝜃</m:t>
                      </m:r>
                      <m:r>
                        <a:rPr lang="en-GB" sz="1400" b="0" i="1" smtClean="0">
                          <a:latin typeface="Cambria Math"/>
                          <a:ea typeface="Cambria Math"/>
                        </a:rPr>
                        <m:t>)=0</m:t>
                      </m:r>
                    </m:oMath>
                  </m:oMathPara>
                </a14:m>
                <a:endParaRPr lang="en-GB"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3962400" y="4267200"/>
                <a:ext cx="2286000" cy="307777"/>
              </a:xfrm>
              <a:prstGeom prst="rect">
                <a:avLst/>
              </a:prstGeom>
              <a:blipFill rotWithShape="1">
                <a:blip r:embed="rId24"/>
                <a:stretch>
                  <a:fillRect b="-8000"/>
                </a:stretch>
              </a:blipFill>
              <a:ln w="25400">
                <a:noFill/>
              </a:ln>
            </p:spPr>
            <p:txBody>
              <a:bodyPr/>
              <a:lstStyle/>
              <a:p>
                <a:r>
                  <a:rPr lang="en-GB">
                    <a:noFill/>
                  </a:rPr>
                  <a:t> </a:t>
                </a:r>
              </a:p>
            </p:txBody>
          </p:sp>
        </mc:Fallback>
      </mc:AlternateContent>
      <p:sp>
        <p:nvSpPr>
          <p:cNvPr id="37" name="Arc 36"/>
          <p:cNvSpPr/>
          <p:nvPr/>
        </p:nvSpPr>
        <p:spPr>
          <a:xfrm>
            <a:off x="5638800" y="1752600"/>
            <a:ext cx="381000" cy="3810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TextBox 37"/>
          <p:cNvSpPr txBox="1"/>
          <p:nvPr/>
        </p:nvSpPr>
        <p:spPr>
          <a:xfrm>
            <a:off x="5943600" y="1828800"/>
            <a:ext cx="22860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Replace r using the equation</a:t>
            </a:r>
            <a:endParaRPr lang="en-GB" sz="1200" dirty="0">
              <a:solidFill>
                <a:srgbClr val="FF0000"/>
              </a:solidFill>
              <a:latin typeface="Comic Sans MS" panose="030F0702030302020204" pitchFamily="66" charset="0"/>
            </a:endParaRPr>
          </a:p>
        </p:txBody>
      </p:sp>
      <p:sp>
        <p:nvSpPr>
          <p:cNvPr id="39" name="Arc 38"/>
          <p:cNvSpPr/>
          <p:nvPr/>
        </p:nvSpPr>
        <p:spPr>
          <a:xfrm>
            <a:off x="5638800" y="2133600"/>
            <a:ext cx="381000" cy="3810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Arc 39"/>
          <p:cNvSpPr/>
          <p:nvPr/>
        </p:nvSpPr>
        <p:spPr>
          <a:xfrm>
            <a:off x="6019800" y="2514600"/>
            <a:ext cx="381000" cy="4572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TextBox 40"/>
          <p:cNvSpPr txBox="1"/>
          <p:nvPr/>
        </p:nvSpPr>
        <p:spPr>
          <a:xfrm>
            <a:off x="6019800" y="2209800"/>
            <a:ext cx="19812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Multiply out the bracket</a:t>
            </a:r>
            <a:endParaRPr lang="en-GB" sz="1200" dirty="0">
              <a:solidFill>
                <a:srgbClr val="FF0000"/>
              </a:solidFill>
              <a:latin typeface="Comic Sans MS" panose="030F0702030302020204" pitchFamily="66" charset="0"/>
            </a:endParaRPr>
          </a:p>
        </p:txBody>
      </p:sp>
      <p:sp>
        <p:nvSpPr>
          <p:cNvPr id="42" name="TextBox 41"/>
          <p:cNvSpPr txBox="1"/>
          <p:nvPr/>
        </p:nvSpPr>
        <p:spPr>
          <a:xfrm>
            <a:off x="6400800" y="2514600"/>
            <a:ext cx="23622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Differentiate (using the Chain rule where needed)</a:t>
            </a:r>
            <a:endParaRPr lang="en-GB" sz="1200" dirty="0">
              <a:solidFill>
                <a:srgbClr val="FF0000"/>
              </a:solidFill>
              <a:latin typeface="Comic Sans MS" panose="030F0702030302020204" pitchFamily="66" charset="0"/>
            </a:endParaRPr>
          </a:p>
        </p:txBody>
      </p:sp>
      <p:sp>
        <p:nvSpPr>
          <p:cNvPr id="43" name="TextBox 42"/>
          <p:cNvSpPr txBox="1"/>
          <p:nvPr/>
        </p:nvSpPr>
        <p:spPr>
          <a:xfrm>
            <a:off x="4038600" y="3352800"/>
            <a:ext cx="45720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We are looking for places where the curve is perpendicular to the initial line, so </a:t>
            </a:r>
            <a:r>
              <a:rPr lang="en-US" sz="1200" baseline="30000" dirty="0" smtClean="0">
                <a:solidFill>
                  <a:srgbClr val="FF0000"/>
                </a:solidFill>
                <a:latin typeface="Comic Sans MS" panose="030F0702030302020204" pitchFamily="66" charset="0"/>
              </a:rPr>
              <a:t>dx</a:t>
            </a:r>
            <a:r>
              <a:rPr lang="en-US" sz="1200" dirty="0" smtClean="0">
                <a:solidFill>
                  <a:srgbClr val="FF0000"/>
                </a:solidFill>
                <a:latin typeface="Comic Sans MS" panose="030F0702030302020204" pitchFamily="66" charset="0"/>
              </a:rPr>
              <a:t>/</a:t>
            </a:r>
            <a:r>
              <a:rPr lang="en-US" sz="1200" baseline="-25000" dirty="0" smtClean="0">
                <a:solidFill>
                  <a:srgbClr val="FF0000"/>
                </a:solidFill>
                <a:latin typeface="Comic Sans MS" panose="030F0702030302020204" pitchFamily="66" charset="0"/>
              </a:rPr>
              <a:t>d</a:t>
            </a:r>
            <a:r>
              <a:rPr lang="el-GR" sz="1200" baseline="-25000" dirty="0" smtClean="0">
                <a:solidFill>
                  <a:srgbClr val="FF0000"/>
                </a:solidFill>
                <a:latin typeface="Comic Sans MS" panose="030F0702030302020204" pitchFamily="66" charset="0"/>
              </a:rPr>
              <a:t>θ</a:t>
            </a:r>
            <a:r>
              <a:rPr lang="en-GB" sz="1200" baseline="-25000" dirty="0" smtClean="0">
                <a:solidFill>
                  <a:srgbClr val="FF0000"/>
                </a:solidFill>
                <a:latin typeface="Comic Sans MS" panose="030F0702030302020204" pitchFamily="66" charset="0"/>
              </a:rPr>
              <a:t> </a:t>
            </a:r>
            <a:r>
              <a:rPr lang="en-GB" sz="1200" dirty="0" smtClean="0">
                <a:solidFill>
                  <a:srgbClr val="FF0000"/>
                </a:solidFill>
                <a:latin typeface="Comic Sans MS" panose="030F0702030302020204" pitchFamily="66" charset="0"/>
              </a:rPr>
              <a:t>= 0</a:t>
            </a:r>
            <a:endParaRPr lang="en-GB" sz="1200" dirty="0">
              <a:solidFill>
                <a:srgbClr val="FF0000"/>
              </a:solidFill>
              <a:latin typeface="Comic Sans MS" panose="030F0702030302020204" pitchFamily="66" charset="0"/>
            </a:endParaRPr>
          </a:p>
        </p:txBody>
      </p:sp>
      <p:cxnSp>
        <p:nvCxnSpPr>
          <p:cNvPr id="13" name="Straight Arrow Connector 12"/>
          <p:cNvCxnSpPr/>
          <p:nvPr/>
        </p:nvCxnSpPr>
        <p:spPr>
          <a:xfrm flipH="1">
            <a:off x="4305300" y="4572000"/>
            <a:ext cx="38100" cy="2857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467100" y="5486400"/>
            <a:ext cx="1600200" cy="1200329"/>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We don’t need to include 2</a:t>
            </a:r>
            <a:r>
              <a:rPr lang="el-GR" sz="1200" dirty="0" smtClean="0">
                <a:solidFill>
                  <a:srgbClr val="FF0000"/>
                </a:solidFill>
                <a:latin typeface="Comic Sans MS" panose="030F0702030302020204" pitchFamily="66" charset="0"/>
              </a:rPr>
              <a:t>π</a:t>
            </a:r>
            <a:r>
              <a:rPr lang="en-GB" sz="1200" dirty="0" smtClean="0">
                <a:solidFill>
                  <a:srgbClr val="FF0000"/>
                </a:solidFill>
                <a:latin typeface="Comic Sans MS" panose="030F0702030302020204" pitchFamily="66" charset="0"/>
              </a:rPr>
              <a:t> as it is a repeat of the solution for 0</a:t>
            </a:r>
          </a:p>
          <a:p>
            <a:pPr algn="ctr"/>
            <a:r>
              <a:rPr lang="en-GB" sz="1200" dirty="0" smtClean="0">
                <a:solidFill>
                  <a:srgbClr val="FF0000"/>
                </a:solidFill>
                <a:latin typeface="Comic Sans MS" panose="030F0702030302020204" pitchFamily="66" charset="0"/>
                <a:sym typeface="Wingdings" panose="05000000000000000000" pitchFamily="2" charset="2"/>
              </a:rPr>
              <a:t> This gives us 2 solutions so far…</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5" name="TextBox 44"/>
              <p:cNvSpPr txBox="1"/>
              <p:nvPr/>
            </p:nvSpPr>
            <p:spPr>
              <a:xfrm>
                <a:off x="3829050" y="4886325"/>
                <a:ext cx="9144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𝑠𝑖𝑛</m:t>
                      </m:r>
                      <m:r>
                        <a:rPr lang="en-GB" sz="1400" b="0" i="1" smtClean="0">
                          <a:latin typeface="Cambria Math"/>
                          <a:ea typeface="Cambria Math"/>
                        </a:rPr>
                        <m:t>𝜃</m:t>
                      </m:r>
                      <m:r>
                        <a:rPr lang="en-GB" sz="1400" b="0" i="1" smtClean="0">
                          <a:latin typeface="Cambria Math"/>
                          <a:ea typeface="Cambria Math"/>
                        </a:rPr>
                        <m:t>=0</m:t>
                      </m:r>
                    </m:oMath>
                  </m:oMathPara>
                </a14:m>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3829050" y="4886325"/>
                <a:ext cx="914400" cy="307777"/>
              </a:xfrm>
              <a:prstGeom prst="rect">
                <a:avLst/>
              </a:prstGeom>
              <a:blipFill rotWithShape="1">
                <a:blip r:embed="rId2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3714750" y="5191125"/>
                <a:ext cx="11430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𝜃</m:t>
                      </m:r>
                      <m:r>
                        <a:rPr lang="en-GB" sz="1400" b="0" i="1" smtClean="0">
                          <a:latin typeface="Cambria Math"/>
                          <a:ea typeface="Cambria Math"/>
                        </a:rPr>
                        <m:t>=0 </m:t>
                      </m:r>
                      <m:r>
                        <a:rPr lang="en-GB" sz="1400" b="0" i="1" smtClean="0">
                          <a:latin typeface="Cambria Math"/>
                          <a:ea typeface="Cambria Math"/>
                        </a:rPr>
                        <m:t>𝑜𝑟</m:t>
                      </m:r>
                      <m:r>
                        <a:rPr lang="en-GB" sz="1400" b="0" i="1" smtClean="0">
                          <a:latin typeface="Cambria Math"/>
                          <a:ea typeface="Cambria Math"/>
                        </a:rPr>
                        <m:t> </m:t>
                      </m:r>
                      <m:r>
                        <a:rPr lang="en-GB" sz="1400" b="0" i="1" smtClean="0">
                          <a:latin typeface="Cambria Math"/>
                          <a:ea typeface="Cambria Math"/>
                        </a:rPr>
                        <m:t>𝜋</m:t>
                      </m:r>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3714750" y="5191125"/>
                <a:ext cx="1143000" cy="307777"/>
              </a:xfrm>
              <a:prstGeom prst="rect">
                <a:avLst/>
              </a:prstGeom>
              <a:blipFill rotWithShape="1">
                <a:blip r:embed="rId26"/>
                <a:stretch>
                  <a:fillRect/>
                </a:stretch>
              </a:blipFill>
              <a:ln w="25400">
                <a:noFill/>
              </a:ln>
            </p:spPr>
            <p:txBody>
              <a:bodyPr/>
              <a:lstStyle/>
              <a:p>
                <a:r>
                  <a:rPr lang="en-GB">
                    <a:noFill/>
                  </a:rPr>
                  <a:t> </a:t>
                </a:r>
              </a:p>
            </p:txBody>
          </p:sp>
        </mc:Fallback>
      </mc:AlternateContent>
      <p:sp>
        <p:nvSpPr>
          <p:cNvPr id="50" name="Rectangle 49"/>
          <p:cNvSpPr/>
          <p:nvPr/>
        </p:nvSpPr>
        <p:spPr>
          <a:xfrm>
            <a:off x="4381500" y="1657350"/>
            <a:ext cx="142875" cy="20002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4400550" y="2009775"/>
            <a:ext cx="923925" cy="2667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304801" y="3276600"/>
            <a:ext cx="1219200" cy="2667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Arc 52"/>
          <p:cNvSpPr/>
          <p:nvPr/>
        </p:nvSpPr>
        <p:spPr>
          <a:xfrm>
            <a:off x="5924550" y="4029075"/>
            <a:ext cx="381000" cy="3810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TextBox 53"/>
          <p:cNvSpPr txBox="1"/>
          <p:nvPr/>
        </p:nvSpPr>
        <p:spPr>
          <a:xfrm>
            <a:off x="6238875" y="4076700"/>
            <a:ext cx="971550" cy="276999"/>
          </a:xfrm>
          <a:prstGeom prst="rect">
            <a:avLst/>
          </a:prstGeom>
          <a:noFill/>
        </p:spPr>
        <p:txBody>
          <a:bodyPr wrap="square" rtlCol="0">
            <a:spAutoFit/>
          </a:bodyPr>
          <a:lstStyle/>
          <a:p>
            <a:pPr algn="ctr"/>
            <a:r>
              <a:rPr lang="en-US" sz="1200" dirty="0" err="1" smtClean="0">
                <a:solidFill>
                  <a:srgbClr val="FF0000"/>
                </a:solidFill>
                <a:latin typeface="Comic Sans MS" panose="030F0702030302020204" pitchFamily="66" charset="0"/>
              </a:rPr>
              <a:t>Factorise</a:t>
            </a:r>
            <a:endParaRPr lang="en-GB" sz="1200" dirty="0">
              <a:solidFill>
                <a:srgbClr val="FF0000"/>
              </a:solidFill>
              <a:latin typeface="Comic Sans MS" panose="030F0702030302020204" pitchFamily="66" charset="0"/>
            </a:endParaRPr>
          </a:p>
        </p:txBody>
      </p:sp>
      <p:cxnSp>
        <p:nvCxnSpPr>
          <p:cNvPr id="58" name="Straight Arrow Connector 57"/>
          <p:cNvCxnSpPr/>
          <p:nvPr/>
        </p:nvCxnSpPr>
        <p:spPr>
          <a:xfrm>
            <a:off x="5124450" y="4552950"/>
            <a:ext cx="781050" cy="2762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p:cNvSpPr txBox="1"/>
              <p:nvPr/>
            </p:nvSpPr>
            <p:spPr>
              <a:xfrm>
                <a:off x="5648325" y="4867275"/>
                <a:ext cx="15240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GB" sz="1400" b="0" i="1" smtClean="0">
                          <a:latin typeface="Cambria Math"/>
                        </a:rPr>
                        <m:t>𝑝</m:t>
                      </m:r>
                      <m:r>
                        <a:rPr lang="en-GB" sz="1400" b="0" i="1" smtClean="0">
                          <a:latin typeface="Cambria Math"/>
                        </a:rPr>
                        <m:t>−2</m:t>
                      </m:r>
                      <m:r>
                        <a:rPr lang="en-GB" sz="1400" b="0" i="1" smtClean="0">
                          <a:latin typeface="Cambria Math"/>
                        </a:rPr>
                        <m:t>𝑞𝑐𝑜𝑠</m:t>
                      </m:r>
                      <m:r>
                        <a:rPr lang="en-GB" sz="1400" b="0" i="1" smtClean="0">
                          <a:latin typeface="Cambria Math"/>
                          <a:ea typeface="Cambria Math"/>
                        </a:rPr>
                        <m:t>𝜃</m:t>
                      </m:r>
                      <m:r>
                        <a:rPr lang="en-GB" sz="1400" b="0" i="1" smtClean="0">
                          <a:latin typeface="Cambria Math"/>
                          <a:ea typeface="Cambria Math"/>
                        </a:rPr>
                        <m:t>=0</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648325" y="4867275"/>
                <a:ext cx="1524000" cy="307777"/>
              </a:xfrm>
              <a:prstGeom prst="rect">
                <a:avLst/>
              </a:prstGeom>
              <a:blipFill rotWithShape="1">
                <a:blip r:embed="rId27"/>
                <a:stretch>
                  <a:fillRect b="-3922"/>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6267450" y="5229225"/>
                <a:ext cx="15240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GB" sz="1400" b="0" i="1" smtClean="0">
                          <a:latin typeface="Cambria Math"/>
                        </a:rPr>
                        <m:t>𝑝</m:t>
                      </m:r>
                      <m:r>
                        <a:rPr lang="en-GB" sz="1400" b="0" i="1" smtClean="0">
                          <a:latin typeface="Cambria Math"/>
                          <a:ea typeface="Cambria Math"/>
                        </a:rPr>
                        <m:t>=2</m:t>
                      </m:r>
                      <m:r>
                        <a:rPr lang="en-GB" sz="1400" b="0" i="1" smtClean="0">
                          <a:latin typeface="Cambria Math"/>
                          <a:ea typeface="Cambria Math"/>
                        </a:rPr>
                        <m:t>𝑞𝑐𝑜𝑠</m:t>
                      </m:r>
                      <m:r>
                        <a:rPr lang="en-GB" sz="1400" b="0" i="1" smtClean="0">
                          <a:latin typeface="Cambria Math"/>
                          <a:ea typeface="Cambria Math"/>
                        </a:rPr>
                        <m:t>𝜃</m:t>
                      </m:r>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6267450" y="5229225"/>
                <a:ext cx="1524000" cy="307777"/>
              </a:xfrm>
              <a:prstGeom prst="rect">
                <a:avLst/>
              </a:prstGeom>
              <a:blipFill rotWithShape="1">
                <a:blip r:embed="rId28"/>
                <a:stretch>
                  <a:fillRect b="-800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219825" y="5619750"/>
                <a:ext cx="1304925" cy="497572"/>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f>
                        <m:fPr>
                          <m:ctrlPr>
                            <a:rPr lang="en-GB" sz="1400" b="0" i="1" smtClean="0">
                              <a:latin typeface="Cambria Math"/>
                            </a:rPr>
                          </m:ctrlPr>
                        </m:fPr>
                        <m:num>
                          <m:r>
                            <a:rPr lang="en-GB" sz="1400" b="0" i="1" smtClean="0">
                              <a:latin typeface="Cambria Math"/>
                            </a:rPr>
                            <m:t>𝑝</m:t>
                          </m:r>
                        </m:num>
                        <m:den>
                          <m:r>
                            <a:rPr lang="en-GB" sz="1400" b="0" i="1" smtClean="0">
                              <a:latin typeface="Cambria Math"/>
                            </a:rPr>
                            <m:t>2</m:t>
                          </m:r>
                          <m:r>
                            <a:rPr lang="en-GB" sz="1400" b="0" i="1" smtClean="0">
                              <a:latin typeface="Cambria Math"/>
                            </a:rPr>
                            <m:t>𝑞</m:t>
                          </m:r>
                        </m:den>
                      </m:f>
                      <m:r>
                        <a:rPr lang="en-GB" sz="1400" b="0" i="1" smtClean="0">
                          <a:latin typeface="Cambria Math"/>
                          <a:ea typeface="Cambria Math"/>
                        </a:rPr>
                        <m:t>=</m:t>
                      </m:r>
                      <m:r>
                        <a:rPr lang="en-GB" sz="1400" b="0" i="1" smtClean="0">
                          <a:latin typeface="Cambria Math"/>
                          <a:ea typeface="Cambria Math"/>
                        </a:rPr>
                        <m:t>𝑐𝑜𝑠</m:t>
                      </m:r>
                      <m:r>
                        <a:rPr lang="en-GB" sz="1400" b="0" i="1" smtClean="0">
                          <a:latin typeface="Cambria Math"/>
                          <a:ea typeface="Cambria Math"/>
                        </a:rPr>
                        <m:t>𝜃</m:t>
                      </m:r>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219825" y="5619750"/>
                <a:ext cx="1304925" cy="497572"/>
              </a:xfrm>
              <a:prstGeom prst="rect">
                <a:avLst/>
              </a:prstGeom>
              <a:blipFill rotWithShape="1">
                <a:blip r:embed="rId29"/>
                <a:stretch>
                  <a:fillRect b="-4938"/>
                </a:stretch>
              </a:blipFill>
              <a:ln w="25400">
                <a:noFill/>
              </a:ln>
            </p:spPr>
            <p:txBody>
              <a:bodyPr/>
              <a:lstStyle/>
              <a:p>
                <a:r>
                  <a:rPr lang="en-GB">
                    <a:noFill/>
                  </a:rPr>
                  <a:t> </a:t>
                </a:r>
              </a:p>
            </p:txBody>
          </p:sp>
        </mc:Fallback>
      </mc:AlternateContent>
      <p:sp>
        <p:nvSpPr>
          <p:cNvPr id="63" name="TextBox 62"/>
          <p:cNvSpPr txBox="1"/>
          <p:nvPr/>
        </p:nvSpPr>
        <p:spPr>
          <a:xfrm>
            <a:off x="5495924" y="6096000"/>
            <a:ext cx="2867026" cy="461665"/>
          </a:xfrm>
          <a:prstGeom prst="rect">
            <a:avLst/>
          </a:prstGeom>
          <a:noFill/>
        </p:spPr>
        <p:txBody>
          <a:bodyPr wrap="square" rtlCol="0">
            <a:spAutoFit/>
          </a:bodyPr>
          <a:lstStyle/>
          <a:p>
            <a:pPr algn="ctr"/>
            <a:r>
              <a:rPr lang="en-GB" sz="1200" dirty="0" smtClean="0">
                <a:solidFill>
                  <a:srgbClr val="FF0000"/>
                </a:solidFill>
                <a:latin typeface="Comic Sans MS" panose="030F0702030302020204" pitchFamily="66" charset="0"/>
              </a:rPr>
              <a:t>Solving this equation can give us 0, 1 or 2 answers depending on p and q…</a:t>
            </a:r>
            <a:endParaRPr lang="en-GB" sz="1200" dirty="0">
              <a:solidFill>
                <a:srgbClr val="FF0000"/>
              </a:solidFill>
              <a:latin typeface="Comic Sans MS" panose="030F0702030302020204" pitchFamily="66" charset="0"/>
            </a:endParaRPr>
          </a:p>
        </p:txBody>
      </p:sp>
      <p:sp>
        <p:nvSpPr>
          <p:cNvPr id="55" name="Arc 54"/>
          <p:cNvSpPr/>
          <p:nvPr/>
        </p:nvSpPr>
        <p:spPr>
          <a:xfrm>
            <a:off x="7429500" y="5010150"/>
            <a:ext cx="381000" cy="3810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TextBox 55"/>
          <p:cNvSpPr txBox="1"/>
          <p:nvPr/>
        </p:nvSpPr>
        <p:spPr>
          <a:xfrm>
            <a:off x="7743825" y="5057775"/>
            <a:ext cx="11430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Add -2qcos</a:t>
            </a:r>
            <a:r>
              <a:rPr lang="el-GR" sz="1200" dirty="0" smtClean="0">
                <a:solidFill>
                  <a:srgbClr val="FF0000"/>
                </a:solidFill>
                <a:latin typeface="Comic Sans MS" panose="030F0702030302020204" pitchFamily="66" charset="0"/>
              </a:rPr>
              <a:t>θ</a:t>
            </a:r>
            <a:endParaRPr lang="en-GB" sz="1200" dirty="0">
              <a:solidFill>
                <a:srgbClr val="FF0000"/>
              </a:solidFill>
              <a:latin typeface="Comic Sans MS" panose="030F0702030302020204" pitchFamily="66" charset="0"/>
            </a:endParaRPr>
          </a:p>
        </p:txBody>
      </p:sp>
      <p:sp>
        <p:nvSpPr>
          <p:cNvPr id="57" name="Arc 56"/>
          <p:cNvSpPr/>
          <p:nvPr/>
        </p:nvSpPr>
        <p:spPr>
          <a:xfrm>
            <a:off x="7391400" y="5448300"/>
            <a:ext cx="381000" cy="3810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TextBox 58"/>
          <p:cNvSpPr txBox="1"/>
          <p:nvPr/>
        </p:nvSpPr>
        <p:spPr>
          <a:xfrm>
            <a:off x="7705725" y="5495925"/>
            <a:ext cx="11430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Divide by 2q</a:t>
            </a:r>
            <a:endParaRPr lang="en-GB" sz="12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2918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blinds(horizontal)">
                                      <p:cBhvr>
                                        <p:cTn id="7" dur="500"/>
                                        <p:tgtEl>
                                          <p:spTgt spid="3">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1" end="11"/>
                                            </p:txEl>
                                          </p:spTgt>
                                        </p:tgtEl>
                                        <p:attrNameLst>
                                          <p:attrName>style.visibility</p:attrName>
                                        </p:attrNameLst>
                                      </p:cBhvr>
                                      <p:to>
                                        <p:strVal val="visible"/>
                                      </p:to>
                                    </p:set>
                                    <p:animEffect transition="in" filter="blinds(horizontal)">
                                      <p:cBhvr>
                                        <p:cTn id="12" dur="500"/>
                                        <p:tgtEl>
                                          <p:spTgt spid="3">
                                            <p:txEl>
                                              <p:pRg st="11" end="1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linds(horizont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linds(horizontal)">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linds(horizontal)">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blinds(horizontal)">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blinds(horizontal)">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1" nodeType="clickEffect">
                                  <p:stCondLst>
                                    <p:cond delay="0"/>
                                  </p:stCondLst>
                                  <p:childTnLst>
                                    <p:animEffect transition="out" filter="blinds(horizontal)">
                                      <p:cBhvr>
                                        <p:cTn id="51" dur="500"/>
                                        <p:tgtEl>
                                          <p:spTgt spid="50"/>
                                        </p:tgtEl>
                                      </p:cBhvr>
                                    </p:animEffect>
                                    <p:set>
                                      <p:cBhvr>
                                        <p:cTn id="52" dur="1" fill="hold">
                                          <p:stCondLst>
                                            <p:cond delay="499"/>
                                          </p:stCondLst>
                                        </p:cTn>
                                        <p:tgtEl>
                                          <p:spTgt spid="50"/>
                                        </p:tgtEl>
                                        <p:attrNameLst>
                                          <p:attrName>style.visibility</p:attrName>
                                        </p:attrNameLst>
                                      </p:cBhvr>
                                      <p:to>
                                        <p:strVal val="hidden"/>
                                      </p:to>
                                    </p:set>
                                  </p:childTnLst>
                                </p:cTn>
                              </p:par>
                              <p:par>
                                <p:cTn id="53" presetID="3" presetClass="exit" presetSubtype="10" fill="hold" grpId="1" nodeType="withEffect">
                                  <p:stCondLst>
                                    <p:cond delay="0"/>
                                  </p:stCondLst>
                                  <p:childTnLst>
                                    <p:animEffect transition="out" filter="blinds(horizontal)">
                                      <p:cBhvr>
                                        <p:cTn id="54" dur="500"/>
                                        <p:tgtEl>
                                          <p:spTgt spid="51"/>
                                        </p:tgtEl>
                                      </p:cBhvr>
                                    </p:animEffect>
                                    <p:set>
                                      <p:cBhvr>
                                        <p:cTn id="55" dur="1" fill="hold">
                                          <p:stCondLst>
                                            <p:cond delay="499"/>
                                          </p:stCondLst>
                                        </p:cTn>
                                        <p:tgtEl>
                                          <p:spTgt spid="51"/>
                                        </p:tgtEl>
                                        <p:attrNameLst>
                                          <p:attrName>style.visibility</p:attrName>
                                        </p:attrNameLst>
                                      </p:cBhvr>
                                      <p:to>
                                        <p:strVal val="hidden"/>
                                      </p:to>
                                    </p:set>
                                  </p:childTnLst>
                                </p:cTn>
                              </p:par>
                              <p:par>
                                <p:cTn id="56" presetID="3" presetClass="exit" presetSubtype="10" fill="hold" grpId="1" nodeType="withEffect">
                                  <p:stCondLst>
                                    <p:cond delay="0"/>
                                  </p:stCondLst>
                                  <p:childTnLst>
                                    <p:animEffect transition="out" filter="blinds(horizontal)">
                                      <p:cBhvr>
                                        <p:cTn id="57" dur="500"/>
                                        <p:tgtEl>
                                          <p:spTgt spid="52"/>
                                        </p:tgtEl>
                                      </p:cBhvr>
                                    </p:animEffect>
                                    <p:set>
                                      <p:cBhvr>
                                        <p:cTn id="58" dur="1" fill="hold">
                                          <p:stCondLst>
                                            <p:cond delay="499"/>
                                          </p:stCondLst>
                                        </p:cTn>
                                        <p:tgtEl>
                                          <p:spTgt spid="5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linds(horizontal)">
                                      <p:cBhvr>
                                        <p:cTn id="63" dur="500"/>
                                        <p:tgtEl>
                                          <p:spTgt spid="39"/>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blinds(horizontal)">
                                      <p:cBhvr>
                                        <p:cTn id="68" dur="500"/>
                                        <p:tgtEl>
                                          <p:spTgt spid="41"/>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blinds(horizontal)">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blinds(horizontal)">
                                      <p:cBhvr>
                                        <p:cTn id="78" dur="500"/>
                                        <p:tgtEl>
                                          <p:spTgt spid="40"/>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blinds(horizontal)">
                                      <p:cBhvr>
                                        <p:cTn id="83" dur="500"/>
                                        <p:tgtEl>
                                          <p:spTgt spid="42"/>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blinds(horizontal)">
                                      <p:cBhvr>
                                        <p:cTn id="88" dur="500"/>
                                        <p:tgtEl>
                                          <p:spTgt spid="25"/>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blinds(horizontal)">
                                      <p:cBhvr>
                                        <p:cTn id="93" dur="500"/>
                                        <p:tgtEl>
                                          <p:spTgt spid="26"/>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blinds(horizontal)">
                                      <p:cBhvr>
                                        <p:cTn id="98" dur="500"/>
                                        <p:tgtEl>
                                          <p:spTgt spid="11"/>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6"/>
                                        </p:tgtEl>
                                        <p:attrNameLst>
                                          <p:attrName>style.visibility</p:attrName>
                                        </p:attrNameLst>
                                      </p:cBhvr>
                                      <p:to>
                                        <p:strVal val="visible"/>
                                      </p:to>
                                    </p:set>
                                    <p:animEffect transition="in" filter="blinds(horizontal)">
                                      <p:cBhvr>
                                        <p:cTn id="103" dur="500"/>
                                        <p:tgtEl>
                                          <p:spTgt spid="6"/>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nodeType="clickEffect">
                                  <p:stCondLst>
                                    <p:cond delay="0"/>
                                  </p:stCondLst>
                                  <p:childTnLst>
                                    <p:set>
                                      <p:cBhvr>
                                        <p:cTn id="107" dur="1" fill="hold">
                                          <p:stCondLst>
                                            <p:cond delay="0"/>
                                          </p:stCondLst>
                                        </p:cTn>
                                        <p:tgtEl>
                                          <p:spTgt spid="8"/>
                                        </p:tgtEl>
                                        <p:attrNameLst>
                                          <p:attrName>style.visibility</p:attrName>
                                        </p:attrNameLst>
                                      </p:cBhvr>
                                      <p:to>
                                        <p:strVal val="visible"/>
                                      </p:to>
                                    </p:set>
                                    <p:animEffect transition="in" filter="blinds(horizontal)">
                                      <p:cBhvr>
                                        <p:cTn id="108" dur="500"/>
                                        <p:tgtEl>
                                          <p:spTgt spid="8"/>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blinds(horizontal)">
                                      <p:cBhvr>
                                        <p:cTn id="113" dur="500"/>
                                        <p:tgtEl>
                                          <p:spTgt spid="32"/>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nodeType="click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blinds(horizontal)">
                                      <p:cBhvr>
                                        <p:cTn id="118" dur="500"/>
                                        <p:tgtEl>
                                          <p:spTgt spid="33"/>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blinds(horizontal)">
                                      <p:cBhvr>
                                        <p:cTn id="123" dur="500"/>
                                        <p:tgtEl>
                                          <p:spTgt spid="28"/>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30"/>
                                        </p:tgtEl>
                                        <p:attrNameLst>
                                          <p:attrName>style.visibility</p:attrName>
                                        </p:attrNameLst>
                                      </p:cBhvr>
                                      <p:to>
                                        <p:strVal val="visible"/>
                                      </p:to>
                                    </p:set>
                                    <p:animEffect transition="in" filter="blinds(horizontal)">
                                      <p:cBhvr>
                                        <p:cTn id="128" dur="500"/>
                                        <p:tgtEl>
                                          <p:spTgt spid="30"/>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nodeType="click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blinds(horizontal)">
                                      <p:cBhvr>
                                        <p:cTn id="133" dur="500"/>
                                        <p:tgtEl>
                                          <p:spTgt spid="34"/>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31"/>
                                        </p:tgtEl>
                                        <p:attrNameLst>
                                          <p:attrName>style.visibility</p:attrName>
                                        </p:attrNameLst>
                                      </p:cBhvr>
                                      <p:to>
                                        <p:strVal val="visible"/>
                                      </p:to>
                                    </p:set>
                                    <p:animEffect transition="in" filter="blinds(horizontal)">
                                      <p:cBhvr>
                                        <p:cTn id="138" dur="500"/>
                                        <p:tgtEl>
                                          <p:spTgt spid="31"/>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27"/>
                                        </p:tgtEl>
                                        <p:attrNameLst>
                                          <p:attrName>style.visibility</p:attrName>
                                        </p:attrNameLst>
                                      </p:cBhvr>
                                      <p:to>
                                        <p:strVal val="visible"/>
                                      </p:to>
                                    </p:set>
                                    <p:animEffect transition="in" filter="blinds(horizontal)">
                                      <p:cBhvr>
                                        <p:cTn id="143" dur="500"/>
                                        <p:tgtEl>
                                          <p:spTgt spid="27"/>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xit" presetSubtype="10" fill="hold" grpId="1" nodeType="clickEffect">
                                  <p:stCondLst>
                                    <p:cond delay="0"/>
                                  </p:stCondLst>
                                  <p:childTnLst>
                                    <p:animEffect transition="out" filter="blinds(horizontal)">
                                      <p:cBhvr>
                                        <p:cTn id="147" dur="500"/>
                                        <p:tgtEl>
                                          <p:spTgt spid="11"/>
                                        </p:tgtEl>
                                      </p:cBhvr>
                                    </p:animEffect>
                                    <p:set>
                                      <p:cBhvr>
                                        <p:cTn id="148" dur="1" fill="hold">
                                          <p:stCondLst>
                                            <p:cond delay="499"/>
                                          </p:stCondLst>
                                        </p:cTn>
                                        <p:tgtEl>
                                          <p:spTgt spid="11"/>
                                        </p:tgtEl>
                                        <p:attrNameLst>
                                          <p:attrName>style.visibility</p:attrName>
                                        </p:attrNameLst>
                                      </p:cBhvr>
                                      <p:to>
                                        <p:strVal val="hidden"/>
                                      </p:to>
                                    </p:set>
                                  </p:childTnLst>
                                </p:cTn>
                              </p:par>
                              <p:par>
                                <p:cTn id="149" presetID="3" presetClass="exit" presetSubtype="10" fill="hold" grpId="1" nodeType="withEffect">
                                  <p:stCondLst>
                                    <p:cond delay="0"/>
                                  </p:stCondLst>
                                  <p:childTnLst>
                                    <p:animEffect transition="out" filter="blinds(horizontal)">
                                      <p:cBhvr>
                                        <p:cTn id="150" dur="500"/>
                                        <p:tgtEl>
                                          <p:spTgt spid="6"/>
                                        </p:tgtEl>
                                      </p:cBhvr>
                                    </p:animEffect>
                                    <p:set>
                                      <p:cBhvr>
                                        <p:cTn id="151" dur="1" fill="hold">
                                          <p:stCondLst>
                                            <p:cond delay="499"/>
                                          </p:stCondLst>
                                        </p:cTn>
                                        <p:tgtEl>
                                          <p:spTgt spid="6"/>
                                        </p:tgtEl>
                                        <p:attrNameLst>
                                          <p:attrName>style.visibility</p:attrName>
                                        </p:attrNameLst>
                                      </p:cBhvr>
                                      <p:to>
                                        <p:strVal val="hidden"/>
                                      </p:to>
                                    </p:set>
                                  </p:childTnLst>
                                </p:cTn>
                              </p:par>
                              <p:par>
                                <p:cTn id="152" presetID="3" presetClass="exit" presetSubtype="10" fill="hold" nodeType="withEffect">
                                  <p:stCondLst>
                                    <p:cond delay="0"/>
                                  </p:stCondLst>
                                  <p:childTnLst>
                                    <p:animEffect transition="out" filter="blinds(horizontal)">
                                      <p:cBhvr>
                                        <p:cTn id="153" dur="500"/>
                                        <p:tgtEl>
                                          <p:spTgt spid="8"/>
                                        </p:tgtEl>
                                      </p:cBhvr>
                                    </p:animEffect>
                                    <p:set>
                                      <p:cBhvr>
                                        <p:cTn id="154" dur="1" fill="hold">
                                          <p:stCondLst>
                                            <p:cond delay="499"/>
                                          </p:stCondLst>
                                        </p:cTn>
                                        <p:tgtEl>
                                          <p:spTgt spid="8"/>
                                        </p:tgtEl>
                                        <p:attrNameLst>
                                          <p:attrName>style.visibility</p:attrName>
                                        </p:attrNameLst>
                                      </p:cBhvr>
                                      <p:to>
                                        <p:strVal val="hidden"/>
                                      </p:to>
                                    </p:set>
                                  </p:childTnLst>
                                </p:cTn>
                              </p:par>
                              <p:par>
                                <p:cTn id="155" presetID="3" presetClass="exit" presetSubtype="10" fill="hold" grpId="1" nodeType="withEffect">
                                  <p:stCondLst>
                                    <p:cond delay="0"/>
                                  </p:stCondLst>
                                  <p:childTnLst>
                                    <p:animEffect transition="out" filter="blinds(horizontal)">
                                      <p:cBhvr>
                                        <p:cTn id="156" dur="500"/>
                                        <p:tgtEl>
                                          <p:spTgt spid="32"/>
                                        </p:tgtEl>
                                      </p:cBhvr>
                                    </p:animEffect>
                                    <p:set>
                                      <p:cBhvr>
                                        <p:cTn id="157" dur="1" fill="hold">
                                          <p:stCondLst>
                                            <p:cond delay="499"/>
                                          </p:stCondLst>
                                        </p:cTn>
                                        <p:tgtEl>
                                          <p:spTgt spid="32"/>
                                        </p:tgtEl>
                                        <p:attrNameLst>
                                          <p:attrName>style.visibility</p:attrName>
                                        </p:attrNameLst>
                                      </p:cBhvr>
                                      <p:to>
                                        <p:strVal val="hidden"/>
                                      </p:to>
                                    </p:set>
                                  </p:childTnLst>
                                </p:cTn>
                              </p:par>
                              <p:par>
                                <p:cTn id="158" presetID="3" presetClass="exit" presetSubtype="10" fill="hold" nodeType="withEffect">
                                  <p:stCondLst>
                                    <p:cond delay="0"/>
                                  </p:stCondLst>
                                  <p:childTnLst>
                                    <p:animEffect transition="out" filter="blinds(horizontal)">
                                      <p:cBhvr>
                                        <p:cTn id="159" dur="500"/>
                                        <p:tgtEl>
                                          <p:spTgt spid="33"/>
                                        </p:tgtEl>
                                      </p:cBhvr>
                                    </p:animEffect>
                                    <p:set>
                                      <p:cBhvr>
                                        <p:cTn id="160" dur="1" fill="hold">
                                          <p:stCondLst>
                                            <p:cond delay="499"/>
                                          </p:stCondLst>
                                        </p:cTn>
                                        <p:tgtEl>
                                          <p:spTgt spid="33"/>
                                        </p:tgtEl>
                                        <p:attrNameLst>
                                          <p:attrName>style.visibility</p:attrName>
                                        </p:attrNameLst>
                                      </p:cBhvr>
                                      <p:to>
                                        <p:strVal val="hidden"/>
                                      </p:to>
                                    </p:set>
                                  </p:childTnLst>
                                </p:cTn>
                              </p:par>
                              <p:par>
                                <p:cTn id="161" presetID="3" presetClass="exit" presetSubtype="10" fill="hold" grpId="1" nodeType="withEffect">
                                  <p:stCondLst>
                                    <p:cond delay="0"/>
                                  </p:stCondLst>
                                  <p:childTnLst>
                                    <p:animEffect transition="out" filter="blinds(horizontal)">
                                      <p:cBhvr>
                                        <p:cTn id="162" dur="500"/>
                                        <p:tgtEl>
                                          <p:spTgt spid="28"/>
                                        </p:tgtEl>
                                      </p:cBhvr>
                                    </p:animEffect>
                                    <p:set>
                                      <p:cBhvr>
                                        <p:cTn id="163" dur="1" fill="hold">
                                          <p:stCondLst>
                                            <p:cond delay="499"/>
                                          </p:stCondLst>
                                        </p:cTn>
                                        <p:tgtEl>
                                          <p:spTgt spid="28"/>
                                        </p:tgtEl>
                                        <p:attrNameLst>
                                          <p:attrName>style.visibility</p:attrName>
                                        </p:attrNameLst>
                                      </p:cBhvr>
                                      <p:to>
                                        <p:strVal val="hidden"/>
                                      </p:to>
                                    </p:set>
                                  </p:childTnLst>
                                </p:cTn>
                              </p:par>
                              <p:par>
                                <p:cTn id="164" presetID="3" presetClass="exit" presetSubtype="10" fill="hold" grpId="1" nodeType="withEffect">
                                  <p:stCondLst>
                                    <p:cond delay="0"/>
                                  </p:stCondLst>
                                  <p:childTnLst>
                                    <p:animEffect transition="out" filter="blinds(horizontal)">
                                      <p:cBhvr>
                                        <p:cTn id="165" dur="500"/>
                                        <p:tgtEl>
                                          <p:spTgt spid="30"/>
                                        </p:tgtEl>
                                      </p:cBhvr>
                                    </p:animEffect>
                                    <p:set>
                                      <p:cBhvr>
                                        <p:cTn id="166" dur="1" fill="hold">
                                          <p:stCondLst>
                                            <p:cond delay="499"/>
                                          </p:stCondLst>
                                        </p:cTn>
                                        <p:tgtEl>
                                          <p:spTgt spid="30"/>
                                        </p:tgtEl>
                                        <p:attrNameLst>
                                          <p:attrName>style.visibility</p:attrName>
                                        </p:attrNameLst>
                                      </p:cBhvr>
                                      <p:to>
                                        <p:strVal val="hidden"/>
                                      </p:to>
                                    </p:set>
                                  </p:childTnLst>
                                </p:cTn>
                              </p:par>
                              <p:par>
                                <p:cTn id="167" presetID="3" presetClass="exit" presetSubtype="10" fill="hold" nodeType="withEffect">
                                  <p:stCondLst>
                                    <p:cond delay="0"/>
                                  </p:stCondLst>
                                  <p:childTnLst>
                                    <p:animEffect transition="out" filter="blinds(horizontal)">
                                      <p:cBhvr>
                                        <p:cTn id="168" dur="500"/>
                                        <p:tgtEl>
                                          <p:spTgt spid="34"/>
                                        </p:tgtEl>
                                      </p:cBhvr>
                                    </p:animEffect>
                                    <p:set>
                                      <p:cBhvr>
                                        <p:cTn id="169" dur="1" fill="hold">
                                          <p:stCondLst>
                                            <p:cond delay="499"/>
                                          </p:stCondLst>
                                        </p:cTn>
                                        <p:tgtEl>
                                          <p:spTgt spid="34"/>
                                        </p:tgtEl>
                                        <p:attrNameLst>
                                          <p:attrName>style.visibility</p:attrName>
                                        </p:attrNameLst>
                                      </p:cBhvr>
                                      <p:to>
                                        <p:strVal val="hidden"/>
                                      </p:to>
                                    </p:set>
                                  </p:childTnLst>
                                </p:cTn>
                              </p:par>
                              <p:par>
                                <p:cTn id="170" presetID="3" presetClass="exit" presetSubtype="10" fill="hold" grpId="1" nodeType="withEffect">
                                  <p:stCondLst>
                                    <p:cond delay="0"/>
                                  </p:stCondLst>
                                  <p:childTnLst>
                                    <p:animEffect transition="out" filter="blinds(horizontal)">
                                      <p:cBhvr>
                                        <p:cTn id="171" dur="500"/>
                                        <p:tgtEl>
                                          <p:spTgt spid="31"/>
                                        </p:tgtEl>
                                      </p:cBhvr>
                                    </p:animEffect>
                                    <p:set>
                                      <p:cBhvr>
                                        <p:cTn id="172" dur="1" fill="hold">
                                          <p:stCondLst>
                                            <p:cond delay="499"/>
                                          </p:stCondLst>
                                        </p:cTn>
                                        <p:tgtEl>
                                          <p:spTgt spid="31"/>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3" presetClass="entr" presetSubtype="10" fill="hold" grpId="0" nodeType="clickEffect">
                                  <p:stCondLst>
                                    <p:cond delay="0"/>
                                  </p:stCondLst>
                                  <p:childTnLst>
                                    <p:set>
                                      <p:cBhvr>
                                        <p:cTn id="176" dur="1" fill="hold">
                                          <p:stCondLst>
                                            <p:cond delay="0"/>
                                          </p:stCondLst>
                                        </p:cTn>
                                        <p:tgtEl>
                                          <p:spTgt spid="43"/>
                                        </p:tgtEl>
                                        <p:attrNameLst>
                                          <p:attrName>style.visibility</p:attrName>
                                        </p:attrNameLst>
                                      </p:cBhvr>
                                      <p:to>
                                        <p:strVal val="visible"/>
                                      </p:to>
                                    </p:set>
                                    <p:animEffect transition="in" filter="blinds(horizontal)">
                                      <p:cBhvr>
                                        <p:cTn id="177" dur="500"/>
                                        <p:tgtEl>
                                          <p:spTgt spid="43"/>
                                        </p:tgtEl>
                                      </p:cBhvr>
                                    </p:animEffect>
                                  </p:childTnLst>
                                </p:cTn>
                              </p:par>
                            </p:childTnLst>
                          </p:cTn>
                        </p:par>
                      </p:childTnLst>
                    </p:cTn>
                  </p:par>
                  <p:par>
                    <p:cTn id="178" fill="hold">
                      <p:stCondLst>
                        <p:cond delay="indefinite"/>
                      </p:stCondLst>
                      <p:childTnLst>
                        <p:par>
                          <p:cTn id="179" fill="hold">
                            <p:stCondLst>
                              <p:cond delay="0"/>
                            </p:stCondLst>
                            <p:childTnLst>
                              <p:par>
                                <p:cTn id="180" presetID="3" presetClass="entr" presetSubtype="10" fill="hold" grpId="0" nodeType="clickEffect">
                                  <p:stCondLst>
                                    <p:cond delay="0"/>
                                  </p:stCondLst>
                                  <p:childTnLst>
                                    <p:set>
                                      <p:cBhvr>
                                        <p:cTn id="181" dur="1" fill="hold">
                                          <p:stCondLst>
                                            <p:cond delay="0"/>
                                          </p:stCondLst>
                                        </p:cTn>
                                        <p:tgtEl>
                                          <p:spTgt spid="35"/>
                                        </p:tgtEl>
                                        <p:attrNameLst>
                                          <p:attrName>style.visibility</p:attrName>
                                        </p:attrNameLst>
                                      </p:cBhvr>
                                      <p:to>
                                        <p:strVal val="visible"/>
                                      </p:to>
                                    </p:set>
                                    <p:animEffect transition="in" filter="blinds(horizontal)">
                                      <p:cBhvr>
                                        <p:cTn id="182" dur="500"/>
                                        <p:tgtEl>
                                          <p:spTgt spid="35"/>
                                        </p:tgtEl>
                                      </p:cBhvr>
                                    </p:animEffect>
                                  </p:childTnLst>
                                </p:cTn>
                              </p:par>
                            </p:childTnLst>
                          </p:cTn>
                        </p:par>
                      </p:childTnLst>
                    </p:cTn>
                  </p:par>
                  <p:par>
                    <p:cTn id="183" fill="hold">
                      <p:stCondLst>
                        <p:cond delay="indefinite"/>
                      </p:stCondLst>
                      <p:childTnLst>
                        <p:par>
                          <p:cTn id="184" fill="hold">
                            <p:stCondLst>
                              <p:cond delay="0"/>
                            </p:stCondLst>
                            <p:childTnLst>
                              <p:par>
                                <p:cTn id="185" presetID="3" presetClass="entr" presetSubtype="10" fill="hold" grpId="0" nodeType="clickEffect">
                                  <p:stCondLst>
                                    <p:cond delay="0"/>
                                  </p:stCondLst>
                                  <p:childTnLst>
                                    <p:set>
                                      <p:cBhvr>
                                        <p:cTn id="186" dur="1" fill="hold">
                                          <p:stCondLst>
                                            <p:cond delay="0"/>
                                          </p:stCondLst>
                                        </p:cTn>
                                        <p:tgtEl>
                                          <p:spTgt spid="53"/>
                                        </p:tgtEl>
                                        <p:attrNameLst>
                                          <p:attrName>style.visibility</p:attrName>
                                        </p:attrNameLst>
                                      </p:cBhvr>
                                      <p:to>
                                        <p:strVal val="visible"/>
                                      </p:to>
                                    </p:set>
                                    <p:animEffect transition="in" filter="blinds(horizontal)">
                                      <p:cBhvr>
                                        <p:cTn id="187" dur="500"/>
                                        <p:tgtEl>
                                          <p:spTgt spid="53"/>
                                        </p:tgtEl>
                                      </p:cBhvr>
                                    </p:animEffect>
                                  </p:childTnLst>
                                </p:cTn>
                              </p:par>
                            </p:childTnLst>
                          </p:cTn>
                        </p:par>
                      </p:childTnLst>
                    </p:cTn>
                  </p:par>
                  <p:par>
                    <p:cTn id="188" fill="hold">
                      <p:stCondLst>
                        <p:cond delay="indefinite"/>
                      </p:stCondLst>
                      <p:childTnLst>
                        <p:par>
                          <p:cTn id="189" fill="hold">
                            <p:stCondLst>
                              <p:cond delay="0"/>
                            </p:stCondLst>
                            <p:childTnLst>
                              <p:par>
                                <p:cTn id="190" presetID="3" presetClass="entr" presetSubtype="10" fill="hold" grpId="0" nodeType="clickEffect">
                                  <p:stCondLst>
                                    <p:cond delay="0"/>
                                  </p:stCondLst>
                                  <p:childTnLst>
                                    <p:set>
                                      <p:cBhvr>
                                        <p:cTn id="191" dur="1" fill="hold">
                                          <p:stCondLst>
                                            <p:cond delay="0"/>
                                          </p:stCondLst>
                                        </p:cTn>
                                        <p:tgtEl>
                                          <p:spTgt spid="54"/>
                                        </p:tgtEl>
                                        <p:attrNameLst>
                                          <p:attrName>style.visibility</p:attrName>
                                        </p:attrNameLst>
                                      </p:cBhvr>
                                      <p:to>
                                        <p:strVal val="visible"/>
                                      </p:to>
                                    </p:set>
                                    <p:animEffect transition="in" filter="blinds(horizontal)">
                                      <p:cBhvr>
                                        <p:cTn id="192" dur="500"/>
                                        <p:tgtEl>
                                          <p:spTgt spid="54"/>
                                        </p:tgtEl>
                                      </p:cBhvr>
                                    </p:animEffect>
                                  </p:childTnLst>
                                </p:cTn>
                              </p:par>
                            </p:childTnLst>
                          </p:cTn>
                        </p:par>
                      </p:childTnLst>
                    </p:cTn>
                  </p:par>
                  <p:par>
                    <p:cTn id="193" fill="hold">
                      <p:stCondLst>
                        <p:cond delay="indefinite"/>
                      </p:stCondLst>
                      <p:childTnLst>
                        <p:par>
                          <p:cTn id="194" fill="hold">
                            <p:stCondLst>
                              <p:cond delay="0"/>
                            </p:stCondLst>
                            <p:childTnLst>
                              <p:par>
                                <p:cTn id="195" presetID="3" presetClass="entr" presetSubtype="10" fill="hold" grpId="0" nodeType="clickEffect">
                                  <p:stCondLst>
                                    <p:cond delay="0"/>
                                  </p:stCondLst>
                                  <p:childTnLst>
                                    <p:set>
                                      <p:cBhvr>
                                        <p:cTn id="196" dur="1" fill="hold">
                                          <p:stCondLst>
                                            <p:cond delay="0"/>
                                          </p:stCondLst>
                                        </p:cTn>
                                        <p:tgtEl>
                                          <p:spTgt spid="36"/>
                                        </p:tgtEl>
                                        <p:attrNameLst>
                                          <p:attrName>style.visibility</p:attrName>
                                        </p:attrNameLst>
                                      </p:cBhvr>
                                      <p:to>
                                        <p:strVal val="visible"/>
                                      </p:to>
                                    </p:set>
                                    <p:animEffect transition="in" filter="blinds(horizontal)">
                                      <p:cBhvr>
                                        <p:cTn id="197" dur="500"/>
                                        <p:tgtEl>
                                          <p:spTgt spid="36"/>
                                        </p:tgtEl>
                                      </p:cBhvr>
                                    </p:animEffect>
                                  </p:childTnLst>
                                </p:cTn>
                              </p:par>
                            </p:childTnLst>
                          </p:cTn>
                        </p:par>
                      </p:childTnLst>
                    </p:cTn>
                  </p:par>
                  <p:par>
                    <p:cTn id="198" fill="hold">
                      <p:stCondLst>
                        <p:cond delay="indefinite"/>
                      </p:stCondLst>
                      <p:childTnLst>
                        <p:par>
                          <p:cTn id="199" fill="hold">
                            <p:stCondLst>
                              <p:cond delay="0"/>
                            </p:stCondLst>
                            <p:childTnLst>
                              <p:par>
                                <p:cTn id="200" presetID="3" presetClass="entr" presetSubtype="10" fill="hold" nodeType="clickEffect">
                                  <p:stCondLst>
                                    <p:cond delay="0"/>
                                  </p:stCondLst>
                                  <p:childTnLst>
                                    <p:set>
                                      <p:cBhvr>
                                        <p:cTn id="201" dur="1" fill="hold">
                                          <p:stCondLst>
                                            <p:cond delay="0"/>
                                          </p:stCondLst>
                                        </p:cTn>
                                        <p:tgtEl>
                                          <p:spTgt spid="13"/>
                                        </p:tgtEl>
                                        <p:attrNameLst>
                                          <p:attrName>style.visibility</p:attrName>
                                        </p:attrNameLst>
                                      </p:cBhvr>
                                      <p:to>
                                        <p:strVal val="visible"/>
                                      </p:to>
                                    </p:set>
                                    <p:animEffect transition="in" filter="blinds(horizontal)">
                                      <p:cBhvr>
                                        <p:cTn id="202" dur="500"/>
                                        <p:tgtEl>
                                          <p:spTgt spid="13"/>
                                        </p:tgtEl>
                                      </p:cBhvr>
                                    </p:animEffect>
                                  </p:childTnLst>
                                </p:cTn>
                              </p:par>
                            </p:childTnLst>
                          </p:cTn>
                        </p:par>
                      </p:childTnLst>
                    </p:cTn>
                  </p:par>
                  <p:par>
                    <p:cTn id="203" fill="hold">
                      <p:stCondLst>
                        <p:cond delay="indefinite"/>
                      </p:stCondLst>
                      <p:childTnLst>
                        <p:par>
                          <p:cTn id="204" fill="hold">
                            <p:stCondLst>
                              <p:cond delay="0"/>
                            </p:stCondLst>
                            <p:childTnLst>
                              <p:par>
                                <p:cTn id="205" presetID="3" presetClass="entr" presetSubtype="10" fill="hold" grpId="0" nodeType="clickEffect">
                                  <p:stCondLst>
                                    <p:cond delay="0"/>
                                  </p:stCondLst>
                                  <p:childTnLst>
                                    <p:set>
                                      <p:cBhvr>
                                        <p:cTn id="206" dur="1" fill="hold">
                                          <p:stCondLst>
                                            <p:cond delay="0"/>
                                          </p:stCondLst>
                                        </p:cTn>
                                        <p:tgtEl>
                                          <p:spTgt spid="45"/>
                                        </p:tgtEl>
                                        <p:attrNameLst>
                                          <p:attrName>style.visibility</p:attrName>
                                        </p:attrNameLst>
                                      </p:cBhvr>
                                      <p:to>
                                        <p:strVal val="visible"/>
                                      </p:to>
                                    </p:set>
                                    <p:animEffect transition="in" filter="blinds(horizontal)">
                                      <p:cBhvr>
                                        <p:cTn id="207" dur="500"/>
                                        <p:tgtEl>
                                          <p:spTgt spid="45"/>
                                        </p:tgtEl>
                                      </p:cBhvr>
                                    </p:animEffect>
                                  </p:childTnLst>
                                </p:cTn>
                              </p:par>
                            </p:childTnLst>
                          </p:cTn>
                        </p:par>
                      </p:childTnLst>
                    </p:cTn>
                  </p:par>
                  <p:par>
                    <p:cTn id="208" fill="hold">
                      <p:stCondLst>
                        <p:cond delay="indefinite"/>
                      </p:stCondLst>
                      <p:childTnLst>
                        <p:par>
                          <p:cTn id="209" fill="hold">
                            <p:stCondLst>
                              <p:cond delay="0"/>
                            </p:stCondLst>
                            <p:childTnLst>
                              <p:par>
                                <p:cTn id="210" presetID="3" presetClass="entr" presetSubtype="10" fill="hold" grpId="0" nodeType="clickEffect">
                                  <p:stCondLst>
                                    <p:cond delay="0"/>
                                  </p:stCondLst>
                                  <p:childTnLst>
                                    <p:set>
                                      <p:cBhvr>
                                        <p:cTn id="211" dur="1" fill="hold">
                                          <p:stCondLst>
                                            <p:cond delay="0"/>
                                          </p:stCondLst>
                                        </p:cTn>
                                        <p:tgtEl>
                                          <p:spTgt spid="46"/>
                                        </p:tgtEl>
                                        <p:attrNameLst>
                                          <p:attrName>style.visibility</p:attrName>
                                        </p:attrNameLst>
                                      </p:cBhvr>
                                      <p:to>
                                        <p:strVal val="visible"/>
                                      </p:to>
                                    </p:set>
                                    <p:animEffect transition="in" filter="blinds(horizontal)">
                                      <p:cBhvr>
                                        <p:cTn id="212" dur="500"/>
                                        <p:tgtEl>
                                          <p:spTgt spid="46"/>
                                        </p:tgtEl>
                                      </p:cBhvr>
                                    </p:animEffect>
                                  </p:childTnLst>
                                </p:cTn>
                              </p:par>
                            </p:childTnLst>
                          </p:cTn>
                        </p:par>
                      </p:childTnLst>
                    </p:cTn>
                  </p:par>
                  <p:par>
                    <p:cTn id="213" fill="hold">
                      <p:stCondLst>
                        <p:cond delay="indefinite"/>
                      </p:stCondLst>
                      <p:childTnLst>
                        <p:par>
                          <p:cTn id="214" fill="hold">
                            <p:stCondLst>
                              <p:cond delay="0"/>
                            </p:stCondLst>
                            <p:childTnLst>
                              <p:par>
                                <p:cTn id="215" presetID="3" presetClass="entr" presetSubtype="10" fill="hold" grpId="0" nodeType="clickEffect">
                                  <p:stCondLst>
                                    <p:cond delay="0"/>
                                  </p:stCondLst>
                                  <p:childTnLst>
                                    <p:set>
                                      <p:cBhvr>
                                        <p:cTn id="216" dur="1" fill="hold">
                                          <p:stCondLst>
                                            <p:cond delay="0"/>
                                          </p:stCondLst>
                                        </p:cTn>
                                        <p:tgtEl>
                                          <p:spTgt spid="44"/>
                                        </p:tgtEl>
                                        <p:attrNameLst>
                                          <p:attrName>style.visibility</p:attrName>
                                        </p:attrNameLst>
                                      </p:cBhvr>
                                      <p:to>
                                        <p:strVal val="visible"/>
                                      </p:to>
                                    </p:set>
                                    <p:animEffect transition="in" filter="blinds(horizontal)">
                                      <p:cBhvr>
                                        <p:cTn id="217" dur="500"/>
                                        <p:tgtEl>
                                          <p:spTgt spid="44"/>
                                        </p:tgtEl>
                                      </p:cBhvr>
                                    </p:animEffect>
                                  </p:childTnLst>
                                </p:cTn>
                              </p:par>
                            </p:childTnLst>
                          </p:cTn>
                        </p:par>
                      </p:childTnLst>
                    </p:cTn>
                  </p:par>
                  <p:par>
                    <p:cTn id="218" fill="hold">
                      <p:stCondLst>
                        <p:cond delay="indefinite"/>
                      </p:stCondLst>
                      <p:childTnLst>
                        <p:par>
                          <p:cTn id="219" fill="hold">
                            <p:stCondLst>
                              <p:cond delay="0"/>
                            </p:stCondLst>
                            <p:childTnLst>
                              <p:par>
                                <p:cTn id="220" presetID="3" presetClass="entr" presetSubtype="10" fill="hold" nodeType="clickEffect">
                                  <p:stCondLst>
                                    <p:cond delay="0"/>
                                  </p:stCondLst>
                                  <p:childTnLst>
                                    <p:set>
                                      <p:cBhvr>
                                        <p:cTn id="221" dur="1" fill="hold">
                                          <p:stCondLst>
                                            <p:cond delay="0"/>
                                          </p:stCondLst>
                                        </p:cTn>
                                        <p:tgtEl>
                                          <p:spTgt spid="58"/>
                                        </p:tgtEl>
                                        <p:attrNameLst>
                                          <p:attrName>style.visibility</p:attrName>
                                        </p:attrNameLst>
                                      </p:cBhvr>
                                      <p:to>
                                        <p:strVal val="visible"/>
                                      </p:to>
                                    </p:set>
                                    <p:animEffect transition="in" filter="blinds(horizontal)">
                                      <p:cBhvr>
                                        <p:cTn id="222" dur="500"/>
                                        <p:tgtEl>
                                          <p:spTgt spid="58"/>
                                        </p:tgtEl>
                                      </p:cBhvr>
                                    </p:animEffect>
                                  </p:childTnLst>
                                </p:cTn>
                              </p:par>
                            </p:childTnLst>
                          </p:cTn>
                        </p:par>
                      </p:childTnLst>
                    </p:cTn>
                  </p:par>
                  <p:par>
                    <p:cTn id="223" fill="hold">
                      <p:stCondLst>
                        <p:cond delay="indefinite"/>
                      </p:stCondLst>
                      <p:childTnLst>
                        <p:par>
                          <p:cTn id="224" fill="hold">
                            <p:stCondLst>
                              <p:cond delay="0"/>
                            </p:stCondLst>
                            <p:childTnLst>
                              <p:par>
                                <p:cTn id="225" presetID="3" presetClass="entr" presetSubtype="10" fill="hold" grpId="0" nodeType="clickEffect">
                                  <p:stCondLst>
                                    <p:cond delay="0"/>
                                  </p:stCondLst>
                                  <p:childTnLst>
                                    <p:set>
                                      <p:cBhvr>
                                        <p:cTn id="226" dur="1" fill="hold">
                                          <p:stCondLst>
                                            <p:cond delay="0"/>
                                          </p:stCondLst>
                                        </p:cTn>
                                        <p:tgtEl>
                                          <p:spTgt spid="60"/>
                                        </p:tgtEl>
                                        <p:attrNameLst>
                                          <p:attrName>style.visibility</p:attrName>
                                        </p:attrNameLst>
                                      </p:cBhvr>
                                      <p:to>
                                        <p:strVal val="visible"/>
                                      </p:to>
                                    </p:set>
                                    <p:animEffect transition="in" filter="blinds(horizontal)">
                                      <p:cBhvr>
                                        <p:cTn id="227" dur="500"/>
                                        <p:tgtEl>
                                          <p:spTgt spid="60"/>
                                        </p:tgtEl>
                                      </p:cBhvr>
                                    </p:animEffect>
                                  </p:childTnLst>
                                </p:cTn>
                              </p:par>
                            </p:childTnLst>
                          </p:cTn>
                        </p:par>
                      </p:childTnLst>
                    </p:cTn>
                  </p:par>
                  <p:par>
                    <p:cTn id="228" fill="hold">
                      <p:stCondLst>
                        <p:cond delay="indefinite"/>
                      </p:stCondLst>
                      <p:childTnLst>
                        <p:par>
                          <p:cTn id="229" fill="hold">
                            <p:stCondLst>
                              <p:cond delay="0"/>
                            </p:stCondLst>
                            <p:childTnLst>
                              <p:par>
                                <p:cTn id="230" presetID="3" presetClass="entr" presetSubtype="10" fill="hold" grpId="0" nodeType="clickEffect">
                                  <p:stCondLst>
                                    <p:cond delay="0"/>
                                  </p:stCondLst>
                                  <p:childTnLst>
                                    <p:set>
                                      <p:cBhvr>
                                        <p:cTn id="231" dur="1" fill="hold">
                                          <p:stCondLst>
                                            <p:cond delay="0"/>
                                          </p:stCondLst>
                                        </p:cTn>
                                        <p:tgtEl>
                                          <p:spTgt spid="55"/>
                                        </p:tgtEl>
                                        <p:attrNameLst>
                                          <p:attrName>style.visibility</p:attrName>
                                        </p:attrNameLst>
                                      </p:cBhvr>
                                      <p:to>
                                        <p:strVal val="visible"/>
                                      </p:to>
                                    </p:set>
                                    <p:animEffect transition="in" filter="blinds(horizontal)">
                                      <p:cBhvr>
                                        <p:cTn id="232" dur="500"/>
                                        <p:tgtEl>
                                          <p:spTgt spid="55"/>
                                        </p:tgtEl>
                                      </p:cBhvr>
                                    </p:animEffect>
                                  </p:childTnLst>
                                </p:cTn>
                              </p:par>
                            </p:childTnLst>
                          </p:cTn>
                        </p:par>
                      </p:childTnLst>
                    </p:cTn>
                  </p:par>
                  <p:par>
                    <p:cTn id="233" fill="hold">
                      <p:stCondLst>
                        <p:cond delay="indefinite"/>
                      </p:stCondLst>
                      <p:childTnLst>
                        <p:par>
                          <p:cTn id="234" fill="hold">
                            <p:stCondLst>
                              <p:cond delay="0"/>
                            </p:stCondLst>
                            <p:childTnLst>
                              <p:par>
                                <p:cTn id="235" presetID="3" presetClass="entr" presetSubtype="10" fill="hold" grpId="0" nodeType="clickEffect">
                                  <p:stCondLst>
                                    <p:cond delay="0"/>
                                  </p:stCondLst>
                                  <p:childTnLst>
                                    <p:set>
                                      <p:cBhvr>
                                        <p:cTn id="236" dur="1" fill="hold">
                                          <p:stCondLst>
                                            <p:cond delay="0"/>
                                          </p:stCondLst>
                                        </p:cTn>
                                        <p:tgtEl>
                                          <p:spTgt spid="56"/>
                                        </p:tgtEl>
                                        <p:attrNameLst>
                                          <p:attrName>style.visibility</p:attrName>
                                        </p:attrNameLst>
                                      </p:cBhvr>
                                      <p:to>
                                        <p:strVal val="visible"/>
                                      </p:to>
                                    </p:set>
                                    <p:animEffect transition="in" filter="blinds(horizontal)">
                                      <p:cBhvr>
                                        <p:cTn id="237" dur="500"/>
                                        <p:tgtEl>
                                          <p:spTgt spid="56"/>
                                        </p:tgtEl>
                                      </p:cBhvr>
                                    </p:animEffect>
                                  </p:childTnLst>
                                </p:cTn>
                              </p:par>
                            </p:childTnLst>
                          </p:cTn>
                        </p:par>
                      </p:childTnLst>
                    </p:cTn>
                  </p:par>
                  <p:par>
                    <p:cTn id="238" fill="hold">
                      <p:stCondLst>
                        <p:cond delay="indefinite"/>
                      </p:stCondLst>
                      <p:childTnLst>
                        <p:par>
                          <p:cTn id="239" fill="hold">
                            <p:stCondLst>
                              <p:cond delay="0"/>
                            </p:stCondLst>
                            <p:childTnLst>
                              <p:par>
                                <p:cTn id="240" presetID="3" presetClass="entr" presetSubtype="10" fill="hold" grpId="0" nodeType="clickEffect">
                                  <p:stCondLst>
                                    <p:cond delay="0"/>
                                  </p:stCondLst>
                                  <p:childTnLst>
                                    <p:set>
                                      <p:cBhvr>
                                        <p:cTn id="241" dur="1" fill="hold">
                                          <p:stCondLst>
                                            <p:cond delay="0"/>
                                          </p:stCondLst>
                                        </p:cTn>
                                        <p:tgtEl>
                                          <p:spTgt spid="61"/>
                                        </p:tgtEl>
                                        <p:attrNameLst>
                                          <p:attrName>style.visibility</p:attrName>
                                        </p:attrNameLst>
                                      </p:cBhvr>
                                      <p:to>
                                        <p:strVal val="visible"/>
                                      </p:to>
                                    </p:set>
                                    <p:animEffect transition="in" filter="blinds(horizontal)">
                                      <p:cBhvr>
                                        <p:cTn id="242" dur="500"/>
                                        <p:tgtEl>
                                          <p:spTgt spid="61"/>
                                        </p:tgtEl>
                                      </p:cBhvr>
                                    </p:animEffect>
                                  </p:childTnLst>
                                </p:cTn>
                              </p:par>
                            </p:childTnLst>
                          </p:cTn>
                        </p:par>
                      </p:childTnLst>
                    </p:cTn>
                  </p:par>
                  <p:par>
                    <p:cTn id="243" fill="hold">
                      <p:stCondLst>
                        <p:cond delay="indefinite"/>
                      </p:stCondLst>
                      <p:childTnLst>
                        <p:par>
                          <p:cTn id="244" fill="hold">
                            <p:stCondLst>
                              <p:cond delay="0"/>
                            </p:stCondLst>
                            <p:childTnLst>
                              <p:par>
                                <p:cTn id="245" presetID="3" presetClass="entr" presetSubtype="10" fill="hold" grpId="0" nodeType="clickEffect">
                                  <p:stCondLst>
                                    <p:cond delay="0"/>
                                  </p:stCondLst>
                                  <p:childTnLst>
                                    <p:set>
                                      <p:cBhvr>
                                        <p:cTn id="246" dur="1" fill="hold">
                                          <p:stCondLst>
                                            <p:cond delay="0"/>
                                          </p:stCondLst>
                                        </p:cTn>
                                        <p:tgtEl>
                                          <p:spTgt spid="57"/>
                                        </p:tgtEl>
                                        <p:attrNameLst>
                                          <p:attrName>style.visibility</p:attrName>
                                        </p:attrNameLst>
                                      </p:cBhvr>
                                      <p:to>
                                        <p:strVal val="visible"/>
                                      </p:to>
                                    </p:set>
                                    <p:animEffect transition="in" filter="blinds(horizontal)">
                                      <p:cBhvr>
                                        <p:cTn id="247" dur="500"/>
                                        <p:tgtEl>
                                          <p:spTgt spid="57"/>
                                        </p:tgtEl>
                                      </p:cBhvr>
                                    </p:animEffect>
                                  </p:childTnLst>
                                </p:cTn>
                              </p:par>
                            </p:childTnLst>
                          </p:cTn>
                        </p:par>
                      </p:childTnLst>
                    </p:cTn>
                  </p:par>
                  <p:par>
                    <p:cTn id="248" fill="hold">
                      <p:stCondLst>
                        <p:cond delay="indefinite"/>
                      </p:stCondLst>
                      <p:childTnLst>
                        <p:par>
                          <p:cTn id="249" fill="hold">
                            <p:stCondLst>
                              <p:cond delay="0"/>
                            </p:stCondLst>
                            <p:childTnLst>
                              <p:par>
                                <p:cTn id="250" presetID="3" presetClass="entr" presetSubtype="10" fill="hold" grpId="0" nodeType="clickEffect">
                                  <p:stCondLst>
                                    <p:cond delay="0"/>
                                  </p:stCondLst>
                                  <p:childTnLst>
                                    <p:set>
                                      <p:cBhvr>
                                        <p:cTn id="251" dur="1" fill="hold">
                                          <p:stCondLst>
                                            <p:cond delay="0"/>
                                          </p:stCondLst>
                                        </p:cTn>
                                        <p:tgtEl>
                                          <p:spTgt spid="59"/>
                                        </p:tgtEl>
                                        <p:attrNameLst>
                                          <p:attrName>style.visibility</p:attrName>
                                        </p:attrNameLst>
                                      </p:cBhvr>
                                      <p:to>
                                        <p:strVal val="visible"/>
                                      </p:to>
                                    </p:set>
                                    <p:animEffect transition="in" filter="blinds(horizontal)">
                                      <p:cBhvr>
                                        <p:cTn id="252" dur="500"/>
                                        <p:tgtEl>
                                          <p:spTgt spid="59"/>
                                        </p:tgtEl>
                                      </p:cBhvr>
                                    </p:animEffect>
                                  </p:childTnLst>
                                </p:cTn>
                              </p:par>
                            </p:childTnLst>
                          </p:cTn>
                        </p:par>
                      </p:childTnLst>
                    </p:cTn>
                  </p:par>
                  <p:par>
                    <p:cTn id="253" fill="hold">
                      <p:stCondLst>
                        <p:cond delay="indefinite"/>
                      </p:stCondLst>
                      <p:childTnLst>
                        <p:par>
                          <p:cTn id="254" fill="hold">
                            <p:stCondLst>
                              <p:cond delay="0"/>
                            </p:stCondLst>
                            <p:childTnLst>
                              <p:par>
                                <p:cTn id="255" presetID="3" presetClass="entr" presetSubtype="10" fill="hold" grpId="0" nodeType="clickEffect">
                                  <p:stCondLst>
                                    <p:cond delay="0"/>
                                  </p:stCondLst>
                                  <p:childTnLst>
                                    <p:set>
                                      <p:cBhvr>
                                        <p:cTn id="256" dur="1" fill="hold">
                                          <p:stCondLst>
                                            <p:cond delay="0"/>
                                          </p:stCondLst>
                                        </p:cTn>
                                        <p:tgtEl>
                                          <p:spTgt spid="62"/>
                                        </p:tgtEl>
                                        <p:attrNameLst>
                                          <p:attrName>style.visibility</p:attrName>
                                        </p:attrNameLst>
                                      </p:cBhvr>
                                      <p:to>
                                        <p:strVal val="visible"/>
                                      </p:to>
                                    </p:set>
                                    <p:animEffect transition="in" filter="blinds(horizontal)">
                                      <p:cBhvr>
                                        <p:cTn id="257" dur="500"/>
                                        <p:tgtEl>
                                          <p:spTgt spid="62"/>
                                        </p:tgtEl>
                                      </p:cBhvr>
                                    </p:animEffect>
                                  </p:childTnLst>
                                </p:cTn>
                              </p:par>
                            </p:childTnLst>
                          </p:cTn>
                        </p:par>
                      </p:childTnLst>
                    </p:cTn>
                  </p:par>
                  <p:par>
                    <p:cTn id="258" fill="hold">
                      <p:stCondLst>
                        <p:cond delay="indefinite"/>
                      </p:stCondLst>
                      <p:childTnLst>
                        <p:par>
                          <p:cTn id="259" fill="hold">
                            <p:stCondLst>
                              <p:cond delay="0"/>
                            </p:stCondLst>
                            <p:childTnLst>
                              <p:par>
                                <p:cTn id="260" presetID="3" presetClass="entr" presetSubtype="10" fill="hold" grpId="0" nodeType="clickEffect">
                                  <p:stCondLst>
                                    <p:cond delay="0"/>
                                  </p:stCondLst>
                                  <p:childTnLst>
                                    <p:set>
                                      <p:cBhvr>
                                        <p:cTn id="261" dur="1" fill="hold">
                                          <p:stCondLst>
                                            <p:cond delay="0"/>
                                          </p:stCondLst>
                                        </p:cTn>
                                        <p:tgtEl>
                                          <p:spTgt spid="63"/>
                                        </p:tgtEl>
                                        <p:attrNameLst>
                                          <p:attrName>style.visibility</p:attrName>
                                        </p:attrNameLst>
                                      </p:cBhvr>
                                      <p:to>
                                        <p:strVal val="visible"/>
                                      </p:to>
                                    </p:set>
                                    <p:animEffect transition="in" filter="blinds(horizontal)">
                                      <p:cBhvr>
                                        <p:cTn id="26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5" grpId="0"/>
      <p:bldP spid="26" grpId="0"/>
      <p:bldP spid="27" grpId="0"/>
      <p:bldP spid="6" grpId="0"/>
      <p:bldP spid="6" grpId="1"/>
      <p:bldP spid="28" grpId="0"/>
      <p:bldP spid="28" grpId="1"/>
      <p:bldP spid="30" grpId="0"/>
      <p:bldP spid="30" grpId="1"/>
      <p:bldP spid="31" grpId="0"/>
      <p:bldP spid="31" grpId="1"/>
      <p:bldP spid="32" grpId="0"/>
      <p:bldP spid="32" grpId="1"/>
      <p:bldP spid="11" grpId="0"/>
      <p:bldP spid="11" grpId="1"/>
      <p:bldP spid="35" grpId="0"/>
      <p:bldP spid="36" grpId="0"/>
      <p:bldP spid="37" grpId="0" animBg="1"/>
      <p:bldP spid="38" grpId="0"/>
      <p:bldP spid="39" grpId="0" animBg="1"/>
      <p:bldP spid="40" grpId="0" animBg="1"/>
      <p:bldP spid="41" grpId="0"/>
      <p:bldP spid="42" grpId="0"/>
      <p:bldP spid="43" grpId="0"/>
      <p:bldP spid="44" grpId="0"/>
      <p:bldP spid="45" grpId="0"/>
      <p:bldP spid="46" grpId="0"/>
      <p:bldP spid="50" grpId="0" animBg="1"/>
      <p:bldP spid="50" grpId="1" animBg="1"/>
      <p:bldP spid="51" grpId="0" animBg="1"/>
      <p:bldP spid="51" grpId="1" animBg="1"/>
      <p:bldP spid="52" grpId="0" animBg="1"/>
      <p:bldP spid="52" grpId="1" animBg="1"/>
      <p:bldP spid="53" grpId="0" animBg="1"/>
      <p:bldP spid="54" grpId="0"/>
      <p:bldP spid="60" grpId="0"/>
      <p:bldP spid="61" grpId="0"/>
      <p:bldP spid="62" grpId="0"/>
      <p:bldP spid="63" grpId="0"/>
      <p:bldP spid="55" grpId="0" animBg="1"/>
      <p:bldP spid="56" grpId="0"/>
      <p:bldP spid="57" grpId="0" animBg="1"/>
      <p:bldP spid="59"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733800" y="4724400"/>
            <a:ext cx="2619376" cy="1384995"/>
          </a:xfrm>
          <a:prstGeom prst="rect">
            <a:avLst/>
          </a:prstGeom>
          <a:noFill/>
          <a:ln w="25400">
            <a:noFill/>
          </a:ln>
        </p:spPr>
        <p:txBody>
          <a:bodyPr wrap="square" rtlCol="0">
            <a:spAutoFit/>
          </a:bodyPr>
          <a:lstStyle/>
          <a:p>
            <a:pPr algn="ctr"/>
            <a:r>
              <a:rPr lang="en-GB" sz="1200" u="sng" dirty="0" smtClean="0">
                <a:solidFill>
                  <a:srgbClr val="FF0000"/>
                </a:solidFill>
                <a:latin typeface="Comic Sans MS" panose="030F0702030302020204" pitchFamily="66" charset="0"/>
              </a:rPr>
              <a:t>If p = 2q</a:t>
            </a:r>
          </a:p>
          <a:p>
            <a:pPr algn="ctr"/>
            <a:endParaRPr lang="en-GB" sz="1200" dirty="0">
              <a:solidFill>
                <a:srgbClr val="FF0000"/>
              </a:solidFill>
              <a:latin typeface="Comic Sans MS" panose="030F0702030302020204" pitchFamily="66" charset="0"/>
            </a:endParaRPr>
          </a:p>
          <a:p>
            <a:pPr algn="ctr"/>
            <a:r>
              <a:rPr lang="en-GB" sz="1200" dirty="0" err="1" smtClean="0">
                <a:solidFill>
                  <a:srgbClr val="FF0000"/>
                </a:solidFill>
                <a:latin typeface="Comic Sans MS" panose="030F0702030302020204" pitchFamily="66" charset="0"/>
              </a:rPr>
              <a:t>Eg</a:t>
            </a:r>
            <a:r>
              <a:rPr lang="en-GB" sz="1200" dirty="0" smtClean="0">
                <a:solidFill>
                  <a:srgbClr val="FF0000"/>
                </a:solidFill>
                <a:latin typeface="Comic Sans MS" panose="030F0702030302020204" pitchFamily="66" charset="0"/>
              </a:rPr>
              <a:t>) p = 6, q = 3</a:t>
            </a:r>
          </a:p>
          <a:p>
            <a:pPr algn="ctr"/>
            <a:endParaRPr lang="en-GB" sz="1200" dirty="0" smtClean="0">
              <a:solidFill>
                <a:srgbClr val="FF0000"/>
              </a:solidFill>
              <a:latin typeface="Comic Sans MS" panose="030F0702030302020204" pitchFamily="66" charset="0"/>
            </a:endParaRPr>
          </a:p>
          <a:p>
            <a:pPr marL="285750" indent="-285750" algn="ctr">
              <a:buFont typeface="Wingdings"/>
              <a:buChar char="à"/>
            </a:pPr>
            <a:r>
              <a:rPr lang="en-GB" sz="1200" dirty="0" smtClean="0">
                <a:solidFill>
                  <a:srgbClr val="FF0000"/>
                </a:solidFill>
                <a:latin typeface="Comic Sans MS" panose="030F0702030302020204" pitchFamily="66" charset="0"/>
                <a:sym typeface="Wingdings" panose="05000000000000000000" pitchFamily="2" charset="2"/>
              </a:rPr>
              <a:t>Cos </a:t>
            </a:r>
            <a:r>
              <a:rPr lang="el-GR" sz="1200" dirty="0" smtClean="0">
                <a:solidFill>
                  <a:srgbClr val="FF0000"/>
                </a:solidFill>
                <a:latin typeface="Comic Sans MS" panose="030F0702030302020204" pitchFamily="66" charset="0"/>
                <a:sym typeface="Wingdings" panose="05000000000000000000" pitchFamily="2" charset="2"/>
              </a:rPr>
              <a:t>θ</a:t>
            </a:r>
            <a:r>
              <a:rPr lang="en-GB" sz="1200" dirty="0" smtClean="0">
                <a:solidFill>
                  <a:srgbClr val="FF0000"/>
                </a:solidFill>
                <a:latin typeface="Comic Sans MS" panose="030F0702030302020204" pitchFamily="66" charset="0"/>
                <a:sym typeface="Wingdings" panose="05000000000000000000" pitchFamily="2" charset="2"/>
              </a:rPr>
              <a:t> = -1</a:t>
            </a:r>
          </a:p>
          <a:p>
            <a:pPr marL="285750" indent="-285750" algn="ctr">
              <a:buFont typeface="Wingdings"/>
              <a:buChar char="à"/>
            </a:pPr>
            <a:endParaRPr lang="en-GB" sz="1200" dirty="0" smtClean="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200" b="1" dirty="0" smtClean="0">
                <a:solidFill>
                  <a:srgbClr val="FF0000"/>
                </a:solidFill>
                <a:latin typeface="Comic Sans MS" panose="030F0702030302020204" pitchFamily="66" charset="0"/>
                <a:sym typeface="Wingdings" panose="05000000000000000000" pitchFamily="2" charset="2"/>
              </a:rPr>
              <a:t>1 solution </a:t>
            </a:r>
            <a:r>
              <a:rPr lang="en-GB" sz="1200" dirty="0" smtClean="0">
                <a:solidFill>
                  <a:srgbClr val="FF0000"/>
                </a:solidFill>
                <a:latin typeface="Comic Sans MS" panose="030F0702030302020204" pitchFamily="66" charset="0"/>
                <a:sym typeface="Wingdings" panose="05000000000000000000" pitchFamily="2" charset="2"/>
              </a:rPr>
              <a:t>(</a:t>
            </a:r>
            <a:r>
              <a:rPr lang="el-GR" sz="1200" dirty="0" smtClean="0">
                <a:solidFill>
                  <a:srgbClr val="FF0000"/>
                </a:solidFill>
                <a:latin typeface="Comic Sans MS" panose="030F0702030302020204" pitchFamily="66" charset="0"/>
                <a:sym typeface="Wingdings" panose="05000000000000000000" pitchFamily="2" charset="2"/>
              </a:rPr>
              <a:t>θ</a:t>
            </a:r>
            <a:r>
              <a:rPr lang="en-GB" sz="1200" dirty="0" smtClean="0">
                <a:solidFill>
                  <a:srgbClr val="FF0000"/>
                </a:solidFill>
                <a:latin typeface="Comic Sans MS" panose="030F0702030302020204" pitchFamily="66" charset="0"/>
                <a:sym typeface="Wingdings" panose="05000000000000000000" pitchFamily="2" charset="2"/>
              </a:rPr>
              <a:t> = </a:t>
            </a:r>
            <a:r>
              <a:rPr lang="el-GR" sz="1200" dirty="0" smtClean="0">
                <a:solidFill>
                  <a:srgbClr val="FF0000"/>
                </a:solidFill>
                <a:latin typeface="Comic Sans MS" panose="030F0702030302020204" pitchFamily="66" charset="0"/>
                <a:sym typeface="Wingdings" panose="05000000000000000000" pitchFamily="2" charset="2"/>
              </a:rPr>
              <a:t>π</a:t>
            </a:r>
            <a:r>
              <a:rPr lang="en-GB" sz="1200" dirty="0" smtClean="0">
                <a:solidFill>
                  <a:srgbClr val="FF0000"/>
                </a:solidFill>
                <a:latin typeface="Comic Sans MS" panose="030F0702030302020204" pitchFamily="66" charset="0"/>
                <a:sym typeface="Wingdings" panose="05000000000000000000" pitchFamily="2" charset="2"/>
              </a:rPr>
              <a:t>)</a:t>
            </a:r>
            <a:endParaRPr lang="en-GB" sz="1200" dirty="0">
              <a:solidFill>
                <a:srgbClr val="FF0000"/>
              </a:solidFill>
              <a:latin typeface="Comic Sans MS" panose="030F0702030302020204" pitchFamily="66" charset="0"/>
            </a:endParaRPr>
          </a:p>
        </p:txBody>
      </p:sp>
      <p:sp>
        <p:nvSpPr>
          <p:cNvPr id="11" name="Rectangle 10"/>
          <p:cNvSpPr/>
          <p:nvPr/>
        </p:nvSpPr>
        <p:spPr>
          <a:xfrm>
            <a:off x="6477000" y="2667000"/>
            <a:ext cx="2590800" cy="1905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p:cNvSpPr txBox="1"/>
          <p:nvPr/>
        </p:nvSpPr>
        <p:spPr>
          <a:xfrm>
            <a:off x="6477000" y="2667000"/>
            <a:ext cx="2584361" cy="1938992"/>
          </a:xfrm>
          <a:prstGeom prst="rect">
            <a:avLst/>
          </a:prstGeom>
          <a:noFill/>
          <a:ln w="25400">
            <a:noFill/>
          </a:ln>
        </p:spPr>
        <p:txBody>
          <a:bodyPr wrap="none" rtlCol="0">
            <a:spAutoFit/>
          </a:bodyPr>
          <a:lstStyle/>
          <a:p>
            <a:pPr algn="ctr"/>
            <a:r>
              <a:rPr lang="en-GB" sz="1200" u="sng" dirty="0" smtClean="0">
                <a:solidFill>
                  <a:srgbClr val="FF0000"/>
                </a:solidFill>
                <a:latin typeface="Comic Sans MS" panose="030F0702030302020204" pitchFamily="66" charset="0"/>
              </a:rPr>
              <a:t>If p &lt; 2q</a:t>
            </a:r>
          </a:p>
          <a:p>
            <a:pPr algn="ctr"/>
            <a:endParaRPr lang="en-GB" sz="1200" dirty="0" smtClean="0">
              <a:solidFill>
                <a:srgbClr val="FF0000"/>
              </a:solidFill>
              <a:latin typeface="Comic Sans MS" panose="030F0702030302020204" pitchFamily="66" charset="0"/>
            </a:endParaRPr>
          </a:p>
          <a:p>
            <a:pPr algn="ctr"/>
            <a:r>
              <a:rPr lang="en-GB" sz="1200" dirty="0" err="1" smtClean="0">
                <a:solidFill>
                  <a:srgbClr val="FF0000"/>
                </a:solidFill>
                <a:latin typeface="Comic Sans MS" panose="030F0702030302020204" pitchFamily="66" charset="0"/>
              </a:rPr>
              <a:t>Eg</a:t>
            </a:r>
            <a:r>
              <a:rPr lang="en-GB" sz="1200" dirty="0" smtClean="0">
                <a:solidFill>
                  <a:srgbClr val="FF0000"/>
                </a:solidFill>
                <a:latin typeface="Comic Sans MS" panose="030F0702030302020204" pitchFamily="66" charset="0"/>
              </a:rPr>
              <a:t>) p = 3, q = 2</a:t>
            </a:r>
          </a:p>
          <a:p>
            <a:pPr algn="ctr"/>
            <a:endParaRPr lang="en-GB" sz="1200" dirty="0" smtClean="0">
              <a:solidFill>
                <a:srgbClr val="FF0000"/>
              </a:solidFill>
              <a:latin typeface="Comic Sans MS" panose="030F0702030302020204" pitchFamily="66" charset="0"/>
            </a:endParaRPr>
          </a:p>
          <a:p>
            <a:pPr marL="285750" indent="-285750" algn="ctr">
              <a:buFont typeface="Wingdings"/>
              <a:buChar char="à"/>
            </a:pPr>
            <a:r>
              <a:rPr lang="en-GB" sz="1200" dirty="0" smtClean="0">
                <a:solidFill>
                  <a:srgbClr val="FF0000"/>
                </a:solidFill>
                <a:latin typeface="Comic Sans MS" panose="030F0702030302020204" pitchFamily="66" charset="0"/>
                <a:sym typeface="Wingdings" panose="05000000000000000000" pitchFamily="2" charset="2"/>
              </a:rPr>
              <a:t>The fraction will be ‘regular’</a:t>
            </a:r>
          </a:p>
          <a:p>
            <a:pPr algn="ctr"/>
            <a:r>
              <a:rPr lang="en-GB" sz="1200" dirty="0" smtClean="0">
                <a:solidFill>
                  <a:srgbClr val="FF0000"/>
                </a:solidFill>
                <a:latin typeface="Comic Sans MS" panose="030F0702030302020204" pitchFamily="66" charset="0"/>
                <a:sym typeface="Wingdings" panose="05000000000000000000" pitchFamily="2" charset="2"/>
              </a:rPr>
              <a:t>(in this case -</a:t>
            </a:r>
            <a:r>
              <a:rPr lang="en-GB" sz="1200" baseline="30000" dirty="0" smtClean="0">
                <a:solidFill>
                  <a:srgbClr val="FF0000"/>
                </a:solidFill>
                <a:latin typeface="Comic Sans MS" panose="030F0702030302020204" pitchFamily="66" charset="0"/>
                <a:sym typeface="Wingdings" panose="05000000000000000000" pitchFamily="2" charset="2"/>
              </a:rPr>
              <a:t>3</a:t>
            </a:r>
            <a:r>
              <a:rPr lang="en-GB" sz="1200" dirty="0" smtClean="0">
                <a:solidFill>
                  <a:srgbClr val="FF0000"/>
                </a:solidFill>
                <a:latin typeface="Comic Sans MS" panose="030F0702030302020204" pitchFamily="66" charset="0"/>
                <a:sym typeface="Wingdings" panose="05000000000000000000" pitchFamily="2" charset="2"/>
              </a:rPr>
              <a:t>/</a:t>
            </a:r>
            <a:r>
              <a:rPr lang="en-GB" sz="1200" baseline="-25000" dirty="0" smtClean="0">
                <a:solidFill>
                  <a:srgbClr val="FF0000"/>
                </a:solidFill>
                <a:latin typeface="Comic Sans MS" panose="030F0702030302020204" pitchFamily="66" charset="0"/>
                <a:sym typeface="Wingdings" panose="05000000000000000000" pitchFamily="2" charset="2"/>
              </a:rPr>
              <a:t>4</a:t>
            </a:r>
            <a:r>
              <a:rPr lang="en-GB" sz="1200" dirty="0" smtClean="0">
                <a:solidFill>
                  <a:srgbClr val="FF0000"/>
                </a:solidFill>
                <a:latin typeface="Comic Sans MS" panose="030F0702030302020204" pitchFamily="66" charset="0"/>
                <a:sym typeface="Wingdings" panose="05000000000000000000" pitchFamily="2" charset="2"/>
              </a:rPr>
              <a:t>)</a:t>
            </a:r>
          </a:p>
          <a:p>
            <a:pPr algn="ctr"/>
            <a:endParaRPr lang="en-GB" sz="1200" dirty="0" smtClean="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200" dirty="0" smtClean="0">
                <a:solidFill>
                  <a:srgbClr val="FF0000"/>
                </a:solidFill>
                <a:latin typeface="Comic Sans MS" panose="030F0702030302020204" pitchFamily="66" charset="0"/>
                <a:sym typeface="Wingdings" panose="05000000000000000000" pitchFamily="2" charset="2"/>
              </a:rPr>
              <a:t>Cos</a:t>
            </a:r>
            <a:r>
              <a:rPr lang="el-GR" sz="1200" dirty="0" smtClean="0">
                <a:solidFill>
                  <a:srgbClr val="FF0000"/>
                </a:solidFill>
                <a:latin typeface="Comic Sans MS" panose="030F0702030302020204" pitchFamily="66" charset="0"/>
                <a:sym typeface="Wingdings" panose="05000000000000000000" pitchFamily="2" charset="2"/>
              </a:rPr>
              <a:t>θ</a:t>
            </a:r>
            <a:r>
              <a:rPr lang="en-GB" sz="1200" dirty="0" smtClean="0">
                <a:solidFill>
                  <a:srgbClr val="FF0000"/>
                </a:solidFill>
                <a:latin typeface="Comic Sans MS" panose="030F0702030302020204" pitchFamily="66" charset="0"/>
                <a:sym typeface="Wingdings" panose="05000000000000000000" pitchFamily="2" charset="2"/>
              </a:rPr>
              <a:t> will be between 0 and -1</a:t>
            </a:r>
          </a:p>
          <a:p>
            <a:pPr marL="285750" indent="-285750" algn="ctr">
              <a:buFont typeface="Wingdings"/>
              <a:buChar char="à"/>
            </a:pPr>
            <a:endParaRPr lang="en-GB" sz="1200" dirty="0" smtClean="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200" b="1" dirty="0" smtClean="0">
                <a:solidFill>
                  <a:srgbClr val="FF0000"/>
                </a:solidFill>
                <a:latin typeface="Comic Sans MS" panose="030F0702030302020204" pitchFamily="66" charset="0"/>
                <a:sym typeface="Wingdings" panose="05000000000000000000" pitchFamily="2" charset="2"/>
              </a:rPr>
              <a:t>2 solutions </a:t>
            </a:r>
            <a:r>
              <a:rPr lang="en-GB" sz="1200" dirty="0" smtClean="0">
                <a:solidFill>
                  <a:srgbClr val="FF0000"/>
                </a:solidFill>
                <a:latin typeface="Comic Sans MS" panose="030F0702030302020204" pitchFamily="66" charset="0"/>
                <a:sym typeface="Wingdings" panose="05000000000000000000" pitchFamily="2" charset="2"/>
              </a:rPr>
              <a:t>in this range</a:t>
            </a:r>
            <a:endParaRPr lang="en-GB" sz="1200" dirty="0">
              <a:solidFill>
                <a:srgbClr val="FF0000"/>
              </a:solidFill>
              <a:latin typeface="Comic Sans MS" panose="030F0702030302020204" pitchFamily="66" charset="0"/>
            </a:endParaRPr>
          </a:p>
        </p:txBody>
      </p:sp>
      <p:sp>
        <p:nvSpPr>
          <p:cNvPr id="63" name="Rectangle 62"/>
          <p:cNvSpPr/>
          <p:nvPr/>
        </p:nvSpPr>
        <p:spPr>
          <a:xfrm>
            <a:off x="3733800" y="4724400"/>
            <a:ext cx="2590800"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152400" y="1600200"/>
            <a:ext cx="3429000" cy="4876800"/>
          </a:xfrm>
        </p:spPr>
        <p:txBody>
          <a:bodyPr>
            <a:normAutofit/>
          </a:bodyPr>
          <a:lstStyle/>
          <a:p>
            <a:pPr marL="0" indent="0" algn="ctr">
              <a:buNone/>
            </a:pPr>
            <a:r>
              <a:rPr lang="en-GB" sz="1400" b="1" dirty="0" smtClean="0">
                <a:latin typeface="Comic Sans MS" panose="030F0702030302020204" pitchFamily="66" charset="0"/>
              </a:rPr>
              <a:t>You can use the Polar equation to find tangents to a curve that are parallel or perpendicular to the original line</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Prove that for:</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r = (p + </a:t>
            </a:r>
            <a:r>
              <a:rPr lang="en-US" sz="1400" dirty="0" err="1">
                <a:latin typeface="Comic Sans MS" panose="030F0702030302020204" pitchFamily="66" charset="0"/>
              </a:rPr>
              <a:t>qcos</a:t>
            </a:r>
            <a:r>
              <a:rPr lang="el-GR" sz="1400" dirty="0">
                <a:latin typeface="Comic Sans MS" panose="030F0702030302020204" pitchFamily="66" charset="0"/>
              </a:rPr>
              <a:t>θ</a:t>
            </a:r>
            <a:r>
              <a:rPr lang="en-US" sz="1400" dirty="0">
                <a:latin typeface="Comic Sans MS" panose="030F0702030302020204" pitchFamily="66" charset="0"/>
              </a:rPr>
              <a:t>),    p and q both &gt; </a:t>
            </a:r>
            <a:r>
              <a:rPr lang="en-US" sz="1400" dirty="0" smtClean="0">
                <a:latin typeface="Comic Sans MS" panose="030F0702030302020204" pitchFamily="66" charset="0"/>
              </a:rPr>
              <a:t>0 and  p ≥ q</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t</a:t>
            </a:r>
            <a:r>
              <a:rPr lang="en-US" sz="1400" dirty="0" smtClean="0">
                <a:latin typeface="Comic Sans MS" panose="030F0702030302020204" pitchFamily="66" charset="0"/>
              </a:rPr>
              <a:t>o have a ‘dimple’, p &lt; 2q and also</a:t>
            </a:r>
          </a:p>
          <a:p>
            <a:pPr marL="0" indent="0" algn="ctr">
              <a:buNone/>
            </a:pPr>
            <a:r>
              <a:rPr lang="en-US" sz="1400" dirty="0" smtClean="0">
                <a:latin typeface="Comic Sans MS" panose="030F0702030302020204" pitchFamily="66" charset="0"/>
              </a:rPr>
              <a:t>p ≥ q.</a:t>
            </a:r>
          </a:p>
          <a:p>
            <a:pPr marL="0" indent="0" algn="ctr">
              <a:buNone/>
            </a:pPr>
            <a:endParaRPr lang="en-US" sz="1400" dirty="0">
              <a:latin typeface="Comic Sans MS" panose="030F0702030302020204" pitchFamily="66" charset="0"/>
            </a:endParaRPr>
          </a:p>
          <a:p>
            <a:pPr marL="0" indent="0" algn="ctr">
              <a:buNone/>
            </a:pPr>
            <a:endParaRPr lang="en-US"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As the value for cos</a:t>
            </a:r>
            <a:r>
              <a:rPr lang="el-GR" sz="1400" dirty="0" smtClean="0">
                <a:latin typeface="Comic Sans MS" panose="030F0702030302020204" pitchFamily="66" charset="0"/>
              </a:rPr>
              <a:t>θ</a:t>
            </a:r>
            <a:r>
              <a:rPr lang="en-US" sz="1400" dirty="0" smtClean="0">
                <a:latin typeface="Comic Sans MS" panose="030F0702030302020204" pitchFamily="66" charset="0"/>
              </a:rPr>
              <a:t> is negative, it must be between </a:t>
            </a:r>
            <a:r>
              <a:rPr lang="el-GR" sz="1400" baseline="30000" dirty="0" smtClean="0">
                <a:latin typeface="Comic Sans MS" panose="030F0702030302020204" pitchFamily="66" charset="0"/>
              </a:rPr>
              <a:t>π</a:t>
            </a:r>
            <a:r>
              <a:rPr lang="en-GB" sz="1400" dirty="0" smtClean="0">
                <a:latin typeface="Comic Sans MS" panose="030F0702030302020204" pitchFamily="66" charset="0"/>
              </a:rPr>
              <a:t>/</a:t>
            </a:r>
            <a:r>
              <a:rPr lang="en-GB" sz="1400" baseline="-25000" dirty="0" smtClean="0">
                <a:latin typeface="Comic Sans MS" panose="030F0702030302020204" pitchFamily="66" charset="0"/>
              </a:rPr>
              <a:t>2</a:t>
            </a:r>
            <a:r>
              <a:rPr lang="en-GB" sz="1400" dirty="0" smtClean="0">
                <a:latin typeface="Comic Sans MS" panose="030F0702030302020204" pitchFamily="66" charset="0"/>
              </a:rPr>
              <a:t> and </a:t>
            </a:r>
            <a:r>
              <a:rPr lang="en-GB" sz="1400" baseline="30000" dirty="0" smtClean="0">
                <a:latin typeface="Comic Sans MS" panose="030F0702030302020204" pitchFamily="66" charset="0"/>
              </a:rPr>
              <a:t>3</a:t>
            </a:r>
            <a:r>
              <a:rPr lang="el-GR" sz="1400" baseline="30000" dirty="0" smtClean="0">
                <a:latin typeface="Comic Sans MS" panose="030F0702030302020204" pitchFamily="66" charset="0"/>
              </a:rPr>
              <a:t>π</a:t>
            </a:r>
            <a:r>
              <a:rPr lang="en-GB" sz="1400" dirty="0" smtClean="0">
                <a:latin typeface="Comic Sans MS" panose="030F0702030302020204" pitchFamily="66" charset="0"/>
              </a:rPr>
              <a:t>/</a:t>
            </a:r>
            <a:r>
              <a:rPr lang="en-GB" sz="1400" baseline="-25000" dirty="0" smtClean="0">
                <a:latin typeface="Comic Sans MS" panose="030F0702030302020204" pitchFamily="66" charset="0"/>
              </a:rPr>
              <a:t>2</a:t>
            </a:r>
            <a:endParaRPr lang="en-US" sz="1400" dirty="0" smtClean="0">
              <a:latin typeface="Comic Sans MS" panose="030F0702030302020204" pitchFamily="66" charset="0"/>
            </a:endParaRPr>
          </a:p>
        </p:txBody>
      </p:sp>
      <p:sp>
        <p:nvSpPr>
          <p:cNvPr id="4" name="TextBox 3"/>
          <p:cNvSpPr txBox="1"/>
          <p:nvPr/>
        </p:nvSpPr>
        <p:spPr>
          <a:xfrm>
            <a:off x="8722406" y="6550223"/>
            <a:ext cx="405880" cy="307777"/>
          </a:xfrm>
          <a:prstGeom prst="rect">
            <a:avLst/>
          </a:prstGeom>
          <a:noFill/>
        </p:spPr>
        <p:txBody>
          <a:bodyPr wrap="none" rtlCol="0">
            <a:spAutoFit/>
          </a:bodyPr>
          <a:lstStyle/>
          <a:p>
            <a:pPr algn="ctr"/>
            <a:r>
              <a:rPr lang="en-GB" sz="1400" dirty="0" smtClean="0">
                <a:latin typeface="Comic Sans MS" panose="030F0702030302020204" pitchFamily="66" charset="0"/>
              </a:rPr>
              <a:t>7E</a:t>
            </a:r>
            <a:endParaRPr lang="en-GB" sz="1400" dirty="0">
              <a:latin typeface="Comic Sans MS" panose="030F0702030302020204" pitchFamily="66" charset="0"/>
            </a:endParaRPr>
          </a:p>
        </p:txBody>
      </p:sp>
      <p:pic>
        <p:nvPicPr>
          <p:cNvPr id="5" name="Picture 6" descr="http://tutorial.math.lamar.edu/Classes/CalcIII/DIPolarCoords_files/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1227666" cy="1143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7" name="TextBox 16"/>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cxnSp>
        <p:nvCxnSpPr>
          <p:cNvPr id="19" name="Straight Arrow Connector 18"/>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cxnSp>
        <p:nvCxnSpPr>
          <p:cNvPr id="21" name="Straight Arrow Connector 20"/>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rotWithShape="1">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rotWithShape="1">
                <a:blip r:embed="rId10"/>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rotWithShape="1">
                <a:blip r:embed="rId11"/>
                <a:stretch>
                  <a:fillRect b="-1818"/>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5114925" y="1352550"/>
                <a:ext cx="22860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𝑠𝑖𝑛</m:t>
                      </m:r>
                      <m:r>
                        <a:rPr lang="en-GB" sz="1400" b="0" i="1" smtClean="0">
                          <a:latin typeface="Cambria Math"/>
                          <a:ea typeface="Cambria Math"/>
                        </a:rPr>
                        <m:t>𝜃</m:t>
                      </m:r>
                      <m:r>
                        <a:rPr lang="en-GB" sz="1400" b="0" i="1" smtClean="0">
                          <a:latin typeface="Cambria Math"/>
                          <a:ea typeface="Cambria Math"/>
                        </a:rPr>
                        <m:t>(−</m:t>
                      </m:r>
                      <m:r>
                        <a:rPr lang="en-GB" sz="1400" b="0" i="1" smtClean="0">
                          <a:latin typeface="Cambria Math"/>
                          <a:ea typeface="Cambria Math"/>
                        </a:rPr>
                        <m:t>𝑝</m:t>
                      </m:r>
                      <m:r>
                        <a:rPr lang="en-GB" sz="1400" b="0" i="1" smtClean="0">
                          <a:latin typeface="Cambria Math"/>
                        </a:rPr>
                        <m:t>−2</m:t>
                      </m:r>
                      <m:r>
                        <a:rPr lang="en-GB" sz="1400" b="0" i="1" smtClean="0">
                          <a:latin typeface="Cambria Math"/>
                        </a:rPr>
                        <m:t>𝑞𝑐𝑜𝑠</m:t>
                      </m:r>
                      <m:r>
                        <a:rPr lang="en-GB" sz="1400" b="0" i="1" smtClean="0">
                          <a:latin typeface="Cambria Math"/>
                          <a:ea typeface="Cambria Math"/>
                        </a:rPr>
                        <m:t>𝜃</m:t>
                      </m:r>
                      <m:r>
                        <a:rPr lang="en-GB" sz="1400" b="0" i="1" smtClean="0">
                          <a:latin typeface="Cambria Math"/>
                          <a:ea typeface="Cambria Math"/>
                        </a:rPr>
                        <m:t>)=0</m:t>
                      </m:r>
                    </m:oMath>
                  </m:oMathPara>
                </a14:m>
                <a:endParaRPr lang="en-GB"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5114925" y="1352550"/>
                <a:ext cx="2286000" cy="307777"/>
              </a:xfrm>
              <a:prstGeom prst="rect">
                <a:avLst/>
              </a:prstGeom>
              <a:blipFill rotWithShape="1">
                <a:blip r:embed="rId12"/>
                <a:stretch>
                  <a:fillRect b="-8000"/>
                </a:stretch>
              </a:blipFill>
              <a:ln w="25400">
                <a:noFill/>
              </a:ln>
            </p:spPr>
            <p:txBody>
              <a:bodyPr/>
              <a:lstStyle/>
              <a:p>
                <a:r>
                  <a:rPr lang="en-GB">
                    <a:noFill/>
                  </a:rPr>
                  <a:t> </a:t>
                </a:r>
              </a:p>
            </p:txBody>
          </p:sp>
        </mc:Fallback>
      </mc:AlternateContent>
      <p:cxnSp>
        <p:nvCxnSpPr>
          <p:cNvPr id="13" name="Straight Arrow Connector 12"/>
          <p:cNvCxnSpPr/>
          <p:nvPr/>
        </p:nvCxnSpPr>
        <p:spPr>
          <a:xfrm flipH="1">
            <a:off x="5457825" y="1657350"/>
            <a:ext cx="38100" cy="2857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p:cNvSpPr txBox="1"/>
              <p:nvPr/>
            </p:nvSpPr>
            <p:spPr>
              <a:xfrm>
                <a:off x="4981575" y="1971675"/>
                <a:ext cx="9144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𝑠𝑖𝑛</m:t>
                      </m:r>
                      <m:r>
                        <a:rPr lang="en-GB" sz="1400" b="0" i="1" smtClean="0">
                          <a:latin typeface="Cambria Math"/>
                          <a:ea typeface="Cambria Math"/>
                        </a:rPr>
                        <m:t>𝜃</m:t>
                      </m:r>
                      <m:r>
                        <a:rPr lang="en-GB" sz="1400" b="0" i="1" smtClean="0">
                          <a:latin typeface="Cambria Math"/>
                          <a:ea typeface="Cambria Math"/>
                        </a:rPr>
                        <m:t>=0</m:t>
                      </m:r>
                    </m:oMath>
                  </m:oMathPara>
                </a14:m>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4981575" y="1971675"/>
                <a:ext cx="914400" cy="307777"/>
              </a:xfrm>
              <a:prstGeom prst="rect">
                <a:avLst/>
              </a:prstGeom>
              <a:blipFill rotWithShape="1">
                <a:blip r:embed="rId13"/>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867275" y="2276475"/>
                <a:ext cx="11430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𝜃</m:t>
                      </m:r>
                      <m:r>
                        <a:rPr lang="en-GB" sz="1400" b="0" i="1" smtClean="0">
                          <a:latin typeface="Cambria Math"/>
                          <a:ea typeface="Cambria Math"/>
                        </a:rPr>
                        <m:t>=0 </m:t>
                      </m:r>
                      <m:r>
                        <a:rPr lang="en-GB" sz="1400" b="0" i="1" smtClean="0">
                          <a:latin typeface="Cambria Math"/>
                          <a:ea typeface="Cambria Math"/>
                        </a:rPr>
                        <m:t>𝑜𝑟</m:t>
                      </m:r>
                      <m:r>
                        <a:rPr lang="en-GB" sz="1400" b="0" i="1" smtClean="0">
                          <a:latin typeface="Cambria Math"/>
                          <a:ea typeface="Cambria Math"/>
                        </a:rPr>
                        <m:t> </m:t>
                      </m:r>
                      <m:r>
                        <a:rPr lang="en-GB" sz="1400" b="0" i="1" smtClean="0">
                          <a:latin typeface="Cambria Math"/>
                          <a:ea typeface="Cambria Math"/>
                        </a:rPr>
                        <m:t>𝜋</m:t>
                      </m:r>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4867275" y="2276475"/>
                <a:ext cx="1143000" cy="307777"/>
              </a:xfrm>
              <a:prstGeom prst="rect">
                <a:avLst/>
              </a:prstGeom>
              <a:blipFill rotWithShape="1">
                <a:blip r:embed="rId1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162675" y="1971675"/>
                <a:ext cx="1304925" cy="497572"/>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f>
                        <m:fPr>
                          <m:ctrlPr>
                            <a:rPr lang="en-GB" sz="1400" b="0" i="1" smtClean="0">
                              <a:latin typeface="Cambria Math"/>
                            </a:rPr>
                          </m:ctrlPr>
                        </m:fPr>
                        <m:num>
                          <m:r>
                            <a:rPr lang="en-GB" sz="1400" b="0" i="1" smtClean="0">
                              <a:latin typeface="Cambria Math"/>
                            </a:rPr>
                            <m:t>𝑝</m:t>
                          </m:r>
                        </m:num>
                        <m:den>
                          <m:r>
                            <a:rPr lang="en-GB" sz="1400" b="0" i="1" smtClean="0">
                              <a:latin typeface="Cambria Math"/>
                            </a:rPr>
                            <m:t>2</m:t>
                          </m:r>
                          <m:r>
                            <a:rPr lang="en-GB" sz="1400" b="0" i="1" smtClean="0">
                              <a:latin typeface="Cambria Math"/>
                            </a:rPr>
                            <m:t>𝑞</m:t>
                          </m:r>
                        </m:den>
                      </m:f>
                      <m:r>
                        <a:rPr lang="en-GB" sz="1400" b="0" i="1" smtClean="0">
                          <a:latin typeface="Cambria Math"/>
                          <a:ea typeface="Cambria Math"/>
                        </a:rPr>
                        <m:t>=</m:t>
                      </m:r>
                      <m:r>
                        <a:rPr lang="en-GB" sz="1400" b="0" i="1" smtClean="0">
                          <a:latin typeface="Cambria Math"/>
                          <a:ea typeface="Cambria Math"/>
                        </a:rPr>
                        <m:t>𝑐𝑜𝑠</m:t>
                      </m:r>
                      <m:r>
                        <a:rPr lang="en-GB" sz="1400" b="0" i="1" smtClean="0">
                          <a:latin typeface="Cambria Math"/>
                          <a:ea typeface="Cambria Math"/>
                        </a:rPr>
                        <m:t>𝜃</m:t>
                      </m:r>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162675" y="1971675"/>
                <a:ext cx="1304925" cy="497572"/>
              </a:xfrm>
              <a:prstGeom prst="rect">
                <a:avLst/>
              </a:prstGeom>
              <a:blipFill rotWithShape="1">
                <a:blip r:embed="rId15"/>
                <a:stretch>
                  <a:fillRect b="-3659"/>
                </a:stretch>
              </a:blipFill>
              <a:ln w="25400">
                <a:noFill/>
              </a:ln>
            </p:spPr>
            <p:txBody>
              <a:bodyPr/>
              <a:lstStyle/>
              <a:p>
                <a:r>
                  <a:rPr lang="en-GB">
                    <a:noFill/>
                  </a:rPr>
                  <a:t> </a:t>
                </a:r>
              </a:p>
            </p:txBody>
          </p:sp>
        </mc:Fallback>
      </mc:AlternateContent>
      <p:cxnSp>
        <p:nvCxnSpPr>
          <p:cNvPr id="55" name="Straight Arrow Connector 54"/>
          <p:cNvCxnSpPr/>
          <p:nvPr/>
        </p:nvCxnSpPr>
        <p:spPr>
          <a:xfrm>
            <a:off x="6372225" y="1647825"/>
            <a:ext cx="276225" cy="2857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0" y="4267200"/>
            <a:ext cx="3822268" cy="1219200"/>
            <a:chOff x="118462" y="4313495"/>
            <a:chExt cx="3822268" cy="1219200"/>
          </a:xfrm>
        </p:grpSpPr>
        <p:sp>
          <p:nvSpPr>
            <p:cNvPr id="57" name="Line 91"/>
            <p:cNvSpPr>
              <a:spLocks noChangeShapeType="1"/>
            </p:cNvSpPr>
            <p:nvPr/>
          </p:nvSpPr>
          <p:spPr bwMode="auto">
            <a:xfrm>
              <a:off x="517117" y="4923095"/>
              <a:ext cx="2743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9" name="Line 92"/>
            <p:cNvSpPr>
              <a:spLocks noChangeShapeType="1"/>
            </p:cNvSpPr>
            <p:nvPr/>
          </p:nvSpPr>
          <p:spPr bwMode="auto">
            <a:xfrm>
              <a:off x="1202917" y="4846895"/>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 name="Line 93"/>
            <p:cNvSpPr>
              <a:spLocks noChangeShapeType="1"/>
            </p:cNvSpPr>
            <p:nvPr/>
          </p:nvSpPr>
          <p:spPr bwMode="auto">
            <a:xfrm>
              <a:off x="1888717" y="4846895"/>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 name="Line 94"/>
            <p:cNvSpPr>
              <a:spLocks noChangeShapeType="1"/>
            </p:cNvSpPr>
            <p:nvPr/>
          </p:nvSpPr>
          <p:spPr bwMode="auto">
            <a:xfrm>
              <a:off x="2574517" y="4846895"/>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6" name="Line 95"/>
            <p:cNvSpPr>
              <a:spLocks noChangeShapeType="1"/>
            </p:cNvSpPr>
            <p:nvPr/>
          </p:nvSpPr>
          <p:spPr bwMode="auto">
            <a:xfrm>
              <a:off x="3260317" y="4846895"/>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 name="Line 131"/>
            <p:cNvSpPr>
              <a:spLocks noChangeShapeType="1"/>
            </p:cNvSpPr>
            <p:nvPr/>
          </p:nvSpPr>
          <p:spPr bwMode="auto">
            <a:xfrm>
              <a:off x="517117" y="4618295"/>
              <a:ext cx="0" cy="609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 name="Text Box 136"/>
            <p:cNvSpPr txBox="1">
              <a:spLocks noChangeArrowheads="1"/>
            </p:cNvSpPr>
            <p:nvPr/>
          </p:nvSpPr>
          <p:spPr bwMode="auto">
            <a:xfrm>
              <a:off x="3258755" y="4433998"/>
              <a:ext cx="681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400" dirty="0" smtClean="0">
                  <a:latin typeface="Comic Sans MS" pitchFamily="66" charset="0"/>
                </a:rPr>
                <a:t>Cos</a:t>
              </a:r>
              <a:r>
                <a:rPr lang="el-GR" altLang="en-US" sz="1400" dirty="0">
                  <a:latin typeface="Comic Sans MS" pitchFamily="66" charset="0"/>
                </a:rPr>
                <a:t>θ</a:t>
              </a:r>
            </a:p>
          </p:txBody>
        </p:sp>
        <p:sp>
          <p:nvSpPr>
            <p:cNvPr id="69" name="TextBox 68"/>
            <p:cNvSpPr txBox="1"/>
            <p:nvPr/>
          </p:nvSpPr>
          <p:spPr>
            <a:xfrm>
              <a:off x="926534" y="4982885"/>
              <a:ext cx="533400" cy="307777"/>
            </a:xfrm>
            <a:prstGeom prst="rect">
              <a:avLst/>
            </a:prstGeom>
            <a:noFill/>
          </p:spPr>
          <p:txBody>
            <a:bodyPr wrap="square" rtlCol="0">
              <a:spAutoFit/>
            </a:bodyPr>
            <a:lstStyle/>
            <a:p>
              <a:pPr algn="ctr"/>
              <a:r>
                <a:rPr lang="el-GR" sz="1400" baseline="30000" dirty="0" smtClean="0">
                  <a:latin typeface="Comic Sans MS" panose="030F0702030302020204" pitchFamily="66" charset="0"/>
                </a:rPr>
                <a:t>π</a:t>
              </a:r>
              <a:r>
                <a:rPr lang="en-GB" sz="1400" dirty="0" smtClean="0">
                  <a:latin typeface="Comic Sans MS" panose="030F0702030302020204" pitchFamily="66" charset="0"/>
                </a:rPr>
                <a:t>/</a:t>
              </a:r>
              <a:r>
                <a:rPr lang="en-GB" sz="1400" baseline="-25000" dirty="0" smtClean="0">
                  <a:latin typeface="Comic Sans MS" panose="030F0702030302020204" pitchFamily="66" charset="0"/>
                </a:rPr>
                <a:t>2</a:t>
              </a:r>
              <a:endParaRPr lang="en-GB" sz="1400" baseline="-25000" dirty="0">
                <a:latin typeface="Comic Sans MS" panose="030F0702030302020204" pitchFamily="66" charset="0"/>
              </a:endParaRPr>
            </a:p>
          </p:txBody>
        </p:sp>
        <p:sp>
          <p:nvSpPr>
            <p:cNvPr id="70" name="TextBox 69"/>
            <p:cNvSpPr txBox="1"/>
            <p:nvPr/>
          </p:nvSpPr>
          <p:spPr>
            <a:xfrm>
              <a:off x="2322945" y="4997062"/>
              <a:ext cx="533400" cy="307777"/>
            </a:xfrm>
            <a:prstGeom prst="rect">
              <a:avLst/>
            </a:prstGeom>
            <a:noFill/>
          </p:spPr>
          <p:txBody>
            <a:bodyPr wrap="square" rtlCol="0">
              <a:spAutoFit/>
            </a:bodyPr>
            <a:lstStyle/>
            <a:p>
              <a:pPr algn="ctr"/>
              <a:r>
                <a:rPr lang="en-GB" sz="1400" baseline="30000" dirty="0" smtClean="0">
                  <a:latin typeface="Comic Sans MS" panose="030F0702030302020204" pitchFamily="66" charset="0"/>
                </a:rPr>
                <a:t>3</a:t>
              </a:r>
              <a:r>
                <a:rPr lang="el-GR" sz="1400" baseline="30000" dirty="0" smtClean="0">
                  <a:latin typeface="Comic Sans MS" panose="030F0702030302020204" pitchFamily="66" charset="0"/>
                </a:rPr>
                <a:t>π</a:t>
              </a:r>
              <a:r>
                <a:rPr lang="en-GB" sz="1400" dirty="0" smtClean="0">
                  <a:latin typeface="Comic Sans MS" panose="030F0702030302020204" pitchFamily="66" charset="0"/>
                </a:rPr>
                <a:t>/</a:t>
              </a:r>
              <a:r>
                <a:rPr lang="en-GB" sz="1400" baseline="-25000" dirty="0" smtClean="0">
                  <a:latin typeface="Comic Sans MS" panose="030F0702030302020204" pitchFamily="66" charset="0"/>
                </a:rPr>
                <a:t>2</a:t>
              </a:r>
              <a:endParaRPr lang="en-GB" sz="1400" baseline="-25000" dirty="0">
                <a:latin typeface="Comic Sans MS" panose="030F0702030302020204" pitchFamily="66" charset="0"/>
              </a:endParaRPr>
            </a:p>
          </p:txBody>
        </p:sp>
        <p:sp>
          <p:nvSpPr>
            <p:cNvPr id="71" name="TextBox 70"/>
            <p:cNvSpPr txBox="1"/>
            <p:nvPr/>
          </p:nvSpPr>
          <p:spPr>
            <a:xfrm>
              <a:off x="242508" y="4458345"/>
              <a:ext cx="328549" cy="307777"/>
            </a:xfrm>
            <a:prstGeom prst="rect">
              <a:avLst/>
            </a:prstGeom>
            <a:noFill/>
          </p:spPr>
          <p:txBody>
            <a:bodyPr wrap="square" rtlCol="0">
              <a:spAutoFit/>
            </a:bodyPr>
            <a:lstStyle/>
            <a:p>
              <a:pPr algn="ctr"/>
              <a:r>
                <a:rPr lang="en-GB" sz="1400" b="1" dirty="0" smtClean="0">
                  <a:latin typeface="Comic Sans MS" panose="030F0702030302020204" pitchFamily="66" charset="0"/>
                </a:rPr>
                <a:t>1</a:t>
              </a:r>
              <a:endParaRPr lang="en-GB" sz="1400" b="1" dirty="0">
                <a:latin typeface="Comic Sans MS" panose="030F0702030302020204" pitchFamily="66" charset="0"/>
              </a:endParaRPr>
            </a:p>
          </p:txBody>
        </p:sp>
        <p:sp>
          <p:nvSpPr>
            <p:cNvPr id="72" name="TextBox 71"/>
            <p:cNvSpPr txBox="1"/>
            <p:nvPr/>
          </p:nvSpPr>
          <p:spPr>
            <a:xfrm>
              <a:off x="118462" y="5057312"/>
              <a:ext cx="463228" cy="307777"/>
            </a:xfrm>
            <a:prstGeom prst="rect">
              <a:avLst/>
            </a:prstGeom>
            <a:noFill/>
          </p:spPr>
          <p:txBody>
            <a:bodyPr wrap="square" rtlCol="0">
              <a:spAutoFit/>
            </a:bodyPr>
            <a:lstStyle/>
            <a:p>
              <a:pPr algn="ctr"/>
              <a:r>
                <a:rPr lang="en-GB" sz="1400" b="1" dirty="0" smtClean="0">
                  <a:latin typeface="Comic Sans MS" panose="030F0702030302020204" pitchFamily="66" charset="0"/>
                </a:rPr>
                <a:t>-1</a:t>
              </a:r>
              <a:endParaRPr lang="en-GB" sz="1400" b="1" dirty="0">
                <a:latin typeface="Comic Sans MS" panose="030F0702030302020204" pitchFamily="66" charset="0"/>
              </a:endParaRPr>
            </a:p>
          </p:txBody>
        </p:sp>
        <p:sp>
          <p:nvSpPr>
            <p:cNvPr id="73" name="TextBox 72"/>
            <p:cNvSpPr txBox="1"/>
            <p:nvPr/>
          </p:nvSpPr>
          <p:spPr>
            <a:xfrm>
              <a:off x="270862" y="4752512"/>
              <a:ext cx="257665" cy="307777"/>
            </a:xfrm>
            <a:prstGeom prst="rect">
              <a:avLst/>
            </a:prstGeom>
            <a:noFill/>
          </p:spPr>
          <p:txBody>
            <a:bodyPr wrap="square" rtlCol="0">
              <a:spAutoFit/>
            </a:bodyPr>
            <a:lstStyle/>
            <a:p>
              <a:pPr algn="ctr"/>
              <a:r>
                <a:rPr lang="en-GB" sz="1400" b="1" dirty="0" smtClean="0">
                  <a:latin typeface="Comic Sans MS" panose="030F0702030302020204" pitchFamily="66" charset="0"/>
                </a:rPr>
                <a:t>0</a:t>
              </a:r>
              <a:endParaRPr lang="en-GB" sz="1400" b="1" dirty="0">
                <a:latin typeface="Comic Sans MS" panose="030F0702030302020204" pitchFamily="66" charset="0"/>
              </a:endParaRPr>
            </a:p>
          </p:txBody>
        </p:sp>
        <p:sp>
          <p:nvSpPr>
            <p:cNvPr id="74" name="TextBox 73"/>
            <p:cNvSpPr txBox="1"/>
            <p:nvPr/>
          </p:nvSpPr>
          <p:spPr>
            <a:xfrm>
              <a:off x="1727522" y="4954530"/>
              <a:ext cx="310828" cy="307777"/>
            </a:xfrm>
            <a:prstGeom prst="rect">
              <a:avLst/>
            </a:prstGeom>
            <a:noFill/>
          </p:spPr>
          <p:txBody>
            <a:bodyPr wrap="square" rtlCol="0">
              <a:spAutoFit/>
            </a:bodyPr>
            <a:lstStyle/>
            <a:p>
              <a:pPr algn="ct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75" name="TextBox 74"/>
            <p:cNvSpPr txBox="1"/>
            <p:nvPr/>
          </p:nvSpPr>
          <p:spPr>
            <a:xfrm>
              <a:off x="3060134" y="5000604"/>
              <a:ext cx="413611" cy="307777"/>
            </a:xfrm>
            <a:prstGeom prst="rect">
              <a:avLst/>
            </a:prstGeom>
            <a:noFill/>
          </p:spPr>
          <p:txBody>
            <a:bodyPr wrap="square" rtlCol="0">
              <a:spAutoFit/>
            </a:bodyPr>
            <a:lstStyle/>
            <a:p>
              <a:pPr algn="ctr"/>
              <a:r>
                <a:rPr lang="en-GB" sz="1400" dirty="0" smtClean="0">
                  <a:latin typeface="Comic Sans MS" panose="030F0702030302020204" pitchFamily="66" charset="0"/>
                </a:rPr>
                <a:t>2</a:t>
              </a:r>
              <a:r>
                <a:rPr lang="el-GR" sz="1400" dirty="0" smtClean="0">
                  <a:latin typeface="Comic Sans MS" panose="030F0702030302020204" pitchFamily="66" charset="0"/>
                </a:rPr>
                <a:t>π</a:t>
              </a:r>
              <a:endParaRPr lang="en-GB" sz="1400" dirty="0">
                <a:latin typeface="Comic Sans MS" panose="030F0702030302020204" pitchFamily="66" charset="0"/>
              </a:endParaRPr>
            </a:p>
          </p:txBody>
        </p:sp>
        <p:sp>
          <p:nvSpPr>
            <p:cNvPr id="76" name="Arc 108"/>
            <p:cNvSpPr>
              <a:spLocks/>
            </p:cNvSpPr>
            <p:nvPr/>
          </p:nvSpPr>
          <p:spPr bwMode="auto">
            <a:xfrm>
              <a:off x="517117" y="4618295"/>
              <a:ext cx="668338"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7" name="Arc 109"/>
            <p:cNvSpPr>
              <a:spLocks/>
            </p:cNvSpPr>
            <p:nvPr/>
          </p:nvSpPr>
          <p:spPr bwMode="auto">
            <a:xfrm flipH="1" flipV="1">
              <a:off x="1204505" y="4313495"/>
              <a:ext cx="688975" cy="914400"/>
            </a:xfrm>
            <a:custGeom>
              <a:avLst/>
              <a:gdLst>
                <a:gd name="T0" fmla="*/ 0 w 16272"/>
                <a:gd name="T1" fmla="*/ 8975 h 21600"/>
                <a:gd name="T2" fmla="*/ 29171986 w 16272"/>
                <a:gd name="T3" fmla="*/ 12292076 h 21600"/>
                <a:gd name="T4" fmla="*/ 867697 w 16272"/>
                <a:gd name="T5" fmla="*/ 38709600 h 21600"/>
                <a:gd name="T6" fmla="*/ 0 60000 65536"/>
                <a:gd name="T7" fmla="*/ 0 60000 65536"/>
                <a:gd name="T8" fmla="*/ 0 60000 65536"/>
              </a:gdLst>
              <a:ahLst/>
              <a:cxnLst>
                <a:cxn ang="T6">
                  <a:pos x="T0" y="T1"/>
                </a:cxn>
                <a:cxn ang="T7">
                  <a:pos x="T2" y="T3"/>
                </a:cxn>
                <a:cxn ang="T8">
                  <a:pos x="T4" y="T5"/>
                </a:cxn>
              </a:cxnLst>
              <a:rect l="0" t="0" r="r" b="b"/>
              <a:pathLst>
                <a:path w="16272" h="21600" fill="none" extrusionOk="0">
                  <a:moveTo>
                    <a:pt x="0" y="5"/>
                  </a:moveTo>
                  <a:cubicBezTo>
                    <a:pt x="161" y="1"/>
                    <a:pt x="322" y="-1"/>
                    <a:pt x="484" y="0"/>
                  </a:cubicBezTo>
                  <a:cubicBezTo>
                    <a:pt x="6469" y="0"/>
                    <a:pt x="12187" y="2483"/>
                    <a:pt x="16272" y="6858"/>
                  </a:cubicBezTo>
                </a:path>
                <a:path w="16272" h="21600" stroke="0" extrusionOk="0">
                  <a:moveTo>
                    <a:pt x="0" y="5"/>
                  </a:moveTo>
                  <a:cubicBezTo>
                    <a:pt x="161" y="1"/>
                    <a:pt x="322" y="-1"/>
                    <a:pt x="484" y="0"/>
                  </a:cubicBezTo>
                  <a:cubicBezTo>
                    <a:pt x="6469" y="0"/>
                    <a:pt x="12187" y="2483"/>
                    <a:pt x="16272" y="6858"/>
                  </a:cubicBezTo>
                  <a:lnTo>
                    <a:pt x="484" y="21600"/>
                  </a:lnTo>
                  <a:lnTo>
                    <a:pt x="0" y="5"/>
                  </a:lnTo>
                  <a:close/>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8" name="Arc 110"/>
            <p:cNvSpPr>
              <a:spLocks/>
            </p:cNvSpPr>
            <p:nvPr/>
          </p:nvSpPr>
          <p:spPr bwMode="auto">
            <a:xfrm flipH="1">
              <a:off x="2574517" y="4618295"/>
              <a:ext cx="668338"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9" name="Arc 111"/>
            <p:cNvSpPr>
              <a:spLocks/>
            </p:cNvSpPr>
            <p:nvPr/>
          </p:nvSpPr>
          <p:spPr bwMode="auto">
            <a:xfrm flipV="1">
              <a:off x="1888717" y="4313495"/>
              <a:ext cx="668338"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 name="Group 6"/>
          <p:cNvGrpSpPr/>
          <p:nvPr/>
        </p:nvGrpSpPr>
        <p:grpSpPr>
          <a:xfrm>
            <a:off x="1095568" y="4257675"/>
            <a:ext cx="1352550" cy="914400"/>
            <a:chOff x="1204505" y="4313495"/>
            <a:chExt cx="1352550" cy="914400"/>
          </a:xfrm>
        </p:grpSpPr>
        <p:sp>
          <p:nvSpPr>
            <p:cNvPr id="39" name="Arc 109"/>
            <p:cNvSpPr>
              <a:spLocks/>
            </p:cNvSpPr>
            <p:nvPr/>
          </p:nvSpPr>
          <p:spPr bwMode="auto">
            <a:xfrm flipH="1" flipV="1">
              <a:off x="1204505" y="4313495"/>
              <a:ext cx="688975" cy="914400"/>
            </a:xfrm>
            <a:custGeom>
              <a:avLst/>
              <a:gdLst>
                <a:gd name="T0" fmla="*/ 0 w 16272"/>
                <a:gd name="T1" fmla="*/ 8975 h 21600"/>
                <a:gd name="T2" fmla="*/ 29171986 w 16272"/>
                <a:gd name="T3" fmla="*/ 12292076 h 21600"/>
                <a:gd name="T4" fmla="*/ 867697 w 16272"/>
                <a:gd name="T5" fmla="*/ 38709600 h 21600"/>
                <a:gd name="T6" fmla="*/ 0 60000 65536"/>
                <a:gd name="T7" fmla="*/ 0 60000 65536"/>
                <a:gd name="T8" fmla="*/ 0 60000 65536"/>
              </a:gdLst>
              <a:ahLst/>
              <a:cxnLst>
                <a:cxn ang="T6">
                  <a:pos x="T0" y="T1"/>
                </a:cxn>
                <a:cxn ang="T7">
                  <a:pos x="T2" y="T3"/>
                </a:cxn>
                <a:cxn ang="T8">
                  <a:pos x="T4" y="T5"/>
                </a:cxn>
              </a:cxnLst>
              <a:rect l="0" t="0" r="r" b="b"/>
              <a:pathLst>
                <a:path w="16272" h="21600" fill="none" extrusionOk="0">
                  <a:moveTo>
                    <a:pt x="0" y="5"/>
                  </a:moveTo>
                  <a:cubicBezTo>
                    <a:pt x="161" y="1"/>
                    <a:pt x="322" y="-1"/>
                    <a:pt x="484" y="0"/>
                  </a:cubicBezTo>
                  <a:cubicBezTo>
                    <a:pt x="6469" y="0"/>
                    <a:pt x="12187" y="2483"/>
                    <a:pt x="16272" y="6858"/>
                  </a:cubicBezTo>
                </a:path>
                <a:path w="16272" h="21600" stroke="0" extrusionOk="0">
                  <a:moveTo>
                    <a:pt x="0" y="5"/>
                  </a:moveTo>
                  <a:cubicBezTo>
                    <a:pt x="161" y="1"/>
                    <a:pt x="322" y="-1"/>
                    <a:pt x="484" y="0"/>
                  </a:cubicBezTo>
                  <a:cubicBezTo>
                    <a:pt x="6469" y="0"/>
                    <a:pt x="12187" y="2483"/>
                    <a:pt x="16272" y="6858"/>
                  </a:cubicBezTo>
                  <a:lnTo>
                    <a:pt x="484" y="21600"/>
                  </a:lnTo>
                  <a:lnTo>
                    <a:pt x="0" y="5"/>
                  </a:lnTo>
                  <a:close/>
                </a:path>
              </a:pathLst>
            </a:custGeom>
            <a:noFill/>
            <a:ln w="444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 name="Arc 111"/>
            <p:cNvSpPr>
              <a:spLocks/>
            </p:cNvSpPr>
            <p:nvPr/>
          </p:nvSpPr>
          <p:spPr bwMode="auto">
            <a:xfrm flipV="1">
              <a:off x="1888717" y="4313495"/>
              <a:ext cx="668338"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444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44" name="TextBox 43"/>
          <p:cNvSpPr txBox="1"/>
          <p:nvPr/>
        </p:nvSpPr>
        <p:spPr>
          <a:xfrm>
            <a:off x="3733800" y="2667000"/>
            <a:ext cx="2635658" cy="1938992"/>
          </a:xfrm>
          <a:prstGeom prst="rect">
            <a:avLst/>
          </a:prstGeom>
          <a:noFill/>
          <a:ln w="25400">
            <a:noFill/>
          </a:ln>
        </p:spPr>
        <p:txBody>
          <a:bodyPr wrap="none" rtlCol="0">
            <a:spAutoFit/>
          </a:bodyPr>
          <a:lstStyle/>
          <a:p>
            <a:pPr algn="ctr"/>
            <a:r>
              <a:rPr lang="en-GB" sz="1200" u="sng" dirty="0" smtClean="0">
                <a:solidFill>
                  <a:srgbClr val="FF0000"/>
                </a:solidFill>
                <a:latin typeface="Comic Sans MS" panose="030F0702030302020204" pitchFamily="66" charset="0"/>
              </a:rPr>
              <a:t>If p &gt; 2q</a:t>
            </a:r>
          </a:p>
          <a:p>
            <a:pPr algn="ctr"/>
            <a:endParaRPr lang="en-GB" sz="1200" dirty="0" smtClean="0">
              <a:solidFill>
                <a:srgbClr val="FF0000"/>
              </a:solidFill>
              <a:latin typeface="Comic Sans MS" panose="030F0702030302020204" pitchFamily="66" charset="0"/>
            </a:endParaRPr>
          </a:p>
          <a:p>
            <a:pPr algn="ctr"/>
            <a:r>
              <a:rPr lang="en-GB" sz="1200" dirty="0" err="1" smtClean="0">
                <a:solidFill>
                  <a:srgbClr val="FF0000"/>
                </a:solidFill>
                <a:latin typeface="Comic Sans MS" panose="030F0702030302020204" pitchFamily="66" charset="0"/>
              </a:rPr>
              <a:t>Eg</a:t>
            </a:r>
            <a:r>
              <a:rPr lang="en-GB" sz="1200" dirty="0" smtClean="0">
                <a:solidFill>
                  <a:srgbClr val="FF0000"/>
                </a:solidFill>
                <a:latin typeface="Comic Sans MS" panose="030F0702030302020204" pitchFamily="66" charset="0"/>
              </a:rPr>
              <a:t>) p = 5, q = 1</a:t>
            </a:r>
          </a:p>
          <a:p>
            <a:pPr algn="ctr"/>
            <a:endParaRPr lang="en-GB" sz="1200" dirty="0" smtClean="0">
              <a:solidFill>
                <a:srgbClr val="FF0000"/>
              </a:solidFill>
              <a:latin typeface="Comic Sans MS" panose="030F0702030302020204" pitchFamily="66" charset="0"/>
            </a:endParaRPr>
          </a:p>
          <a:p>
            <a:pPr marL="285750" indent="-285750" algn="ctr">
              <a:buFont typeface="Wingdings"/>
              <a:buChar char="à"/>
            </a:pPr>
            <a:r>
              <a:rPr lang="en-GB" sz="1200" dirty="0" smtClean="0">
                <a:solidFill>
                  <a:srgbClr val="FF0000"/>
                </a:solidFill>
                <a:latin typeface="Comic Sans MS" panose="030F0702030302020204" pitchFamily="66" charset="0"/>
                <a:sym typeface="Wingdings" panose="05000000000000000000" pitchFamily="2" charset="2"/>
              </a:rPr>
              <a:t>The fraction will be top-heavy</a:t>
            </a:r>
          </a:p>
          <a:p>
            <a:pPr algn="ctr"/>
            <a:r>
              <a:rPr lang="en-GB" sz="1200" dirty="0" smtClean="0">
                <a:solidFill>
                  <a:srgbClr val="FF0000"/>
                </a:solidFill>
                <a:latin typeface="Comic Sans MS" panose="030F0702030302020204" pitchFamily="66" charset="0"/>
                <a:sym typeface="Wingdings" panose="05000000000000000000" pitchFamily="2" charset="2"/>
              </a:rPr>
              <a:t>(in this case -</a:t>
            </a:r>
            <a:r>
              <a:rPr lang="en-GB" sz="1200" baseline="30000" dirty="0" smtClean="0">
                <a:solidFill>
                  <a:srgbClr val="FF0000"/>
                </a:solidFill>
                <a:latin typeface="Comic Sans MS" panose="030F0702030302020204" pitchFamily="66" charset="0"/>
                <a:sym typeface="Wingdings" panose="05000000000000000000" pitchFamily="2" charset="2"/>
              </a:rPr>
              <a:t>5</a:t>
            </a:r>
            <a:r>
              <a:rPr lang="en-GB" sz="1200" dirty="0" smtClean="0">
                <a:solidFill>
                  <a:srgbClr val="FF0000"/>
                </a:solidFill>
                <a:latin typeface="Comic Sans MS" panose="030F0702030302020204" pitchFamily="66" charset="0"/>
                <a:sym typeface="Wingdings" panose="05000000000000000000" pitchFamily="2" charset="2"/>
              </a:rPr>
              <a:t>/</a:t>
            </a:r>
            <a:r>
              <a:rPr lang="en-GB" sz="1200" baseline="-25000" dirty="0" smtClean="0">
                <a:solidFill>
                  <a:srgbClr val="FF0000"/>
                </a:solidFill>
                <a:latin typeface="Comic Sans MS" panose="030F0702030302020204" pitchFamily="66" charset="0"/>
                <a:sym typeface="Wingdings" panose="05000000000000000000" pitchFamily="2" charset="2"/>
              </a:rPr>
              <a:t>2</a:t>
            </a:r>
            <a:r>
              <a:rPr lang="en-GB" sz="1200" dirty="0" smtClean="0">
                <a:solidFill>
                  <a:srgbClr val="FF0000"/>
                </a:solidFill>
                <a:latin typeface="Comic Sans MS" panose="030F0702030302020204" pitchFamily="66" charset="0"/>
                <a:sym typeface="Wingdings" panose="05000000000000000000" pitchFamily="2" charset="2"/>
              </a:rPr>
              <a:t>)</a:t>
            </a:r>
          </a:p>
          <a:p>
            <a:pPr marL="285750" indent="-285750" algn="ctr">
              <a:buFont typeface="Wingdings"/>
              <a:buChar char="à"/>
            </a:pPr>
            <a:endParaRPr lang="en-GB" sz="1200" dirty="0" smtClean="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200" dirty="0" smtClean="0">
                <a:solidFill>
                  <a:srgbClr val="FF0000"/>
                </a:solidFill>
                <a:latin typeface="Comic Sans MS" panose="030F0702030302020204" pitchFamily="66" charset="0"/>
                <a:sym typeface="Wingdings" panose="05000000000000000000" pitchFamily="2" charset="2"/>
              </a:rPr>
              <a:t>Cos</a:t>
            </a:r>
            <a:r>
              <a:rPr lang="el-GR" sz="1200" dirty="0" smtClean="0">
                <a:solidFill>
                  <a:srgbClr val="FF0000"/>
                </a:solidFill>
                <a:latin typeface="Comic Sans MS" panose="030F0702030302020204" pitchFamily="66" charset="0"/>
                <a:sym typeface="Wingdings" panose="05000000000000000000" pitchFamily="2" charset="2"/>
              </a:rPr>
              <a:t>θ</a:t>
            </a:r>
            <a:r>
              <a:rPr lang="en-GB" sz="1200" dirty="0" smtClean="0">
                <a:solidFill>
                  <a:srgbClr val="FF0000"/>
                </a:solidFill>
                <a:latin typeface="Comic Sans MS" panose="030F0702030302020204" pitchFamily="66" charset="0"/>
                <a:sym typeface="Wingdings" panose="05000000000000000000" pitchFamily="2" charset="2"/>
              </a:rPr>
              <a:t> will be less than -1</a:t>
            </a:r>
          </a:p>
          <a:p>
            <a:pPr marL="285750" indent="-285750" algn="ctr">
              <a:buFont typeface="Wingdings"/>
              <a:buChar char="à"/>
            </a:pPr>
            <a:endParaRPr lang="en-GB" sz="1200" dirty="0" smtClean="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200" b="1" dirty="0" smtClean="0">
                <a:solidFill>
                  <a:srgbClr val="FF0000"/>
                </a:solidFill>
                <a:latin typeface="Comic Sans MS" panose="030F0702030302020204" pitchFamily="66" charset="0"/>
                <a:sym typeface="Wingdings" panose="05000000000000000000" pitchFamily="2" charset="2"/>
              </a:rPr>
              <a:t>No solutions </a:t>
            </a:r>
            <a:r>
              <a:rPr lang="en-GB" sz="1200" dirty="0" smtClean="0">
                <a:solidFill>
                  <a:srgbClr val="FF0000"/>
                </a:solidFill>
                <a:latin typeface="Comic Sans MS" panose="030F0702030302020204" pitchFamily="66" charset="0"/>
                <a:sym typeface="Wingdings" panose="05000000000000000000" pitchFamily="2" charset="2"/>
              </a:rPr>
              <a:t>in this range</a:t>
            </a:r>
            <a:endParaRPr lang="en-GB" sz="1200" dirty="0">
              <a:solidFill>
                <a:srgbClr val="FF0000"/>
              </a:solidFill>
              <a:latin typeface="Comic Sans MS" panose="030F0702030302020204" pitchFamily="66" charset="0"/>
            </a:endParaRPr>
          </a:p>
        </p:txBody>
      </p:sp>
      <p:sp>
        <p:nvSpPr>
          <p:cNvPr id="9" name="Rectangle 8"/>
          <p:cNvSpPr/>
          <p:nvPr/>
        </p:nvSpPr>
        <p:spPr>
          <a:xfrm>
            <a:off x="1600200" y="3505200"/>
            <a:ext cx="533400" cy="3048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6477000" y="2667000"/>
            <a:ext cx="2590800" cy="1914525"/>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7315200" y="4724400"/>
            <a:ext cx="821059" cy="307777"/>
          </a:xfrm>
          <a:prstGeom prst="rect">
            <a:avLst/>
          </a:prstGeom>
          <a:noFill/>
        </p:spPr>
        <p:txBody>
          <a:bodyPr wrap="none" rtlCol="0">
            <a:spAutoFit/>
          </a:bodyPr>
          <a:lstStyle/>
          <a:p>
            <a:r>
              <a:rPr lang="en-GB" sz="1400" dirty="0" smtClean="0">
                <a:latin typeface="Comic Sans MS" panose="030F0702030302020204" pitchFamily="66" charset="0"/>
              </a:rPr>
              <a:t>So p ≥ q</a:t>
            </a:r>
            <a:endParaRPr lang="en-GB" sz="1400" dirty="0">
              <a:latin typeface="Comic Sans MS" panose="030F0702030302020204" pitchFamily="66" charset="0"/>
            </a:endParaRPr>
          </a:p>
        </p:txBody>
      </p:sp>
      <p:sp>
        <p:nvSpPr>
          <p:cNvPr id="52" name="TextBox 51"/>
          <p:cNvSpPr txBox="1"/>
          <p:nvPr/>
        </p:nvSpPr>
        <p:spPr>
          <a:xfrm>
            <a:off x="7467600" y="5029200"/>
            <a:ext cx="529312" cy="307777"/>
          </a:xfrm>
          <a:prstGeom prst="rect">
            <a:avLst/>
          </a:prstGeom>
          <a:noFill/>
        </p:spPr>
        <p:txBody>
          <a:bodyPr wrap="none" rtlCol="0">
            <a:spAutoFit/>
          </a:bodyPr>
          <a:lstStyle/>
          <a:p>
            <a:r>
              <a:rPr lang="en-GB" sz="1400" dirty="0" smtClean="0">
                <a:latin typeface="Comic Sans MS" panose="030F0702030302020204" pitchFamily="66" charset="0"/>
              </a:rPr>
              <a:t>and </a:t>
            </a:r>
            <a:endParaRPr lang="en-GB" sz="1400" dirty="0">
              <a:latin typeface="Comic Sans MS" panose="030F0702030302020204" pitchFamily="66" charset="0"/>
            </a:endParaRPr>
          </a:p>
        </p:txBody>
      </p:sp>
      <p:sp>
        <p:nvSpPr>
          <p:cNvPr id="53" name="TextBox 52"/>
          <p:cNvSpPr txBox="1"/>
          <p:nvPr/>
        </p:nvSpPr>
        <p:spPr>
          <a:xfrm>
            <a:off x="7400925" y="5334000"/>
            <a:ext cx="657552" cy="307777"/>
          </a:xfrm>
          <a:prstGeom prst="rect">
            <a:avLst/>
          </a:prstGeom>
          <a:noFill/>
        </p:spPr>
        <p:txBody>
          <a:bodyPr wrap="none" rtlCol="0">
            <a:spAutoFit/>
          </a:bodyPr>
          <a:lstStyle/>
          <a:p>
            <a:r>
              <a:rPr lang="en-GB" sz="1400" dirty="0" smtClean="0">
                <a:latin typeface="Comic Sans MS" panose="030F0702030302020204" pitchFamily="66" charset="0"/>
              </a:rPr>
              <a:t>p &lt; 2q</a:t>
            </a:r>
            <a:endParaRPr lang="en-GB" sz="1400" dirty="0">
              <a:latin typeface="Comic Sans MS" panose="030F0702030302020204" pitchFamily="66" charset="0"/>
            </a:endParaRPr>
          </a:p>
        </p:txBody>
      </p:sp>
      <p:sp>
        <p:nvSpPr>
          <p:cNvPr id="54" name="TextBox 53"/>
          <p:cNvSpPr txBox="1"/>
          <p:nvPr/>
        </p:nvSpPr>
        <p:spPr>
          <a:xfrm>
            <a:off x="6705600" y="5791200"/>
            <a:ext cx="1116011" cy="307777"/>
          </a:xfrm>
          <a:prstGeom prst="rect">
            <a:avLst/>
          </a:prstGeom>
          <a:noFill/>
        </p:spPr>
        <p:txBody>
          <a:bodyPr wrap="none" rtlCol="0">
            <a:spAutoFit/>
          </a:bodyPr>
          <a:lstStyle/>
          <a:p>
            <a:r>
              <a:rPr lang="en-GB" sz="1400" dirty="0" smtClean="0">
                <a:latin typeface="Comic Sans MS" panose="030F0702030302020204" pitchFamily="66" charset="0"/>
              </a:rPr>
              <a:t>Therefore:</a:t>
            </a:r>
            <a:endParaRPr lang="en-GB" sz="1400" dirty="0">
              <a:latin typeface="Comic Sans MS" panose="030F0702030302020204" pitchFamily="66" charset="0"/>
            </a:endParaRPr>
          </a:p>
        </p:txBody>
      </p:sp>
      <p:sp>
        <p:nvSpPr>
          <p:cNvPr id="58" name="TextBox 57"/>
          <p:cNvSpPr txBox="1"/>
          <p:nvPr/>
        </p:nvSpPr>
        <p:spPr>
          <a:xfrm>
            <a:off x="7772400" y="5791200"/>
            <a:ext cx="925253" cy="307777"/>
          </a:xfrm>
          <a:prstGeom prst="rect">
            <a:avLst/>
          </a:prstGeom>
          <a:noFill/>
        </p:spPr>
        <p:txBody>
          <a:bodyPr wrap="none" rtlCol="0">
            <a:spAutoFit/>
          </a:bodyPr>
          <a:lstStyle/>
          <a:p>
            <a:r>
              <a:rPr lang="en-GB" sz="1400" dirty="0" smtClean="0">
                <a:latin typeface="Comic Sans MS" panose="030F0702030302020204" pitchFamily="66" charset="0"/>
              </a:rPr>
              <a:t>q ≤ p &lt;2q </a:t>
            </a:r>
            <a:endParaRPr lang="en-GB" sz="1400" dirty="0">
              <a:latin typeface="Comic Sans MS" panose="030F0702030302020204" pitchFamily="66" charset="0"/>
            </a:endParaRPr>
          </a:p>
        </p:txBody>
      </p:sp>
      <p:sp>
        <p:nvSpPr>
          <p:cNvPr id="60" name="Rectangle 59"/>
          <p:cNvSpPr/>
          <p:nvPr/>
        </p:nvSpPr>
        <p:spPr>
          <a:xfrm>
            <a:off x="6248400" y="1981200"/>
            <a:ext cx="533400" cy="4572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3733800" y="2667000"/>
            <a:ext cx="2590800" cy="1905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085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2" end="12"/>
                                            </p:txEl>
                                          </p:spTgt>
                                        </p:tgtEl>
                                        <p:attrNameLst>
                                          <p:attrName>style.visibility</p:attrName>
                                        </p:attrNameLst>
                                      </p:cBhvr>
                                      <p:to>
                                        <p:strVal val="visible"/>
                                      </p:to>
                                    </p:set>
                                    <p:animEffect transition="in" filter="blinds(horizontal)">
                                      <p:cBhvr>
                                        <p:cTn id="12" dur="500"/>
                                        <p:tgtEl>
                                          <p:spTgt spid="3">
                                            <p:txEl>
                                              <p:pRg st="12" end="1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blinds(horizontal)">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Effect transition="in" filter="blinds(horizontal)">
                                      <p:cBhvr>
                                        <p:cTn id="27" dur="500"/>
                                        <p:tgtEl>
                                          <p:spTgt spid="4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blinds(horizontal)">
                                      <p:cBhvr>
                                        <p:cTn id="32" dur="500"/>
                                        <p:tgtEl>
                                          <p:spTgt spid="4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4">
                                            <p:txEl>
                                              <p:pRg st="4" end="4"/>
                                            </p:txEl>
                                          </p:spTgt>
                                        </p:tgtEl>
                                        <p:attrNameLst>
                                          <p:attrName>style.visibility</p:attrName>
                                        </p:attrNameLst>
                                      </p:cBhvr>
                                      <p:to>
                                        <p:strVal val="visible"/>
                                      </p:to>
                                    </p:set>
                                    <p:animEffect transition="in" filter="blinds(horizontal)">
                                      <p:cBhvr>
                                        <p:cTn id="37" dur="500"/>
                                        <p:tgtEl>
                                          <p:spTgt spid="4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4">
                                            <p:txEl>
                                              <p:pRg st="5" end="5"/>
                                            </p:txEl>
                                          </p:spTgt>
                                        </p:tgtEl>
                                        <p:attrNameLst>
                                          <p:attrName>style.visibility</p:attrName>
                                        </p:attrNameLst>
                                      </p:cBhvr>
                                      <p:to>
                                        <p:strVal val="visible"/>
                                      </p:to>
                                    </p:set>
                                    <p:animEffect transition="in" filter="blinds(horizontal)">
                                      <p:cBhvr>
                                        <p:cTn id="42" dur="500"/>
                                        <p:tgtEl>
                                          <p:spTgt spid="4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4">
                                            <p:txEl>
                                              <p:pRg st="7" end="7"/>
                                            </p:txEl>
                                          </p:spTgt>
                                        </p:tgtEl>
                                        <p:attrNameLst>
                                          <p:attrName>style.visibility</p:attrName>
                                        </p:attrNameLst>
                                      </p:cBhvr>
                                      <p:to>
                                        <p:strVal val="visible"/>
                                      </p:to>
                                    </p:set>
                                    <p:animEffect transition="in" filter="blinds(horizontal)">
                                      <p:cBhvr>
                                        <p:cTn id="47" dur="500"/>
                                        <p:tgtEl>
                                          <p:spTgt spid="4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44">
                                            <p:txEl>
                                              <p:pRg st="9" end="9"/>
                                            </p:txEl>
                                          </p:spTgt>
                                        </p:tgtEl>
                                        <p:attrNameLst>
                                          <p:attrName>style.visibility</p:attrName>
                                        </p:attrNameLst>
                                      </p:cBhvr>
                                      <p:to>
                                        <p:strVal val="visible"/>
                                      </p:to>
                                    </p:set>
                                    <p:animEffect transition="in" filter="blinds(horizontal)">
                                      <p:cBhvr>
                                        <p:cTn id="52" dur="500"/>
                                        <p:tgtEl>
                                          <p:spTgt spid="4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blinds(horizontal)">
                                      <p:cBhvr>
                                        <p:cTn id="57" dur="500"/>
                                        <p:tgtEl>
                                          <p:spTgt spid="6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48">
                                            <p:txEl>
                                              <p:pRg st="0" end="0"/>
                                            </p:txEl>
                                          </p:spTgt>
                                        </p:tgtEl>
                                        <p:attrNameLst>
                                          <p:attrName>style.visibility</p:attrName>
                                        </p:attrNameLst>
                                      </p:cBhvr>
                                      <p:to>
                                        <p:strVal val="visible"/>
                                      </p:to>
                                    </p:set>
                                    <p:animEffect transition="in" filter="blinds(horizontal)">
                                      <p:cBhvr>
                                        <p:cTn id="62" dur="500"/>
                                        <p:tgtEl>
                                          <p:spTgt spid="4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48">
                                            <p:txEl>
                                              <p:pRg st="2" end="2"/>
                                            </p:txEl>
                                          </p:spTgt>
                                        </p:tgtEl>
                                        <p:attrNameLst>
                                          <p:attrName>style.visibility</p:attrName>
                                        </p:attrNameLst>
                                      </p:cBhvr>
                                      <p:to>
                                        <p:strVal val="visible"/>
                                      </p:to>
                                    </p:set>
                                    <p:animEffect transition="in" filter="blinds(horizontal)">
                                      <p:cBhvr>
                                        <p:cTn id="67" dur="500"/>
                                        <p:tgtEl>
                                          <p:spTgt spid="48">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48">
                                            <p:txEl>
                                              <p:pRg st="4" end="4"/>
                                            </p:txEl>
                                          </p:spTgt>
                                        </p:tgtEl>
                                        <p:attrNameLst>
                                          <p:attrName>style.visibility</p:attrName>
                                        </p:attrNameLst>
                                      </p:cBhvr>
                                      <p:to>
                                        <p:strVal val="visible"/>
                                      </p:to>
                                    </p:set>
                                    <p:animEffect transition="in" filter="blinds(horizontal)">
                                      <p:cBhvr>
                                        <p:cTn id="72" dur="500"/>
                                        <p:tgtEl>
                                          <p:spTgt spid="48">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48">
                                            <p:txEl>
                                              <p:pRg st="5" end="5"/>
                                            </p:txEl>
                                          </p:spTgt>
                                        </p:tgtEl>
                                        <p:attrNameLst>
                                          <p:attrName>style.visibility</p:attrName>
                                        </p:attrNameLst>
                                      </p:cBhvr>
                                      <p:to>
                                        <p:strVal val="visible"/>
                                      </p:to>
                                    </p:set>
                                    <p:animEffect transition="in" filter="blinds(horizontal)">
                                      <p:cBhvr>
                                        <p:cTn id="77" dur="500"/>
                                        <p:tgtEl>
                                          <p:spTgt spid="48">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48">
                                            <p:txEl>
                                              <p:pRg st="7" end="7"/>
                                            </p:txEl>
                                          </p:spTgt>
                                        </p:tgtEl>
                                        <p:attrNameLst>
                                          <p:attrName>style.visibility</p:attrName>
                                        </p:attrNameLst>
                                      </p:cBhvr>
                                      <p:to>
                                        <p:strVal val="visible"/>
                                      </p:to>
                                    </p:set>
                                    <p:animEffect transition="in" filter="blinds(horizontal)">
                                      <p:cBhvr>
                                        <p:cTn id="82" dur="500"/>
                                        <p:tgtEl>
                                          <p:spTgt spid="48">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48">
                                            <p:txEl>
                                              <p:pRg st="9" end="9"/>
                                            </p:txEl>
                                          </p:spTgt>
                                        </p:tgtEl>
                                        <p:attrNameLst>
                                          <p:attrName>style.visibility</p:attrName>
                                        </p:attrNameLst>
                                      </p:cBhvr>
                                      <p:to>
                                        <p:strVal val="visible"/>
                                      </p:to>
                                    </p:set>
                                    <p:animEffect transition="in" filter="blinds(horizontal)">
                                      <p:cBhvr>
                                        <p:cTn id="87" dur="500"/>
                                        <p:tgtEl>
                                          <p:spTgt spid="48">
                                            <p:txEl>
                                              <p:pRg st="9" end="9"/>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blinds(horizontal)">
                                      <p:cBhvr>
                                        <p:cTn id="92" dur="500"/>
                                        <p:tgtEl>
                                          <p:spTgt spid="11"/>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8">
                                            <p:txEl>
                                              <p:pRg st="0" end="0"/>
                                            </p:txEl>
                                          </p:spTgt>
                                        </p:tgtEl>
                                        <p:attrNameLst>
                                          <p:attrName>style.visibility</p:attrName>
                                        </p:attrNameLst>
                                      </p:cBhvr>
                                      <p:to>
                                        <p:strVal val="visible"/>
                                      </p:to>
                                    </p:set>
                                    <p:animEffect transition="in" filter="blinds(horizontal)">
                                      <p:cBhvr>
                                        <p:cTn id="97" dur="500"/>
                                        <p:tgtEl>
                                          <p:spTgt spid="8">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8">
                                            <p:txEl>
                                              <p:pRg st="2" end="2"/>
                                            </p:txEl>
                                          </p:spTgt>
                                        </p:tgtEl>
                                        <p:attrNameLst>
                                          <p:attrName>style.visibility</p:attrName>
                                        </p:attrNameLst>
                                      </p:cBhvr>
                                      <p:to>
                                        <p:strVal val="visible"/>
                                      </p:to>
                                    </p:set>
                                    <p:animEffect transition="in" filter="blinds(horizontal)">
                                      <p:cBhvr>
                                        <p:cTn id="102" dur="500"/>
                                        <p:tgtEl>
                                          <p:spTgt spid="8">
                                            <p:txEl>
                                              <p:pRg st="2" end="2"/>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nodeType="clickEffect">
                                  <p:stCondLst>
                                    <p:cond delay="0"/>
                                  </p:stCondLst>
                                  <p:childTnLst>
                                    <p:set>
                                      <p:cBhvr>
                                        <p:cTn id="106" dur="1" fill="hold">
                                          <p:stCondLst>
                                            <p:cond delay="0"/>
                                          </p:stCondLst>
                                        </p:cTn>
                                        <p:tgtEl>
                                          <p:spTgt spid="8">
                                            <p:txEl>
                                              <p:pRg st="4" end="4"/>
                                            </p:txEl>
                                          </p:spTgt>
                                        </p:tgtEl>
                                        <p:attrNameLst>
                                          <p:attrName>style.visibility</p:attrName>
                                        </p:attrNameLst>
                                      </p:cBhvr>
                                      <p:to>
                                        <p:strVal val="visible"/>
                                      </p:to>
                                    </p:set>
                                    <p:animEffect transition="in" filter="blinds(horizontal)">
                                      <p:cBhvr>
                                        <p:cTn id="107" dur="500"/>
                                        <p:tgtEl>
                                          <p:spTgt spid="8">
                                            <p:txEl>
                                              <p:pRg st="4" end="4"/>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nodeType="clickEffect">
                                  <p:stCondLst>
                                    <p:cond delay="0"/>
                                  </p:stCondLst>
                                  <p:childTnLst>
                                    <p:set>
                                      <p:cBhvr>
                                        <p:cTn id="111" dur="1" fill="hold">
                                          <p:stCondLst>
                                            <p:cond delay="0"/>
                                          </p:stCondLst>
                                        </p:cTn>
                                        <p:tgtEl>
                                          <p:spTgt spid="8">
                                            <p:txEl>
                                              <p:pRg st="6" end="6"/>
                                            </p:txEl>
                                          </p:spTgt>
                                        </p:tgtEl>
                                        <p:attrNameLst>
                                          <p:attrName>style.visibility</p:attrName>
                                        </p:attrNameLst>
                                      </p:cBhvr>
                                      <p:to>
                                        <p:strVal val="visible"/>
                                      </p:to>
                                    </p:set>
                                    <p:animEffect transition="in" filter="blinds(horizontal)">
                                      <p:cBhvr>
                                        <p:cTn id="112" dur="500"/>
                                        <p:tgtEl>
                                          <p:spTgt spid="8">
                                            <p:txEl>
                                              <p:pRg st="6" end="6"/>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63"/>
                                        </p:tgtEl>
                                        <p:attrNameLst>
                                          <p:attrName>style.visibility</p:attrName>
                                        </p:attrNameLst>
                                      </p:cBhvr>
                                      <p:to>
                                        <p:strVal val="visible"/>
                                      </p:to>
                                    </p:set>
                                    <p:animEffect transition="in" filter="blinds(horizontal)">
                                      <p:cBhvr>
                                        <p:cTn id="117" dur="500"/>
                                        <p:tgtEl>
                                          <p:spTgt spid="63"/>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10"/>
                                        </p:tgtEl>
                                        <p:attrNameLst>
                                          <p:attrName>style.visibility</p:attrName>
                                        </p:attrNameLst>
                                      </p:cBhvr>
                                      <p:to>
                                        <p:strVal val="visible"/>
                                      </p:to>
                                    </p:set>
                                    <p:animEffect transition="in" filter="blinds(horizontal)">
                                      <p:cBhvr>
                                        <p:cTn id="122" dur="500"/>
                                        <p:tgtEl>
                                          <p:spTgt spid="10"/>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9"/>
                                        </p:tgtEl>
                                        <p:attrNameLst>
                                          <p:attrName>style.visibility</p:attrName>
                                        </p:attrNameLst>
                                      </p:cBhvr>
                                      <p:to>
                                        <p:strVal val="visible"/>
                                      </p:to>
                                    </p:set>
                                    <p:animEffect transition="in" filter="blinds(horizontal)">
                                      <p:cBhvr>
                                        <p:cTn id="127" dur="500"/>
                                        <p:tgtEl>
                                          <p:spTgt spid="9"/>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blinds(horizontal)">
                                      <p:cBhvr>
                                        <p:cTn id="132" dur="500"/>
                                        <p:tgtEl>
                                          <p:spTgt spid="50"/>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52"/>
                                        </p:tgtEl>
                                        <p:attrNameLst>
                                          <p:attrName>style.visibility</p:attrName>
                                        </p:attrNameLst>
                                      </p:cBhvr>
                                      <p:to>
                                        <p:strVal val="visible"/>
                                      </p:to>
                                    </p:set>
                                    <p:animEffect transition="in" filter="blinds(horizontal)">
                                      <p:cBhvr>
                                        <p:cTn id="137" dur="500"/>
                                        <p:tgtEl>
                                          <p:spTgt spid="52"/>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blinds(horizontal)">
                                      <p:cBhvr>
                                        <p:cTn id="142" dur="500"/>
                                        <p:tgtEl>
                                          <p:spTgt spid="53"/>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blinds(horizontal)">
                                      <p:cBhvr>
                                        <p:cTn id="147" dur="500"/>
                                        <p:tgtEl>
                                          <p:spTgt spid="54"/>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blinds(horizontal)">
                                      <p:cBhvr>
                                        <p:cTn id="15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3" grpId="0" animBg="1"/>
      <p:bldP spid="9" grpId="0" animBg="1"/>
      <p:bldP spid="50" grpId="0" animBg="1"/>
      <p:bldP spid="10" grpId="0"/>
      <p:bldP spid="52" grpId="0"/>
      <p:bldP spid="53" grpId="0"/>
      <p:bldP spid="54" grpId="0"/>
      <p:bldP spid="58" grpId="0"/>
      <p:bldP spid="60" grpId="0" animBg="1"/>
      <p:bldP spid="61"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152400" y="1600200"/>
            <a:ext cx="3429000" cy="4876800"/>
          </a:xfrm>
        </p:spPr>
        <p:txBody>
          <a:bodyPr>
            <a:normAutofit/>
          </a:bodyPr>
          <a:lstStyle/>
          <a:p>
            <a:pPr marL="0" indent="0" algn="ctr">
              <a:buNone/>
            </a:pPr>
            <a:r>
              <a:rPr lang="en-GB" sz="1400" b="1" dirty="0" smtClean="0">
                <a:latin typeface="Comic Sans MS" panose="030F0702030302020204" pitchFamily="66" charset="0"/>
              </a:rPr>
              <a:t>You can use the Polar equation to find tangents to a curve that are parallel or perpendicular to the original line</a:t>
            </a:r>
            <a:endParaRPr lang="en-GB" sz="1400" dirty="0" smtClean="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smtClean="0">
                <a:latin typeface="Comic Sans MS" panose="030F0702030302020204" pitchFamily="66" charset="0"/>
              </a:rPr>
              <a:t>Prove that for:</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r = (p + </a:t>
            </a:r>
            <a:r>
              <a:rPr lang="en-US" sz="1400" dirty="0" err="1">
                <a:latin typeface="Comic Sans MS" panose="030F0702030302020204" pitchFamily="66" charset="0"/>
              </a:rPr>
              <a:t>qcos</a:t>
            </a:r>
            <a:r>
              <a:rPr lang="el-GR" sz="1400" dirty="0">
                <a:latin typeface="Comic Sans MS" panose="030F0702030302020204" pitchFamily="66" charset="0"/>
              </a:rPr>
              <a:t>θ</a:t>
            </a:r>
            <a:r>
              <a:rPr lang="en-US" sz="1400" dirty="0">
                <a:latin typeface="Comic Sans MS" panose="030F0702030302020204" pitchFamily="66" charset="0"/>
              </a:rPr>
              <a:t>),    p and q both &gt; </a:t>
            </a:r>
            <a:r>
              <a:rPr lang="en-US" sz="1400" dirty="0" smtClean="0">
                <a:latin typeface="Comic Sans MS" panose="030F0702030302020204" pitchFamily="66" charset="0"/>
              </a:rPr>
              <a:t>0 and  p ≥ q</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t</a:t>
            </a:r>
            <a:r>
              <a:rPr lang="en-US" sz="1400" dirty="0" smtClean="0">
                <a:latin typeface="Comic Sans MS" panose="030F0702030302020204" pitchFamily="66" charset="0"/>
              </a:rPr>
              <a:t>o have a ‘dimple’, p &lt; 2q and also</a:t>
            </a:r>
          </a:p>
          <a:p>
            <a:pPr marL="0" indent="0" algn="ctr">
              <a:buNone/>
            </a:pPr>
            <a:r>
              <a:rPr lang="en-US" sz="1400" dirty="0" smtClean="0">
                <a:latin typeface="Comic Sans MS" panose="030F0702030302020204" pitchFamily="66" charset="0"/>
              </a:rPr>
              <a:t>p ≥ q.</a:t>
            </a:r>
          </a:p>
        </p:txBody>
      </p:sp>
      <p:sp>
        <p:nvSpPr>
          <p:cNvPr id="4" name="TextBox 3"/>
          <p:cNvSpPr txBox="1"/>
          <p:nvPr/>
        </p:nvSpPr>
        <p:spPr>
          <a:xfrm>
            <a:off x="8722406" y="6550223"/>
            <a:ext cx="405880" cy="307777"/>
          </a:xfrm>
          <a:prstGeom prst="rect">
            <a:avLst/>
          </a:prstGeom>
          <a:noFill/>
        </p:spPr>
        <p:txBody>
          <a:bodyPr wrap="none" rtlCol="0">
            <a:spAutoFit/>
          </a:bodyPr>
          <a:lstStyle/>
          <a:p>
            <a:pPr algn="ctr"/>
            <a:r>
              <a:rPr lang="en-GB" sz="1400" dirty="0" smtClean="0">
                <a:latin typeface="Comic Sans MS" panose="030F0702030302020204" pitchFamily="66" charset="0"/>
              </a:rPr>
              <a:t>7E</a:t>
            </a:r>
            <a:endParaRPr lang="en-GB" sz="1400" dirty="0">
              <a:latin typeface="Comic Sans MS" panose="030F0702030302020204" pitchFamily="66" charset="0"/>
            </a:endParaRPr>
          </a:p>
        </p:txBody>
      </p:sp>
      <p:pic>
        <p:nvPicPr>
          <p:cNvPr id="5" name="Picture 6" descr="http://tutorial.math.lamar.edu/Classes/CalcIII/DIPolarCoords_files/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1227666" cy="1143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7" name="TextBox 16"/>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cxnSp>
        <p:nvCxnSpPr>
          <p:cNvPr id="19" name="Straight Arrow Connector 18"/>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cxnSp>
        <p:nvCxnSpPr>
          <p:cNvPr id="21" name="Straight Arrow Connector 20"/>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rotWithShape="1">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rotWithShape="1">
                <a:blip r:embed="rId10"/>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rotWithShape="1">
                <a:blip r:embed="rId11"/>
                <a:stretch>
                  <a:fillRect b="-1818"/>
                </a:stretch>
              </a:blipFill>
              <a:ln w="25400">
                <a:solidFill>
                  <a:schemeClr val="tx1"/>
                </a:solidFill>
              </a:ln>
            </p:spPr>
            <p:txBody>
              <a:bodyPr/>
              <a:lstStyle/>
              <a:p>
                <a:r>
                  <a:rPr lang="en-GB">
                    <a:noFill/>
                  </a:rPr>
                  <a:t> </a:t>
                </a:r>
              </a:p>
            </p:txBody>
          </p:sp>
        </mc:Fallback>
      </mc:AlternateContent>
      <p:cxnSp>
        <p:nvCxnSpPr>
          <p:cNvPr id="14" name="Straight Arrow Connector 13"/>
          <p:cNvCxnSpPr/>
          <p:nvPr/>
        </p:nvCxnSpPr>
        <p:spPr>
          <a:xfrm flipH="1">
            <a:off x="2190750" y="3590925"/>
            <a:ext cx="1752601" cy="571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33825" y="3371850"/>
            <a:ext cx="4410075" cy="1600438"/>
          </a:xfrm>
          <a:prstGeom prst="rect">
            <a:avLst/>
          </a:prstGeom>
          <a:noFill/>
        </p:spPr>
        <p:txBody>
          <a:bodyPr wrap="square" rtlCol="0">
            <a:spAutoFit/>
          </a:bodyPr>
          <a:lstStyle/>
          <a:p>
            <a:pPr algn="ctr"/>
            <a:r>
              <a:rPr lang="en-GB" sz="1400" dirty="0" smtClean="0">
                <a:solidFill>
                  <a:srgbClr val="FF0000"/>
                </a:solidFill>
                <a:latin typeface="Comic Sans MS" panose="030F0702030302020204" pitchFamily="66" charset="0"/>
              </a:rPr>
              <a:t>Yes, you were actually just given this part of the solution!</a:t>
            </a:r>
          </a:p>
          <a:p>
            <a:pPr algn="ctr"/>
            <a:endParaRPr lang="en-GB" sz="1400" dirty="0">
              <a:solidFill>
                <a:srgbClr val="FF0000"/>
              </a:solidFill>
              <a:latin typeface="Comic Sans MS" panose="030F0702030302020204" pitchFamily="66" charset="0"/>
            </a:endParaRPr>
          </a:p>
          <a:p>
            <a:pPr algn="ctr"/>
            <a:r>
              <a:rPr lang="en-GB" sz="1400" dirty="0" smtClean="0">
                <a:solidFill>
                  <a:srgbClr val="FF0000"/>
                </a:solidFill>
                <a:latin typeface="Comic Sans MS" panose="030F0702030302020204" pitchFamily="66" charset="0"/>
                <a:sym typeface="Wingdings" panose="05000000000000000000" pitchFamily="2" charset="2"/>
              </a:rPr>
              <a:t> If p was not greater than q, there would be a lot of undefined areas on the graph, and hence the full shape would not exist (there may actually be no defined areas at all)</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31434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linds(horizont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blinds(horizontal)">
                                      <p:cBhvr>
                                        <p:cTn id="1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Summary</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Comic Sans MS" panose="030F0702030302020204" pitchFamily="66" charset="0"/>
              </a:rPr>
              <a:t>We have learnt how to plot Polar equations</a:t>
            </a:r>
          </a:p>
          <a:p>
            <a:endParaRPr lang="en-US" dirty="0">
              <a:latin typeface="Comic Sans MS" panose="030F0702030302020204" pitchFamily="66" charset="0"/>
            </a:endParaRPr>
          </a:p>
          <a:p>
            <a:r>
              <a:rPr lang="en-US" dirty="0" smtClean="0">
                <a:latin typeface="Comic Sans MS" panose="030F0702030302020204" pitchFamily="66" charset="0"/>
              </a:rPr>
              <a:t>You now know how to convert equations between Polar and </a:t>
            </a:r>
            <a:r>
              <a:rPr lang="en-US" dirty="0">
                <a:latin typeface="Comic Sans MS" panose="030F0702030302020204" pitchFamily="66" charset="0"/>
              </a:rPr>
              <a:t>C</a:t>
            </a:r>
            <a:r>
              <a:rPr lang="en-US" dirty="0" smtClean="0">
                <a:latin typeface="Comic Sans MS" panose="030F0702030302020204" pitchFamily="66" charset="0"/>
              </a:rPr>
              <a:t>artesian form</a:t>
            </a:r>
          </a:p>
          <a:p>
            <a:endParaRPr lang="en-US" dirty="0">
              <a:latin typeface="Comic Sans MS" panose="030F0702030302020204" pitchFamily="66" charset="0"/>
            </a:endParaRPr>
          </a:p>
          <a:p>
            <a:r>
              <a:rPr lang="en-US" dirty="0" smtClean="0">
                <a:latin typeface="Comic Sans MS" panose="030F0702030302020204" pitchFamily="66" charset="0"/>
              </a:rPr>
              <a:t>You have also seen sketching curves</a:t>
            </a:r>
          </a:p>
          <a:p>
            <a:endParaRPr lang="en-US" dirty="0">
              <a:latin typeface="Comic Sans MS" panose="030F0702030302020204" pitchFamily="66" charset="0"/>
            </a:endParaRPr>
          </a:p>
          <a:p>
            <a:r>
              <a:rPr lang="en-US" dirty="0" smtClean="0">
                <a:latin typeface="Comic Sans MS" panose="030F0702030302020204" pitchFamily="66" charset="0"/>
              </a:rPr>
              <a:t>You have used Integration and differentiation with Polar coordinates!</a:t>
            </a:r>
            <a:endParaRPr lang="en-GB" dirty="0">
              <a:latin typeface="Comic Sans MS" panose="030F0702030302020204" pitchFamily="66" charset="0"/>
            </a:endParaRPr>
          </a:p>
        </p:txBody>
      </p:sp>
    </p:spTree>
    <p:extLst>
      <p:ext uri="{BB962C8B-B14F-4D97-AF65-F5344CB8AC3E}">
        <p14:creationId xmlns:p14="http://schemas.microsoft.com/office/powerpoint/2010/main" val="745058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Polar Coordinates</a:t>
            </a:r>
            <a:endParaRPr lang="en-GB" dirty="0">
              <a:latin typeface="Comic Sans MS" panose="030F0702030302020204" pitchFamily="66" charset="0"/>
            </a:endParaRPr>
          </a:p>
        </p:txBody>
      </p:sp>
      <p:sp>
        <p:nvSpPr>
          <p:cNvPr id="3" name="Content Placeholder 2"/>
          <p:cNvSpPr>
            <a:spLocks noGrp="1"/>
          </p:cNvSpPr>
          <p:nvPr>
            <p:ph idx="1"/>
          </p:nvPr>
        </p:nvSpPr>
        <p:spPr>
          <a:xfrm>
            <a:off x="152400" y="1600200"/>
            <a:ext cx="3505200" cy="5029200"/>
          </a:xfrm>
        </p:spPr>
        <p:txBody>
          <a:bodyPr>
            <a:normAutofit/>
          </a:bodyPr>
          <a:lstStyle/>
          <a:p>
            <a:pPr marL="0" indent="0" algn="ctr">
              <a:buNone/>
            </a:pPr>
            <a:r>
              <a:rPr lang="en-GB" sz="1400" b="1" dirty="0" smtClean="0">
                <a:latin typeface="Comic Sans MS" panose="030F0702030302020204" pitchFamily="66" charset="0"/>
              </a:rPr>
              <a:t>You need to be able to use both Polar and Cartesian Coordinates</a:t>
            </a:r>
            <a:endParaRPr lang="en-GB" sz="1400" dirty="0" smtClean="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US" sz="1400" dirty="0" smtClean="0">
                <a:latin typeface="Comic Sans MS" panose="030F0702030302020204" pitchFamily="66" charset="0"/>
                <a:sym typeface="Wingdings" panose="05000000000000000000" pitchFamily="2" charset="2"/>
              </a:rPr>
              <a:t>Find the Polar coordinates of the following point:</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smtClean="0">
              <a:latin typeface="Comic Sans MS" panose="030F0702030302020204" pitchFamily="66" charset="0"/>
              <a:sym typeface="Wingdings" panose="05000000000000000000" pitchFamily="2" charset="2"/>
            </a:endParaRPr>
          </a:p>
          <a:p>
            <a:pPr algn="ctr">
              <a:buFont typeface="Wingdings"/>
              <a:buChar char="à"/>
            </a:pPr>
            <a:r>
              <a:rPr lang="en-US" sz="1400" dirty="0" smtClean="0">
                <a:latin typeface="Comic Sans MS" panose="030F0702030302020204" pitchFamily="66" charset="0"/>
                <a:sym typeface="Wingdings" panose="05000000000000000000" pitchFamily="2" charset="2"/>
              </a:rPr>
              <a:t>You need to find the values of r and </a:t>
            </a:r>
            <a:r>
              <a:rPr lang="el-GR" sz="1400" dirty="0" smtClean="0">
                <a:latin typeface="Comic Sans MS" panose="030F0702030302020204" pitchFamily="66" charset="0"/>
                <a:sym typeface="Wingdings" panose="05000000000000000000" pitchFamily="2" charset="2"/>
              </a:rPr>
              <a:t>θ</a:t>
            </a:r>
            <a:endParaRPr lang="en-US" sz="1400" dirty="0" smtClean="0">
              <a:latin typeface="Comic Sans MS" panose="030F0702030302020204" pitchFamily="66" charset="0"/>
              <a:sym typeface="Wingdings" panose="05000000000000000000" pitchFamily="2" charset="2"/>
            </a:endParaRP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smtClean="0">
                <a:latin typeface="Comic Sans MS" panose="030F0702030302020204" pitchFamily="66" charset="0"/>
                <a:sym typeface="Wingdings" panose="05000000000000000000" pitchFamily="2" charset="2"/>
              </a:rPr>
              <a:t>The Polar coordinate is then written as (r, </a:t>
            </a:r>
            <a:r>
              <a:rPr lang="el-GR" sz="1400" dirty="0" smtClean="0">
                <a:latin typeface="Comic Sans MS" panose="030F0702030302020204" pitchFamily="66" charset="0"/>
                <a:sym typeface="Wingdings" panose="05000000000000000000" pitchFamily="2" charset="2"/>
              </a:rPr>
              <a:t>θ</a:t>
            </a:r>
            <a:r>
              <a:rPr lang="en-US" sz="1400" dirty="0" smtClean="0">
                <a:latin typeface="Comic Sans MS" panose="030F0702030302020204" pitchFamily="66" charset="0"/>
                <a:sym typeface="Wingdings" panose="05000000000000000000" pitchFamily="2" charset="2"/>
              </a:rPr>
              <a:t>)</a:t>
            </a:r>
          </a:p>
          <a:p>
            <a:pPr marL="0" indent="0" algn="ctr">
              <a:buNone/>
            </a:pPr>
            <a:endParaRPr lang="en-GB" sz="1400" dirty="0" smtClean="0">
              <a:latin typeface="Comic Sans MS" panose="030F0702030302020204" pitchFamily="66" charset="0"/>
              <a:sym typeface="Wingdings" panose="05000000000000000000" pitchFamily="2" charset="2"/>
            </a:endParaRPr>
          </a:p>
        </p:txBody>
      </p:sp>
      <p:sp>
        <p:nvSpPr>
          <p:cNvPr id="4" name="TextBox 3"/>
          <p:cNvSpPr txBox="1"/>
          <p:nvPr/>
        </p:nvSpPr>
        <p:spPr>
          <a:xfrm>
            <a:off x="8712788" y="6550223"/>
            <a:ext cx="425116" cy="307777"/>
          </a:xfrm>
          <a:prstGeom prst="rect">
            <a:avLst/>
          </a:prstGeom>
          <a:noFill/>
        </p:spPr>
        <p:txBody>
          <a:bodyPr wrap="none" rtlCol="0">
            <a:spAutoFit/>
          </a:bodyPr>
          <a:lstStyle/>
          <a:p>
            <a:pPr algn="ctr"/>
            <a:r>
              <a:rPr lang="en-GB" sz="1400" dirty="0" smtClean="0">
                <a:latin typeface="Comic Sans MS" panose="030F0702030302020204" pitchFamily="66" charset="0"/>
              </a:rPr>
              <a:t>7A</a:t>
            </a:r>
            <a:endParaRPr lang="en-GB" sz="1400" dirty="0">
              <a:latin typeface="Comic Sans MS" panose="030F0702030302020204" pitchFamily="66" charset="0"/>
            </a:endParaRPr>
          </a:p>
        </p:txBody>
      </p:sp>
      <p:pic>
        <p:nvPicPr>
          <p:cNvPr id="5" name="Picture 10" descr="http://upload.wikimedia.org/wikipedia/commons/thumb/a/af/Archimedian_spiral.svg/220px-Archimedian_spiral.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143000" cy="114300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5" name="TextBox 54"/>
              <p:cNvSpPr txBox="1"/>
              <p:nvPr/>
            </p:nvSpPr>
            <p:spPr>
              <a:xfrm>
                <a:off x="4955274"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55" name="TextBox 54"/>
              <p:cNvSpPr txBox="1">
                <a:spLocks noRot="1" noChangeAspect="1" noMove="1" noResize="1" noEditPoints="1" noAdjustHandles="1" noChangeArrowheads="1" noChangeShapeType="1" noTextEdit="1"/>
              </p:cNvSpPr>
              <p:nvPr/>
            </p:nvSpPr>
            <p:spPr>
              <a:xfrm>
                <a:off x="4955274" y="0"/>
                <a:ext cx="1219200" cy="338554"/>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3731524"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56" name="TextBox 55"/>
              <p:cNvSpPr txBox="1">
                <a:spLocks noRot="1" noChangeAspect="1" noMove="1" noResize="1" noEditPoints="1" noAdjustHandles="1" noChangeArrowheads="1" noChangeShapeType="1" noTextEdit="1"/>
              </p:cNvSpPr>
              <p:nvPr/>
            </p:nvSpPr>
            <p:spPr>
              <a:xfrm>
                <a:off x="3731524" y="0"/>
                <a:ext cx="1219200" cy="338554"/>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6168785"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57" name="TextBox 56"/>
              <p:cNvSpPr txBox="1">
                <a:spLocks noRot="1" noChangeAspect="1" noMove="1" noResize="1" noEditPoints="1" noAdjustHandles="1" noChangeArrowheads="1" noChangeShapeType="1" noTextEdit="1"/>
              </p:cNvSpPr>
              <p:nvPr/>
            </p:nvSpPr>
            <p:spPr>
              <a:xfrm>
                <a:off x="6168785" y="0"/>
                <a:ext cx="1373068" cy="338554"/>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7546896"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a:ea typeface="Cambria Math"/>
                            </a:rPr>
                          </m:ctrlPr>
                        </m:dPr>
                        <m:e>
                          <m:f>
                            <m:fPr>
                              <m:ctrlPr>
                                <a:rPr lang="en-US" sz="1600" b="0" i="1" smtClean="0">
                                  <a:latin typeface="Cambria Math"/>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58" name="TextBox 57"/>
              <p:cNvSpPr txBox="1">
                <a:spLocks noRot="1" noChangeAspect="1" noMove="1" noResize="1" noEditPoints="1" noAdjustHandles="1" noChangeArrowheads="1" noChangeShapeType="1" noTextEdit="1"/>
              </p:cNvSpPr>
              <p:nvPr/>
            </p:nvSpPr>
            <p:spPr>
              <a:xfrm>
                <a:off x="7546896" y="0"/>
                <a:ext cx="1597104" cy="513987"/>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343861" y="2842279"/>
                <a:ext cx="1147109" cy="3676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m:t>
                      </m:r>
                      <m:rad>
                        <m:radPr>
                          <m:degHide m:val="on"/>
                          <m:ctrlPr>
                            <a:rPr lang="en-US" sz="1600" b="0" i="1" smtClean="0">
                              <a:latin typeface="Cambria Math"/>
                            </a:rPr>
                          </m:ctrlPr>
                        </m:radPr>
                        <m:deg/>
                        <m:e>
                          <m:r>
                            <a:rPr lang="en-US" sz="1600" b="0" i="1" smtClean="0">
                              <a:latin typeface="Cambria Math"/>
                            </a:rPr>
                            <m:t>3</m:t>
                          </m:r>
                        </m:e>
                      </m:rad>
                      <m:r>
                        <a:rPr lang="en-US" sz="1600" b="0" i="1" smtClean="0">
                          <a:latin typeface="Cambria Math"/>
                        </a:rPr>
                        <m:t>,−1)</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343861" y="2842279"/>
                <a:ext cx="1147109" cy="367601"/>
              </a:xfrm>
              <a:prstGeom prst="rect">
                <a:avLst/>
              </a:prstGeom>
              <a:blipFill rotWithShape="1">
                <a:blip r:embed="rId7"/>
                <a:stretch>
                  <a:fillRect b="-8197"/>
                </a:stretch>
              </a:blipFill>
            </p:spPr>
            <p:txBody>
              <a:bodyPr/>
              <a:lstStyle/>
              <a:p>
                <a:r>
                  <a:rPr lang="en-GB">
                    <a:noFill/>
                  </a:rPr>
                  <a:t> </a:t>
                </a:r>
              </a:p>
            </p:txBody>
          </p:sp>
        </mc:Fallback>
      </mc:AlternateContent>
      <p:cxnSp>
        <p:nvCxnSpPr>
          <p:cNvPr id="11" name="Straight Arrow Connector 10"/>
          <p:cNvCxnSpPr/>
          <p:nvPr/>
        </p:nvCxnSpPr>
        <p:spPr>
          <a:xfrm flipV="1">
            <a:off x="7315200" y="1219200"/>
            <a:ext cx="0" cy="30479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V="1">
            <a:off x="7315199" y="1295401"/>
            <a:ext cx="0" cy="30479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44542" y="3363685"/>
            <a:ext cx="830677" cy="307777"/>
          </a:xfrm>
          <a:prstGeom prst="rect">
            <a:avLst/>
          </a:prstGeom>
          <a:noFill/>
        </p:spPr>
        <p:txBody>
          <a:bodyPr wrap="none" rtlCol="0">
            <a:spAutoFit/>
          </a:bodyPr>
          <a:lstStyle/>
          <a:p>
            <a:pPr algn="ctr"/>
            <a:r>
              <a:rPr lang="en-GB" sz="1400" b="1" dirty="0">
                <a:solidFill>
                  <a:srgbClr val="FF0000"/>
                </a:solidFill>
                <a:latin typeface="Comic Sans MS" panose="030F0702030302020204" pitchFamily="66" charset="0"/>
              </a:rPr>
              <a:t>(√</a:t>
            </a:r>
            <a:r>
              <a:rPr lang="en-GB" sz="1400" b="1" dirty="0" smtClean="0">
                <a:solidFill>
                  <a:srgbClr val="FF0000"/>
                </a:solidFill>
                <a:latin typeface="Comic Sans MS" panose="030F0702030302020204" pitchFamily="66" charset="0"/>
              </a:rPr>
              <a:t>3,-1)</a:t>
            </a:r>
            <a:endParaRPr lang="en-GB" sz="1400" b="1" dirty="0">
              <a:solidFill>
                <a:srgbClr val="FF0000"/>
              </a:solidFill>
              <a:latin typeface="Comic Sans MS" panose="030F0702030302020204" pitchFamily="66" charset="0"/>
            </a:endParaRPr>
          </a:p>
        </p:txBody>
      </p:sp>
      <p:grpSp>
        <p:nvGrpSpPr>
          <p:cNvPr id="14" name="Group 13"/>
          <p:cNvGrpSpPr/>
          <p:nvPr/>
        </p:nvGrpSpPr>
        <p:grpSpPr>
          <a:xfrm>
            <a:off x="6172200" y="3200400"/>
            <a:ext cx="152400" cy="152400"/>
            <a:chOff x="5715000" y="3962400"/>
            <a:chExt cx="152400" cy="152400"/>
          </a:xfrm>
        </p:grpSpPr>
        <p:cxnSp>
          <p:nvCxnSpPr>
            <p:cNvPr id="15" name="Straight Connector 14"/>
            <p:cNvCxnSpPr/>
            <p:nvPr/>
          </p:nvCxnSpPr>
          <p:spPr>
            <a:xfrm>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H="1">
            <a:off x="6248400" y="2819400"/>
            <a:ext cx="1066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248400" y="2819400"/>
            <a:ext cx="0" cy="457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525417" y="2538350"/>
            <a:ext cx="402675" cy="307777"/>
          </a:xfrm>
          <a:prstGeom prst="rect">
            <a:avLst/>
          </a:prstGeom>
          <a:noFill/>
        </p:spPr>
        <p:txBody>
          <a:bodyPr wrap="none" rtlCol="0">
            <a:spAutoFit/>
          </a:bodyPr>
          <a:lstStyle/>
          <a:p>
            <a:pPr algn="ctr"/>
            <a:r>
              <a:rPr lang="en-GB" sz="1400" b="1" dirty="0" smtClean="0">
                <a:solidFill>
                  <a:srgbClr val="FF0000"/>
                </a:solidFill>
                <a:latin typeface="Comic Sans MS" panose="030F0702030302020204" pitchFamily="66" charset="0"/>
              </a:rPr>
              <a:t>√3</a:t>
            </a:r>
            <a:endParaRPr lang="en-GB" sz="1400" b="1" dirty="0">
              <a:solidFill>
                <a:srgbClr val="FF0000"/>
              </a:solidFill>
              <a:latin typeface="Comic Sans MS" panose="030F0702030302020204" pitchFamily="66" charset="0"/>
            </a:endParaRPr>
          </a:p>
        </p:txBody>
      </p:sp>
      <p:sp>
        <p:nvSpPr>
          <p:cNvPr id="20" name="TextBox 19"/>
          <p:cNvSpPr txBox="1"/>
          <p:nvPr/>
        </p:nvSpPr>
        <p:spPr>
          <a:xfrm>
            <a:off x="5963465" y="2879766"/>
            <a:ext cx="293670" cy="307777"/>
          </a:xfrm>
          <a:prstGeom prst="rect">
            <a:avLst/>
          </a:prstGeom>
          <a:noFill/>
        </p:spPr>
        <p:txBody>
          <a:bodyPr wrap="none" rtlCol="0">
            <a:spAutoFit/>
          </a:bodyPr>
          <a:lstStyle/>
          <a:p>
            <a:pPr algn="ctr"/>
            <a:r>
              <a:rPr lang="en-GB" sz="1400" b="1" dirty="0" smtClean="0">
                <a:solidFill>
                  <a:srgbClr val="FF0000"/>
                </a:solidFill>
                <a:latin typeface="Comic Sans MS" panose="030F0702030302020204" pitchFamily="66" charset="0"/>
              </a:rPr>
              <a:t>1</a:t>
            </a:r>
            <a:endParaRPr lang="en-GB" sz="1400" b="1" dirty="0">
              <a:solidFill>
                <a:srgbClr val="FF0000"/>
              </a:solidFill>
              <a:latin typeface="Comic Sans MS" panose="030F0702030302020204" pitchFamily="66" charset="0"/>
            </a:endParaRPr>
          </a:p>
        </p:txBody>
      </p:sp>
      <p:cxnSp>
        <p:nvCxnSpPr>
          <p:cNvPr id="21" name="Straight Connector 20"/>
          <p:cNvCxnSpPr/>
          <p:nvPr/>
        </p:nvCxnSpPr>
        <p:spPr>
          <a:xfrm flipV="1">
            <a:off x="6248400" y="2819401"/>
            <a:ext cx="1073727" cy="45719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934200" y="2362200"/>
            <a:ext cx="914400" cy="914400"/>
          </a:xfrm>
          <a:prstGeom prst="arc">
            <a:avLst>
              <a:gd name="adj1" fmla="val 9703191"/>
              <a:gd name="adj2" fmla="val 10859143"/>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TextBox 22"/>
          <p:cNvSpPr txBox="1"/>
          <p:nvPr/>
        </p:nvSpPr>
        <p:spPr>
          <a:xfrm>
            <a:off x="6653151" y="2755075"/>
            <a:ext cx="293670" cy="307777"/>
          </a:xfrm>
          <a:prstGeom prst="rect">
            <a:avLst/>
          </a:prstGeom>
          <a:noFill/>
        </p:spPr>
        <p:txBody>
          <a:bodyPr wrap="none" rtlCol="0">
            <a:spAutoFit/>
          </a:bodyPr>
          <a:lstStyle/>
          <a:p>
            <a:r>
              <a:rPr lang="el-GR" sz="1400" dirty="0" smtClean="0">
                <a:solidFill>
                  <a:srgbClr val="FF0000"/>
                </a:solidFill>
                <a:latin typeface="Comic Sans MS" panose="030F0702030302020204" pitchFamily="66" charset="0"/>
              </a:rPr>
              <a:t>θ</a:t>
            </a:r>
            <a:endParaRPr lang="en-GB" sz="1400" dirty="0">
              <a:solidFill>
                <a:srgbClr val="FF0000"/>
              </a:solidFill>
              <a:latin typeface="Comic Sans MS" panose="030F0702030302020204" pitchFamily="66" charset="0"/>
            </a:endParaRPr>
          </a:p>
        </p:txBody>
      </p:sp>
      <p:sp>
        <p:nvSpPr>
          <p:cNvPr id="24" name="TextBox 23"/>
          <p:cNvSpPr txBox="1"/>
          <p:nvPr/>
        </p:nvSpPr>
        <p:spPr>
          <a:xfrm>
            <a:off x="4132612" y="1460666"/>
            <a:ext cx="1471878" cy="307777"/>
          </a:xfrm>
          <a:prstGeom prst="rect">
            <a:avLst/>
          </a:prstGeom>
          <a:noFill/>
          <a:ln w="25400">
            <a:solidFill>
              <a:schemeClr val="tx1"/>
            </a:solidFill>
          </a:ln>
        </p:spPr>
        <p:txBody>
          <a:bodyPr wrap="none" rtlCol="0">
            <a:spAutoFit/>
          </a:bodyPr>
          <a:lstStyle/>
          <a:p>
            <a:r>
              <a:rPr lang="en-US" sz="1400" dirty="0" smtClean="0">
                <a:latin typeface="Comic Sans MS" panose="030F0702030302020204" pitchFamily="66" charset="0"/>
              </a:rPr>
              <a:t>Draw a diagram</a:t>
            </a:r>
            <a:endParaRPr lang="en-GB" sz="1400" dirty="0">
              <a:latin typeface="Comic Sans MS" panose="030F0702030302020204" pitchFamily="66" charset="0"/>
            </a:endParaRPr>
          </a:p>
        </p:txBody>
      </p:sp>
      <p:sp>
        <p:nvSpPr>
          <p:cNvPr id="25" name="TextBox 24"/>
          <p:cNvSpPr txBox="1"/>
          <p:nvPr/>
        </p:nvSpPr>
        <p:spPr>
          <a:xfrm>
            <a:off x="6755081" y="3067793"/>
            <a:ext cx="271228" cy="307777"/>
          </a:xfrm>
          <a:prstGeom prst="rect">
            <a:avLst/>
          </a:prstGeom>
          <a:noFill/>
        </p:spPr>
        <p:txBody>
          <a:bodyPr wrap="none" rtlCol="0">
            <a:spAutoFit/>
          </a:bodyPr>
          <a:lstStyle/>
          <a:p>
            <a:pPr algn="ctr"/>
            <a:r>
              <a:rPr lang="en-GB" sz="1400" b="1" dirty="0" smtClean="0">
                <a:solidFill>
                  <a:srgbClr val="FF0000"/>
                </a:solidFill>
                <a:latin typeface="Comic Sans MS" panose="030F0702030302020204" pitchFamily="66" charset="0"/>
              </a:rPr>
              <a:t>r</a:t>
            </a:r>
            <a:endParaRPr lang="en-GB" sz="1400" b="1"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1" name="TextBox 30"/>
              <p:cNvSpPr txBox="1"/>
              <p:nvPr/>
            </p:nvSpPr>
            <p:spPr>
              <a:xfrm>
                <a:off x="6283037" y="4639294"/>
                <a:ext cx="1597104" cy="51398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a:ea typeface="Cambria Math"/>
                            </a:rPr>
                          </m:ctrlPr>
                        </m:dPr>
                        <m:e>
                          <m:f>
                            <m:fPr>
                              <m:ctrlPr>
                                <a:rPr lang="en-US" sz="1600" b="0" i="1" smtClean="0">
                                  <a:latin typeface="Cambria Math"/>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6283037" y="4639294"/>
                <a:ext cx="1597104" cy="513987"/>
              </a:xfrm>
              <a:prstGeom prst="rect">
                <a:avLst/>
              </a:prstGeom>
              <a:blipFill rotWithShape="1">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258295" y="5172694"/>
                <a:ext cx="1769425" cy="645561"/>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a:ea typeface="Cambria Math"/>
                            </a:rPr>
                          </m:ctrlPr>
                        </m:dPr>
                        <m:e>
                          <m:f>
                            <m:fPr>
                              <m:ctrlPr>
                                <a:rPr lang="en-US" sz="1600" b="0" i="1" smtClean="0">
                                  <a:latin typeface="Cambria Math"/>
                                  <a:ea typeface="Cambria Math"/>
                                </a:rPr>
                              </m:ctrlPr>
                            </m:fPr>
                            <m:num>
                              <m:r>
                                <a:rPr lang="en-US" sz="1600" b="0" i="1" smtClean="0">
                                  <a:latin typeface="Cambria Math"/>
                                  <a:ea typeface="Cambria Math"/>
                                </a:rPr>
                                <m:t>1</m:t>
                              </m:r>
                            </m:num>
                            <m:den>
                              <m:rad>
                                <m:radPr>
                                  <m:degHide m:val="on"/>
                                  <m:ctrlPr>
                                    <a:rPr lang="en-US" sz="1600" b="0" i="1" smtClean="0">
                                      <a:latin typeface="Cambria Math"/>
                                      <a:ea typeface="Cambria Math"/>
                                    </a:rPr>
                                  </m:ctrlPr>
                                </m:radPr>
                                <m:deg/>
                                <m:e>
                                  <m:r>
                                    <a:rPr lang="en-US" sz="1600" b="0" i="1" smtClean="0">
                                      <a:latin typeface="Cambria Math"/>
                                      <a:ea typeface="Cambria Math"/>
                                    </a:rPr>
                                    <m:t>3</m:t>
                                  </m:r>
                                </m:e>
                              </m:rad>
                            </m:den>
                          </m:f>
                        </m:e>
                      </m:d>
                    </m:oMath>
                  </m:oMathPara>
                </a14:m>
                <a:endParaRPr lang="en-GB" sz="1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258295" y="5172694"/>
                <a:ext cx="1769425" cy="645561"/>
              </a:xfrm>
              <a:prstGeom prst="rect">
                <a:avLst/>
              </a:prstGeom>
              <a:blipFill rotWithShape="1">
                <a:blip r:embed="rId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6211786" y="5834743"/>
                <a:ext cx="830282" cy="510781"/>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f>
                        <m:fPr>
                          <m:ctrlPr>
                            <a:rPr lang="en-US" sz="1600" b="0" i="1" smtClean="0">
                              <a:latin typeface="Cambria Math"/>
                              <a:ea typeface="Cambria Math"/>
                            </a:rPr>
                          </m:ctrlPr>
                        </m:fPr>
                        <m:num>
                          <m:r>
                            <a:rPr lang="en-US" sz="1600" b="0" i="1" smtClean="0">
                              <a:latin typeface="Cambria Math"/>
                              <a:ea typeface="Cambria Math"/>
                            </a:rPr>
                            <m:t>𝜋</m:t>
                          </m:r>
                        </m:num>
                        <m:den>
                          <m:r>
                            <a:rPr lang="en-US" sz="1600" b="0" i="1" smtClean="0">
                              <a:latin typeface="Cambria Math"/>
                              <a:ea typeface="Cambria Math"/>
                            </a:rPr>
                            <m:t>6</m:t>
                          </m:r>
                        </m:den>
                      </m:f>
                    </m:oMath>
                  </m:oMathPara>
                </a14:m>
                <a:endParaRPr lang="en-GB" sz="1600" dirty="0"/>
              </a:p>
            </p:txBody>
          </p:sp>
        </mc:Choice>
        <mc:Fallback xmlns="">
          <p:sp>
            <p:nvSpPr>
              <p:cNvPr id="33" name="TextBox 32"/>
              <p:cNvSpPr txBox="1">
                <a:spLocks noRot="1" noChangeAspect="1" noMove="1" noResize="1" noEditPoints="1" noAdjustHandles="1" noChangeArrowheads="1" noChangeShapeType="1" noTextEdit="1"/>
              </p:cNvSpPr>
              <p:nvPr/>
            </p:nvSpPr>
            <p:spPr>
              <a:xfrm>
                <a:off x="6211786" y="5834743"/>
                <a:ext cx="830282" cy="510781"/>
              </a:xfrm>
              <a:prstGeom prst="rect">
                <a:avLst/>
              </a:prstGeom>
              <a:blipFill rotWithShape="1">
                <a:blip r:embed="rId10"/>
                <a:stretch>
                  <a:fillRect b="-3571"/>
                </a:stretch>
              </a:blipFill>
              <a:ln w="25400">
                <a:noFill/>
              </a:ln>
            </p:spPr>
            <p:txBody>
              <a:bodyPr/>
              <a:lstStyle/>
              <a:p>
                <a:r>
                  <a:rPr lang="en-GB">
                    <a:noFill/>
                  </a:rPr>
                  <a:t> </a:t>
                </a:r>
              </a:p>
            </p:txBody>
          </p:sp>
        </mc:Fallback>
      </mc:AlternateContent>
      <p:sp>
        <p:nvSpPr>
          <p:cNvPr id="34" name="TextBox 33"/>
          <p:cNvSpPr txBox="1"/>
          <p:nvPr/>
        </p:nvSpPr>
        <p:spPr>
          <a:xfrm>
            <a:off x="8099962" y="5458691"/>
            <a:ext cx="1044038" cy="646331"/>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 in degrees or radians</a:t>
            </a:r>
            <a:endParaRPr lang="en-GB" sz="1200" dirty="0">
              <a:solidFill>
                <a:srgbClr val="FF0000"/>
              </a:solidFill>
              <a:latin typeface="Comic Sans MS" panose="030F0702030302020204" pitchFamily="66" charset="0"/>
            </a:endParaRPr>
          </a:p>
        </p:txBody>
      </p:sp>
      <p:sp>
        <p:nvSpPr>
          <p:cNvPr id="35" name="Arc 34"/>
          <p:cNvSpPr/>
          <p:nvPr/>
        </p:nvSpPr>
        <p:spPr>
          <a:xfrm>
            <a:off x="7730837" y="4944094"/>
            <a:ext cx="381000" cy="6096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Arc 35"/>
          <p:cNvSpPr/>
          <p:nvPr/>
        </p:nvSpPr>
        <p:spPr>
          <a:xfrm>
            <a:off x="7730837" y="5553694"/>
            <a:ext cx="381000" cy="4572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TextBox 36"/>
          <p:cNvSpPr txBox="1"/>
          <p:nvPr/>
        </p:nvSpPr>
        <p:spPr>
          <a:xfrm>
            <a:off x="8111837" y="5020294"/>
            <a:ext cx="8382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x and y</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8" name="TextBox 37"/>
              <p:cNvSpPr txBox="1"/>
              <p:nvPr/>
            </p:nvSpPr>
            <p:spPr>
              <a:xfrm>
                <a:off x="3715987" y="4713514"/>
                <a:ext cx="1373068" cy="33855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3715987" y="4713514"/>
                <a:ext cx="1373068" cy="338554"/>
              </a:xfrm>
              <a:prstGeom prst="rect">
                <a:avLst/>
              </a:prstGeom>
              <a:blipFill rotWithShape="1">
                <a:blip r:embed="rId11"/>
                <a:stretch>
                  <a:fillRect b="-1786"/>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3715987" y="5170714"/>
                <a:ext cx="1578317" cy="367601"/>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i="1">
                              <a:latin typeface="Cambria Math"/>
                            </a:rPr>
                          </m:ctrlPr>
                        </m:sSupPr>
                        <m:e>
                          <m:r>
                            <a:rPr lang="en-US" sz="1600" i="1">
                              <a:latin typeface="Cambria Math"/>
                            </a:rPr>
                            <m:t>(</m:t>
                          </m:r>
                          <m:rad>
                            <m:radPr>
                              <m:degHide m:val="on"/>
                              <m:ctrlPr>
                                <a:rPr lang="en-US" sz="1600" i="1">
                                  <a:latin typeface="Cambria Math"/>
                                </a:rPr>
                              </m:ctrlPr>
                            </m:radPr>
                            <m:deg/>
                            <m:e>
                              <m:r>
                                <a:rPr lang="en-US" sz="1600" i="1">
                                  <a:latin typeface="Cambria Math"/>
                                </a:rPr>
                                <m:t>3</m:t>
                              </m:r>
                            </m:e>
                          </m:rad>
                          <m:r>
                            <a:rPr lang="en-US" sz="1600" i="1">
                              <a:latin typeface="Cambria Math"/>
                            </a:rPr>
                            <m:t>)</m:t>
                          </m:r>
                        </m:e>
                        <m:sup>
                          <m:r>
                            <a:rPr lang="en-US" sz="1600" i="1">
                              <a:latin typeface="Cambria Math"/>
                            </a:rPr>
                            <m:t>2</m:t>
                          </m:r>
                        </m:sup>
                      </m:sSup>
                      <m:r>
                        <a:rPr lang="en-US" sz="1600" i="1">
                          <a:latin typeface="Cambria Math"/>
                        </a:rPr>
                        <m:t>+</m:t>
                      </m:r>
                      <m:sSup>
                        <m:sSupPr>
                          <m:ctrlPr>
                            <a:rPr lang="en-US" sz="1600" i="1">
                              <a:latin typeface="Cambria Math"/>
                            </a:rPr>
                          </m:ctrlPr>
                        </m:sSupPr>
                        <m:e>
                          <m:r>
                            <a:rPr lang="en-US" sz="1600" i="1">
                              <a:latin typeface="Cambria Math"/>
                            </a:rPr>
                            <m:t>1</m:t>
                          </m:r>
                        </m:e>
                        <m:sup>
                          <m:r>
                            <a:rPr lang="en-US" sz="1600" i="1">
                              <a:latin typeface="Cambria Math"/>
                            </a:rPr>
                            <m:t>2</m:t>
                          </m:r>
                        </m:sup>
                      </m:sSup>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3715987" y="5170714"/>
                <a:ext cx="1578317" cy="367601"/>
              </a:xfrm>
              <a:prstGeom prst="rect">
                <a:avLst/>
              </a:prstGeom>
              <a:blipFill rotWithShape="1">
                <a:blip r:embed="rId12"/>
                <a:stretch>
                  <a:fillRect b="-8197"/>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780311" y="5639790"/>
                <a:ext cx="803564" cy="33855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𝑟</m:t>
                      </m:r>
                      <m:r>
                        <a:rPr lang="en-US" sz="1600" b="0" i="1" smtClean="0">
                          <a:latin typeface="Cambria Math"/>
                        </a:rPr>
                        <m:t>=2</m:t>
                      </m:r>
                    </m:oMath>
                  </m:oMathPara>
                </a14:m>
                <a:endParaRPr lang="en-GB" sz="1600" dirty="0"/>
              </a:p>
            </p:txBody>
          </p:sp>
        </mc:Choice>
        <mc:Fallback xmlns="">
          <p:sp>
            <p:nvSpPr>
              <p:cNvPr id="40" name="TextBox 39"/>
              <p:cNvSpPr txBox="1">
                <a:spLocks noRot="1" noChangeAspect="1" noMove="1" noResize="1" noEditPoints="1" noAdjustHandles="1" noChangeArrowheads="1" noChangeShapeType="1" noTextEdit="1"/>
              </p:cNvSpPr>
              <p:nvPr/>
            </p:nvSpPr>
            <p:spPr>
              <a:xfrm>
                <a:off x="3780311" y="5639790"/>
                <a:ext cx="803564" cy="338554"/>
              </a:xfrm>
              <a:prstGeom prst="rect">
                <a:avLst/>
              </a:prstGeom>
              <a:blipFill rotWithShape="1">
                <a:blip r:embed="rId13"/>
                <a:stretch>
                  <a:fillRect/>
                </a:stretch>
              </a:blipFill>
              <a:ln w="25400">
                <a:noFill/>
              </a:ln>
            </p:spPr>
            <p:txBody>
              <a:bodyPr/>
              <a:lstStyle/>
              <a:p>
                <a:r>
                  <a:rPr lang="en-GB">
                    <a:noFill/>
                  </a:rPr>
                  <a:t> </a:t>
                </a:r>
              </a:p>
            </p:txBody>
          </p:sp>
        </mc:Fallback>
      </mc:AlternateContent>
      <p:sp>
        <p:nvSpPr>
          <p:cNvPr id="41" name="TextBox 40"/>
          <p:cNvSpPr txBox="1"/>
          <p:nvPr/>
        </p:nvSpPr>
        <p:spPr>
          <a:xfrm>
            <a:off x="5346865" y="4889665"/>
            <a:ext cx="838200" cy="461665"/>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Sub in x and y</a:t>
            </a:r>
            <a:endParaRPr lang="en-GB" sz="1200" dirty="0">
              <a:solidFill>
                <a:srgbClr val="FF0000"/>
              </a:solidFill>
              <a:latin typeface="Comic Sans MS" panose="030F0702030302020204" pitchFamily="66" charset="0"/>
            </a:endParaRPr>
          </a:p>
        </p:txBody>
      </p:sp>
      <p:sp>
        <p:nvSpPr>
          <p:cNvPr id="42" name="Arc 41"/>
          <p:cNvSpPr/>
          <p:nvPr/>
        </p:nvSpPr>
        <p:spPr>
          <a:xfrm>
            <a:off x="5042065" y="5367645"/>
            <a:ext cx="384958" cy="456891"/>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Arc 42"/>
          <p:cNvSpPr/>
          <p:nvPr/>
        </p:nvSpPr>
        <p:spPr>
          <a:xfrm>
            <a:off x="5042065" y="4889665"/>
            <a:ext cx="381000" cy="477672"/>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TextBox 43"/>
          <p:cNvSpPr txBox="1"/>
          <p:nvPr/>
        </p:nvSpPr>
        <p:spPr>
          <a:xfrm>
            <a:off x="5423065" y="5423065"/>
            <a:ext cx="838200" cy="276999"/>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Calculate</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5" name="TextBox 44"/>
              <p:cNvSpPr txBox="1"/>
              <p:nvPr/>
            </p:nvSpPr>
            <p:spPr>
              <a:xfrm>
                <a:off x="181098" y="5176651"/>
                <a:ext cx="1147109" cy="3676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m:t>
                      </m:r>
                      <m:r>
                        <a:rPr lang="en-US" sz="1600" i="1">
                          <a:latin typeface="Cambria Math"/>
                        </a:rPr>
                        <m:t>−</m:t>
                      </m:r>
                      <m:rad>
                        <m:radPr>
                          <m:degHide m:val="on"/>
                          <m:ctrlPr>
                            <a:rPr lang="en-US" sz="1600" i="1">
                              <a:latin typeface="Cambria Math"/>
                            </a:rPr>
                          </m:ctrlPr>
                        </m:radPr>
                        <m:deg/>
                        <m:e>
                          <m:r>
                            <a:rPr lang="en-US" sz="1600" i="1">
                              <a:latin typeface="Cambria Math"/>
                            </a:rPr>
                            <m:t>3</m:t>
                          </m:r>
                        </m:e>
                      </m:rad>
                      <m:r>
                        <a:rPr lang="en-US" sz="1600" i="1">
                          <a:latin typeface="Cambria Math"/>
                        </a:rPr>
                        <m:t>,−1)</m:t>
                      </m:r>
                    </m:oMath>
                  </m:oMathPara>
                </a14:m>
                <a:endParaRPr lang="en-GB" sz="1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181098" y="5176651"/>
                <a:ext cx="1147109" cy="367601"/>
              </a:xfrm>
              <a:prstGeom prst="rect">
                <a:avLst/>
              </a:prstGeom>
              <a:blipFill rotWithShape="1">
                <a:blip r:embed="rId14"/>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2504704" y="5093524"/>
                <a:ext cx="863634" cy="5585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GB" sz="1600" i="1" smtClean="0">
                              <a:latin typeface="Cambria Math"/>
                            </a:rPr>
                          </m:ctrlPr>
                        </m:dPr>
                        <m:e>
                          <m:r>
                            <a:rPr lang="en-US" sz="1600" b="0" i="1" smtClean="0">
                              <a:latin typeface="Cambria Math"/>
                            </a:rPr>
                            <m:t>2,</m:t>
                          </m:r>
                          <m:f>
                            <m:fPr>
                              <m:ctrlPr>
                                <a:rPr lang="en-US" sz="1600" b="0" i="1" smtClean="0">
                                  <a:latin typeface="Cambria Math"/>
                                </a:rPr>
                              </m:ctrlPr>
                            </m:fPr>
                            <m:num>
                              <m:r>
                                <a:rPr lang="en-US" sz="1600" b="0" i="1" smtClean="0">
                                  <a:latin typeface="Cambria Math"/>
                                </a:rPr>
                                <m:t>7</m:t>
                              </m:r>
                              <m:r>
                                <a:rPr lang="en-US" sz="1600" b="0" i="1" smtClean="0">
                                  <a:latin typeface="Cambria Math"/>
                                  <a:ea typeface="Cambria Math"/>
                                </a:rPr>
                                <m:t>𝜋</m:t>
                              </m:r>
                            </m:num>
                            <m:den>
                              <m:r>
                                <a:rPr lang="en-US" sz="1600" b="0" i="1" smtClean="0">
                                  <a:latin typeface="Cambria Math"/>
                                </a:rPr>
                                <m:t>6</m:t>
                              </m:r>
                            </m:den>
                          </m:f>
                        </m:e>
                      </m:d>
                    </m:oMath>
                  </m:oMathPara>
                </a14:m>
                <a:endParaRPr lang="en-GB" sz="1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2504704" y="5093524"/>
                <a:ext cx="863634" cy="558551"/>
              </a:xfrm>
              <a:prstGeom prst="rect">
                <a:avLst/>
              </a:prstGeom>
              <a:blipFill rotWithShape="1">
                <a:blip r:embed="rId15"/>
                <a:stretch>
                  <a:fillRect/>
                </a:stretch>
              </a:blipFill>
            </p:spPr>
            <p:txBody>
              <a:bodyPr/>
              <a:lstStyle/>
              <a:p>
                <a:r>
                  <a:rPr lang="en-GB">
                    <a:noFill/>
                  </a:rPr>
                  <a:t> </a:t>
                </a:r>
              </a:p>
            </p:txBody>
          </p:sp>
        </mc:Fallback>
      </mc:AlternateContent>
      <p:cxnSp>
        <p:nvCxnSpPr>
          <p:cNvPr id="47" name="Straight Arrow Connector 46"/>
          <p:cNvCxnSpPr/>
          <p:nvPr/>
        </p:nvCxnSpPr>
        <p:spPr>
          <a:xfrm>
            <a:off x="1345870" y="5390407"/>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61258" y="4797631"/>
            <a:ext cx="864339" cy="276999"/>
          </a:xfrm>
          <a:prstGeom prst="rect">
            <a:avLst/>
          </a:prstGeom>
          <a:noFill/>
        </p:spPr>
        <p:txBody>
          <a:bodyPr wrap="none" rtlCol="0">
            <a:spAutoFit/>
          </a:bodyPr>
          <a:lstStyle/>
          <a:p>
            <a:r>
              <a:rPr lang="en-US" sz="1200" u="sng" dirty="0" smtClean="0">
                <a:latin typeface="Comic Sans MS" panose="030F0702030302020204" pitchFamily="66" charset="0"/>
              </a:rPr>
              <a:t>Cartesian</a:t>
            </a:r>
            <a:endParaRPr lang="en-GB" sz="1200" u="sng" dirty="0">
              <a:latin typeface="Comic Sans MS" panose="030F0702030302020204" pitchFamily="66" charset="0"/>
            </a:endParaRPr>
          </a:p>
        </p:txBody>
      </p:sp>
      <p:sp>
        <p:nvSpPr>
          <p:cNvPr id="49" name="TextBox 48"/>
          <p:cNvSpPr txBox="1"/>
          <p:nvPr/>
        </p:nvSpPr>
        <p:spPr>
          <a:xfrm>
            <a:off x="2646219" y="4795653"/>
            <a:ext cx="538930" cy="276999"/>
          </a:xfrm>
          <a:prstGeom prst="rect">
            <a:avLst/>
          </a:prstGeom>
          <a:noFill/>
        </p:spPr>
        <p:txBody>
          <a:bodyPr wrap="none" rtlCol="0">
            <a:spAutoFit/>
          </a:bodyPr>
          <a:lstStyle/>
          <a:p>
            <a:r>
              <a:rPr lang="en-US" sz="1200" u="sng" dirty="0" smtClean="0">
                <a:latin typeface="Comic Sans MS" panose="030F0702030302020204" pitchFamily="66" charset="0"/>
              </a:rPr>
              <a:t>Polar</a:t>
            </a:r>
            <a:endParaRPr lang="en-GB" sz="1200" u="sng" dirty="0">
              <a:latin typeface="Comic Sans MS" panose="030F0702030302020204" pitchFamily="66" charset="0"/>
            </a:endParaRPr>
          </a:p>
        </p:txBody>
      </p:sp>
      <p:sp>
        <p:nvSpPr>
          <p:cNvPr id="50" name="TextBox 49"/>
          <p:cNvSpPr txBox="1"/>
          <p:nvPr/>
        </p:nvSpPr>
        <p:spPr>
          <a:xfrm>
            <a:off x="130629" y="5967350"/>
            <a:ext cx="3918857" cy="646331"/>
          </a:xfrm>
          <a:prstGeom prst="rect">
            <a:avLst/>
          </a:prstGeom>
          <a:noFill/>
        </p:spPr>
        <p:txBody>
          <a:bodyPr wrap="square" rtlCol="0">
            <a:spAutoFit/>
          </a:bodyPr>
          <a:lstStyle/>
          <a:p>
            <a:pPr algn="ctr"/>
            <a:r>
              <a:rPr lang="en-US" sz="1200" dirty="0" smtClean="0">
                <a:solidFill>
                  <a:srgbClr val="FF0000"/>
                </a:solidFill>
                <a:latin typeface="Comic Sans MS" panose="030F0702030302020204" pitchFamily="66" charset="0"/>
              </a:rPr>
              <a:t>Notice we added </a:t>
            </a:r>
            <a:r>
              <a:rPr lang="el-GR" sz="1200" dirty="0" smtClean="0">
                <a:solidFill>
                  <a:srgbClr val="FF0000"/>
                </a:solidFill>
                <a:latin typeface="Comic Sans MS" panose="030F0702030302020204" pitchFamily="66" charset="0"/>
              </a:rPr>
              <a:t>π</a:t>
            </a:r>
            <a:r>
              <a:rPr lang="en-US" sz="1200" dirty="0" smtClean="0">
                <a:solidFill>
                  <a:srgbClr val="FF0000"/>
                </a:solidFill>
                <a:latin typeface="Comic Sans MS" panose="030F0702030302020204" pitchFamily="66" charset="0"/>
              </a:rPr>
              <a:t> to the angle, so it would be in the correct quadrant (</a:t>
            </a:r>
            <a:r>
              <a:rPr lang="el-GR" sz="1200" baseline="30000" dirty="0" smtClean="0">
                <a:solidFill>
                  <a:srgbClr val="FF0000"/>
                </a:solidFill>
                <a:latin typeface="Comic Sans MS" panose="030F0702030302020204" pitchFamily="66" charset="0"/>
              </a:rPr>
              <a:t>π</a:t>
            </a:r>
            <a:r>
              <a:rPr lang="en-US" sz="1200" dirty="0" smtClean="0">
                <a:solidFill>
                  <a:srgbClr val="FF0000"/>
                </a:solidFill>
                <a:latin typeface="Comic Sans MS" panose="030F0702030302020204" pitchFamily="66" charset="0"/>
              </a:rPr>
              <a:t>/</a:t>
            </a:r>
            <a:r>
              <a:rPr lang="en-US" sz="1200" baseline="-25000" dirty="0" smtClean="0">
                <a:solidFill>
                  <a:srgbClr val="FF0000"/>
                </a:solidFill>
                <a:latin typeface="Comic Sans MS" panose="030F0702030302020204" pitchFamily="66" charset="0"/>
              </a:rPr>
              <a:t>6</a:t>
            </a:r>
            <a:r>
              <a:rPr lang="en-US" sz="1200" dirty="0" smtClean="0">
                <a:solidFill>
                  <a:srgbClr val="FF0000"/>
                </a:solidFill>
                <a:latin typeface="Comic Sans MS" panose="030F0702030302020204" pitchFamily="66" charset="0"/>
              </a:rPr>
              <a:t> on its own when measured clockwise would not be in the right place!)</a:t>
            </a:r>
            <a:endParaRPr lang="en-GB" sz="1200" dirty="0">
              <a:solidFill>
                <a:srgbClr val="FF0000"/>
              </a:solidFill>
              <a:latin typeface="Comic Sans MS" panose="030F0702030302020204" pitchFamily="66" charset="0"/>
            </a:endParaRPr>
          </a:p>
        </p:txBody>
      </p:sp>
      <p:cxnSp>
        <p:nvCxnSpPr>
          <p:cNvPr id="52" name="Straight Arrow Connector 51"/>
          <p:cNvCxnSpPr/>
          <p:nvPr/>
        </p:nvCxnSpPr>
        <p:spPr>
          <a:xfrm flipV="1">
            <a:off x="2814453" y="5693336"/>
            <a:ext cx="183248" cy="30370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98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5"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par>
                                <p:cTn id="21" presetID="3" presetClass="entr" presetSubtype="1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par>
                                <p:cTn id="24" presetID="3" presetClass="entr" presetSubtype="5"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vertical)">
                                      <p:cBhvr>
                                        <p:cTn id="26" dur="500"/>
                                        <p:tgtEl>
                                          <p:spTgt spid="17"/>
                                        </p:tgtEl>
                                      </p:cBhvr>
                                    </p:animEffect>
                                  </p:childTnLst>
                                </p:cTn>
                              </p:par>
                              <p:par>
                                <p:cTn id="27" presetID="3" presetClass="entr" presetSubtype="1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linds(horizontal)">
                                      <p:cBhvr>
                                        <p:cTn id="29" dur="500"/>
                                        <p:tgtEl>
                                          <p:spTgt spid="1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linds(horizontal)">
                                      <p:cBhvr>
                                        <p:cTn id="35" dur="500"/>
                                        <p:tgtEl>
                                          <p:spTgt spid="20"/>
                                        </p:tgtEl>
                                      </p:cBhvr>
                                    </p:animEffect>
                                  </p:childTnLst>
                                </p:cTn>
                              </p:par>
                              <p:par>
                                <p:cTn id="36" presetID="3" presetClass="entr" presetSubtype="1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linds(horizontal)">
                                      <p:cBhvr>
                                        <p:cTn id="38" dur="500"/>
                                        <p:tgtEl>
                                          <p:spTgt spid="21"/>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linds(horizontal)">
                                      <p:cBhvr>
                                        <p:cTn id="41" dur="500"/>
                                        <p:tgtEl>
                                          <p:spTgt spid="22"/>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linds(horizontal)">
                                      <p:cBhvr>
                                        <p:cTn id="44" dur="500"/>
                                        <p:tgtEl>
                                          <p:spTgt spid="23"/>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linds(horizont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linds(horizontal)">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blinds(horizontal)">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blinds(horizontal)">
                                      <p:cBhvr>
                                        <p:cTn id="62" dur="500"/>
                                        <p:tgtEl>
                                          <p:spTgt spid="4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blinds(horizontal)">
                                      <p:cBhvr>
                                        <p:cTn id="67" dur="5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blinds(horizontal)">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blinds(horizontal)">
                                      <p:cBhvr>
                                        <p:cTn id="77" dur="500"/>
                                        <p:tgtEl>
                                          <p:spTgt spid="44"/>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blinds(horizontal)">
                                      <p:cBhvr>
                                        <p:cTn id="82" dur="500"/>
                                        <p:tgtEl>
                                          <p:spTgt spid="40"/>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blinds(horizontal)">
                                      <p:cBhvr>
                                        <p:cTn id="87" dur="500"/>
                                        <p:tgtEl>
                                          <p:spTgt spid="31"/>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blinds(horizontal)">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blinds(horizontal)">
                                      <p:cBhvr>
                                        <p:cTn id="97" dur="500"/>
                                        <p:tgtEl>
                                          <p:spTgt spid="37"/>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blinds(horizontal)">
                                      <p:cBhvr>
                                        <p:cTn id="102" dur="500"/>
                                        <p:tgtEl>
                                          <p:spTgt spid="32"/>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blinds(horizontal)">
                                      <p:cBhvr>
                                        <p:cTn id="107" dur="500"/>
                                        <p:tgtEl>
                                          <p:spTgt spid="36"/>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34"/>
                                        </p:tgtEl>
                                        <p:attrNameLst>
                                          <p:attrName>style.visibility</p:attrName>
                                        </p:attrNameLst>
                                      </p:cBhvr>
                                      <p:to>
                                        <p:strVal val="visible"/>
                                      </p:to>
                                    </p:set>
                                    <p:animEffect transition="in" filter="blinds(horizontal)">
                                      <p:cBhvr>
                                        <p:cTn id="112" dur="500"/>
                                        <p:tgtEl>
                                          <p:spTgt spid="34"/>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blinds(horizontal)">
                                      <p:cBhvr>
                                        <p:cTn id="117" dur="500"/>
                                        <p:tgtEl>
                                          <p:spTgt spid="33"/>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48"/>
                                        </p:tgtEl>
                                        <p:attrNameLst>
                                          <p:attrName>style.visibility</p:attrName>
                                        </p:attrNameLst>
                                      </p:cBhvr>
                                      <p:to>
                                        <p:strVal val="visible"/>
                                      </p:to>
                                    </p:set>
                                    <p:animEffect transition="in" filter="blinds(horizontal)">
                                      <p:cBhvr>
                                        <p:cTn id="122" dur="500"/>
                                        <p:tgtEl>
                                          <p:spTgt spid="48"/>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blinds(horizontal)">
                                      <p:cBhvr>
                                        <p:cTn id="127" dur="500"/>
                                        <p:tgtEl>
                                          <p:spTgt spid="45"/>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5" fill="hold" nodeType="clickEffect">
                                  <p:stCondLst>
                                    <p:cond delay="0"/>
                                  </p:stCondLst>
                                  <p:childTnLst>
                                    <p:set>
                                      <p:cBhvr>
                                        <p:cTn id="131" dur="1" fill="hold">
                                          <p:stCondLst>
                                            <p:cond delay="0"/>
                                          </p:stCondLst>
                                        </p:cTn>
                                        <p:tgtEl>
                                          <p:spTgt spid="47"/>
                                        </p:tgtEl>
                                        <p:attrNameLst>
                                          <p:attrName>style.visibility</p:attrName>
                                        </p:attrNameLst>
                                      </p:cBhvr>
                                      <p:to>
                                        <p:strVal val="visible"/>
                                      </p:to>
                                    </p:set>
                                    <p:animEffect transition="in" filter="blinds(vertical)">
                                      <p:cBhvr>
                                        <p:cTn id="132" dur="500"/>
                                        <p:tgtEl>
                                          <p:spTgt spid="47"/>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49"/>
                                        </p:tgtEl>
                                        <p:attrNameLst>
                                          <p:attrName>style.visibility</p:attrName>
                                        </p:attrNameLst>
                                      </p:cBhvr>
                                      <p:to>
                                        <p:strVal val="visible"/>
                                      </p:to>
                                    </p:set>
                                    <p:animEffect transition="in" filter="blinds(horizontal)">
                                      <p:cBhvr>
                                        <p:cTn id="137" dur="500"/>
                                        <p:tgtEl>
                                          <p:spTgt spid="49"/>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46"/>
                                        </p:tgtEl>
                                        <p:attrNameLst>
                                          <p:attrName>style.visibility</p:attrName>
                                        </p:attrNameLst>
                                      </p:cBhvr>
                                      <p:to>
                                        <p:strVal val="visible"/>
                                      </p:to>
                                    </p:set>
                                    <p:animEffect transition="in" filter="blinds(horizontal)">
                                      <p:cBhvr>
                                        <p:cTn id="142" dur="500"/>
                                        <p:tgtEl>
                                          <p:spTgt spid="46"/>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nodeType="clickEffect">
                                  <p:stCondLst>
                                    <p:cond delay="0"/>
                                  </p:stCondLst>
                                  <p:childTnLst>
                                    <p:set>
                                      <p:cBhvr>
                                        <p:cTn id="146" dur="1" fill="hold">
                                          <p:stCondLst>
                                            <p:cond delay="0"/>
                                          </p:stCondLst>
                                        </p:cTn>
                                        <p:tgtEl>
                                          <p:spTgt spid="52"/>
                                        </p:tgtEl>
                                        <p:attrNameLst>
                                          <p:attrName>style.visibility</p:attrName>
                                        </p:attrNameLst>
                                      </p:cBhvr>
                                      <p:to>
                                        <p:strVal val="visible"/>
                                      </p:to>
                                    </p:set>
                                    <p:animEffect transition="in" filter="blinds(horizontal)">
                                      <p:cBhvr>
                                        <p:cTn id="147" dur="500"/>
                                        <p:tgtEl>
                                          <p:spTgt spid="52"/>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50"/>
                                        </p:tgtEl>
                                        <p:attrNameLst>
                                          <p:attrName>style.visibility</p:attrName>
                                        </p:attrNameLst>
                                      </p:cBhvr>
                                      <p:to>
                                        <p:strVal val="visible"/>
                                      </p:to>
                                    </p:set>
                                    <p:animEffect transition="in" filter="blinds(horizontal)">
                                      <p:cBhvr>
                                        <p:cTn id="15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2" grpId="0" animBg="1"/>
      <p:bldP spid="23" grpId="0"/>
      <p:bldP spid="24" grpId="0" animBg="1"/>
      <p:bldP spid="25" grpId="0"/>
      <p:bldP spid="31" grpId="0"/>
      <p:bldP spid="32" grpId="0"/>
      <p:bldP spid="33" grpId="0"/>
      <p:bldP spid="34" grpId="0"/>
      <p:bldP spid="35" grpId="0" animBg="1"/>
      <p:bldP spid="36" grpId="0" animBg="1"/>
      <p:bldP spid="37" grpId="0"/>
      <p:bldP spid="38" grpId="0"/>
      <p:bldP spid="39" grpId="0"/>
      <p:bldP spid="40" grpId="0"/>
      <p:bldP spid="41" grpId="0"/>
      <p:bldP spid="42" grpId="0" animBg="1"/>
      <p:bldP spid="43" grpId="0" animBg="1"/>
      <p:bldP spid="44" grpId="0"/>
      <p:bldP spid="45" grpId="0"/>
      <p:bldP spid="46" grpId="0"/>
      <p:bldP spid="48" grpId="0"/>
      <p:bldP spid="49" grpId="0"/>
      <p:bldP spid="5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1138</TotalTime>
  <Words>15811</Words>
  <Application>Microsoft Office PowerPoint</Application>
  <PresentationFormat>On-screen Show (4:3)</PresentationFormat>
  <Paragraphs>2559</Paragraphs>
  <Slides>89</Slides>
  <Notes>12</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Office Theme</vt:lpstr>
      <vt:lpstr>PowerPoint Presentation</vt:lpstr>
      <vt:lpstr>Introduction</vt:lpstr>
      <vt:lpstr>PowerPoint Presentation</vt:lpstr>
      <vt:lpstr>Polar Coordinates</vt:lpstr>
      <vt:lpstr>Polar Coordinates</vt:lpstr>
      <vt:lpstr>Polar Coordinates</vt:lpstr>
      <vt:lpstr>Polar Coordinates</vt:lpstr>
      <vt:lpstr>Polar Coordinates</vt:lpstr>
      <vt:lpstr>Polar Coordinates</vt:lpstr>
      <vt:lpstr>Polar Coordinates</vt:lpstr>
      <vt:lpstr>Polar Coordinates</vt:lpstr>
      <vt:lpstr>PowerPoint Presentation</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PowerPoint Presentation</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PowerPoint Presentation</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PowerPoint Presentation</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dc:creator>
  <cp:lastModifiedBy>TownerH</cp:lastModifiedBy>
  <cp:revision>220</cp:revision>
  <dcterms:created xsi:type="dcterms:W3CDTF">2006-08-16T00:00:00Z</dcterms:created>
  <dcterms:modified xsi:type="dcterms:W3CDTF">2017-03-11T08:17:24Z</dcterms:modified>
</cp:coreProperties>
</file>