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1"/>
  </p:notesMasterIdLst>
  <p:sldIdLst>
    <p:sldId id="256" r:id="rId2"/>
    <p:sldId id="259" r:id="rId3"/>
    <p:sldId id="258" r:id="rId4"/>
    <p:sldId id="262" r:id="rId5"/>
    <p:sldId id="268" r:id="rId6"/>
    <p:sldId id="269" r:id="rId7"/>
    <p:sldId id="270" r:id="rId8"/>
    <p:sldId id="267" r:id="rId9"/>
    <p:sldId id="272" r:id="rId10"/>
    <p:sldId id="273" r:id="rId11"/>
    <p:sldId id="274" r:id="rId12"/>
    <p:sldId id="275" r:id="rId13"/>
    <p:sldId id="276" r:id="rId14"/>
    <p:sldId id="278" r:id="rId15"/>
    <p:sldId id="279" r:id="rId16"/>
    <p:sldId id="280" r:id="rId17"/>
    <p:sldId id="281" r:id="rId18"/>
    <p:sldId id="283" r:id="rId19"/>
    <p:sldId id="284" r:id="rId20"/>
    <p:sldId id="285" r:id="rId21"/>
    <p:sldId id="286" r:id="rId22"/>
    <p:sldId id="287" r:id="rId23"/>
    <p:sldId id="288" r:id="rId24"/>
    <p:sldId id="289" r:id="rId25"/>
    <p:sldId id="290" r:id="rId26"/>
    <p:sldId id="291" r:id="rId27"/>
    <p:sldId id="292" r:id="rId28"/>
    <p:sldId id="293" r:id="rId29"/>
    <p:sldId id="295" r:id="rId30"/>
    <p:sldId id="296" r:id="rId31"/>
    <p:sldId id="298" r:id="rId32"/>
    <p:sldId id="300" r:id="rId33"/>
    <p:sldId id="299" r:id="rId34"/>
    <p:sldId id="301" r:id="rId35"/>
    <p:sldId id="303" r:id="rId36"/>
    <p:sldId id="304" r:id="rId37"/>
    <p:sldId id="305" r:id="rId38"/>
    <p:sldId id="306" r:id="rId39"/>
    <p:sldId id="308" r:id="rId40"/>
    <p:sldId id="309" r:id="rId41"/>
    <p:sldId id="310" r:id="rId42"/>
    <p:sldId id="311" r:id="rId43"/>
    <p:sldId id="312" r:id="rId44"/>
    <p:sldId id="313" r:id="rId45"/>
    <p:sldId id="294" r:id="rId46"/>
    <p:sldId id="315" r:id="rId47"/>
    <p:sldId id="316" r:id="rId48"/>
    <p:sldId id="317" r:id="rId49"/>
    <p:sldId id="318" r:id="rId5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FFCC"/>
    <a:srgbClr val="CC00CC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17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83D495-371C-470E-AA77-44DEB6ADEF4B}" type="datetimeFigureOut">
              <a:rPr lang="en-GB" smtClean="0"/>
              <a:t>14/08/2018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64E8FD-6AD8-4497-B2BC-38BB18A19D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23127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14/08/2018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79349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14/08/2018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0667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14/08/2018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5268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14/08/2018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759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14/08/2018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41390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14/08/2018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3651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14/08/2018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3977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14/08/2018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4381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14/08/2018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0146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14/08/2018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20382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14/08/2018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0777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C00CC"/>
            </a:gs>
            <a:gs pos="7000">
              <a:srgbClr val="FFFFCC"/>
            </a:gs>
            <a:gs pos="95000">
              <a:srgbClr val="FFFFCC"/>
            </a:gs>
            <a:gs pos="100000">
              <a:srgbClr val="CC00CC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50C350-365A-4F35-859D-17F134836970}" type="datetimeFigureOut">
              <a:rPr lang="en-GB" smtClean="0"/>
              <a:t>14/08/2018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9973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9.png"/><Relationship Id="rId7" Type="http://schemas.openxmlformats.org/officeDocument/2006/relationships/image" Target="../media/image178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6" Type="http://schemas.openxmlformats.org/officeDocument/2006/relationships/image" Target="../media/image177.png"/><Relationship Id="rId5" Type="http://schemas.openxmlformats.org/officeDocument/2006/relationships/image" Target="../media/image176.png"/><Relationship Id="rId4" Type="http://schemas.openxmlformats.org/officeDocument/2006/relationships/image" Target="../media/image175.png"/><Relationship Id="rId9" Type="http://schemas.openxmlformats.org/officeDocument/2006/relationships/image" Target="../media/image180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4.png"/><Relationship Id="rId7" Type="http://schemas.openxmlformats.org/officeDocument/2006/relationships/image" Target="../media/image178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6" Type="http://schemas.openxmlformats.org/officeDocument/2006/relationships/image" Target="../media/image183.png"/><Relationship Id="rId11" Type="http://schemas.openxmlformats.org/officeDocument/2006/relationships/image" Target="../media/image187.png"/><Relationship Id="rId5" Type="http://schemas.openxmlformats.org/officeDocument/2006/relationships/image" Target="../media/image182.png"/><Relationship Id="rId10" Type="http://schemas.openxmlformats.org/officeDocument/2006/relationships/image" Target="../media/image186.png"/><Relationship Id="rId4" Type="http://schemas.openxmlformats.org/officeDocument/2006/relationships/image" Target="../media/image181.png"/><Relationship Id="rId9" Type="http://schemas.openxmlformats.org/officeDocument/2006/relationships/image" Target="../media/image185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2.png"/><Relationship Id="rId7" Type="http://schemas.openxmlformats.org/officeDocument/2006/relationships/image" Target="../media/image191.png"/><Relationship Id="rId12" Type="http://schemas.openxmlformats.org/officeDocument/2006/relationships/image" Target="../media/image196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6" Type="http://schemas.openxmlformats.org/officeDocument/2006/relationships/image" Target="../media/image190.png"/><Relationship Id="rId11" Type="http://schemas.openxmlformats.org/officeDocument/2006/relationships/image" Target="../media/image195.png"/><Relationship Id="rId5" Type="http://schemas.openxmlformats.org/officeDocument/2006/relationships/image" Target="../media/image189.png"/><Relationship Id="rId10" Type="http://schemas.openxmlformats.org/officeDocument/2006/relationships/image" Target="../media/image194.png"/><Relationship Id="rId4" Type="http://schemas.openxmlformats.org/officeDocument/2006/relationships/image" Target="../media/image188.png"/><Relationship Id="rId9" Type="http://schemas.openxmlformats.org/officeDocument/2006/relationships/image" Target="../media/image193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2.png"/><Relationship Id="rId7" Type="http://schemas.openxmlformats.org/officeDocument/2006/relationships/image" Target="../media/image20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6" Type="http://schemas.openxmlformats.org/officeDocument/2006/relationships/image" Target="../media/image200.png"/><Relationship Id="rId11" Type="http://schemas.openxmlformats.org/officeDocument/2006/relationships/image" Target="../media/image205.png"/><Relationship Id="rId5" Type="http://schemas.openxmlformats.org/officeDocument/2006/relationships/image" Target="../media/image199.png"/><Relationship Id="rId10" Type="http://schemas.openxmlformats.org/officeDocument/2006/relationships/image" Target="../media/image204.png"/><Relationship Id="rId4" Type="http://schemas.openxmlformats.org/officeDocument/2006/relationships/image" Target="../media/image198.png"/><Relationship Id="rId9" Type="http://schemas.openxmlformats.org/officeDocument/2006/relationships/image" Target="../media/image203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0.png"/><Relationship Id="rId13" Type="http://schemas.openxmlformats.org/officeDocument/2006/relationships/image" Target="../media/image215.png"/><Relationship Id="rId7" Type="http://schemas.openxmlformats.org/officeDocument/2006/relationships/image" Target="../media/image209.png"/><Relationship Id="rId12" Type="http://schemas.openxmlformats.org/officeDocument/2006/relationships/image" Target="../media/image214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6" Type="http://schemas.openxmlformats.org/officeDocument/2006/relationships/image" Target="../media/image208.png"/><Relationship Id="rId11" Type="http://schemas.openxmlformats.org/officeDocument/2006/relationships/image" Target="../media/image213.png"/><Relationship Id="rId5" Type="http://schemas.openxmlformats.org/officeDocument/2006/relationships/image" Target="../media/image207.png"/><Relationship Id="rId10" Type="http://schemas.openxmlformats.org/officeDocument/2006/relationships/image" Target="../media/image212.png"/><Relationship Id="rId4" Type="http://schemas.openxmlformats.org/officeDocument/2006/relationships/image" Target="../media/image206.png"/><Relationship Id="rId9" Type="http://schemas.openxmlformats.org/officeDocument/2006/relationships/image" Target="../media/image211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7.png"/><Relationship Id="rId13" Type="http://schemas.openxmlformats.org/officeDocument/2006/relationships/image" Target="../media/image215.png"/><Relationship Id="rId7" Type="http://schemas.openxmlformats.org/officeDocument/2006/relationships/image" Target="../media/image216.png"/><Relationship Id="rId12" Type="http://schemas.openxmlformats.org/officeDocument/2006/relationships/image" Target="../media/image221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24.png"/><Relationship Id="rId1" Type="http://schemas.openxmlformats.org/officeDocument/2006/relationships/tags" Target="../tags/tag7.xml"/><Relationship Id="rId6" Type="http://schemas.openxmlformats.org/officeDocument/2006/relationships/image" Target="../media/image208.png"/><Relationship Id="rId11" Type="http://schemas.openxmlformats.org/officeDocument/2006/relationships/image" Target="../media/image220.png"/><Relationship Id="rId5" Type="http://schemas.openxmlformats.org/officeDocument/2006/relationships/image" Target="../media/image207.png"/><Relationship Id="rId15" Type="http://schemas.openxmlformats.org/officeDocument/2006/relationships/image" Target="../media/image223.png"/><Relationship Id="rId10" Type="http://schemas.openxmlformats.org/officeDocument/2006/relationships/image" Target="../media/image219.png"/><Relationship Id="rId4" Type="http://schemas.openxmlformats.org/officeDocument/2006/relationships/image" Target="../media/image206.png"/><Relationship Id="rId9" Type="http://schemas.openxmlformats.org/officeDocument/2006/relationships/image" Target="../media/image218.png"/><Relationship Id="rId14" Type="http://schemas.openxmlformats.org/officeDocument/2006/relationships/image" Target="../media/image222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5.png"/><Relationship Id="rId13" Type="http://schemas.openxmlformats.org/officeDocument/2006/relationships/image" Target="../media/image90.png"/><Relationship Id="rId18" Type="http://schemas.openxmlformats.org/officeDocument/2006/relationships/image" Target="../media/image95.png"/><Relationship Id="rId3" Type="http://schemas.openxmlformats.org/officeDocument/2006/relationships/image" Target="../media/image80.png"/><Relationship Id="rId21" Type="http://schemas.openxmlformats.org/officeDocument/2006/relationships/image" Target="../media/image98.png"/><Relationship Id="rId7" Type="http://schemas.openxmlformats.org/officeDocument/2006/relationships/image" Target="../media/image84.png"/><Relationship Id="rId12" Type="http://schemas.openxmlformats.org/officeDocument/2006/relationships/image" Target="../media/image89.png"/><Relationship Id="rId17" Type="http://schemas.openxmlformats.org/officeDocument/2006/relationships/image" Target="../media/image94.png"/><Relationship Id="rId16" Type="http://schemas.openxmlformats.org/officeDocument/2006/relationships/image" Target="../media/image93.png"/><Relationship Id="rId20" Type="http://schemas.openxmlformats.org/officeDocument/2006/relationships/image" Target="../media/image9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3.png"/><Relationship Id="rId11" Type="http://schemas.openxmlformats.org/officeDocument/2006/relationships/image" Target="../media/image88.png"/><Relationship Id="rId5" Type="http://schemas.openxmlformats.org/officeDocument/2006/relationships/image" Target="../media/image82.png"/><Relationship Id="rId15" Type="http://schemas.openxmlformats.org/officeDocument/2006/relationships/image" Target="../media/image92.png"/><Relationship Id="rId10" Type="http://schemas.openxmlformats.org/officeDocument/2006/relationships/image" Target="../media/image87.png"/><Relationship Id="rId19" Type="http://schemas.openxmlformats.org/officeDocument/2006/relationships/image" Target="../media/image96.png"/><Relationship Id="rId4" Type="http://schemas.openxmlformats.org/officeDocument/2006/relationships/image" Target="../media/image81.png"/><Relationship Id="rId9" Type="http://schemas.openxmlformats.org/officeDocument/2006/relationships/image" Target="../media/image86.png"/><Relationship Id="rId14" Type="http://schemas.openxmlformats.org/officeDocument/2006/relationships/image" Target="../media/image91.png"/><Relationship Id="rId22" Type="http://schemas.openxmlformats.org/officeDocument/2006/relationships/image" Target="../media/image99.png"/></Relationships>
</file>

<file path=ppt/slides/_rels/slide19.xml.rels><?xml version="1.0" encoding="UTF-8" standalone="yes"?>
<Relationships xmlns="http://schemas.openxmlformats.org/package/2006/relationships"><Relationship Id="rId18" Type="http://schemas.openxmlformats.org/officeDocument/2006/relationships/image" Target="../media/image112.png"/><Relationship Id="rId26" Type="http://schemas.openxmlformats.org/officeDocument/2006/relationships/image" Target="../media/image120.png"/><Relationship Id="rId3" Type="http://schemas.openxmlformats.org/officeDocument/2006/relationships/image" Target="../media/image109.png"/><Relationship Id="rId21" Type="http://schemas.openxmlformats.org/officeDocument/2006/relationships/image" Target="../media/image115.png"/><Relationship Id="rId17" Type="http://schemas.openxmlformats.org/officeDocument/2006/relationships/image" Target="../media/image1100.png"/><Relationship Id="rId25" Type="http://schemas.openxmlformats.org/officeDocument/2006/relationships/image" Target="../media/image119.png"/><Relationship Id="rId33" Type="http://schemas.openxmlformats.org/officeDocument/2006/relationships/image" Target="../media/image31.png"/><Relationship Id="rId16" Type="http://schemas.openxmlformats.org/officeDocument/2006/relationships/image" Target="../media/image1090.png"/><Relationship Id="rId20" Type="http://schemas.openxmlformats.org/officeDocument/2006/relationships/image" Target="../media/image114.png"/><Relationship Id="rId29" Type="http://schemas.openxmlformats.org/officeDocument/2006/relationships/image" Target="../media/image123.png"/><Relationship Id="rId1" Type="http://schemas.openxmlformats.org/officeDocument/2006/relationships/slideLayout" Target="../slideLayouts/slideLayout2.xml"/><Relationship Id="rId24" Type="http://schemas.openxmlformats.org/officeDocument/2006/relationships/image" Target="../media/image118.png"/><Relationship Id="rId32" Type="http://schemas.openxmlformats.org/officeDocument/2006/relationships/image" Target="../media/image99.png"/><Relationship Id="rId5" Type="http://schemas.openxmlformats.org/officeDocument/2006/relationships/image" Target="../media/image111.png"/><Relationship Id="rId23" Type="http://schemas.openxmlformats.org/officeDocument/2006/relationships/image" Target="../media/image117.png"/><Relationship Id="rId28" Type="http://schemas.openxmlformats.org/officeDocument/2006/relationships/image" Target="../media/image122.png"/><Relationship Id="rId19" Type="http://schemas.openxmlformats.org/officeDocument/2006/relationships/image" Target="../media/image113.png"/><Relationship Id="rId31" Type="http://schemas.openxmlformats.org/officeDocument/2006/relationships/image" Target="../media/image125.png"/><Relationship Id="rId4" Type="http://schemas.openxmlformats.org/officeDocument/2006/relationships/image" Target="../media/image110.png"/><Relationship Id="rId22" Type="http://schemas.openxmlformats.org/officeDocument/2006/relationships/image" Target="../media/image116.png"/><Relationship Id="rId27" Type="http://schemas.openxmlformats.org/officeDocument/2006/relationships/image" Target="../media/image121.png"/><Relationship Id="rId30" Type="http://schemas.openxmlformats.org/officeDocument/2006/relationships/image" Target="../media/image124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3.png"/><Relationship Id="rId3" Type="http://schemas.openxmlformats.org/officeDocument/2006/relationships/image" Target="../media/image31.png"/><Relationship Id="rId7" Type="http://schemas.openxmlformats.org/officeDocument/2006/relationships/image" Target="../media/image142.png"/><Relationship Id="rId2" Type="http://schemas.openxmlformats.org/officeDocument/2006/relationships/image" Target="../media/image9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1.png"/><Relationship Id="rId11" Type="http://schemas.openxmlformats.org/officeDocument/2006/relationships/image" Target="../media/image146.png"/><Relationship Id="rId10" Type="http://schemas.openxmlformats.org/officeDocument/2006/relationships/image" Target="../media/image145.png"/><Relationship Id="rId9" Type="http://schemas.openxmlformats.org/officeDocument/2006/relationships/image" Target="../media/image144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9.png"/><Relationship Id="rId13" Type="http://schemas.openxmlformats.org/officeDocument/2006/relationships/image" Target="../media/image31.png"/><Relationship Id="rId7" Type="http://schemas.openxmlformats.org/officeDocument/2006/relationships/image" Target="../media/image148.png"/><Relationship Id="rId12" Type="http://schemas.openxmlformats.org/officeDocument/2006/relationships/image" Target="../media/image153.png"/><Relationship Id="rId2" Type="http://schemas.openxmlformats.org/officeDocument/2006/relationships/image" Target="../media/image9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7.png"/><Relationship Id="rId11" Type="http://schemas.openxmlformats.org/officeDocument/2006/relationships/image" Target="../media/image152.png"/><Relationship Id="rId10" Type="http://schemas.openxmlformats.org/officeDocument/2006/relationships/image" Target="../media/image151.png"/><Relationship Id="rId9" Type="http://schemas.openxmlformats.org/officeDocument/2006/relationships/image" Target="../media/image150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6.png"/><Relationship Id="rId13" Type="http://schemas.openxmlformats.org/officeDocument/2006/relationships/image" Target="../media/image161.png"/><Relationship Id="rId7" Type="http://schemas.openxmlformats.org/officeDocument/2006/relationships/image" Target="../media/image155.png"/><Relationship Id="rId12" Type="http://schemas.openxmlformats.org/officeDocument/2006/relationships/image" Target="../media/image160.png"/><Relationship Id="rId2" Type="http://schemas.openxmlformats.org/officeDocument/2006/relationships/image" Target="../media/image9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4.png"/><Relationship Id="rId11" Type="http://schemas.openxmlformats.org/officeDocument/2006/relationships/image" Target="../media/image159.png"/><Relationship Id="rId15" Type="http://schemas.openxmlformats.org/officeDocument/2006/relationships/image" Target="../media/image31.png"/><Relationship Id="rId10" Type="http://schemas.openxmlformats.org/officeDocument/2006/relationships/image" Target="../media/image158.png"/><Relationship Id="rId9" Type="http://schemas.openxmlformats.org/officeDocument/2006/relationships/image" Target="../media/image157.png"/><Relationship Id="rId14" Type="http://schemas.openxmlformats.org/officeDocument/2006/relationships/image" Target="../media/image162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7" Type="http://schemas.openxmlformats.org/officeDocument/2006/relationships/image" Target="../media/image37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6.png"/><Relationship Id="rId5" Type="http://schemas.openxmlformats.org/officeDocument/2006/relationships/image" Target="../media/image35.png"/><Relationship Id="rId4" Type="http://schemas.openxmlformats.org/officeDocument/2006/relationships/image" Target="../media/image34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7" Type="http://schemas.openxmlformats.org/officeDocument/2006/relationships/image" Target="../media/image43.pn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2.png"/><Relationship Id="rId5" Type="http://schemas.openxmlformats.org/officeDocument/2006/relationships/image" Target="../media/image41.png"/><Relationship Id="rId4" Type="http://schemas.openxmlformats.org/officeDocument/2006/relationships/image" Target="../media/image40.png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png"/><Relationship Id="rId3" Type="http://schemas.openxmlformats.org/officeDocument/2006/relationships/image" Target="../media/image45.png"/><Relationship Id="rId7" Type="http://schemas.openxmlformats.org/officeDocument/2006/relationships/image" Target="../media/image49.png"/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8.png"/><Relationship Id="rId11" Type="http://schemas.openxmlformats.org/officeDocument/2006/relationships/image" Target="../media/image53.png"/><Relationship Id="rId5" Type="http://schemas.openxmlformats.org/officeDocument/2006/relationships/image" Target="../media/image47.png"/><Relationship Id="rId10" Type="http://schemas.openxmlformats.org/officeDocument/2006/relationships/image" Target="../media/image52.png"/><Relationship Id="rId4" Type="http://schemas.openxmlformats.org/officeDocument/2006/relationships/image" Target="../media/image46.png"/><Relationship Id="rId9" Type="http://schemas.openxmlformats.org/officeDocument/2006/relationships/image" Target="../media/image51.png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png"/><Relationship Id="rId3" Type="http://schemas.openxmlformats.org/officeDocument/2006/relationships/image" Target="../media/image45.png"/><Relationship Id="rId7" Type="http://schemas.openxmlformats.org/officeDocument/2006/relationships/image" Target="../media/image58.png"/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7.png"/><Relationship Id="rId11" Type="http://schemas.openxmlformats.org/officeDocument/2006/relationships/image" Target="../media/image62.png"/><Relationship Id="rId5" Type="http://schemas.openxmlformats.org/officeDocument/2006/relationships/image" Target="../media/image56.png"/><Relationship Id="rId10" Type="http://schemas.openxmlformats.org/officeDocument/2006/relationships/image" Target="../media/image61.png"/><Relationship Id="rId4" Type="http://schemas.openxmlformats.org/officeDocument/2006/relationships/image" Target="../media/image55.png"/><Relationship Id="rId9" Type="http://schemas.openxmlformats.org/officeDocument/2006/relationships/image" Target="../media/image60.png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2.png"/><Relationship Id="rId3" Type="http://schemas.openxmlformats.org/officeDocument/2006/relationships/image" Target="../media/image45.png"/><Relationship Id="rId7" Type="http://schemas.openxmlformats.org/officeDocument/2006/relationships/image" Target="../media/image66.png"/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5.png"/><Relationship Id="rId5" Type="http://schemas.openxmlformats.org/officeDocument/2006/relationships/image" Target="../media/image64.png"/><Relationship Id="rId10" Type="http://schemas.openxmlformats.org/officeDocument/2006/relationships/image" Target="../media/image68.png"/><Relationship Id="rId4" Type="http://schemas.openxmlformats.org/officeDocument/2006/relationships/image" Target="../media/image63.png"/><Relationship Id="rId9" Type="http://schemas.openxmlformats.org/officeDocument/2006/relationships/image" Target="../media/image67.png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2.png"/><Relationship Id="rId3" Type="http://schemas.openxmlformats.org/officeDocument/2006/relationships/image" Target="../media/image45.png"/><Relationship Id="rId7" Type="http://schemas.openxmlformats.org/officeDocument/2006/relationships/image" Target="../media/image66.png"/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5.png"/><Relationship Id="rId5" Type="http://schemas.openxmlformats.org/officeDocument/2006/relationships/image" Target="../media/image64.png"/><Relationship Id="rId4" Type="http://schemas.openxmlformats.org/officeDocument/2006/relationships/image" Target="../media/image63.png"/><Relationship Id="rId9" Type="http://schemas.openxmlformats.org/officeDocument/2006/relationships/image" Target="../media/image68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2.png"/><Relationship Id="rId13" Type="http://schemas.openxmlformats.org/officeDocument/2006/relationships/image" Target="../media/image72.png"/><Relationship Id="rId3" Type="http://schemas.openxmlformats.org/officeDocument/2006/relationships/image" Target="../media/image45.png"/><Relationship Id="rId7" Type="http://schemas.openxmlformats.org/officeDocument/2006/relationships/image" Target="../media/image66.png"/><Relationship Id="rId12" Type="http://schemas.openxmlformats.org/officeDocument/2006/relationships/image" Target="../media/image71.png"/><Relationship Id="rId17" Type="http://schemas.openxmlformats.org/officeDocument/2006/relationships/image" Target="../media/image76.png"/><Relationship Id="rId2" Type="http://schemas.openxmlformats.org/officeDocument/2006/relationships/image" Target="../media/image54.png"/><Relationship Id="rId16" Type="http://schemas.openxmlformats.org/officeDocument/2006/relationships/image" Target="../media/image7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5.png"/><Relationship Id="rId11" Type="http://schemas.openxmlformats.org/officeDocument/2006/relationships/image" Target="../media/image70.png"/><Relationship Id="rId5" Type="http://schemas.openxmlformats.org/officeDocument/2006/relationships/image" Target="../media/image64.png"/><Relationship Id="rId15" Type="http://schemas.openxmlformats.org/officeDocument/2006/relationships/image" Target="../media/image74.png"/><Relationship Id="rId10" Type="http://schemas.openxmlformats.org/officeDocument/2006/relationships/image" Target="../media/image69.png"/><Relationship Id="rId4" Type="http://schemas.openxmlformats.org/officeDocument/2006/relationships/image" Target="../media/image63.png"/><Relationship Id="rId9" Type="http://schemas.openxmlformats.org/officeDocument/2006/relationships/image" Target="../media/image68.png"/><Relationship Id="rId14" Type="http://schemas.openxmlformats.org/officeDocument/2006/relationships/image" Target="../media/image73.png"/></Relationships>
</file>

<file path=ppt/slides/_rels/slide31.xml.rels><?xml version="1.0" encoding="UTF-8" standalone="yes"?>
<Relationships xmlns="http://schemas.openxmlformats.org/package/2006/relationships"><Relationship Id="rId7" Type="http://schemas.openxmlformats.org/officeDocument/2006/relationships/image" Target="../media/image7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86.png"/><Relationship Id="rId5" Type="http://schemas.openxmlformats.org/officeDocument/2006/relationships/image" Target="../media/image485.png"/><Relationship Id="rId4" Type="http://schemas.openxmlformats.org/officeDocument/2006/relationships/image" Target="../media/image484.png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0.png"/><Relationship Id="rId7" Type="http://schemas.openxmlformats.org/officeDocument/2006/relationships/image" Target="../media/image7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8.png"/><Relationship Id="rId5" Type="http://schemas.openxmlformats.org/officeDocument/2006/relationships/image" Target="../media/image77.png"/><Relationship Id="rId4" Type="http://schemas.openxmlformats.org/officeDocument/2006/relationships/image" Target="../media/image484.png"/><Relationship Id="rId9" Type="http://schemas.openxmlformats.org/officeDocument/2006/relationships/image" Target="../media/image101.png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2.png"/><Relationship Id="rId7" Type="http://schemas.openxmlformats.org/officeDocument/2006/relationships/image" Target="../media/image49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90.png"/><Relationship Id="rId11" Type="http://schemas.openxmlformats.org/officeDocument/2006/relationships/image" Target="../media/image77.png"/><Relationship Id="rId10" Type="http://schemas.openxmlformats.org/officeDocument/2006/relationships/image" Target="../media/image494.png"/><Relationship Id="rId4" Type="http://schemas.openxmlformats.org/officeDocument/2006/relationships/image" Target="../media/image484.png"/><Relationship Id="rId9" Type="http://schemas.openxmlformats.org/officeDocument/2006/relationships/image" Target="../media/image493.png"/></Relationships>
</file>

<file path=ppt/slides/_rels/slide34.xml.rels><?xml version="1.0" encoding="UTF-8" standalone="yes"?>
<Relationships xmlns="http://schemas.openxmlformats.org/package/2006/relationships"><Relationship Id="rId7" Type="http://schemas.openxmlformats.org/officeDocument/2006/relationships/image" Target="../media/image103.png"/><Relationship Id="rId2" Type="http://schemas.openxmlformats.org/officeDocument/2006/relationships/image" Target="../media/image10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7.png"/><Relationship Id="rId5" Type="http://schemas.openxmlformats.org/officeDocument/2006/relationships/image" Target="../media/image590.png"/><Relationship Id="rId4" Type="http://schemas.openxmlformats.org/officeDocument/2006/relationships/image" Target="../media/image589.png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7.png"/><Relationship Id="rId7" Type="http://schemas.openxmlformats.org/officeDocument/2006/relationships/image" Target="../media/image50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99.png"/><Relationship Id="rId5" Type="http://schemas.openxmlformats.org/officeDocument/2006/relationships/image" Target="../media/image498.png"/><Relationship Id="rId4" Type="http://schemas.openxmlformats.org/officeDocument/2006/relationships/image" Target="../media/image497.png"/><Relationship Id="rId9" Type="http://schemas.openxmlformats.org/officeDocument/2006/relationships/image" Target="../media/image1020.png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6.png"/><Relationship Id="rId13" Type="http://schemas.openxmlformats.org/officeDocument/2006/relationships/image" Target="../media/image128.png"/><Relationship Id="rId7" Type="http://schemas.openxmlformats.org/officeDocument/2006/relationships/image" Target="../media/image105.png"/><Relationship Id="rId12" Type="http://schemas.openxmlformats.org/officeDocument/2006/relationships/image" Target="../media/image127.png"/><Relationship Id="rId17" Type="http://schemas.openxmlformats.org/officeDocument/2006/relationships/image" Target="../media/image1020.png"/><Relationship Id="rId16" Type="http://schemas.openxmlformats.org/officeDocument/2006/relationships/image" Target="../media/image7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4.png"/><Relationship Id="rId11" Type="http://schemas.openxmlformats.org/officeDocument/2006/relationships/image" Target="../media/image126.png"/><Relationship Id="rId5" Type="http://schemas.openxmlformats.org/officeDocument/2006/relationships/image" Target="../media/image1030.png"/><Relationship Id="rId15" Type="http://schemas.openxmlformats.org/officeDocument/2006/relationships/image" Target="../media/image130.png"/><Relationship Id="rId10" Type="http://schemas.openxmlformats.org/officeDocument/2006/relationships/image" Target="../media/image108.png"/><Relationship Id="rId4" Type="http://schemas.openxmlformats.org/officeDocument/2006/relationships/image" Target="../media/image497.png"/><Relationship Id="rId9" Type="http://schemas.openxmlformats.org/officeDocument/2006/relationships/image" Target="../media/image107.png"/><Relationship Id="rId14" Type="http://schemas.openxmlformats.org/officeDocument/2006/relationships/image" Target="../media/image129.png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4.png"/><Relationship Id="rId13" Type="http://schemas.openxmlformats.org/officeDocument/2006/relationships/image" Target="../media/image139.png"/><Relationship Id="rId18" Type="http://schemas.openxmlformats.org/officeDocument/2006/relationships/image" Target="../media/image77.png"/><Relationship Id="rId7" Type="http://schemas.openxmlformats.org/officeDocument/2006/relationships/image" Target="../media/image133.png"/><Relationship Id="rId12" Type="http://schemas.openxmlformats.org/officeDocument/2006/relationships/image" Target="../media/image138.png"/><Relationship Id="rId17" Type="http://schemas.openxmlformats.org/officeDocument/2006/relationships/image" Target="../media/image52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2.png"/><Relationship Id="rId11" Type="http://schemas.openxmlformats.org/officeDocument/2006/relationships/image" Target="../media/image137.png"/><Relationship Id="rId5" Type="http://schemas.openxmlformats.org/officeDocument/2006/relationships/image" Target="../media/image131.png"/><Relationship Id="rId15" Type="http://schemas.openxmlformats.org/officeDocument/2006/relationships/image" Target="../media/image163.png"/><Relationship Id="rId10" Type="http://schemas.openxmlformats.org/officeDocument/2006/relationships/image" Target="../media/image136.png"/><Relationship Id="rId19" Type="http://schemas.openxmlformats.org/officeDocument/2006/relationships/image" Target="../media/image1020.png"/><Relationship Id="rId4" Type="http://schemas.openxmlformats.org/officeDocument/2006/relationships/image" Target="../media/image515.png"/><Relationship Id="rId9" Type="http://schemas.openxmlformats.org/officeDocument/2006/relationships/image" Target="../media/image135.png"/><Relationship Id="rId14" Type="http://schemas.openxmlformats.org/officeDocument/2006/relationships/image" Target="../media/image140.png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20.png"/><Relationship Id="rId7" Type="http://schemas.openxmlformats.org/officeDocument/2006/relationships/image" Target="../media/image7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26.png"/><Relationship Id="rId5" Type="http://schemas.openxmlformats.org/officeDocument/2006/relationships/image" Target="../media/image525.png"/><Relationship Id="rId4" Type="http://schemas.openxmlformats.org/officeDocument/2006/relationships/image" Target="../media/image515.png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4.png"/><Relationship Id="rId7" Type="http://schemas.openxmlformats.org/officeDocument/2006/relationships/image" Target="../media/image10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7.png"/><Relationship Id="rId5" Type="http://schemas.openxmlformats.org/officeDocument/2006/relationships/image" Target="../media/image552.png"/><Relationship Id="rId4" Type="http://schemas.openxmlformats.org/officeDocument/2006/relationships/image" Target="../media/image551.png"/><Relationship Id="rId9" Type="http://schemas.openxmlformats.org/officeDocument/2006/relationships/image" Target="../media/image16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6.png"/><Relationship Id="rId13" Type="http://schemas.openxmlformats.org/officeDocument/2006/relationships/image" Target="../media/image1020.png"/><Relationship Id="rId7" Type="http://schemas.openxmlformats.org/officeDocument/2006/relationships/image" Target="../media/image555.png"/><Relationship Id="rId12" Type="http://schemas.openxmlformats.org/officeDocument/2006/relationships/image" Target="../media/image7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54.png"/><Relationship Id="rId11" Type="http://schemas.openxmlformats.org/officeDocument/2006/relationships/image" Target="../media/image559.png"/><Relationship Id="rId5" Type="http://schemas.openxmlformats.org/officeDocument/2006/relationships/image" Target="../media/image553.png"/><Relationship Id="rId10" Type="http://schemas.openxmlformats.org/officeDocument/2006/relationships/image" Target="../media/image558.png"/><Relationship Id="rId4" Type="http://schemas.openxmlformats.org/officeDocument/2006/relationships/image" Target="../media/image551.png"/><Relationship Id="rId9" Type="http://schemas.openxmlformats.org/officeDocument/2006/relationships/image" Target="../media/image557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60.png"/><Relationship Id="rId7" Type="http://schemas.openxmlformats.org/officeDocument/2006/relationships/image" Target="../media/image16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20.png"/><Relationship Id="rId5" Type="http://schemas.openxmlformats.org/officeDocument/2006/relationships/image" Target="../media/image77.png"/><Relationship Id="rId4" Type="http://schemas.openxmlformats.org/officeDocument/2006/relationships/image" Target="../media/image561.png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5.png"/><Relationship Id="rId3" Type="http://schemas.openxmlformats.org/officeDocument/2006/relationships/image" Target="../media/image560.png"/><Relationship Id="rId7" Type="http://schemas.openxmlformats.org/officeDocument/2006/relationships/image" Target="../media/image564.png"/><Relationship Id="rId12" Type="http://schemas.openxmlformats.org/officeDocument/2006/relationships/image" Target="../media/image10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63.png"/><Relationship Id="rId11" Type="http://schemas.openxmlformats.org/officeDocument/2006/relationships/image" Target="../media/image77.png"/><Relationship Id="rId5" Type="http://schemas.openxmlformats.org/officeDocument/2006/relationships/image" Target="../media/image562.png"/><Relationship Id="rId10" Type="http://schemas.openxmlformats.org/officeDocument/2006/relationships/image" Target="../media/image567.png"/><Relationship Id="rId4" Type="http://schemas.openxmlformats.org/officeDocument/2006/relationships/image" Target="../media/image561.png"/><Relationship Id="rId9" Type="http://schemas.openxmlformats.org/officeDocument/2006/relationships/image" Target="../media/image566.png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8.png"/><Relationship Id="rId3" Type="http://schemas.openxmlformats.org/officeDocument/2006/relationships/image" Target="../media/image568.png"/><Relationship Id="rId7" Type="http://schemas.openxmlformats.org/officeDocument/2006/relationships/image" Target="../media/image16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20.png"/><Relationship Id="rId5" Type="http://schemas.openxmlformats.org/officeDocument/2006/relationships/image" Target="../media/image77.png"/><Relationship Id="rId4" Type="http://schemas.openxmlformats.org/officeDocument/2006/relationships/image" Target="../media/image569.png"/></Relationships>
</file>

<file path=ppt/slides/_rels/slide4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3.png"/><Relationship Id="rId13" Type="http://schemas.openxmlformats.org/officeDocument/2006/relationships/image" Target="../media/image1020.png"/><Relationship Id="rId7" Type="http://schemas.openxmlformats.org/officeDocument/2006/relationships/image" Target="../media/image572.png"/><Relationship Id="rId12" Type="http://schemas.openxmlformats.org/officeDocument/2006/relationships/image" Target="../media/image7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71.png"/><Relationship Id="rId11" Type="http://schemas.openxmlformats.org/officeDocument/2006/relationships/image" Target="../media/image169.png"/><Relationship Id="rId5" Type="http://schemas.openxmlformats.org/officeDocument/2006/relationships/image" Target="../media/image570.png"/><Relationship Id="rId15" Type="http://schemas.openxmlformats.org/officeDocument/2006/relationships/image" Target="../media/image170.png"/><Relationship Id="rId10" Type="http://schemas.openxmlformats.org/officeDocument/2006/relationships/image" Target="../media/image575.png"/><Relationship Id="rId4" Type="http://schemas.openxmlformats.org/officeDocument/2006/relationships/image" Target="../media/image569.png"/><Relationship Id="rId9" Type="http://schemas.openxmlformats.org/officeDocument/2006/relationships/image" Target="../media/image574.png"/><Relationship Id="rId14" Type="http://schemas.openxmlformats.org/officeDocument/2006/relationships/image" Target="../media/image1690.png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9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2.png"/><Relationship Id="rId4" Type="http://schemas.openxmlformats.org/officeDocument/2006/relationships/image" Target="../media/image171.png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9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2.png"/><Relationship Id="rId5" Type="http://schemas.openxmlformats.org/officeDocument/2006/relationships/image" Target="../media/image171.png"/><Relationship Id="rId4" Type="http://schemas.openxmlformats.org/officeDocument/2006/relationships/image" Target="../media/image594.png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9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2.png"/><Relationship Id="rId5" Type="http://schemas.openxmlformats.org/officeDocument/2006/relationships/image" Target="../media/image171.png"/><Relationship Id="rId4" Type="http://schemas.openxmlformats.org/officeDocument/2006/relationships/image" Target="../media/image596.png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97.png"/><Relationship Id="rId7" Type="http://schemas.openxmlformats.org/officeDocument/2006/relationships/image" Target="../media/image17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1.png"/><Relationship Id="rId5" Type="http://schemas.openxmlformats.org/officeDocument/2006/relationships/image" Target="../media/image592.png"/><Relationship Id="rId4" Type="http://schemas.openxmlformats.org/officeDocument/2006/relationships/image" Target="../media/image598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10" Type="http://schemas.openxmlformats.org/officeDocument/2006/relationships/image" Target="../media/image20.png"/><Relationship Id="rId4" Type="http://schemas.openxmlformats.org/officeDocument/2006/relationships/image" Target="../media/image14.png"/><Relationship Id="rId9" Type="http://schemas.openxmlformats.org/officeDocument/2006/relationships/image" Target="../media/image1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951BC11E-75C5-4612-8041-02DDC84458DD}"/>
              </a:ext>
            </a:extLst>
          </p:cNvPr>
          <p:cNvSpPr/>
          <p:nvPr/>
        </p:nvSpPr>
        <p:spPr>
          <a:xfrm>
            <a:off x="729549" y="2390293"/>
            <a:ext cx="7880299" cy="1300356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en-US" altLang="ja-JP" sz="8000" b="1" dirty="0">
                <a:ln w="38100">
                  <a:solidFill>
                    <a:srgbClr val="7030A0"/>
                  </a:solidFill>
                  <a:prstDash val="solid"/>
                </a:ln>
                <a:solidFill>
                  <a:srgbClr val="00B0F0"/>
                </a:solidFill>
                <a:latin typeface="Javanese Text" panose="02000000000000000000" pitchFamily="2" charset="0"/>
                <a:ea typeface="HGGyoshotai" panose="03000609000000000000" pitchFamily="65" charset="-128"/>
                <a:cs typeface="Segoe UI Black" panose="020B0A02040204020203" pitchFamily="34" charset="0"/>
              </a:rPr>
              <a:t>Argand Diagrams</a:t>
            </a:r>
            <a:endParaRPr lang="ja-JP" altLang="en-US" sz="8000" b="1" dirty="0">
              <a:ln w="38100">
                <a:solidFill>
                  <a:srgbClr val="7030A0"/>
                </a:solidFill>
                <a:prstDash val="solid"/>
              </a:ln>
              <a:solidFill>
                <a:srgbClr val="00B0F0"/>
              </a:solidFill>
              <a:latin typeface="Javanese Text" panose="02000000000000000000" pitchFamily="2" charset="0"/>
              <a:ea typeface="HGGyoshotai" panose="03000609000000000000" pitchFamily="65" charset="-128"/>
              <a:cs typeface="Segoe UI Black" panose="020B0A02040204020203" pitchFamily="34" charset="0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CD70DD23-DBB1-48AE-BCF2-1500DD51E942}"/>
              </a:ext>
            </a:extLst>
          </p:cNvPr>
          <p:cNvSpPr txBox="1"/>
          <p:nvPr/>
        </p:nvSpPr>
        <p:spPr>
          <a:xfrm>
            <a:off x="2220552" y="3686426"/>
            <a:ext cx="47206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>
                <a:latin typeface="Arial Black" panose="020B0A04020102020204" pitchFamily="34" charset="0"/>
              </a:rPr>
              <a:t>Twitter: @Owen134866</a:t>
            </a:r>
          </a:p>
          <a:p>
            <a:pPr algn="ctr"/>
            <a:endParaRPr lang="en-US" dirty="0">
              <a:latin typeface="Arial Black" panose="020B0A04020102020204" pitchFamily="34" charset="0"/>
            </a:endParaRPr>
          </a:p>
          <a:p>
            <a:pPr algn="ctr"/>
            <a:r>
              <a:rPr lang="en-US" dirty="0">
                <a:latin typeface="Arial Black" panose="020B0A04020102020204" pitchFamily="34" charset="0"/>
              </a:rPr>
              <a:t>www.mathsfreeresourcelibrary.com</a:t>
            </a:r>
            <a:endParaRPr lang="en-GB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17632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6700" y="1600200"/>
            <a:ext cx="3714750" cy="474345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can find the value of r, the modulus of a complex number z, and the value of </a:t>
            </a:r>
            <a:r>
              <a:rPr lang="el-GR" sz="1400" b="1" dirty="0">
                <a:latin typeface="Comic Sans MS" pitchFamily="66" charset="0"/>
              </a:rPr>
              <a:t>θ</a:t>
            </a:r>
            <a:r>
              <a:rPr lang="en-GB" sz="1400" b="1" dirty="0">
                <a:latin typeface="Comic Sans MS" pitchFamily="66" charset="0"/>
              </a:rPr>
              <a:t>, which is the argument of z</a:t>
            </a: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Find, to two decimal places, the modulus and argument of z = 4 + 5i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681038" y="6519446"/>
            <a:ext cx="43954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Comic Sans MS" pitchFamily="66" charset="0"/>
              </a:rPr>
              <a:t>2B</a:t>
            </a:r>
            <a:endParaRPr lang="en-GB" sz="1600" dirty="0">
              <a:latin typeface="Comic Sans MS" pitchFamily="66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35052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752600" y="35052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2057400" y="3505200"/>
            <a:ext cx="0" cy="3048000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2362200" y="35052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2667000" y="35052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2971800" y="35052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3276600" y="35052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838200" y="35052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1143000" y="35052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16200000" flipV="1">
            <a:off x="2057400" y="47244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16200000" flipV="1">
            <a:off x="2057400" y="44196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16200000" flipV="1">
            <a:off x="2057400" y="41148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16200000" flipV="1">
            <a:off x="2057400" y="38100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5400000" flipH="1" flipV="1">
            <a:off x="2057400" y="3505200"/>
            <a:ext cx="0" cy="3048000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16200000" flipV="1">
            <a:off x="2057400" y="32004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16200000" flipV="1">
            <a:off x="2057400" y="28956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16200000" flipV="1">
            <a:off x="2057400" y="25908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16200000" flipV="1">
            <a:off x="2057400" y="22860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3581400" y="4876800"/>
            <a:ext cx="82586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x (Real)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524000" y="3124200"/>
            <a:ext cx="13003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y (Imaginary)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352800" y="5029200"/>
            <a:ext cx="2936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latin typeface="Comic Sans MS" pitchFamily="66" charset="0"/>
              </a:rPr>
              <a:t>5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28600" y="5029200"/>
            <a:ext cx="40267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latin typeface="Comic Sans MS" pitchFamily="66" charset="0"/>
              </a:rPr>
              <a:t>-5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981200" y="6400800"/>
            <a:ext cx="45236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latin typeface="Comic Sans MS" pitchFamily="66" charset="0"/>
              </a:rPr>
              <a:t>-5i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057400" y="3352800"/>
            <a:ext cx="3433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latin typeface="Comic Sans MS" pitchFamily="66" charset="0"/>
              </a:rPr>
              <a:t>5i</a:t>
            </a:r>
          </a:p>
        </p:txBody>
      </p:sp>
      <p:grpSp>
        <p:nvGrpSpPr>
          <p:cNvPr id="31" name="Group 30"/>
          <p:cNvGrpSpPr/>
          <p:nvPr/>
        </p:nvGrpSpPr>
        <p:grpSpPr>
          <a:xfrm>
            <a:off x="3200400" y="3429000"/>
            <a:ext cx="152400" cy="152400"/>
            <a:chOff x="5791200" y="5334000"/>
            <a:chExt cx="152400" cy="152400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791200" y="5334000"/>
              <a:ext cx="1524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flipH="1">
              <a:off x="5791200" y="5334000"/>
              <a:ext cx="1524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4" name="TextBox 33"/>
          <p:cNvSpPr txBox="1"/>
          <p:nvPr/>
        </p:nvSpPr>
        <p:spPr>
          <a:xfrm>
            <a:off x="3200400" y="3124200"/>
            <a:ext cx="2808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solidFill>
                  <a:srgbClr val="FF0000"/>
                </a:solidFill>
                <a:latin typeface="Comic Sans MS" pitchFamily="66" charset="0"/>
              </a:rPr>
              <a:t>z</a:t>
            </a:r>
            <a:endParaRPr lang="en-GB" sz="1400" b="1" baseline="-25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cxnSp>
        <p:nvCxnSpPr>
          <p:cNvPr id="35" name="Straight Connector 34"/>
          <p:cNvCxnSpPr/>
          <p:nvPr/>
        </p:nvCxnSpPr>
        <p:spPr>
          <a:xfrm flipH="1">
            <a:off x="2040672" y="3505200"/>
            <a:ext cx="1235928" cy="1533958"/>
          </a:xfrm>
          <a:prstGeom prst="line">
            <a:avLst/>
          </a:prstGeom>
          <a:ln w="3810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H="1">
            <a:off x="2057400" y="5029200"/>
            <a:ext cx="1219200" cy="0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3276600" y="3505200"/>
            <a:ext cx="0" cy="1524000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2590800" y="5029200"/>
            <a:ext cx="2936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F0000"/>
                </a:solidFill>
                <a:latin typeface="Comic Sans MS" pitchFamily="66" charset="0"/>
              </a:rPr>
              <a:t>4</a:t>
            </a:r>
            <a:endParaRPr lang="en-GB" sz="1400" b="1" baseline="-25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3276600" y="4114800"/>
            <a:ext cx="2936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F0000"/>
                </a:solidFill>
                <a:latin typeface="Comic Sans MS" pitchFamily="66" charset="0"/>
              </a:rPr>
              <a:t>5</a:t>
            </a:r>
            <a:endParaRPr lang="en-GB" sz="1400" b="1" baseline="-25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4495800" y="1981200"/>
                <a:ext cx="1416606" cy="39735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𝑟</m:t>
                      </m:r>
                      <m:r>
                        <a:rPr lang="en-GB" sz="1600" b="0" i="1" smtClean="0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600" b="0" i="1" smtClean="0">
                                  <a:latin typeface="Cambria Math"/>
                                </a:rPr>
                                <m:t>4</m:t>
                              </m:r>
                            </m:e>
                            <m:sup>
                              <m:r>
                                <a:rPr lang="en-GB" sz="16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1600" b="0" i="1" smtClean="0">
                              <a:latin typeface="Cambria Math"/>
                            </a:rPr>
                            <m:t>+</m:t>
                          </m:r>
                          <m:sSup>
                            <m:sSupPr>
                              <m:ctrlP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600" b="0" i="1" smtClean="0">
                                  <a:latin typeface="Cambria Math"/>
                                </a:rPr>
                                <m:t>5</m:t>
                              </m:r>
                            </m:e>
                            <m:sup>
                              <m:r>
                                <a:rPr lang="en-GB" sz="16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5800" y="1981200"/>
                <a:ext cx="1416606" cy="397353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7" name="TextBox 46"/>
          <p:cNvSpPr txBox="1"/>
          <p:nvPr/>
        </p:nvSpPr>
        <p:spPr>
          <a:xfrm>
            <a:off x="4495800" y="1600200"/>
            <a:ext cx="30716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itchFamily="66" charset="0"/>
              </a:rPr>
              <a:t>Use Pythagoras’ Theorem to find 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4495800" y="2438400"/>
                <a:ext cx="963725" cy="3676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𝑟</m:t>
                      </m:r>
                      <m:r>
                        <a:rPr lang="en-GB" sz="1600" b="0" i="1" smtClean="0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41</m:t>
                          </m:r>
                        </m:e>
                      </m:rad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5800" y="2438400"/>
                <a:ext cx="963725" cy="367601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4495800" y="2895600"/>
                <a:ext cx="154798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𝑟</m:t>
                      </m:r>
                      <m:r>
                        <a:rPr lang="en-GB" sz="1600" b="0" i="1" smtClean="0">
                          <a:latin typeface="Cambria Math"/>
                        </a:rPr>
                        <m:t>=6.40 (2</m:t>
                      </m:r>
                      <m:r>
                        <a:rPr lang="en-GB" sz="1600" b="0" i="1" smtClean="0">
                          <a:latin typeface="Cambria Math"/>
                        </a:rPr>
                        <m:t>𝑑𝑝</m:t>
                      </m:r>
                      <m:r>
                        <a:rPr lang="en-GB" sz="1600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5800" y="2895600"/>
                <a:ext cx="1547988" cy="338554"/>
              </a:xfrm>
              <a:prstGeom prst="rect">
                <a:avLst/>
              </a:prstGeom>
              <a:blipFill rotWithShape="1">
                <a:blip r:embed="rId6"/>
                <a:stretch>
                  <a:fillRect b="-89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0" name="TextBox 49"/>
          <p:cNvSpPr txBox="1"/>
          <p:nvPr/>
        </p:nvSpPr>
        <p:spPr>
          <a:xfrm>
            <a:off x="4495800" y="3657600"/>
            <a:ext cx="279595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itchFamily="66" charset="0"/>
              </a:rPr>
              <a:t>Use Trigonometry to find </a:t>
            </a:r>
            <a:r>
              <a:rPr lang="en-GB" sz="1400" u="sng" dirty="0" err="1">
                <a:latin typeface="Comic Sans MS" pitchFamily="66" charset="0"/>
              </a:rPr>
              <a:t>arg</a:t>
            </a:r>
            <a:r>
              <a:rPr lang="en-GB" sz="1400" u="sng" dirty="0">
                <a:latin typeface="Comic Sans MS" pitchFamily="66" charset="0"/>
              </a:rPr>
              <a:t> z</a:t>
            </a:r>
          </a:p>
        </p:txBody>
      </p:sp>
      <p:sp>
        <p:nvSpPr>
          <p:cNvPr id="58" name="Arc 57"/>
          <p:cNvSpPr/>
          <p:nvPr/>
        </p:nvSpPr>
        <p:spPr>
          <a:xfrm>
            <a:off x="1447800" y="4495800"/>
            <a:ext cx="914400" cy="914400"/>
          </a:xfrm>
          <a:prstGeom prst="arc">
            <a:avLst>
              <a:gd name="adj1" fmla="val 19755867"/>
              <a:gd name="adj2" fmla="val 686976"/>
            </a:avLst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TextBox 58"/>
          <p:cNvSpPr txBox="1"/>
          <p:nvPr/>
        </p:nvSpPr>
        <p:spPr>
          <a:xfrm>
            <a:off x="2362200" y="4724400"/>
            <a:ext cx="2936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l-GR" sz="1400" b="1" dirty="0">
                <a:solidFill>
                  <a:srgbClr val="FF0000"/>
                </a:solidFill>
                <a:latin typeface="Comic Sans MS" pitchFamily="66" charset="0"/>
              </a:rPr>
              <a:t>θ</a:t>
            </a:r>
            <a:endParaRPr lang="en-GB" sz="14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/>
              <p:cNvSpPr txBox="1"/>
              <p:nvPr/>
            </p:nvSpPr>
            <p:spPr>
              <a:xfrm>
                <a:off x="4495800" y="4038600"/>
                <a:ext cx="1117614" cy="5533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𝑇𝑎𝑛</m:t>
                      </m:r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𝜃</m:t>
                      </m:r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GB" sz="16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GB" sz="1600" b="0" i="1" smtClean="0">
                              <a:latin typeface="Cambria Math"/>
                              <a:ea typeface="Cambria Math"/>
                            </a:rPr>
                            <m:t>𝑂</m:t>
                          </m:r>
                        </m:num>
                        <m:den>
                          <m:r>
                            <a:rPr lang="en-GB" sz="1600" b="0" i="1" smtClean="0">
                              <a:latin typeface="Cambria Math"/>
                              <a:ea typeface="Cambria Math"/>
                            </a:rPr>
                            <m:t>𝐴</m:t>
                          </m:r>
                        </m:den>
                      </m:f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60" name="TextBox 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5800" y="4038600"/>
                <a:ext cx="1117614" cy="553357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/>
              <p:cNvSpPr txBox="1"/>
              <p:nvPr/>
            </p:nvSpPr>
            <p:spPr>
              <a:xfrm>
                <a:off x="4495800" y="4648200"/>
                <a:ext cx="1117614" cy="5533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𝑇𝑎𝑛</m:t>
                      </m:r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𝜃</m:t>
                      </m:r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GB" sz="16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GB" sz="1600" b="0" i="1" smtClean="0">
                              <a:latin typeface="Cambria Math"/>
                              <a:ea typeface="Cambria Math"/>
                            </a:rPr>
                            <m:t>5</m:t>
                          </m:r>
                        </m:num>
                        <m:den>
                          <m:r>
                            <a:rPr lang="en-GB" sz="1600" b="0" i="1" smtClean="0">
                              <a:latin typeface="Cambria Math"/>
                              <a:ea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61" name="TextBox 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5800" y="4648200"/>
                <a:ext cx="1117614" cy="553357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Box 61"/>
              <p:cNvSpPr txBox="1"/>
              <p:nvPr/>
            </p:nvSpPr>
            <p:spPr>
              <a:xfrm>
                <a:off x="4495800" y="5334000"/>
                <a:ext cx="233762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𝜃</m:t>
                      </m:r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=0.90 </m:t>
                      </m:r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𝑟𝑎𝑑𝑖𝑎𝑛𝑠</m:t>
                      </m:r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 (2</m:t>
                      </m:r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𝑑𝑝</m:t>
                      </m:r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)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62" name="TextBox 6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5800" y="5334000"/>
                <a:ext cx="2337628" cy="338554"/>
              </a:xfrm>
              <a:prstGeom prst="rect">
                <a:avLst/>
              </a:prstGeom>
              <a:blipFill rotWithShape="1">
                <a:blip r:embed="rId9"/>
                <a:stretch>
                  <a:fillRect b="-89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3" name="Arc 62"/>
          <p:cNvSpPr/>
          <p:nvPr/>
        </p:nvSpPr>
        <p:spPr>
          <a:xfrm>
            <a:off x="5867400" y="22098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TextBox 63"/>
          <p:cNvSpPr txBox="1"/>
          <p:nvPr/>
        </p:nvSpPr>
        <p:spPr>
          <a:xfrm>
            <a:off x="6248400" y="2286000"/>
            <a:ext cx="106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Calculate</a:t>
            </a:r>
          </a:p>
        </p:txBody>
      </p:sp>
      <p:sp>
        <p:nvSpPr>
          <p:cNvPr id="65" name="Arc 64"/>
          <p:cNvSpPr/>
          <p:nvPr/>
        </p:nvSpPr>
        <p:spPr>
          <a:xfrm>
            <a:off x="5867400" y="26670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" name="Arc 65"/>
          <p:cNvSpPr/>
          <p:nvPr/>
        </p:nvSpPr>
        <p:spPr>
          <a:xfrm>
            <a:off x="5486400" y="4419600"/>
            <a:ext cx="457200" cy="5334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Arc 66"/>
          <p:cNvSpPr/>
          <p:nvPr/>
        </p:nvSpPr>
        <p:spPr>
          <a:xfrm>
            <a:off x="6553200" y="5029200"/>
            <a:ext cx="457200" cy="5334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TextBox 67"/>
          <p:cNvSpPr txBox="1"/>
          <p:nvPr/>
        </p:nvSpPr>
        <p:spPr>
          <a:xfrm>
            <a:off x="6248400" y="2667000"/>
            <a:ext cx="198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Work out as a decimal (if needed)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5867400" y="4495800"/>
            <a:ext cx="1371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Sub in values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6934200" y="5029200"/>
            <a:ext cx="137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Calculate in radians</a:t>
            </a:r>
          </a:p>
        </p:txBody>
      </p:sp>
      <p:sp>
        <p:nvSpPr>
          <p:cNvPr id="71" name="Title 1"/>
          <p:cNvSpPr>
            <a:spLocks noGrp="1"/>
          </p:cNvSpPr>
          <p:nvPr>
            <p:ph type="title"/>
          </p:nvPr>
        </p:nvSpPr>
        <p:spPr>
          <a:xfrm>
            <a:off x="619941" y="147412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Argand Diagrams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57047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3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8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1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6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27" grpId="0"/>
      <p:bldP spid="28" grpId="0"/>
      <p:bldP spid="29" grpId="0"/>
      <p:bldP spid="30" grpId="0"/>
      <p:bldP spid="34" grpId="0"/>
      <p:bldP spid="44" grpId="0"/>
      <p:bldP spid="45" grpId="0"/>
      <p:bldP spid="46" grpId="0"/>
      <p:bldP spid="47" grpId="0"/>
      <p:bldP spid="48" grpId="0"/>
      <p:bldP spid="49" grpId="0"/>
      <p:bldP spid="50" grpId="0"/>
      <p:bldP spid="58" grpId="0" animBg="1"/>
      <p:bldP spid="59" grpId="0"/>
      <p:bldP spid="60" grpId="0"/>
      <p:bldP spid="61" grpId="0"/>
      <p:bldP spid="62" grpId="0"/>
      <p:bldP spid="63" grpId="0" animBg="1"/>
      <p:bldP spid="64" grpId="0"/>
      <p:bldP spid="65" grpId="0" animBg="1"/>
      <p:bldP spid="66" grpId="0" animBg="1"/>
      <p:bldP spid="67" grpId="0" animBg="1"/>
      <p:bldP spid="68" grpId="0"/>
      <p:bldP spid="69" grpId="0"/>
      <p:bldP spid="7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6700" y="1600200"/>
            <a:ext cx="3714750" cy="474345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can find the value of r, the modulus of a complex number z, and the value of </a:t>
            </a:r>
            <a:r>
              <a:rPr lang="el-GR" sz="1400" b="1" dirty="0">
                <a:latin typeface="Comic Sans MS" pitchFamily="66" charset="0"/>
              </a:rPr>
              <a:t>θ</a:t>
            </a:r>
            <a:r>
              <a:rPr lang="en-GB" sz="1400" b="1" dirty="0">
                <a:latin typeface="Comic Sans MS" pitchFamily="66" charset="0"/>
              </a:rPr>
              <a:t>, which is the argument of z</a:t>
            </a: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Find, to two decimal places, the modulus and argument of z = -2 + 4i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681038" y="6519446"/>
            <a:ext cx="43954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Comic Sans MS" pitchFamily="66" charset="0"/>
              </a:rPr>
              <a:t>2B</a:t>
            </a:r>
            <a:endParaRPr lang="en-GB" sz="1600" dirty="0">
              <a:latin typeface="Comic Sans MS" pitchFamily="66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35052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752600" y="35052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2057400" y="3505200"/>
            <a:ext cx="0" cy="3048000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2362200" y="35052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2667000" y="35052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2971800" y="35052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3276600" y="35052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838200" y="35052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1143000" y="35052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16200000" flipV="1">
            <a:off x="2057400" y="47244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16200000" flipV="1">
            <a:off x="2057400" y="44196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16200000" flipV="1">
            <a:off x="2057400" y="41148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16200000" flipV="1">
            <a:off x="2057400" y="38100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5400000" flipH="1" flipV="1">
            <a:off x="2057400" y="3505200"/>
            <a:ext cx="0" cy="3048000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16200000" flipV="1">
            <a:off x="2057400" y="32004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16200000" flipV="1">
            <a:off x="2057400" y="28956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16200000" flipV="1">
            <a:off x="2057400" y="25908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16200000" flipV="1">
            <a:off x="2057400" y="22860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3581400" y="4876800"/>
            <a:ext cx="82586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x (Real)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524000" y="3124200"/>
            <a:ext cx="13003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y (Imaginary)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352800" y="5029200"/>
            <a:ext cx="2936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latin typeface="Comic Sans MS" pitchFamily="66" charset="0"/>
              </a:rPr>
              <a:t>5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28600" y="5029200"/>
            <a:ext cx="40267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latin typeface="Comic Sans MS" pitchFamily="66" charset="0"/>
              </a:rPr>
              <a:t>-5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981200" y="6400800"/>
            <a:ext cx="45236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latin typeface="Comic Sans MS" pitchFamily="66" charset="0"/>
              </a:rPr>
              <a:t>-5i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057400" y="3352800"/>
            <a:ext cx="3433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latin typeface="Comic Sans MS" pitchFamily="66" charset="0"/>
              </a:rPr>
              <a:t>5i</a:t>
            </a:r>
          </a:p>
        </p:txBody>
      </p:sp>
      <p:grpSp>
        <p:nvGrpSpPr>
          <p:cNvPr id="31" name="Group 30"/>
          <p:cNvGrpSpPr/>
          <p:nvPr/>
        </p:nvGrpSpPr>
        <p:grpSpPr>
          <a:xfrm>
            <a:off x="1371600" y="3733800"/>
            <a:ext cx="152400" cy="152400"/>
            <a:chOff x="5791200" y="5334000"/>
            <a:chExt cx="152400" cy="152400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791200" y="5334000"/>
              <a:ext cx="1524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flipH="1">
              <a:off x="5791200" y="5334000"/>
              <a:ext cx="1524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4" name="TextBox 33"/>
          <p:cNvSpPr txBox="1"/>
          <p:nvPr/>
        </p:nvSpPr>
        <p:spPr>
          <a:xfrm>
            <a:off x="1143000" y="3505200"/>
            <a:ext cx="2808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solidFill>
                  <a:srgbClr val="FF0000"/>
                </a:solidFill>
                <a:latin typeface="Comic Sans MS" pitchFamily="66" charset="0"/>
              </a:rPr>
              <a:t>z</a:t>
            </a:r>
            <a:endParaRPr lang="en-GB" sz="1400" b="1" baseline="-25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cxnSp>
        <p:nvCxnSpPr>
          <p:cNvPr id="37" name="Straight Connector 36"/>
          <p:cNvCxnSpPr/>
          <p:nvPr/>
        </p:nvCxnSpPr>
        <p:spPr>
          <a:xfrm>
            <a:off x="1447800" y="5029200"/>
            <a:ext cx="609600" cy="0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1447800" y="3810000"/>
            <a:ext cx="0" cy="1219200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1524000" y="5029200"/>
            <a:ext cx="2936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F0000"/>
                </a:solidFill>
                <a:latin typeface="Comic Sans MS" pitchFamily="66" charset="0"/>
              </a:rPr>
              <a:t>2</a:t>
            </a:r>
            <a:endParaRPr lang="en-GB" sz="1400" b="1" baseline="-25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1143000" y="4191000"/>
            <a:ext cx="2936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F0000"/>
                </a:solidFill>
                <a:latin typeface="Comic Sans MS" pitchFamily="66" charset="0"/>
              </a:rPr>
              <a:t>4</a:t>
            </a:r>
            <a:endParaRPr lang="en-GB" sz="1400" b="1" baseline="-25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4495800" y="1981200"/>
                <a:ext cx="1416606" cy="39735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𝑟</m:t>
                      </m:r>
                      <m:r>
                        <a:rPr lang="en-GB" sz="1600" b="0" i="1" smtClean="0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600" b="0" i="1" smtClean="0">
                                  <a:latin typeface="Cambria Math"/>
                                </a:rPr>
                                <m:t>2</m:t>
                              </m:r>
                            </m:e>
                            <m:sup>
                              <m:r>
                                <a:rPr lang="en-GB" sz="16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1600" b="0" i="1" smtClean="0">
                              <a:latin typeface="Cambria Math"/>
                            </a:rPr>
                            <m:t>+</m:t>
                          </m:r>
                          <m:sSup>
                            <m:sSupPr>
                              <m:ctrlP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600" b="0" i="1" smtClean="0">
                                  <a:latin typeface="Cambria Math"/>
                                </a:rPr>
                                <m:t>4</m:t>
                              </m:r>
                            </m:e>
                            <m:sup>
                              <m:r>
                                <a:rPr lang="en-GB" sz="16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5800" y="1981200"/>
                <a:ext cx="1416606" cy="397353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7" name="TextBox 46"/>
          <p:cNvSpPr txBox="1"/>
          <p:nvPr/>
        </p:nvSpPr>
        <p:spPr>
          <a:xfrm>
            <a:off x="4495800" y="1600200"/>
            <a:ext cx="30716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itchFamily="66" charset="0"/>
              </a:rPr>
              <a:t>Use Pythagoras’ Theorem to find 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4495800" y="2438400"/>
                <a:ext cx="963725" cy="3676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𝑟</m:t>
                      </m:r>
                      <m:r>
                        <a:rPr lang="en-GB" sz="1600" b="0" i="1" smtClean="0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20</m:t>
                          </m:r>
                        </m:e>
                      </m:rad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5800" y="2438400"/>
                <a:ext cx="963725" cy="367601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4495800" y="2895600"/>
                <a:ext cx="154798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𝑟</m:t>
                      </m:r>
                      <m:r>
                        <a:rPr lang="en-GB" sz="1600" b="0" i="1" smtClean="0">
                          <a:latin typeface="Cambria Math"/>
                        </a:rPr>
                        <m:t>=4.47 (2</m:t>
                      </m:r>
                      <m:r>
                        <a:rPr lang="en-GB" sz="1600" b="0" i="1" smtClean="0">
                          <a:latin typeface="Cambria Math"/>
                        </a:rPr>
                        <m:t>𝑑𝑝</m:t>
                      </m:r>
                      <m:r>
                        <a:rPr lang="en-GB" sz="1600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5800" y="2895600"/>
                <a:ext cx="1547988" cy="338554"/>
              </a:xfrm>
              <a:prstGeom prst="rect">
                <a:avLst/>
              </a:prstGeom>
              <a:blipFill rotWithShape="1">
                <a:blip r:embed="rId6"/>
                <a:stretch>
                  <a:fillRect b="-89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0" name="TextBox 49"/>
          <p:cNvSpPr txBox="1"/>
          <p:nvPr/>
        </p:nvSpPr>
        <p:spPr>
          <a:xfrm>
            <a:off x="4495800" y="3657600"/>
            <a:ext cx="279595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itchFamily="66" charset="0"/>
              </a:rPr>
              <a:t>Use Trigonometry to find </a:t>
            </a:r>
            <a:r>
              <a:rPr lang="en-GB" sz="1400" u="sng" dirty="0" err="1">
                <a:latin typeface="Comic Sans MS" pitchFamily="66" charset="0"/>
              </a:rPr>
              <a:t>arg</a:t>
            </a:r>
            <a:r>
              <a:rPr lang="en-GB" sz="1400" u="sng" dirty="0">
                <a:latin typeface="Comic Sans MS" pitchFamily="66" charset="0"/>
              </a:rPr>
              <a:t> z</a:t>
            </a:r>
          </a:p>
        </p:txBody>
      </p:sp>
      <p:sp>
        <p:nvSpPr>
          <p:cNvPr id="58" name="Arc 57"/>
          <p:cNvSpPr/>
          <p:nvPr/>
        </p:nvSpPr>
        <p:spPr>
          <a:xfrm>
            <a:off x="1752600" y="4572000"/>
            <a:ext cx="914400" cy="914400"/>
          </a:xfrm>
          <a:prstGeom prst="arc">
            <a:avLst>
              <a:gd name="adj1" fmla="val 10753655"/>
              <a:gd name="adj2" fmla="val 13475351"/>
            </a:avLst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TextBox 58"/>
          <p:cNvSpPr txBox="1"/>
          <p:nvPr/>
        </p:nvSpPr>
        <p:spPr>
          <a:xfrm>
            <a:off x="1524000" y="4724400"/>
            <a:ext cx="2936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l-GR" sz="1400" b="1" dirty="0">
                <a:solidFill>
                  <a:srgbClr val="FF0000"/>
                </a:solidFill>
                <a:latin typeface="Comic Sans MS" pitchFamily="66" charset="0"/>
              </a:rPr>
              <a:t>θ</a:t>
            </a:r>
            <a:endParaRPr lang="en-GB" sz="14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/>
              <p:cNvSpPr txBox="1"/>
              <p:nvPr/>
            </p:nvSpPr>
            <p:spPr>
              <a:xfrm>
                <a:off x="4495800" y="4038600"/>
                <a:ext cx="1117614" cy="5533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𝑇𝑎𝑛</m:t>
                      </m:r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𝜃</m:t>
                      </m:r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GB" sz="16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GB" sz="1600" b="0" i="1" smtClean="0">
                              <a:latin typeface="Cambria Math"/>
                              <a:ea typeface="Cambria Math"/>
                            </a:rPr>
                            <m:t>𝑂</m:t>
                          </m:r>
                        </m:num>
                        <m:den>
                          <m:r>
                            <a:rPr lang="en-GB" sz="1600" b="0" i="1" smtClean="0">
                              <a:latin typeface="Cambria Math"/>
                              <a:ea typeface="Cambria Math"/>
                            </a:rPr>
                            <m:t>𝐴</m:t>
                          </m:r>
                        </m:den>
                      </m:f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60" name="TextBox 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5800" y="4038600"/>
                <a:ext cx="1117614" cy="553357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/>
              <p:cNvSpPr txBox="1"/>
              <p:nvPr/>
            </p:nvSpPr>
            <p:spPr>
              <a:xfrm>
                <a:off x="4495800" y="4648200"/>
                <a:ext cx="1117614" cy="5533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𝑇𝑎𝑛</m:t>
                      </m:r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𝜃</m:t>
                      </m:r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GB" sz="16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GB" sz="1600" b="0" i="1" smtClean="0">
                              <a:latin typeface="Cambria Math"/>
                              <a:ea typeface="Cambria Math"/>
                            </a:rPr>
                            <m:t>4</m:t>
                          </m:r>
                        </m:num>
                        <m:den>
                          <m:r>
                            <a:rPr lang="en-GB" sz="1600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61" name="TextBox 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5800" y="4648200"/>
                <a:ext cx="1117614" cy="553357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Box 61"/>
              <p:cNvSpPr txBox="1"/>
              <p:nvPr/>
            </p:nvSpPr>
            <p:spPr>
              <a:xfrm>
                <a:off x="4495800" y="5334000"/>
                <a:ext cx="233762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𝜃</m:t>
                      </m:r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=1.11 </m:t>
                      </m:r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𝑟𝑎𝑑𝑖𝑎𝑛𝑠</m:t>
                      </m:r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 (2</m:t>
                      </m:r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𝑑𝑝</m:t>
                      </m:r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)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62" name="TextBox 6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5800" y="5334000"/>
                <a:ext cx="2337628" cy="338554"/>
              </a:xfrm>
              <a:prstGeom prst="rect">
                <a:avLst/>
              </a:prstGeom>
              <a:blipFill rotWithShape="1">
                <a:blip r:embed="rId9"/>
                <a:stretch>
                  <a:fillRect b="-89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3" name="Arc 62"/>
          <p:cNvSpPr/>
          <p:nvPr/>
        </p:nvSpPr>
        <p:spPr>
          <a:xfrm>
            <a:off x="5867400" y="22098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TextBox 63"/>
          <p:cNvSpPr txBox="1"/>
          <p:nvPr/>
        </p:nvSpPr>
        <p:spPr>
          <a:xfrm>
            <a:off x="6248400" y="2286000"/>
            <a:ext cx="106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Calculate</a:t>
            </a:r>
          </a:p>
        </p:txBody>
      </p:sp>
      <p:sp>
        <p:nvSpPr>
          <p:cNvPr id="65" name="Arc 64"/>
          <p:cNvSpPr/>
          <p:nvPr/>
        </p:nvSpPr>
        <p:spPr>
          <a:xfrm>
            <a:off x="5867400" y="26670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" name="Arc 65"/>
          <p:cNvSpPr/>
          <p:nvPr/>
        </p:nvSpPr>
        <p:spPr>
          <a:xfrm>
            <a:off x="5486400" y="4419600"/>
            <a:ext cx="457200" cy="5334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Arc 66"/>
          <p:cNvSpPr/>
          <p:nvPr/>
        </p:nvSpPr>
        <p:spPr>
          <a:xfrm>
            <a:off x="6553200" y="50292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TextBox 67"/>
          <p:cNvSpPr txBox="1"/>
          <p:nvPr/>
        </p:nvSpPr>
        <p:spPr>
          <a:xfrm>
            <a:off x="6248400" y="2667000"/>
            <a:ext cx="198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Work out as a decimal (if needed)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5867400" y="4495800"/>
            <a:ext cx="1371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Sub in values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6934200" y="5029200"/>
            <a:ext cx="1981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Calculate in radians</a:t>
            </a:r>
          </a:p>
        </p:txBody>
      </p:sp>
      <p:sp>
        <p:nvSpPr>
          <p:cNvPr id="71" name="Arc 70"/>
          <p:cNvSpPr/>
          <p:nvPr/>
        </p:nvSpPr>
        <p:spPr>
          <a:xfrm>
            <a:off x="1447800" y="4724400"/>
            <a:ext cx="914400" cy="914400"/>
          </a:xfrm>
          <a:prstGeom prst="arc">
            <a:avLst>
              <a:gd name="adj1" fmla="val 16027809"/>
              <a:gd name="adj2" fmla="val 20509898"/>
            </a:avLst>
          </a:prstGeom>
          <a:ln w="3175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47800" y="3810000"/>
            <a:ext cx="592872" cy="1229158"/>
          </a:xfrm>
          <a:prstGeom prst="line">
            <a:avLst/>
          </a:prstGeom>
          <a:ln w="3810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2" name="TextBox 71"/>
              <p:cNvSpPr txBox="1"/>
              <p:nvPr/>
            </p:nvSpPr>
            <p:spPr>
              <a:xfrm>
                <a:off x="4495800" y="5791200"/>
                <a:ext cx="2407069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𝜋</m:t>
                      </m:r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−1.11=2.03 </m:t>
                      </m:r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𝑟𝑎𝑑𝑖𝑎𝑛𝑠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72" name="TextBox 7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5800" y="5791200"/>
                <a:ext cx="2407069" cy="338554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3" name="TextBox 72"/>
              <p:cNvSpPr txBox="1"/>
              <p:nvPr/>
            </p:nvSpPr>
            <p:spPr>
              <a:xfrm>
                <a:off x="4495800" y="6172200"/>
                <a:ext cx="1306191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GB" sz="16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sz="1600" b="0" i="0" smtClean="0">
                              <a:latin typeface="Cambria Math"/>
                              <a:ea typeface="Cambria Math"/>
                            </a:rPr>
                            <m:t>arg</m:t>
                          </m:r>
                        </m:fName>
                        <m:e>
                          <m:r>
                            <a:rPr lang="en-GB" sz="1600" b="0" i="1" smtClean="0">
                              <a:latin typeface="Cambria Math"/>
                              <a:ea typeface="Cambria Math"/>
                            </a:rPr>
                            <m:t>𝑧</m:t>
                          </m:r>
                        </m:e>
                      </m:func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=2.03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73" name="TextBox 7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5800" y="6172200"/>
                <a:ext cx="1306191" cy="338554"/>
              </a:xfrm>
              <a:prstGeom prst="rect">
                <a:avLst/>
              </a:prstGeom>
              <a:blipFill rotWithShape="1">
                <a:blip r:embed="rId11"/>
                <a:stretch>
                  <a:fillRect b="-18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5" name="TextBox 74"/>
          <p:cNvSpPr txBox="1"/>
          <p:nvPr/>
        </p:nvSpPr>
        <p:spPr>
          <a:xfrm>
            <a:off x="2286000" y="4724400"/>
            <a:ext cx="59022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solidFill>
                  <a:srgbClr val="0000CC"/>
                </a:solidFill>
                <a:latin typeface="Comic Sans MS" pitchFamily="66" charset="0"/>
              </a:rPr>
              <a:t>2.03</a:t>
            </a:r>
            <a:endParaRPr lang="en-GB" sz="1400" b="1" baseline="-25000" dirty="0">
              <a:solidFill>
                <a:srgbClr val="0000CC"/>
              </a:solidFill>
              <a:latin typeface="Comic Sans MS" pitchFamily="66" charset="0"/>
            </a:endParaRPr>
          </a:p>
        </p:txBody>
      </p:sp>
      <p:sp>
        <p:nvSpPr>
          <p:cNvPr id="76" name="Arc 75"/>
          <p:cNvSpPr/>
          <p:nvPr/>
        </p:nvSpPr>
        <p:spPr>
          <a:xfrm>
            <a:off x="6629400" y="54864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0000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7" name="TextBox 76"/>
          <p:cNvSpPr txBox="1"/>
          <p:nvPr/>
        </p:nvSpPr>
        <p:spPr>
          <a:xfrm>
            <a:off x="6966857" y="5427617"/>
            <a:ext cx="228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0000CC"/>
                </a:solidFill>
                <a:latin typeface="Comic Sans MS" pitchFamily="66" charset="0"/>
              </a:rPr>
              <a:t>Subtract from </a:t>
            </a:r>
            <a:r>
              <a:rPr lang="el-GR" sz="1200" dirty="0">
                <a:solidFill>
                  <a:srgbClr val="0000CC"/>
                </a:solidFill>
                <a:latin typeface="Comic Sans MS" pitchFamily="66" charset="0"/>
              </a:rPr>
              <a:t>π</a:t>
            </a:r>
            <a:r>
              <a:rPr lang="en-GB" sz="1200" dirty="0">
                <a:solidFill>
                  <a:srgbClr val="0000CC"/>
                </a:solidFill>
                <a:latin typeface="Comic Sans MS" pitchFamily="66" charset="0"/>
              </a:rPr>
              <a:t> to find the required angle (remember </a:t>
            </a:r>
            <a:r>
              <a:rPr lang="el-GR" sz="1200" dirty="0">
                <a:solidFill>
                  <a:srgbClr val="0000CC"/>
                </a:solidFill>
                <a:latin typeface="Comic Sans MS" pitchFamily="66" charset="0"/>
              </a:rPr>
              <a:t>π</a:t>
            </a:r>
            <a:r>
              <a:rPr lang="en-GB" sz="1200" dirty="0">
                <a:solidFill>
                  <a:srgbClr val="0000CC"/>
                </a:solidFill>
                <a:latin typeface="Comic Sans MS" pitchFamily="66" charset="0"/>
              </a:rPr>
              <a:t> radians = 180°)</a:t>
            </a:r>
          </a:p>
        </p:txBody>
      </p:sp>
      <p:sp>
        <p:nvSpPr>
          <p:cNvPr id="74" name="Title 1"/>
          <p:cNvSpPr>
            <a:spLocks noGrp="1"/>
          </p:cNvSpPr>
          <p:nvPr>
            <p:ph type="title"/>
          </p:nvPr>
        </p:nvSpPr>
        <p:spPr>
          <a:xfrm>
            <a:off x="619941" y="147412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Argand Diagrams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2488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3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8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1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6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6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1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6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1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6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1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27" grpId="0"/>
      <p:bldP spid="28" grpId="0"/>
      <p:bldP spid="29" grpId="0"/>
      <p:bldP spid="30" grpId="0"/>
      <p:bldP spid="34" grpId="0"/>
      <p:bldP spid="44" grpId="0"/>
      <p:bldP spid="45" grpId="0"/>
      <p:bldP spid="46" grpId="0"/>
      <p:bldP spid="47" grpId="0"/>
      <p:bldP spid="48" grpId="0"/>
      <p:bldP spid="49" grpId="0"/>
      <p:bldP spid="50" grpId="0"/>
      <p:bldP spid="58" grpId="0" animBg="1"/>
      <p:bldP spid="59" grpId="0"/>
      <p:bldP spid="60" grpId="0"/>
      <p:bldP spid="61" grpId="0"/>
      <p:bldP spid="62" grpId="0"/>
      <p:bldP spid="63" grpId="0" animBg="1"/>
      <p:bldP spid="64" grpId="0"/>
      <p:bldP spid="65" grpId="0" animBg="1"/>
      <p:bldP spid="66" grpId="0" animBg="1"/>
      <p:bldP spid="67" grpId="0" animBg="1"/>
      <p:bldP spid="68" grpId="0"/>
      <p:bldP spid="69" grpId="0"/>
      <p:bldP spid="70" grpId="0"/>
      <p:bldP spid="71" grpId="0" animBg="1"/>
      <p:bldP spid="72" grpId="0"/>
      <p:bldP spid="73" grpId="0"/>
      <p:bldP spid="75" grpId="0"/>
      <p:bldP spid="76" grpId="0" animBg="1"/>
      <p:bldP spid="7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6700" y="1600200"/>
            <a:ext cx="3714750" cy="474345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can find the value of r, the modulus of a complex number z, and the value of </a:t>
            </a:r>
            <a:r>
              <a:rPr lang="el-GR" sz="1400" b="1" dirty="0">
                <a:latin typeface="Comic Sans MS" pitchFamily="66" charset="0"/>
              </a:rPr>
              <a:t>θ</a:t>
            </a:r>
            <a:r>
              <a:rPr lang="en-GB" sz="1400" b="1" dirty="0">
                <a:latin typeface="Comic Sans MS" pitchFamily="66" charset="0"/>
              </a:rPr>
              <a:t>, which is the argument of z</a:t>
            </a: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Find, to two decimal places, the modulus and argument of z = -3 - 3i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681038" y="6519446"/>
            <a:ext cx="43954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Comic Sans MS" pitchFamily="66" charset="0"/>
              </a:rPr>
              <a:t>2B</a:t>
            </a:r>
            <a:endParaRPr lang="en-GB" sz="1600" dirty="0">
              <a:latin typeface="Comic Sans MS" pitchFamily="66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35052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752600" y="35052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2057400" y="3505200"/>
            <a:ext cx="0" cy="3048000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2362200" y="35052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2667000" y="35052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2971800" y="35052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3276600" y="35052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838200" y="35052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1143000" y="35052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16200000" flipV="1">
            <a:off x="2057400" y="47244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16200000" flipV="1">
            <a:off x="2057400" y="44196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16200000" flipV="1">
            <a:off x="2057400" y="41148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16200000" flipV="1">
            <a:off x="2057400" y="38100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5400000" flipH="1" flipV="1">
            <a:off x="2057400" y="3505200"/>
            <a:ext cx="0" cy="3048000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16200000" flipV="1">
            <a:off x="2057400" y="32004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16200000" flipV="1">
            <a:off x="2057400" y="28956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16200000" flipV="1">
            <a:off x="2057400" y="25908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16200000" flipV="1">
            <a:off x="2057400" y="22860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3581400" y="4876800"/>
            <a:ext cx="82586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x (Real)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524000" y="3124200"/>
            <a:ext cx="13003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y (Imaginary)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352800" y="5029200"/>
            <a:ext cx="2936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latin typeface="Comic Sans MS" pitchFamily="66" charset="0"/>
              </a:rPr>
              <a:t>5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28600" y="5029200"/>
            <a:ext cx="40267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latin typeface="Comic Sans MS" pitchFamily="66" charset="0"/>
              </a:rPr>
              <a:t>-5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981200" y="6400800"/>
            <a:ext cx="45236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latin typeface="Comic Sans MS" pitchFamily="66" charset="0"/>
              </a:rPr>
              <a:t>-5i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057400" y="3352800"/>
            <a:ext cx="3433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latin typeface="Comic Sans MS" pitchFamily="66" charset="0"/>
              </a:rPr>
              <a:t>5i</a:t>
            </a:r>
          </a:p>
        </p:txBody>
      </p:sp>
      <p:grpSp>
        <p:nvGrpSpPr>
          <p:cNvPr id="31" name="Group 30"/>
          <p:cNvGrpSpPr/>
          <p:nvPr/>
        </p:nvGrpSpPr>
        <p:grpSpPr>
          <a:xfrm>
            <a:off x="1084521" y="5870945"/>
            <a:ext cx="152400" cy="152400"/>
            <a:chOff x="5791200" y="5334000"/>
            <a:chExt cx="152400" cy="152400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791200" y="5334000"/>
              <a:ext cx="1524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flipH="1">
              <a:off x="5791200" y="5334000"/>
              <a:ext cx="1524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4" name="TextBox 33"/>
          <p:cNvSpPr txBox="1"/>
          <p:nvPr/>
        </p:nvSpPr>
        <p:spPr>
          <a:xfrm>
            <a:off x="866554" y="5940055"/>
            <a:ext cx="2808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solidFill>
                  <a:srgbClr val="FF0000"/>
                </a:solidFill>
                <a:latin typeface="Comic Sans MS" pitchFamily="66" charset="0"/>
              </a:rPr>
              <a:t>z</a:t>
            </a:r>
            <a:endParaRPr lang="en-GB" sz="1400" b="1" baseline="-25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cxnSp>
        <p:nvCxnSpPr>
          <p:cNvPr id="37" name="Straight Connector 36"/>
          <p:cNvCxnSpPr/>
          <p:nvPr/>
        </p:nvCxnSpPr>
        <p:spPr>
          <a:xfrm>
            <a:off x="1143000" y="5029200"/>
            <a:ext cx="914400" cy="0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1143000" y="5029200"/>
            <a:ext cx="0" cy="914400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838200" y="5334000"/>
            <a:ext cx="2936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F0000"/>
                </a:solidFill>
                <a:latin typeface="Comic Sans MS" pitchFamily="66" charset="0"/>
              </a:rPr>
              <a:t>3</a:t>
            </a:r>
            <a:endParaRPr lang="en-GB" sz="1400" b="1" baseline="-25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1447800" y="4724400"/>
            <a:ext cx="2936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F0000"/>
                </a:solidFill>
                <a:latin typeface="Comic Sans MS" pitchFamily="66" charset="0"/>
              </a:rPr>
              <a:t>3</a:t>
            </a:r>
            <a:endParaRPr lang="en-GB" sz="1400" b="1" baseline="-25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8" name="Arc 57"/>
          <p:cNvSpPr/>
          <p:nvPr/>
        </p:nvSpPr>
        <p:spPr>
          <a:xfrm>
            <a:off x="1676400" y="4572000"/>
            <a:ext cx="914400" cy="914400"/>
          </a:xfrm>
          <a:prstGeom prst="arc">
            <a:avLst>
              <a:gd name="adj1" fmla="val 8439430"/>
              <a:gd name="adj2" fmla="val 10902940"/>
            </a:avLst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TextBox 58"/>
          <p:cNvSpPr txBox="1"/>
          <p:nvPr/>
        </p:nvSpPr>
        <p:spPr>
          <a:xfrm>
            <a:off x="1371600" y="5029200"/>
            <a:ext cx="2936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l-GR" sz="1400" b="1" dirty="0">
                <a:solidFill>
                  <a:srgbClr val="FF0000"/>
                </a:solidFill>
                <a:latin typeface="Comic Sans MS" pitchFamily="66" charset="0"/>
              </a:rPr>
              <a:t>θ</a:t>
            </a:r>
            <a:endParaRPr lang="en-GB" sz="14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74" name="Arc 73"/>
          <p:cNvSpPr/>
          <p:nvPr/>
        </p:nvSpPr>
        <p:spPr>
          <a:xfrm>
            <a:off x="1524000" y="4419600"/>
            <a:ext cx="914400" cy="914400"/>
          </a:xfrm>
          <a:prstGeom prst="arc">
            <a:avLst>
              <a:gd name="adj1" fmla="val 1169839"/>
              <a:gd name="adj2" fmla="val 6811252"/>
            </a:avLst>
          </a:prstGeom>
          <a:ln w="3175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5" name="Straight Connector 34"/>
          <p:cNvCxnSpPr/>
          <p:nvPr/>
        </p:nvCxnSpPr>
        <p:spPr>
          <a:xfrm flipV="1">
            <a:off x="1158949" y="5039158"/>
            <a:ext cx="881723" cy="915075"/>
          </a:xfrm>
          <a:prstGeom prst="line">
            <a:avLst/>
          </a:prstGeom>
          <a:ln w="3810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8" name="TextBox 77"/>
              <p:cNvSpPr txBox="1"/>
              <p:nvPr/>
            </p:nvSpPr>
            <p:spPr>
              <a:xfrm>
                <a:off x="4495800" y="1828800"/>
                <a:ext cx="1416606" cy="39735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𝑟</m:t>
                      </m:r>
                      <m:r>
                        <a:rPr lang="en-GB" sz="1600" b="0" i="1" smtClean="0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600" b="0" i="1" smtClean="0">
                                  <a:latin typeface="Cambria Math"/>
                                </a:rPr>
                                <m:t>3</m:t>
                              </m:r>
                            </m:e>
                            <m:sup>
                              <m:r>
                                <a:rPr lang="en-GB" sz="16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1600" b="0" i="1" smtClean="0">
                              <a:latin typeface="Cambria Math"/>
                            </a:rPr>
                            <m:t>+</m:t>
                          </m:r>
                          <m:sSup>
                            <m:sSupPr>
                              <m:ctrlP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600" b="0" i="1" smtClean="0">
                                  <a:latin typeface="Cambria Math"/>
                                </a:rPr>
                                <m:t>3</m:t>
                              </m:r>
                            </m:e>
                            <m:sup>
                              <m:r>
                                <a:rPr lang="en-GB" sz="16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78" name="TextBox 7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5800" y="1828800"/>
                <a:ext cx="1416606" cy="397353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9" name="TextBox 78"/>
          <p:cNvSpPr txBox="1"/>
          <p:nvPr/>
        </p:nvSpPr>
        <p:spPr>
          <a:xfrm>
            <a:off x="4495800" y="1447800"/>
            <a:ext cx="30716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itchFamily="66" charset="0"/>
              </a:rPr>
              <a:t>Use Pythagoras’ Theorem to find 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0" name="TextBox 79"/>
              <p:cNvSpPr txBox="1"/>
              <p:nvPr/>
            </p:nvSpPr>
            <p:spPr>
              <a:xfrm>
                <a:off x="4495800" y="2286000"/>
                <a:ext cx="963725" cy="3676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𝑟</m:t>
                      </m:r>
                      <m:r>
                        <a:rPr lang="en-GB" sz="1600" b="0" i="1" smtClean="0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18</m:t>
                          </m:r>
                        </m:e>
                      </m:rad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80" name="TextBox 7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5800" y="2286000"/>
                <a:ext cx="963725" cy="367601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1" name="TextBox 80"/>
              <p:cNvSpPr txBox="1"/>
              <p:nvPr/>
            </p:nvSpPr>
            <p:spPr>
              <a:xfrm>
                <a:off x="4495800" y="2743200"/>
                <a:ext cx="154798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𝑟</m:t>
                      </m:r>
                      <m:r>
                        <a:rPr lang="en-GB" sz="1600" b="0" i="1" smtClean="0">
                          <a:latin typeface="Cambria Math"/>
                        </a:rPr>
                        <m:t>=4.24 (2</m:t>
                      </m:r>
                      <m:r>
                        <a:rPr lang="en-GB" sz="1600" b="0" i="1" smtClean="0">
                          <a:latin typeface="Cambria Math"/>
                        </a:rPr>
                        <m:t>𝑑𝑝</m:t>
                      </m:r>
                      <m:r>
                        <a:rPr lang="en-GB" sz="1600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81" name="TextBox 8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5800" y="2743200"/>
                <a:ext cx="1547988" cy="338554"/>
              </a:xfrm>
              <a:prstGeom prst="rect">
                <a:avLst/>
              </a:prstGeom>
              <a:blipFill rotWithShape="1">
                <a:blip r:embed="rId6"/>
                <a:stretch>
                  <a:fillRect b="-89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2" name="TextBox 81"/>
          <p:cNvSpPr txBox="1"/>
          <p:nvPr/>
        </p:nvSpPr>
        <p:spPr>
          <a:xfrm>
            <a:off x="4469524" y="3352800"/>
            <a:ext cx="279595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itchFamily="66" charset="0"/>
              </a:rPr>
              <a:t>Use Trigonometry to find </a:t>
            </a:r>
            <a:r>
              <a:rPr lang="en-GB" sz="1400" u="sng" dirty="0" err="1">
                <a:latin typeface="Comic Sans MS" pitchFamily="66" charset="0"/>
              </a:rPr>
              <a:t>arg</a:t>
            </a:r>
            <a:r>
              <a:rPr lang="en-GB" sz="1400" u="sng" dirty="0">
                <a:latin typeface="Comic Sans MS" pitchFamily="66" charset="0"/>
              </a:rPr>
              <a:t> z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3" name="TextBox 82"/>
              <p:cNvSpPr txBox="1"/>
              <p:nvPr/>
            </p:nvSpPr>
            <p:spPr>
              <a:xfrm>
                <a:off x="4469524" y="3733800"/>
                <a:ext cx="1117614" cy="5533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𝑇𝑎𝑛</m:t>
                      </m:r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𝜃</m:t>
                      </m:r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GB" sz="16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GB" sz="1600" b="0" i="1" smtClean="0">
                              <a:latin typeface="Cambria Math"/>
                              <a:ea typeface="Cambria Math"/>
                            </a:rPr>
                            <m:t>𝑂</m:t>
                          </m:r>
                        </m:num>
                        <m:den>
                          <m:r>
                            <a:rPr lang="en-GB" sz="1600" b="0" i="1" smtClean="0">
                              <a:latin typeface="Cambria Math"/>
                              <a:ea typeface="Cambria Math"/>
                            </a:rPr>
                            <m:t>𝐴</m:t>
                          </m:r>
                        </m:den>
                      </m:f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83" name="TextBox 8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69524" y="3733800"/>
                <a:ext cx="1117614" cy="553357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4" name="TextBox 83"/>
              <p:cNvSpPr txBox="1"/>
              <p:nvPr/>
            </p:nvSpPr>
            <p:spPr>
              <a:xfrm>
                <a:off x="4469524" y="4343400"/>
                <a:ext cx="1117614" cy="5533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𝑇𝑎𝑛</m:t>
                      </m:r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𝜃</m:t>
                      </m:r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GB" sz="16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GB" sz="1600" b="0" i="1" smtClean="0">
                              <a:latin typeface="Cambria Math"/>
                              <a:ea typeface="Cambria Math"/>
                            </a:rPr>
                            <m:t>3</m:t>
                          </m:r>
                        </m:num>
                        <m:den>
                          <m:r>
                            <a:rPr lang="en-GB" sz="1600" b="0" i="1" smtClean="0">
                              <a:latin typeface="Cambria Math"/>
                              <a:ea typeface="Cambria Math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84" name="TextBox 8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69524" y="4343400"/>
                <a:ext cx="1117614" cy="553357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5" name="TextBox 84"/>
              <p:cNvSpPr txBox="1"/>
              <p:nvPr/>
            </p:nvSpPr>
            <p:spPr>
              <a:xfrm>
                <a:off x="4469524" y="5029200"/>
                <a:ext cx="2177840" cy="51078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𝜃</m:t>
                      </m:r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GB" sz="16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GB" sz="1600" b="0" i="1" smtClean="0">
                              <a:latin typeface="Cambria Math"/>
                              <a:ea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GB" sz="1600" b="0" i="1" smtClean="0">
                              <a:latin typeface="Cambria Math"/>
                              <a:ea typeface="Cambria Math"/>
                            </a:rPr>
                            <m:t>4</m:t>
                          </m:r>
                        </m:den>
                      </m:f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 </m:t>
                      </m:r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𝑟𝑎𝑑𝑖𝑎𝑛𝑠</m:t>
                      </m:r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 (2</m:t>
                      </m:r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𝑑𝑝</m:t>
                      </m:r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)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85" name="TextBox 8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69524" y="5029200"/>
                <a:ext cx="2177840" cy="510781"/>
              </a:xfrm>
              <a:prstGeom prst="rect">
                <a:avLst/>
              </a:prstGeom>
              <a:blipFill rotWithShape="1">
                <a:blip r:embed="rId9"/>
                <a:stretch>
                  <a:fillRect b="-357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6" name="Arc 85"/>
          <p:cNvSpPr/>
          <p:nvPr/>
        </p:nvSpPr>
        <p:spPr>
          <a:xfrm>
            <a:off x="5867400" y="20574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7" name="TextBox 86"/>
          <p:cNvSpPr txBox="1"/>
          <p:nvPr/>
        </p:nvSpPr>
        <p:spPr>
          <a:xfrm>
            <a:off x="6248400" y="2133600"/>
            <a:ext cx="106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Calculate</a:t>
            </a:r>
          </a:p>
        </p:txBody>
      </p:sp>
      <p:sp>
        <p:nvSpPr>
          <p:cNvPr id="88" name="Arc 87"/>
          <p:cNvSpPr/>
          <p:nvPr/>
        </p:nvSpPr>
        <p:spPr>
          <a:xfrm>
            <a:off x="5867400" y="25146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9" name="Arc 88"/>
          <p:cNvSpPr/>
          <p:nvPr/>
        </p:nvSpPr>
        <p:spPr>
          <a:xfrm>
            <a:off x="5460124" y="4114800"/>
            <a:ext cx="457200" cy="5334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0" name="Arc 89"/>
          <p:cNvSpPr/>
          <p:nvPr/>
        </p:nvSpPr>
        <p:spPr>
          <a:xfrm>
            <a:off x="6374524" y="4724400"/>
            <a:ext cx="457200" cy="5334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1" name="TextBox 90"/>
          <p:cNvSpPr txBox="1"/>
          <p:nvPr/>
        </p:nvSpPr>
        <p:spPr>
          <a:xfrm>
            <a:off x="6248400" y="2514600"/>
            <a:ext cx="198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Work out as a decimal (if needed)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5841124" y="4191000"/>
            <a:ext cx="1371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Sub in values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6755524" y="4724400"/>
            <a:ext cx="137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Calculate in radians</a:t>
            </a:r>
          </a:p>
        </p:txBody>
      </p:sp>
      <p:sp>
        <p:nvSpPr>
          <p:cNvPr id="94" name="Arc 93"/>
          <p:cNvSpPr/>
          <p:nvPr/>
        </p:nvSpPr>
        <p:spPr>
          <a:xfrm>
            <a:off x="6374524" y="5257800"/>
            <a:ext cx="483476" cy="6096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0000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5" name="TextBox 94"/>
          <p:cNvSpPr txBox="1"/>
          <p:nvPr/>
        </p:nvSpPr>
        <p:spPr>
          <a:xfrm>
            <a:off x="6858000" y="5181600"/>
            <a:ext cx="228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0000CC"/>
                </a:solidFill>
                <a:latin typeface="Comic Sans MS" pitchFamily="66" charset="0"/>
              </a:rPr>
              <a:t>Subtract from </a:t>
            </a:r>
            <a:r>
              <a:rPr lang="el-GR" sz="1200" dirty="0">
                <a:solidFill>
                  <a:srgbClr val="0000CC"/>
                </a:solidFill>
                <a:latin typeface="Comic Sans MS" pitchFamily="66" charset="0"/>
              </a:rPr>
              <a:t>π</a:t>
            </a:r>
            <a:r>
              <a:rPr lang="en-GB" sz="1200" dirty="0">
                <a:solidFill>
                  <a:srgbClr val="0000CC"/>
                </a:solidFill>
                <a:latin typeface="Comic Sans MS" pitchFamily="66" charset="0"/>
              </a:rPr>
              <a:t> to find the required angle (remember </a:t>
            </a:r>
            <a:r>
              <a:rPr lang="el-GR" sz="1200" dirty="0">
                <a:solidFill>
                  <a:srgbClr val="0000CC"/>
                </a:solidFill>
                <a:latin typeface="Comic Sans MS" pitchFamily="66" charset="0"/>
              </a:rPr>
              <a:t>π</a:t>
            </a:r>
            <a:r>
              <a:rPr lang="en-GB" sz="1200" dirty="0">
                <a:solidFill>
                  <a:srgbClr val="0000CC"/>
                </a:solidFill>
                <a:latin typeface="Comic Sans MS" pitchFamily="66" charset="0"/>
              </a:rPr>
              <a:t> radians = 180°)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6" name="TextBox 95"/>
              <p:cNvSpPr txBox="1"/>
              <p:nvPr/>
            </p:nvSpPr>
            <p:spPr>
              <a:xfrm>
                <a:off x="4393324" y="5562600"/>
                <a:ext cx="1996444" cy="5533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𝜋</m:t>
                      </m:r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−</m:t>
                      </m:r>
                      <m:f>
                        <m:fPr>
                          <m:ctrlPr>
                            <a:rPr lang="en-GB" sz="16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GB" sz="1600" b="0" i="1" smtClean="0">
                              <a:latin typeface="Cambria Math"/>
                              <a:ea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GB" sz="1600" b="0" i="1" smtClean="0">
                              <a:latin typeface="Cambria Math"/>
                              <a:ea typeface="Cambria Math"/>
                            </a:rPr>
                            <m:t>4</m:t>
                          </m:r>
                        </m:den>
                      </m:f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GB" sz="16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GB" sz="1600" b="0" i="1" smtClean="0">
                              <a:latin typeface="Cambria Math"/>
                              <a:ea typeface="Cambria Math"/>
                            </a:rPr>
                            <m:t>3</m:t>
                          </m:r>
                          <m:r>
                            <a:rPr lang="en-GB" sz="1600" b="0" i="1" smtClean="0">
                              <a:latin typeface="Cambria Math"/>
                              <a:ea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GB" sz="1600" b="0" i="1" smtClean="0">
                              <a:latin typeface="Cambria Math"/>
                              <a:ea typeface="Cambria Math"/>
                            </a:rPr>
                            <m:t>4</m:t>
                          </m:r>
                        </m:den>
                      </m:f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𝑟𝑎𝑑𝑖𝑎𝑛𝑠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96" name="TextBox 9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93324" y="5562600"/>
                <a:ext cx="1996444" cy="553357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7" name="TextBox 96"/>
              <p:cNvSpPr txBox="1"/>
              <p:nvPr/>
            </p:nvSpPr>
            <p:spPr>
              <a:xfrm>
                <a:off x="4419600" y="6172200"/>
                <a:ext cx="1427403" cy="5533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GB" sz="16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sz="1600" b="0" i="0" smtClean="0">
                              <a:latin typeface="Cambria Math"/>
                              <a:ea typeface="Cambria Math"/>
                            </a:rPr>
                            <m:t>arg</m:t>
                          </m:r>
                        </m:fName>
                        <m:e>
                          <m:r>
                            <a:rPr lang="en-GB" sz="1600" b="0" i="1" smtClean="0">
                              <a:latin typeface="Cambria Math"/>
                              <a:ea typeface="Cambria Math"/>
                            </a:rPr>
                            <m:t>𝑧</m:t>
                          </m:r>
                        </m:e>
                      </m:func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=−</m:t>
                      </m:r>
                      <m:f>
                        <m:fPr>
                          <m:ctrlPr>
                            <a:rPr lang="en-GB" sz="16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GB" sz="1600" b="0" i="1" smtClean="0">
                              <a:latin typeface="Cambria Math"/>
                              <a:ea typeface="Cambria Math"/>
                            </a:rPr>
                            <m:t>3</m:t>
                          </m:r>
                          <m:r>
                            <a:rPr lang="en-GB" sz="1600" b="0" i="1" smtClean="0">
                              <a:latin typeface="Cambria Math"/>
                              <a:ea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GB" sz="1600" b="0" i="1" smtClean="0">
                              <a:latin typeface="Cambria Math"/>
                              <a:ea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97" name="TextBox 9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19600" y="6172200"/>
                <a:ext cx="1427403" cy="553357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8" name="Arc 97"/>
          <p:cNvSpPr/>
          <p:nvPr/>
        </p:nvSpPr>
        <p:spPr>
          <a:xfrm>
            <a:off x="6400800" y="5867400"/>
            <a:ext cx="483476" cy="6096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0000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9" name="TextBox 98"/>
          <p:cNvSpPr txBox="1"/>
          <p:nvPr/>
        </p:nvSpPr>
        <p:spPr>
          <a:xfrm>
            <a:off x="6781800" y="5867400"/>
            <a:ext cx="2133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0000CC"/>
                </a:solidFill>
                <a:latin typeface="Comic Sans MS" pitchFamily="66" charset="0"/>
              </a:rPr>
              <a:t>As the angle is below the x-axis, its written as </a:t>
            </a:r>
            <a:r>
              <a:rPr lang="en-GB" sz="1200" u="sng" dirty="0">
                <a:solidFill>
                  <a:srgbClr val="0000CC"/>
                </a:solidFill>
                <a:latin typeface="Comic Sans MS" pitchFamily="66" charset="0"/>
              </a:rPr>
              <a:t>negative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0" name="TextBox 99"/>
              <p:cNvSpPr txBox="1"/>
              <p:nvPr/>
            </p:nvSpPr>
            <p:spPr>
              <a:xfrm>
                <a:off x="2209800" y="5029200"/>
                <a:ext cx="685800" cy="4380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2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GB" sz="1200" b="1" i="1" smtClean="0">
                              <a:solidFill>
                                <a:srgbClr val="0000CC"/>
                              </a:solidFill>
                              <a:latin typeface="Cambria Math"/>
                              <a:ea typeface="Cambria Math"/>
                            </a:rPr>
                            <m:t>𝟑</m:t>
                          </m:r>
                          <m:r>
                            <a:rPr lang="en-GB" sz="1200" b="1" i="1" smtClean="0">
                              <a:solidFill>
                                <a:srgbClr val="0000CC"/>
                              </a:solidFill>
                              <a:latin typeface="Cambria Math"/>
                              <a:ea typeface="Cambria Math"/>
                            </a:rPr>
                            <m:t>𝝅</m:t>
                          </m:r>
                        </m:num>
                        <m:den>
                          <m:r>
                            <a:rPr lang="en-GB" sz="1200" b="1" i="1" smtClean="0">
                              <a:solidFill>
                                <a:srgbClr val="0000CC"/>
                              </a:solidFill>
                              <a:latin typeface="Cambria Math"/>
                              <a:ea typeface="Cambria Math"/>
                            </a:rPr>
                            <m:t>𝟒</m:t>
                          </m:r>
                        </m:den>
                      </m:f>
                    </m:oMath>
                  </m:oMathPara>
                </a14:m>
                <a:endParaRPr lang="en-GB" sz="1200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100" name="TextBox 9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9800" y="5029200"/>
                <a:ext cx="685800" cy="438005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6" name="Title 1"/>
          <p:cNvSpPr>
            <a:spLocks noGrp="1"/>
          </p:cNvSpPr>
          <p:nvPr>
            <p:ph type="title"/>
          </p:nvPr>
        </p:nvSpPr>
        <p:spPr>
          <a:xfrm>
            <a:off x="619941" y="147412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Argand Diagrams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63899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8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3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8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3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8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1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6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1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6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1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6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1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6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1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6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1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6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1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>
                      <p:stCondLst>
                        <p:cond delay="indefinite"/>
                      </p:stCondLst>
                      <p:childTnLst>
                        <p:par>
                          <p:cTn id="223" fill="hold">
                            <p:stCondLst>
                              <p:cond delay="0"/>
                            </p:stCondLst>
                            <p:childTnLst>
                              <p:par>
                                <p:cTn id="2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6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1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27" grpId="0"/>
      <p:bldP spid="28" grpId="0"/>
      <p:bldP spid="29" grpId="0"/>
      <p:bldP spid="30" grpId="0"/>
      <p:bldP spid="34" grpId="0"/>
      <p:bldP spid="44" grpId="0"/>
      <p:bldP spid="45" grpId="0"/>
      <p:bldP spid="58" grpId="0" animBg="1"/>
      <p:bldP spid="59" grpId="0"/>
      <p:bldP spid="74" grpId="0" animBg="1"/>
      <p:bldP spid="78" grpId="0"/>
      <p:bldP spid="79" grpId="0"/>
      <p:bldP spid="80" grpId="0"/>
      <p:bldP spid="81" grpId="0"/>
      <p:bldP spid="82" grpId="0"/>
      <p:bldP spid="83" grpId="0"/>
      <p:bldP spid="84" grpId="0"/>
      <p:bldP spid="85" grpId="0"/>
      <p:bldP spid="86" grpId="0" animBg="1"/>
      <p:bldP spid="87" grpId="0"/>
      <p:bldP spid="88" grpId="0" animBg="1"/>
      <p:bldP spid="89" grpId="0" animBg="1"/>
      <p:bldP spid="90" grpId="0" animBg="1"/>
      <p:bldP spid="91" grpId="0"/>
      <p:bldP spid="92" grpId="0"/>
      <p:bldP spid="93" grpId="0"/>
      <p:bldP spid="94" grpId="0" animBg="1"/>
      <p:bldP spid="95" grpId="0"/>
      <p:bldP spid="96" grpId="0"/>
      <p:bldP spid="97" grpId="0"/>
      <p:bldP spid="98" grpId="0" animBg="1"/>
      <p:bldP spid="99" grpId="0"/>
      <p:bldP spid="10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DB8E39B-EA44-453A-8CF7-C32DCB1EA9A9}"/>
              </a:ext>
            </a:extLst>
          </p:cNvPr>
          <p:cNvSpPr/>
          <p:nvPr/>
        </p:nvSpPr>
        <p:spPr>
          <a:xfrm>
            <a:off x="2036195" y="2567846"/>
            <a:ext cx="5195974" cy="2100575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en-US" altLang="ja-JP" sz="6600" b="1" dirty="0">
                <a:ln w="38100">
                  <a:solidFill>
                    <a:srgbClr val="7030A0"/>
                  </a:solidFill>
                  <a:prstDash val="solid"/>
                </a:ln>
                <a:solidFill>
                  <a:srgbClr val="00B0F0"/>
                </a:solidFill>
                <a:latin typeface="Javanese Text" panose="02000000000000000000" pitchFamily="2" charset="0"/>
                <a:ea typeface="HGGyoshotai" panose="03000609000000000000" pitchFamily="65" charset="-128"/>
                <a:cs typeface="Segoe UI Black" panose="020B0A02040204020203" pitchFamily="34" charset="0"/>
              </a:rPr>
              <a:t>Teachings for </a:t>
            </a:r>
          </a:p>
          <a:p>
            <a:pPr algn="ctr"/>
            <a:r>
              <a:rPr lang="en-US" altLang="ja-JP" sz="6600" b="1" dirty="0">
                <a:ln w="38100">
                  <a:solidFill>
                    <a:srgbClr val="7030A0"/>
                  </a:solidFill>
                  <a:prstDash val="solid"/>
                </a:ln>
                <a:solidFill>
                  <a:srgbClr val="00B0F0"/>
                </a:solidFill>
                <a:latin typeface="Javanese Text" panose="02000000000000000000" pitchFamily="2" charset="0"/>
                <a:ea typeface="HGGyoshotai" panose="03000609000000000000" pitchFamily="65" charset="-128"/>
                <a:cs typeface="Segoe UI Black" panose="020B0A02040204020203" pitchFamily="34" charset="0"/>
              </a:rPr>
              <a:t>Exercise 2C</a:t>
            </a:r>
            <a:endParaRPr lang="ja-JP" altLang="en-US" sz="6600" b="1" dirty="0">
              <a:ln w="38100">
                <a:solidFill>
                  <a:srgbClr val="7030A0"/>
                </a:solidFill>
                <a:prstDash val="solid"/>
              </a:ln>
              <a:solidFill>
                <a:srgbClr val="00B0F0"/>
              </a:solidFill>
              <a:latin typeface="Javanese Text" panose="02000000000000000000" pitchFamily="2" charset="0"/>
              <a:ea typeface="HGGyoshotai" panose="03000609000000000000" pitchFamily="65" charset="-128"/>
              <a:cs typeface="Segoe UI Black" panose="020B0A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37840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581400" cy="480060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can find the modulus-argument form of the complex number z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You have seen up to this point that a complex number z will usually be written in the form: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The modulus-argument form is an alternative way of writing a complex number, and it includes the modulus of the number as well as its argument.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The modulus-argument form looks like this: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r is the modulus of the number</a:t>
            </a:r>
          </a:p>
          <a:p>
            <a:pPr marL="0" indent="0" algn="ctr">
              <a:buNone/>
            </a:pPr>
            <a:r>
              <a:rPr lang="el-GR" sz="1400" dirty="0">
                <a:latin typeface="Comic Sans MS" pitchFamily="66" charset="0"/>
              </a:rPr>
              <a:t>θ</a:t>
            </a:r>
            <a:r>
              <a:rPr lang="en-GB" sz="1400" dirty="0">
                <a:latin typeface="Comic Sans MS" pitchFamily="66" charset="0"/>
              </a:rPr>
              <a:t> is the argument of the number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684244" y="6519446"/>
            <a:ext cx="43313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>
                <a:latin typeface="Comic Sans MS" pitchFamily="66" charset="0"/>
              </a:rPr>
              <a:t>2C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447800" y="3124200"/>
                <a:ext cx="114691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𝑧</m:t>
                      </m:r>
                      <m:r>
                        <a:rPr lang="en-GB" sz="1600" b="0" i="1" smtClean="0">
                          <a:latin typeface="Cambria Math"/>
                        </a:rPr>
                        <m:t>=</m:t>
                      </m:r>
                      <m:r>
                        <a:rPr lang="en-GB" sz="1600" b="0" i="1" smtClean="0">
                          <a:latin typeface="Cambria Math"/>
                        </a:rPr>
                        <m:t>𝑥</m:t>
                      </m:r>
                      <m:r>
                        <a:rPr lang="en-GB" sz="1600" b="0" i="1" smtClean="0">
                          <a:latin typeface="Cambria Math"/>
                        </a:rPr>
                        <m:t>+</m:t>
                      </m:r>
                      <m:r>
                        <a:rPr lang="en-GB" sz="1600" b="0" i="1" smtClean="0">
                          <a:latin typeface="Cambria Math"/>
                        </a:rPr>
                        <m:t>𝑖𝑦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7800" y="3124200"/>
                <a:ext cx="1146916" cy="338554"/>
              </a:xfrm>
              <a:prstGeom prst="rect">
                <a:avLst/>
              </a:prstGeom>
              <a:blipFill rotWithShape="1">
                <a:blip r:embed="rId4"/>
                <a:stretch>
                  <a:fillRect b="-727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066800" y="5181600"/>
                <a:ext cx="200330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𝑧</m:t>
                      </m:r>
                      <m:r>
                        <a:rPr lang="en-GB" sz="1600" b="0" i="1" smtClean="0">
                          <a:latin typeface="Cambria Math"/>
                        </a:rPr>
                        <m:t>=</m:t>
                      </m:r>
                      <m:r>
                        <a:rPr lang="en-GB" sz="1600" b="0" i="1" smtClean="0">
                          <a:latin typeface="Cambria Math"/>
                        </a:rPr>
                        <m:t>𝑟</m:t>
                      </m:r>
                      <m:r>
                        <a:rPr lang="en-GB" sz="1600" b="0" i="1" smtClean="0">
                          <a:latin typeface="Cambria Math"/>
                        </a:rPr>
                        <m:t>(</m:t>
                      </m:r>
                      <m:r>
                        <a:rPr lang="en-GB" sz="1600" b="0" i="1" smtClean="0">
                          <a:latin typeface="Cambria Math"/>
                        </a:rPr>
                        <m:t>𝑐𝑜𝑠</m:t>
                      </m:r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𝜃</m:t>
                      </m:r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𝑖𝑠𝑖𝑛</m:t>
                      </m:r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𝜃</m:t>
                      </m:r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)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6800" y="5181600"/>
                <a:ext cx="2003304" cy="338554"/>
              </a:xfrm>
              <a:prstGeom prst="rect">
                <a:avLst/>
              </a:prstGeom>
              <a:blipFill rotWithShape="1">
                <a:blip r:embed="rId5"/>
                <a:stretch>
                  <a:fillRect b="-89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Straight Connector 7"/>
          <p:cNvCxnSpPr/>
          <p:nvPr/>
        </p:nvCxnSpPr>
        <p:spPr>
          <a:xfrm flipV="1">
            <a:off x="5638800" y="16764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5943600" y="16764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6248400" y="1676400"/>
            <a:ext cx="0" cy="3048000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6553200" y="16764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6858000" y="16764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7162800" y="16764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7467600" y="16764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5029200" y="16764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5334000" y="16764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16200000" flipV="1">
            <a:off x="6248400" y="28956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16200000" flipV="1">
            <a:off x="6248400" y="25908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16200000" flipV="1">
            <a:off x="6248400" y="22860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16200000" flipV="1">
            <a:off x="6248400" y="19812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5400000" flipH="1" flipV="1">
            <a:off x="6248400" y="1676400"/>
            <a:ext cx="0" cy="3048000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16200000" flipV="1">
            <a:off x="6248400" y="13716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16200000" flipV="1">
            <a:off x="6248400" y="10668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16200000" flipV="1">
            <a:off x="6248400" y="7620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16200000" flipV="1">
            <a:off x="6248400" y="4572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7772400" y="3048000"/>
            <a:ext cx="82586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x (Real)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715000" y="1295400"/>
            <a:ext cx="13003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y (Imaginary)</a:t>
            </a:r>
          </a:p>
        </p:txBody>
      </p:sp>
      <p:grpSp>
        <p:nvGrpSpPr>
          <p:cNvPr id="28" name="Group 27"/>
          <p:cNvGrpSpPr/>
          <p:nvPr/>
        </p:nvGrpSpPr>
        <p:grpSpPr>
          <a:xfrm>
            <a:off x="7093688" y="1907447"/>
            <a:ext cx="152400" cy="152400"/>
            <a:chOff x="5791200" y="5334000"/>
            <a:chExt cx="152400" cy="152400"/>
          </a:xfrm>
        </p:grpSpPr>
        <p:cxnSp>
          <p:nvCxnSpPr>
            <p:cNvPr id="29" name="Straight Connector 28"/>
            <p:cNvCxnSpPr/>
            <p:nvPr/>
          </p:nvCxnSpPr>
          <p:spPr>
            <a:xfrm>
              <a:off x="5791200" y="5334000"/>
              <a:ext cx="1524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flipH="1">
              <a:off x="5791200" y="5334000"/>
              <a:ext cx="1524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TextBox 30"/>
          <p:cNvSpPr txBox="1"/>
          <p:nvPr/>
        </p:nvSpPr>
        <p:spPr>
          <a:xfrm>
            <a:off x="7162800" y="1676400"/>
            <a:ext cx="2808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solidFill>
                  <a:srgbClr val="FF0000"/>
                </a:solidFill>
                <a:latin typeface="Comic Sans MS" pitchFamily="66" charset="0"/>
              </a:rPr>
              <a:t>z</a:t>
            </a:r>
            <a:endParaRPr lang="en-GB" sz="1400" b="1" baseline="-25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cxnSp>
        <p:nvCxnSpPr>
          <p:cNvPr id="32" name="Straight Connector 31"/>
          <p:cNvCxnSpPr/>
          <p:nvPr/>
        </p:nvCxnSpPr>
        <p:spPr>
          <a:xfrm>
            <a:off x="6248400" y="3200400"/>
            <a:ext cx="914400" cy="0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7162800" y="1981200"/>
            <a:ext cx="0" cy="1219200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6553200" y="2286000"/>
            <a:ext cx="27122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F0000"/>
                </a:solidFill>
                <a:latin typeface="Comic Sans MS" pitchFamily="66" charset="0"/>
              </a:rPr>
              <a:t>r</a:t>
            </a:r>
            <a:endParaRPr lang="en-GB" sz="1400" b="1" baseline="-25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477000" y="3200400"/>
            <a:ext cx="6559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b="1" dirty="0" err="1">
                <a:solidFill>
                  <a:srgbClr val="FF0000"/>
                </a:solidFill>
                <a:latin typeface="Comic Sans MS" pitchFamily="66" charset="0"/>
              </a:rPr>
              <a:t>rcos</a:t>
            </a:r>
            <a:r>
              <a:rPr lang="el-GR" sz="1400" b="1" dirty="0">
                <a:solidFill>
                  <a:srgbClr val="FF0000"/>
                </a:solidFill>
                <a:latin typeface="Comic Sans MS" pitchFamily="66" charset="0"/>
              </a:rPr>
              <a:t>θ</a:t>
            </a:r>
            <a:endParaRPr lang="en-GB" sz="14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6477000" y="2895600"/>
            <a:ext cx="2936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l-GR" sz="1400" b="1" dirty="0">
                <a:solidFill>
                  <a:srgbClr val="FF0000"/>
                </a:solidFill>
                <a:latin typeface="Comic Sans MS" pitchFamily="66" charset="0"/>
              </a:rPr>
              <a:t>θ</a:t>
            </a:r>
            <a:endParaRPr lang="en-GB" sz="14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cxnSp>
        <p:nvCxnSpPr>
          <p:cNvPr id="37" name="Straight Connector 36"/>
          <p:cNvCxnSpPr/>
          <p:nvPr/>
        </p:nvCxnSpPr>
        <p:spPr>
          <a:xfrm flipV="1">
            <a:off x="6243084" y="1974112"/>
            <a:ext cx="933893" cy="1239369"/>
          </a:xfrm>
          <a:prstGeom prst="line">
            <a:avLst/>
          </a:prstGeom>
          <a:ln w="3810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Arc 39"/>
          <p:cNvSpPr/>
          <p:nvPr/>
        </p:nvSpPr>
        <p:spPr>
          <a:xfrm>
            <a:off x="5638800" y="2743200"/>
            <a:ext cx="914400" cy="914400"/>
          </a:xfrm>
          <a:prstGeom prst="arc">
            <a:avLst>
              <a:gd name="adj1" fmla="val 19384994"/>
              <a:gd name="adj2" fmla="val 21522203"/>
            </a:avLst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TextBox 40"/>
          <p:cNvSpPr txBox="1"/>
          <p:nvPr/>
        </p:nvSpPr>
        <p:spPr>
          <a:xfrm>
            <a:off x="7162800" y="2286000"/>
            <a:ext cx="61266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b="1" dirty="0" err="1">
                <a:solidFill>
                  <a:srgbClr val="FF0000"/>
                </a:solidFill>
                <a:latin typeface="Comic Sans MS" pitchFamily="66" charset="0"/>
              </a:rPr>
              <a:t>rsin</a:t>
            </a:r>
            <a:r>
              <a:rPr lang="el-GR" sz="1400" b="1" dirty="0">
                <a:solidFill>
                  <a:srgbClr val="FF0000"/>
                </a:solidFill>
                <a:latin typeface="Comic Sans MS" pitchFamily="66" charset="0"/>
              </a:rPr>
              <a:t>θ</a:t>
            </a:r>
            <a:endParaRPr lang="en-GB" sz="14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4191000" y="4800600"/>
            <a:ext cx="215475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By GCSE Trigonometry: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4267200" y="5334000"/>
            <a:ext cx="30970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S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4495800" y="5105400"/>
            <a:ext cx="32733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O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4724400" y="5334000"/>
            <a:ext cx="32733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H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4267200" y="5867400"/>
            <a:ext cx="29206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C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4495800" y="5638800"/>
            <a:ext cx="32733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A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4724400" y="5867400"/>
            <a:ext cx="32733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H</a:t>
            </a:r>
          </a:p>
        </p:txBody>
      </p:sp>
      <p:cxnSp>
        <p:nvCxnSpPr>
          <p:cNvPr id="50" name="Straight Arrow Connector 49"/>
          <p:cNvCxnSpPr/>
          <p:nvPr/>
        </p:nvCxnSpPr>
        <p:spPr>
          <a:xfrm>
            <a:off x="5105400" y="5334000"/>
            <a:ext cx="838200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>
            <a:off x="5105400" y="5867400"/>
            <a:ext cx="838200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/>
              <p:cNvSpPr txBox="1"/>
              <p:nvPr/>
            </p:nvSpPr>
            <p:spPr>
              <a:xfrm>
                <a:off x="5943600" y="5181600"/>
                <a:ext cx="1683473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𝑂𝑝𝑝</m:t>
                      </m:r>
                      <m:r>
                        <a:rPr lang="en-GB" sz="1400" b="0" i="1" smtClean="0">
                          <a:latin typeface="Cambria Math"/>
                        </a:rPr>
                        <m:t>=</m:t>
                      </m:r>
                      <m:r>
                        <a:rPr lang="en-GB" sz="1400" b="0" i="1" smtClean="0">
                          <a:latin typeface="Cambria Math"/>
                        </a:rPr>
                        <m:t>𝐻𝑦𝑝</m:t>
                      </m:r>
                      <m:r>
                        <a:rPr lang="en-GB" sz="1400" b="0" i="1" smtClean="0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en-GB" sz="1400" b="0" i="1" smtClean="0">
                          <a:latin typeface="Cambria Math"/>
                          <a:ea typeface="Cambria Math"/>
                        </a:rPr>
                        <m:t>𝑆𝑖𝑛</m:t>
                      </m:r>
                      <m:r>
                        <a:rPr lang="en-GB" sz="1400" b="0" i="1" smtClean="0">
                          <a:latin typeface="Cambria Math"/>
                          <a:ea typeface="Cambria Math"/>
                        </a:rPr>
                        <m:t>𝜃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43600" y="5181600"/>
                <a:ext cx="1683473" cy="307777"/>
              </a:xfrm>
              <a:prstGeom prst="rect">
                <a:avLst/>
              </a:prstGeom>
              <a:blipFill rotWithShape="1">
                <a:blip r:embed="rId6"/>
                <a:stretch>
                  <a:fillRect b="-6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/>
              <p:cNvSpPr txBox="1"/>
              <p:nvPr/>
            </p:nvSpPr>
            <p:spPr>
              <a:xfrm>
                <a:off x="5943600" y="5715000"/>
                <a:ext cx="1679562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𝐴𝑑𝑗</m:t>
                      </m:r>
                      <m:r>
                        <a:rPr lang="en-GB" sz="1400" b="0" i="1" smtClean="0">
                          <a:latin typeface="Cambria Math"/>
                        </a:rPr>
                        <m:t>=</m:t>
                      </m:r>
                      <m:r>
                        <a:rPr lang="en-GB" sz="1400" b="0" i="1" smtClean="0">
                          <a:latin typeface="Cambria Math"/>
                        </a:rPr>
                        <m:t>𝐻𝑦𝑝</m:t>
                      </m:r>
                      <m:r>
                        <a:rPr lang="en-GB" sz="1400" b="0" i="1" smtClean="0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en-GB" sz="1400" b="0" i="1" smtClean="0">
                          <a:latin typeface="Cambria Math"/>
                          <a:ea typeface="Cambria Math"/>
                        </a:rPr>
                        <m:t>𝐶𝑜𝑠</m:t>
                      </m:r>
                      <m:r>
                        <a:rPr lang="en-GB" sz="1400" b="0" i="1" smtClean="0">
                          <a:latin typeface="Cambria Math"/>
                          <a:ea typeface="Cambria Math"/>
                        </a:rPr>
                        <m:t>𝜃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53" name="TextBox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43600" y="5715000"/>
                <a:ext cx="1679562" cy="307777"/>
              </a:xfrm>
              <a:prstGeom prst="rect">
                <a:avLst/>
              </a:prstGeom>
              <a:blipFill rotWithShape="1">
                <a:blip r:embed="rId7"/>
                <a:stretch>
                  <a:fillRect b="-6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4" name="TextBox 53"/>
          <p:cNvSpPr txBox="1"/>
          <p:nvPr/>
        </p:nvSpPr>
        <p:spPr>
          <a:xfrm>
            <a:off x="7848600" y="2209800"/>
            <a:ext cx="51969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 err="1">
                <a:solidFill>
                  <a:srgbClr val="0000CC"/>
                </a:solidFill>
                <a:latin typeface="Comic Sans MS" pitchFamily="66" charset="0"/>
              </a:rPr>
              <a:t>Opp</a:t>
            </a:r>
            <a:endParaRPr lang="en-GB" sz="1400" dirty="0">
              <a:solidFill>
                <a:srgbClr val="0000CC"/>
              </a:solidFill>
              <a:latin typeface="Comic Sans MS" pitchFamily="66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6553200" y="3505200"/>
            <a:ext cx="4940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 err="1">
                <a:solidFill>
                  <a:srgbClr val="0000CC"/>
                </a:solidFill>
                <a:latin typeface="Comic Sans MS" pitchFamily="66" charset="0"/>
              </a:rPr>
              <a:t>Adj</a:t>
            </a:r>
            <a:endParaRPr lang="en-GB" sz="1400" dirty="0">
              <a:solidFill>
                <a:srgbClr val="0000CC"/>
              </a:solidFill>
              <a:latin typeface="Comic Sans MS" pitchFamily="66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6248400" y="1981200"/>
            <a:ext cx="5116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 err="1">
                <a:solidFill>
                  <a:srgbClr val="0000CC"/>
                </a:solidFill>
                <a:latin typeface="Comic Sans MS" pitchFamily="66" charset="0"/>
              </a:rPr>
              <a:t>Hyp</a:t>
            </a:r>
            <a:endParaRPr lang="en-GB" sz="1400" dirty="0">
              <a:solidFill>
                <a:srgbClr val="0000CC"/>
              </a:solidFill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/>
              <p:cNvSpPr txBox="1"/>
              <p:nvPr/>
            </p:nvSpPr>
            <p:spPr>
              <a:xfrm>
                <a:off x="7620000" y="5181600"/>
                <a:ext cx="85376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=</m:t>
                      </m:r>
                      <m:r>
                        <a:rPr lang="en-GB" sz="1400" b="0" i="1" smtClean="0">
                          <a:latin typeface="Cambria Math"/>
                        </a:rPr>
                        <m:t>𝑟𝑠𝑖𝑛</m:t>
                      </m:r>
                      <m:r>
                        <a:rPr lang="en-GB" sz="1400" b="0" i="1" smtClean="0">
                          <a:latin typeface="Cambria Math"/>
                          <a:ea typeface="Cambria Math"/>
                        </a:rPr>
                        <m:t>𝜃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57" name="TextBox 5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0" y="5181600"/>
                <a:ext cx="853760" cy="307777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/>
              <p:cNvSpPr txBox="1"/>
              <p:nvPr/>
            </p:nvSpPr>
            <p:spPr>
              <a:xfrm>
                <a:off x="7620000" y="5715000"/>
                <a:ext cx="92996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=</m:t>
                      </m:r>
                      <m:r>
                        <a:rPr lang="en-GB" sz="1400" b="0" i="1" smtClean="0">
                          <a:latin typeface="Cambria Math"/>
                        </a:rPr>
                        <m:t>𝑟𝑐𝑜𝑠</m:t>
                      </m:r>
                      <m:r>
                        <a:rPr lang="en-GB" sz="1400" b="0" i="1" smtClean="0">
                          <a:latin typeface="Cambria Math"/>
                          <a:ea typeface="Cambria Math"/>
                        </a:rPr>
                        <m:t>𝜃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58" name="TextBox 5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0" y="5715000"/>
                <a:ext cx="929960" cy="307777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/>
              <p:cNvSpPr txBox="1"/>
              <p:nvPr/>
            </p:nvSpPr>
            <p:spPr>
              <a:xfrm>
                <a:off x="4191000" y="6172200"/>
                <a:ext cx="1706685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𝑧</m:t>
                      </m:r>
                      <m:r>
                        <a:rPr lang="en-GB" sz="1400" b="0" i="1" smtClean="0">
                          <a:latin typeface="Cambria Math"/>
                        </a:rPr>
                        <m:t>=</m:t>
                      </m:r>
                      <m:r>
                        <a:rPr lang="en-GB" sz="1400" b="0" i="1" smtClean="0">
                          <a:latin typeface="Cambria Math"/>
                        </a:rPr>
                        <m:t>𝑟𝑐𝑜𝑠</m:t>
                      </m:r>
                      <m:r>
                        <a:rPr lang="en-GB" sz="1400" b="0" i="1" smtClean="0">
                          <a:latin typeface="Cambria Math"/>
                          <a:ea typeface="Cambria Math"/>
                        </a:rPr>
                        <m:t>𝜃</m:t>
                      </m:r>
                      <m:r>
                        <a:rPr lang="en-GB" sz="1400" b="0" i="1" smtClean="0"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en-GB" sz="1400" b="0" i="1" smtClean="0">
                          <a:latin typeface="Cambria Math"/>
                          <a:ea typeface="Cambria Math"/>
                        </a:rPr>
                        <m:t>𝑖𝑟𝑠𝑖𝑛</m:t>
                      </m:r>
                      <m:r>
                        <a:rPr lang="en-GB" sz="1400" b="0" i="1" smtClean="0">
                          <a:latin typeface="Cambria Math"/>
                          <a:ea typeface="Cambria Math"/>
                        </a:rPr>
                        <m:t>𝜃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59" name="TextBox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1000" y="6172200"/>
                <a:ext cx="1706685" cy="307777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/>
              <p:cNvSpPr txBox="1"/>
              <p:nvPr/>
            </p:nvSpPr>
            <p:spPr>
              <a:xfrm>
                <a:off x="4191000" y="6527186"/>
                <a:ext cx="177317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𝑧</m:t>
                      </m:r>
                      <m:r>
                        <a:rPr lang="en-GB" sz="1400" b="0" i="1" smtClean="0">
                          <a:latin typeface="Cambria Math"/>
                        </a:rPr>
                        <m:t>=</m:t>
                      </m:r>
                      <m:r>
                        <a:rPr lang="en-GB" sz="1400" b="0" i="1" smtClean="0">
                          <a:latin typeface="Cambria Math"/>
                        </a:rPr>
                        <m:t>𝑟</m:t>
                      </m:r>
                      <m:r>
                        <a:rPr lang="en-GB" sz="1400" b="0" i="1" smtClean="0">
                          <a:latin typeface="Cambria Math"/>
                        </a:rPr>
                        <m:t>(</m:t>
                      </m:r>
                      <m:r>
                        <a:rPr lang="en-GB" sz="1400" b="0" i="1" smtClean="0">
                          <a:latin typeface="Cambria Math"/>
                        </a:rPr>
                        <m:t>𝑐𝑜𝑠</m:t>
                      </m:r>
                      <m:r>
                        <a:rPr lang="en-GB" sz="1400" b="0" i="1" smtClean="0">
                          <a:latin typeface="Cambria Math"/>
                          <a:ea typeface="Cambria Math"/>
                        </a:rPr>
                        <m:t>𝜃</m:t>
                      </m:r>
                      <m:r>
                        <a:rPr lang="en-GB" sz="1400" b="0" i="1" smtClean="0"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en-GB" sz="1400" b="0" i="1" smtClean="0">
                          <a:latin typeface="Cambria Math"/>
                          <a:ea typeface="Cambria Math"/>
                        </a:rPr>
                        <m:t>𝑖𝑠𝑖𝑛</m:t>
                      </m:r>
                      <m:r>
                        <a:rPr lang="en-GB" sz="1400" b="0" i="1" smtClean="0">
                          <a:latin typeface="Cambria Math"/>
                          <a:ea typeface="Cambria Math"/>
                        </a:rPr>
                        <m:t>𝜃</m:t>
                      </m:r>
                      <m:r>
                        <a:rPr lang="en-GB" sz="1400" b="0" i="1" smtClean="0">
                          <a:latin typeface="Cambria Math"/>
                          <a:ea typeface="Cambria Math"/>
                        </a:rPr>
                        <m:t>)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60" name="TextBox 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1000" y="6527186"/>
                <a:ext cx="1773178" cy="307777"/>
              </a:xfrm>
              <a:prstGeom prst="rect">
                <a:avLst/>
              </a:prstGeom>
              <a:blipFill rotWithShape="1">
                <a:blip r:embed="rId11"/>
                <a:stretch>
                  <a:fillRect b="-8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1" name="Arc 60"/>
          <p:cNvSpPr/>
          <p:nvPr/>
        </p:nvSpPr>
        <p:spPr>
          <a:xfrm>
            <a:off x="5715000" y="6324600"/>
            <a:ext cx="457200" cy="3810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TextBox 61"/>
          <p:cNvSpPr txBox="1"/>
          <p:nvPr/>
        </p:nvSpPr>
        <p:spPr>
          <a:xfrm>
            <a:off x="5943600" y="6400800"/>
            <a:ext cx="1371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Factorise</a:t>
            </a:r>
          </a:p>
        </p:txBody>
      </p:sp>
      <p:sp>
        <p:nvSpPr>
          <p:cNvPr id="63" name="Title 1"/>
          <p:cNvSpPr>
            <a:spLocks noGrp="1"/>
          </p:cNvSpPr>
          <p:nvPr>
            <p:ph type="title"/>
          </p:nvPr>
        </p:nvSpPr>
        <p:spPr>
          <a:xfrm>
            <a:off x="619941" y="147412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Argand Diagrams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87648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>
                      <p:stCondLst>
                        <p:cond delay="indefinite"/>
                      </p:stCondLst>
                      <p:childTnLst>
                        <p:par>
                          <p:cTn id="223" fill="hold">
                            <p:stCondLst>
                              <p:cond delay="0"/>
                            </p:stCondLst>
                            <p:childTnLst>
                              <p:par>
                                <p:cTn id="2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26" grpId="0"/>
      <p:bldP spid="27" grpId="0"/>
      <p:bldP spid="31" grpId="0"/>
      <p:bldP spid="34" grpId="0"/>
      <p:bldP spid="35" grpId="0"/>
      <p:bldP spid="36" grpId="0"/>
      <p:bldP spid="40" grpId="0" animBg="1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/>
      <p:bldP spid="52" grpId="0"/>
      <p:bldP spid="53" grpId="0"/>
      <p:bldP spid="54" grpId="0"/>
      <p:bldP spid="55" grpId="0"/>
      <p:bldP spid="56" grpId="0"/>
      <p:bldP spid="57" grpId="0"/>
      <p:bldP spid="58" grpId="0"/>
      <p:bldP spid="59" grpId="0"/>
      <p:bldP spid="60" grpId="0"/>
      <p:bldP spid="61" grpId="0" animBg="1"/>
      <p:bldP spid="6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TextBox 121"/>
          <p:cNvSpPr txBox="1"/>
          <p:nvPr/>
        </p:nvSpPr>
        <p:spPr>
          <a:xfrm>
            <a:off x="5715000" y="3124200"/>
            <a:ext cx="2936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l-GR" sz="1400" b="1" dirty="0">
                <a:solidFill>
                  <a:srgbClr val="FF0000"/>
                </a:solidFill>
                <a:latin typeface="Comic Sans MS" pitchFamily="66" charset="0"/>
              </a:rPr>
              <a:t>θ</a:t>
            </a:r>
            <a:endParaRPr lang="en-GB" sz="14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23" name="TextBox 122"/>
          <p:cNvSpPr txBox="1"/>
          <p:nvPr/>
        </p:nvSpPr>
        <p:spPr>
          <a:xfrm>
            <a:off x="6248400" y="28956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200" b="1" dirty="0">
                <a:solidFill>
                  <a:srgbClr val="FF0000"/>
                </a:solidFill>
                <a:latin typeface="Comic Sans MS" pitchFamily="66" charset="0"/>
              </a:rPr>
              <a:t>θ</a:t>
            </a:r>
            <a:endParaRPr lang="en-GB" sz="12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581400" cy="48006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can find the modulus-argument form of the complex number z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Express the numbers following numbers in the modulus argument form: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684244" y="6519446"/>
            <a:ext cx="43313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>
                <a:latin typeface="Comic Sans MS" pitchFamily="66" charset="0"/>
              </a:rPr>
              <a:t>2C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295400" y="2895600"/>
                <a:ext cx="1363514" cy="3676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𝑧</m:t>
                          </m:r>
                        </m:e>
                        <m:sub>
                          <m:r>
                            <a:rPr lang="en-GB" sz="16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GB" sz="1600" b="0" i="1" smtClean="0">
                          <a:latin typeface="Cambria Math"/>
                        </a:rPr>
                        <m:t>=1+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  <m:rad>
                        <m:radPr>
                          <m:degHide m:val="on"/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3</m:t>
                          </m:r>
                        </m:e>
                      </m:rad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5400" y="2895600"/>
                <a:ext cx="1363514" cy="367601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76200" y="27709"/>
                <a:ext cx="200330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𝑧</m:t>
                      </m:r>
                      <m:r>
                        <a:rPr lang="en-GB" sz="1600" b="0" i="1" smtClean="0">
                          <a:latin typeface="Cambria Math"/>
                        </a:rPr>
                        <m:t>=</m:t>
                      </m:r>
                      <m:r>
                        <a:rPr lang="en-GB" sz="1600" b="0" i="1" smtClean="0">
                          <a:latin typeface="Cambria Math"/>
                        </a:rPr>
                        <m:t>𝑟</m:t>
                      </m:r>
                      <m:r>
                        <a:rPr lang="en-GB" sz="1600" b="0" i="1" smtClean="0">
                          <a:latin typeface="Cambria Math"/>
                        </a:rPr>
                        <m:t>(</m:t>
                      </m:r>
                      <m:r>
                        <a:rPr lang="en-GB" sz="1600" b="0" i="1" smtClean="0">
                          <a:latin typeface="Cambria Math"/>
                        </a:rPr>
                        <m:t>𝑐𝑜𝑠</m:t>
                      </m:r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𝜃</m:t>
                      </m:r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𝑖𝑠𝑖𝑛</m:t>
                      </m:r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𝜃</m:t>
                      </m:r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)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" y="27709"/>
                <a:ext cx="2003304" cy="338554"/>
              </a:xfrm>
              <a:prstGeom prst="rect">
                <a:avLst/>
              </a:prstGeom>
              <a:blipFill rotWithShape="1">
                <a:blip r:embed="rId5"/>
                <a:stretch>
                  <a:fillRect b="-1090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/>
              <p:cNvSpPr txBox="1"/>
              <p:nvPr/>
            </p:nvSpPr>
            <p:spPr>
              <a:xfrm>
                <a:off x="1295400" y="3352800"/>
                <a:ext cx="1387367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𝑧</m:t>
                          </m:r>
                        </m:e>
                        <m:sub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n-GB" sz="1600" b="0" i="1" smtClean="0">
                          <a:latin typeface="Cambria Math"/>
                        </a:rPr>
                        <m:t>=−3−3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63" name="TextBox 6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5400" y="3352800"/>
                <a:ext cx="1387367" cy="338554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4" name="Straight Connector 63"/>
          <p:cNvCxnSpPr/>
          <p:nvPr/>
        </p:nvCxnSpPr>
        <p:spPr>
          <a:xfrm flipV="1">
            <a:off x="5638800" y="16002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 flipV="1">
            <a:off x="5943600" y="16002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 flipV="1">
            <a:off x="6248400" y="1600200"/>
            <a:ext cx="0" cy="3048000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 flipV="1">
            <a:off x="6553200" y="16002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 flipV="1">
            <a:off x="6858000" y="16002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 flipV="1">
            <a:off x="7162800" y="16002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 flipV="1">
            <a:off x="7467600" y="16002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 flipV="1">
            <a:off x="5029200" y="16002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 flipV="1">
            <a:off x="5334000" y="16002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 rot="16200000" flipV="1">
            <a:off x="6248400" y="28194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 rot="16200000" flipV="1">
            <a:off x="6248400" y="25146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 rot="16200000" flipV="1">
            <a:off x="6248400" y="22098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 rot="16200000" flipV="1">
            <a:off x="6248400" y="19050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 rot="5400000" flipH="1" flipV="1">
            <a:off x="6248400" y="1600200"/>
            <a:ext cx="0" cy="3048000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 rot="16200000" flipV="1">
            <a:off x="6248400" y="12954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 rot="16200000" flipV="1">
            <a:off x="6248400" y="9906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 rot="16200000" flipV="1">
            <a:off x="6248400" y="6858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 rot="16200000" flipV="1">
            <a:off x="6248400" y="3810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Box 81"/>
          <p:cNvSpPr txBox="1"/>
          <p:nvPr/>
        </p:nvSpPr>
        <p:spPr>
          <a:xfrm>
            <a:off x="7772400" y="2971800"/>
            <a:ext cx="82586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x (Real)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5715000" y="1219200"/>
            <a:ext cx="13003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y (Imaginary)</a:t>
            </a:r>
          </a:p>
        </p:txBody>
      </p:sp>
      <p:grpSp>
        <p:nvGrpSpPr>
          <p:cNvPr id="99" name="Group 98"/>
          <p:cNvGrpSpPr/>
          <p:nvPr/>
        </p:nvGrpSpPr>
        <p:grpSpPr>
          <a:xfrm>
            <a:off x="6484917" y="2559132"/>
            <a:ext cx="152400" cy="152400"/>
            <a:chOff x="5791200" y="5334000"/>
            <a:chExt cx="152400" cy="152400"/>
          </a:xfrm>
        </p:grpSpPr>
        <p:cxnSp>
          <p:nvCxnSpPr>
            <p:cNvPr id="100" name="Straight Connector 99"/>
            <p:cNvCxnSpPr/>
            <p:nvPr/>
          </p:nvCxnSpPr>
          <p:spPr>
            <a:xfrm>
              <a:off x="5791200" y="5334000"/>
              <a:ext cx="1524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>
            <a:xfrm flipH="1">
              <a:off x="5791200" y="5334000"/>
              <a:ext cx="1524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2" name="Group 101"/>
          <p:cNvGrpSpPr/>
          <p:nvPr/>
        </p:nvGrpSpPr>
        <p:grpSpPr>
          <a:xfrm>
            <a:off x="5259780" y="3970316"/>
            <a:ext cx="152400" cy="152400"/>
            <a:chOff x="5791200" y="5334000"/>
            <a:chExt cx="152400" cy="152400"/>
          </a:xfrm>
        </p:grpSpPr>
        <p:cxnSp>
          <p:nvCxnSpPr>
            <p:cNvPr id="103" name="Straight Connector 102"/>
            <p:cNvCxnSpPr/>
            <p:nvPr/>
          </p:nvCxnSpPr>
          <p:spPr>
            <a:xfrm>
              <a:off x="5791200" y="5334000"/>
              <a:ext cx="1524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/>
            <p:nvPr/>
          </p:nvCxnSpPr>
          <p:spPr>
            <a:xfrm flipH="1">
              <a:off x="5791200" y="5334000"/>
              <a:ext cx="1524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05" name="Straight Connector 104"/>
          <p:cNvCxnSpPr/>
          <p:nvPr/>
        </p:nvCxnSpPr>
        <p:spPr>
          <a:xfrm flipV="1">
            <a:off x="5320145" y="3118263"/>
            <a:ext cx="938151" cy="950025"/>
          </a:xfrm>
          <a:prstGeom prst="line">
            <a:avLst/>
          </a:prstGeom>
          <a:ln w="3810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 flipV="1">
            <a:off x="6246421" y="2605646"/>
            <a:ext cx="318654" cy="536367"/>
          </a:xfrm>
          <a:prstGeom prst="line">
            <a:avLst/>
          </a:prstGeom>
          <a:ln w="3810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>
            <a:off x="5334000" y="3124200"/>
            <a:ext cx="914400" cy="0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>
            <a:off x="5334000" y="3124200"/>
            <a:ext cx="0" cy="914400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>
            <a:off x="6248400" y="3124200"/>
            <a:ext cx="304800" cy="0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 flipV="1">
            <a:off x="6553200" y="2590800"/>
            <a:ext cx="0" cy="457200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Arc 115"/>
          <p:cNvSpPr/>
          <p:nvPr/>
        </p:nvSpPr>
        <p:spPr>
          <a:xfrm>
            <a:off x="5486400" y="2819400"/>
            <a:ext cx="914400" cy="914400"/>
          </a:xfrm>
          <a:prstGeom prst="arc">
            <a:avLst>
              <a:gd name="adj1" fmla="val 19507598"/>
              <a:gd name="adj2" fmla="val 20515468"/>
            </a:avLst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7" name="Arc 116"/>
          <p:cNvSpPr/>
          <p:nvPr/>
        </p:nvSpPr>
        <p:spPr>
          <a:xfrm>
            <a:off x="5943600" y="2743200"/>
            <a:ext cx="914400" cy="914400"/>
          </a:xfrm>
          <a:prstGeom prst="arc">
            <a:avLst>
              <a:gd name="adj1" fmla="val 9291940"/>
              <a:gd name="adj2" fmla="val 11432033"/>
            </a:avLst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8" name="TextBox 117"/>
          <p:cNvSpPr txBox="1"/>
          <p:nvPr/>
        </p:nvSpPr>
        <p:spPr>
          <a:xfrm>
            <a:off x="5562600" y="2819400"/>
            <a:ext cx="2936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F0000"/>
                </a:solidFill>
                <a:latin typeface="Comic Sans MS" pitchFamily="66" charset="0"/>
              </a:rPr>
              <a:t>3</a:t>
            </a:r>
          </a:p>
        </p:txBody>
      </p:sp>
      <p:sp>
        <p:nvSpPr>
          <p:cNvPr id="119" name="TextBox 118"/>
          <p:cNvSpPr txBox="1"/>
          <p:nvPr/>
        </p:nvSpPr>
        <p:spPr>
          <a:xfrm>
            <a:off x="5029200" y="3429000"/>
            <a:ext cx="2936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F0000"/>
                </a:solidFill>
                <a:latin typeface="Comic Sans MS" pitchFamily="66" charset="0"/>
              </a:rPr>
              <a:t>3</a:t>
            </a:r>
          </a:p>
        </p:txBody>
      </p:sp>
      <p:sp>
        <p:nvSpPr>
          <p:cNvPr id="120" name="TextBox 119"/>
          <p:cNvSpPr txBox="1"/>
          <p:nvPr/>
        </p:nvSpPr>
        <p:spPr>
          <a:xfrm>
            <a:off x="6248400" y="3124200"/>
            <a:ext cx="2936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F0000"/>
                </a:solidFill>
                <a:latin typeface="Comic Sans MS" pitchFamily="66" charset="0"/>
              </a:rPr>
              <a:t>1</a:t>
            </a:r>
          </a:p>
        </p:txBody>
      </p:sp>
      <p:sp>
        <p:nvSpPr>
          <p:cNvPr id="121" name="TextBox 120"/>
          <p:cNvSpPr txBox="1"/>
          <p:nvPr/>
        </p:nvSpPr>
        <p:spPr>
          <a:xfrm>
            <a:off x="6477000" y="2743200"/>
            <a:ext cx="4026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F0000"/>
                </a:solidFill>
                <a:latin typeface="Comic Sans MS"/>
              </a:rPr>
              <a:t>√3</a:t>
            </a:r>
            <a:endParaRPr lang="en-GB" sz="14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24" name="TextBox 123"/>
          <p:cNvSpPr txBox="1"/>
          <p:nvPr/>
        </p:nvSpPr>
        <p:spPr>
          <a:xfrm>
            <a:off x="6553200" y="2209800"/>
            <a:ext cx="3545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F0000"/>
                </a:solidFill>
                <a:latin typeface="Comic Sans MS" pitchFamily="66" charset="0"/>
              </a:rPr>
              <a:t>z</a:t>
            </a:r>
            <a:r>
              <a:rPr lang="en-GB" sz="1400" b="1" baseline="-25000" dirty="0">
                <a:solidFill>
                  <a:srgbClr val="FF0000"/>
                </a:solidFill>
                <a:latin typeface="Comic Sans MS" pitchFamily="66" charset="0"/>
              </a:rPr>
              <a:t>1</a:t>
            </a:r>
          </a:p>
        </p:txBody>
      </p:sp>
      <p:sp>
        <p:nvSpPr>
          <p:cNvPr id="125" name="TextBox 124"/>
          <p:cNvSpPr txBox="1"/>
          <p:nvPr/>
        </p:nvSpPr>
        <p:spPr>
          <a:xfrm>
            <a:off x="5029200" y="4038600"/>
            <a:ext cx="3545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F0000"/>
                </a:solidFill>
                <a:latin typeface="Comic Sans MS" pitchFamily="66" charset="0"/>
              </a:rPr>
              <a:t>z</a:t>
            </a:r>
            <a:r>
              <a:rPr lang="en-GB" sz="1400" b="1" baseline="-25000" dirty="0">
                <a:solidFill>
                  <a:srgbClr val="FF0000"/>
                </a:solidFill>
                <a:latin typeface="Comic Sans MS" pitchFamily="66" charset="0"/>
              </a:rPr>
              <a:t>2</a:t>
            </a:r>
          </a:p>
        </p:txBody>
      </p:sp>
      <p:sp>
        <p:nvSpPr>
          <p:cNvPr id="126" name="TextBox 125"/>
          <p:cNvSpPr txBox="1"/>
          <p:nvPr/>
        </p:nvSpPr>
        <p:spPr>
          <a:xfrm>
            <a:off x="4572000" y="4724400"/>
            <a:ext cx="13965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itchFamily="66" charset="0"/>
              </a:rPr>
              <a:t>Modulus for z</a:t>
            </a:r>
            <a:r>
              <a:rPr lang="en-GB" sz="1400" baseline="-25000" dirty="0">
                <a:latin typeface="Comic Sans MS" pitchFamily="66" charset="0"/>
              </a:rPr>
              <a:t>1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6477000" y="4724400"/>
            <a:ext cx="153599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itchFamily="66" charset="0"/>
              </a:rPr>
              <a:t>Argument for z</a:t>
            </a:r>
            <a:r>
              <a:rPr lang="en-GB" sz="1400" baseline="-25000" dirty="0">
                <a:latin typeface="Comic Sans MS" pitchFamily="66" charset="0"/>
              </a:rPr>
              <a:t>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8" name="TextBox 127"/>
              <p:cNvSpPr txBox="1"/>
              <p:nvPr/>
            </p:nvSpPr>
            <p:spPr>
              <a:xfrm>
                <a:off x="4572000" y="5029200"/>
                <a:ext cx="1056122" cy="53072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GB" sz="14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400" b="0" i="1" smtClean="0">
                                  <a:latin typeface="Cambria Math"/>
                                </a:rPr>
                                <m:t>1</m:t>
                              </m:r>
                            </m:e>
                            <m:sup>
                              <m:r>
                                <a:rPr lang="en-GB" sz="14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1400" b="0" i="1" smtClean="0">
                              <a:latin typeface="Cambria Math"/>
                            </a:rPr>
                            <m:t>+</m:t>
                          </m:r>
                          <m:sSup>
                            <m:sSupPr>
                              <m:ctrlPr>
                                <a:rPr lang="en-GB" sz="14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ad>
                                <m:radPr>
                                  <m:degHide m:val="on"/>
                                  <m:ctrlPr>
                                    <a:rPr lang="en-GB" sz="1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400" b="0" i="1" smtClean="0">
                                      <a:latin typeface="Cambria Math"/>
                                    </a:rPr>
                                    <m:t>3</m:t>
                                  </m:r>
                                </m:e>
                              </m:rad>
                            </m:e>
                            <m:sup>
                              <m:r>
                                <a:rPr lang="en-GB" sz="14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28" name="TextBox 1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5029200"/>
                <a:ext cx="1056122" cy="530723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9" name="TextBox 128"/>
              <p:cNvSpPr txBox="1"/>
              <p:nvPr/>
            </p:nvSpPr>
            <p:spPr>
              <a:xfrm>
                <a:off x="4876800" y="5715000"/>
                <a:ext cx="50866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i="1" smtClean="0">
                          <a:latin typeface="Cambria Math"/>
                        </a:rPr>
                        <m:t>=</m:t>
                      </m:r>
                      <m:r>
                        <a:rPr lang="en-GB" sz="1400" b="0" i="1" smtClean="0">
                          <a:latin typeface="Cambria Math"/>
                        </a:rPr>
                        <m:t>2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29" name="TextBox 1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6800" y="5715000"/>
                <a:ext cx="508664" cy="307777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0" name="TextBox 129"/>
              <p:cNvSpPr txBox="1"/>
              <p:nvPr/>
            </p:nvSpPr>
            <p:spPr>
              <a:xfrm>
                <a:off x="6629400" y="5029200"/>
                <a:ext cx="1172116" cy="60164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𝑇𝑎</m:t>
                      </m:r>
                      <m:sSup>
                        <m:sSupPr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𝑛</m:t>
                          </m:r>
                        </m:e>
                        <m:sup>
                          <m:r>
                            <a:rPr lang="en-GB" sz="1400" b="0" i="1" smtClean="0">
                              <a:latin typeface="Cambria Math"/>
                            </a:rPr>
                            <m:t>−1</m:t>
                          </m:r>
                        </m:sup>
                      </m:sSup>
                      <m:d>
                        <m:dPr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ad>
                                <m:radPr>
                                  <m:degHide m:val="on"/>
                                  <m:ctrlPr>
                                    <a:rPr lang="en-GB" sz="1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400" b="0" i="1" smtClean="0">
                                      <a:latin typeface="Cambria Math"/>
                                    </a:rPr>
                                    <m:t>3</m:t>
                                  </m:r>
                                </m:e>
                              </m:rad>
                            </m:num>
                            <m:den>
                              <m:r>
                                <a:rPr lang="en-GB" sz="1400" b="0" i="1" smtClean="0">
                                  <a:latin typeface="Cambria Math"/>
                                </a:rPr>
                                <m:t>1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30" name="TextBox 1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9400" y="5029200"/>
                <a:ext cx="1172116" cy="601640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1" name="TextBox 130"/>
              <p:cNvSpPr txBox="1"/>
              <p:nvPr/>
            </p:nvSpPr>
            <p:spPr>
              <a:xfrm>
                <a:off x="6934200" y="5638800"/>
                <a:ext cx="518924" cy="45980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b="0" i="1" smtClean="0">
                              <a:latin typeface="Cambria Math"/>
                              <a:ea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GB" sz="1400" b="0" i="1" smtClean="0">
                              <a:latin typeface="Cambria Math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31" name="TextBox 1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34200" y="5638800"/>
                <a:ext cx="518924" cy="459806"/>
              </a:xfrm>
              <a:prstGeom prst="rect">
                <a:avLst/>
              </a:prstGeom>
              <a:blipFill rotWithShape="1">
                <a:blip r:embed="rId10"/>
                <a:stretch>
                  <a:fillRect b="-1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2" name="TextBox 131"/>
              <p:cNvSpPr txBox="1"/>
              <p:nvPr/>
            </p:nvSpPr>
            <p:spPr>
              <a:xfrm>
                <a:off x="5334000" y="6096000"/>
                <a:ext cx="189776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𝑧</m:t>
                          </m:r>
                        </m:e>
                        <m:sub>
                          <m:r>
                            <a:rPr lang="en-GB" sz="14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GB" sz="1400" b="0" i="1" smtClean="0">
                          <a:latin typeface="Cambria Math"/>
                        </a:rPr>
                        <m:t>=</m:t>
                      </m:r>
                      <m:r>
                        <a:rPr lang="en-GB" sz="1400" b="0" i="1" smtClean="0">
                          <a:latin typeface="Cambria Math"/>
                        </a:rPr>
                        <m:t>𝑟</m:t>
                      </m:r>
                      <m:r>
                        <a:rPr lang="en-GB" sz="1400" b="0" i="1" smtClean="0">
                          <a:latin typeface="Cambria Math"/>
                        </a:rPr>
                        <m:t>(</m:t>
                      </m:r>
                      <m:r>
                        <a:rPr lang="en-GB" sz="1400" b="0" i="1" smtClean="0">
                          <a:latin typeface="Cambria Math"/>
                        </a:rPr>
                        <m:t>𝑐𝑜𝑠</m:t>
                      </m:r>
                      <m:r>
                        <a:rPr lang="en-GB" sz="1400" b="0" i="1" smtClean="0">
                          <a:latin typeface="Cambria Math"/>
                          <a:ea typeface="Cambria Math"/>
                        </a:rPr>
                        <m:t>𝜃</m:t>
                      </m:r>
                      <m:r>
                        <a:rPr lang="en-GB" sz="1400" b="0" i="1" smtClean="0"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en-GB" sz="1400" b="0" i="1" smtClean="0">
                          <a:latin typeface="Cambria Math"/>
                          <a:ea typeface="Cambria Math"/>
                        </a:rPr>
                        <m:t>𝑖𝑠𝑖𝑛</m:t>
                      </m:r>
                      <m:r>
                        <a:rPr lang="en-GB" sz="1400" b="0" i="1" smtClean="0">
                          <a:latin typeface="Cambria Math"/>
                          <a:ea typeface="Cambria Math"/>
                        </a:rPr>
                        <m:t>𝜃</m:t>
                      </m:r>
                      <m:r>
                        <a:rPr lang="en-GB" sz="1400" b="0" i="1" smtClean="0">
                          <a:latin typeface="Cambria Math"/>
                          <a:ea typeface="Cambria Math"/>
                        </a:rPr>
                        <m:t>)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32" name="TextBox 1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0" y="6096000"/>
                <a:ext cx="1897764" cy="307777"/>
              </a:xfrm>
              <a:prstGeom prst="rect">
                <a:avLst/>
              </a:prstGeom>
              <a:blipFill rotWithShape="1">
                <a:blip r:embed="rId11"/>
                <a:stretch>
                  <a:fillRect b="-8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3" name="TextBox 132"/>
              <p:cNvSpPr txBox="1"/>
              <p:nvPr/>
            </p:nvSpPr>
            <p:spPr>
              <a:xfrm>
                <a:off x="5334000" y="6398194"/>
                <a:ext cx="2057400" cy="45980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𝑧</m:t>
                          </m:r>
                        </m:e>
                        <m:sub>
                          <m:r>
                            <a:rPr lang="en-GB" sz="14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GB" sz="1400" b="0" i="1" smtClean="0">
                          <a:latin typeface="Cambria Math"/>
                        </a:rPr>
                        <m:t>=2</m:t>
                      </m:r>
                      <m:d>
                        <m:dPr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400" i="1">
                              <a:latin typeface="Cambria Math"/>
                            </a:rPr>
                            <m:t>𝑐𝑜𝑠</m:t>
                          </m:r>
                          <m:f>
                            <m:fPr>
                              <m:ctrlPr>
                                <a:rPr lang="en-GB" sz="1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400" i="1">
                                  <a:latin typeface="Cambria Math"/>
                                  <a:ea typeface="Cambria Math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GB" sz="1400" i="1">
                                  <a:latin typeface="Cambria Math"/>
                                </a:rPr>
                                <m:t>3</m:t>
                              </m:r>
                            </m:den>
                          </m:f>
                          <m:r>
                            <a:rPr lang="en-GB" sz="1400" i="1">
                              <a:latin typeface="Cambria Math"/>
                              <a:ea typeface="Cambria Math"/>
                            </a:rPr>
                            <m:t>+</m:t>
                          </m:r>
                          <m:r>
                            <a:rPr lang="en-GB" sz="1400" i="1">
                              <a:latin typeface="Cambria Math"/>
                              <a:ea typeface="Cambria Math"/>
                            </a:rPr>
                            <m:t>𝑖𝑠𝑖𝑛</m:t>
                          </m:r>
                          <m:f>
                            <m:fPr>
                              <m:ctrlPr>
                                <a:rPr lang="en-GB" sz="14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en-GB" sz="1400" i="1">
                                  <a:latin typeface="Cambria Math"/>
                                  <a:ea typeface="Cambria Math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GB" sz="1400" i="1">
                                  <a:latin typeface="Cambria Math"/>
                                  <a:ea typeface="Cambria Math"/>
                                </a:rPr>
                                <m:t>3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33" name="TextBox 1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0" y="6398194"/>
                <a:ext cx="2057400" cy="459806"/>
              </a:xfrm>
              <a:prstGeom prst="rect">
                <a:avLst/>
              </a:prstGeom>
              <a:blipFill rotWithShape="1">
                <a:blip r:embed="rId12"/>
                <a:stretch>
                  <a:fillRect b="-1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4" name="TextBox 133"/>
              <p:cNvSpPr txBox="1"/>
              <p:nvPr/>
            </p:nvSpPr>
            <p:spPr>
              <a:xfrm>
                <a:off x="990600" y="3886200"/>
                <a:ext cx="2057400" cy="45980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𝑧</m:t>
                          </m:r>
                        </m:e>
                        <m:sub>
                          <m:r>
                            <a:rPr lang="en-GB" sz="14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GB" sz="1400" b="0" i="1" smtClean="0">
                          <a:latin typeface="Cambria Math"/>
                        </a:rPr>
                        <m:t>=2</m:t>
                      </m:r>
                      <m:d>
                        <m:dPr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400" i="1">
                              <a:latin typeface="Cambria Math"/>
                            </a:rPr>
                            <m:t>𝑐𝑜𝑠</m:t>
                          </m:r>
                          <m:f>
                            <m:fPr>
                              <m:ctrlPr>
                                <a:rPr lang="en-GB" sz="1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400" i="1">
                                  <a:latin typeface="Cambria Math"/>
                                  <a:ea typeface="Cambria Math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GB" sz="1400" i="1">
                                  <a:latin typeface="Cambria Math"/>
                                </a:rPr>
                                <m:t>3</m:t>
                              </m:r>
                            </m:den>
                          </m:f>
                          <m:r>
                            <a:rPr lang="en-GB" sz="1400" i="1">
                              <a:latin typeface="Cambria Math"/>
                              <a:ea typeface="Cambria Math"/>
                            </a:rPr>
                            <m:t>+</m:t>
                          </m:r>
                          <m:r>
                            <a:rPr lang="en-GB" sz="1400" i="1">
                              <a:latin typeface="Cambria Math"/>
                              <a:ea typeface="Cambria Math"/>
                            </a:rPr>
                            <m:t>𝑖𝑠𝑖𝑛</m:t>
                          </m:r>
                          <m:f>
                            <m:fPr>
                              <m:ctrlPr>
                                <a:rPr lang="en-GB" sz="14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en-GB" sz="1400" i="1">
                                  <a:latin typeface="Cambria Math"/>
                                  <a:ea typeface="Cambria Math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GB" sz="1400" i="1">
                                  <a:latin typeface="Cambria Math"/>
                                  <a:ea typeface="Cambria Math"/>
                                </a:rPr>
                                <m:t>3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34" name="TextBox 1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3886200"/>
                <a:ext cx="2057400" cy="459806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1" name="Title 1"/>
          <p:cNvSpPr>
            <a:spLocks noGrp="1"/>
          </p:cNvSpPr>
          <p:nvPr>
            <p:ph type="title"/>
          </p:nvPr>
        </p:nvSpPr>
        <p:spPr>
          <a:xfrm>
            <a:off x="619941" y="147412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Argand Diagrams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89143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8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1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4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0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5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0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5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0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5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0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5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0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5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" grpId="0"/>
      <p:bldP spid="123" grpId="0"/>
      <p:bldP spid="6" grpId="0"/>
      <p:bldP spid="63" grpId="0"/>
      <p:bldP spid="82" grpId="0"/>
      <p:bldP spid="83" grpId="0"/>
      <p:bldP spid="116" grpId="0" animBg="1"/>
      <p:bldP spid="117" grpId="0" animBg="1"/>
      <p:bldP spid="118" grpId="0"/>
      <p:bldP spid="119" grpId="0"/>
      <p:bldP spid="120" grpId="0"/>
      <p:bldP spid="121" grpId="0"/>
      <p:bldP spid="124" grpId="0"/>
      <p:bldP spid="125" grpId="0"/>
      <p:bldP spid="126" grpId="0"/>
      <p:bldP spid="127" grpId="0"/>
      <p:bldP spid="128" grpId="0"/>
      <p:bldP spid="129" grpId="0"/>
      <p:bldP spid="130" grpId="0"/>
      <p:bldP spid="131" grpId="0"/>
      <p:bldP spid="132" grpId="0"/>
      <p:bldP spid="133" grpId="0"/>
      <p:bldP spid="13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TextBox 121"/>
          <p:cNvSpPr txBox="1"/>
          <p:nvPr/>
        </p:nvSpPr>
        <p:spPr>
          <a:xfrm>
            <a:off x="5715000" y="3124200"/>
            <a:ext cx="2936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l-GR" sz="1400" b="1" dirty="0">
                <a:solidFill>
                  <a:srgbClr val="FF0000"/>
                </a:solidFill>
                <a:latin typeface="Comic Sans MS" pitchFamily="66" charset="0"/>
              </a:rPr>
              <a:t>θ</a:t>
            </a:r>
            <a:endParaRPr lang="en-GB" sz="14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23" name="TextBox 122"/>
          <p:cNvSpPr txBox="1"/>
          <p:nvPr/>
        </p:nvSpPr>
        <p:spPr>
          <a:xfrm>
            <a:off x="6248400" y="28956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200" b="1" dirty="0">
                <a:solidFill>
                  <a:srgbClr val="FF0000"/>
                </a:solidFill>
                <a:latin typeface="Comic Sans MS" pitchFamily="66" charset="0"/>
              </a:rPr>
              <a:t>θ</a:t>
            </a:r>
            <a:endParaRPr lang="en-GB" sz="12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581400" cy="48006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can find the modulus-argument form of the complex number z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Express the numbers following numbers in the modulus argument form: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684244" y="6519446"/>
            <a:ext cx="43313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>
                <a:latin typeface="Comic Sans MS" pitchFamily="66" charset="0"/>
              </a:rPr>
              <a:t>2C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295400" y="2895600"/>
                <a:ext cx="1363514" cy="3676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𝑧</m:t>
                          </m:r>
                        </m:e>
                        <m:sub>
                          <m:r>
                            <a:rPr lang="en-GB" sz="16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GB" sz="1600" b="0" i="1" smtClean="0">
                          <a:latin typeface="Cambria Math"/>
                        </a:rPr>
                        <m:t>=1+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  <m:rad>
                        <m:radPr>
                          <m:degHide m:val="on"/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3</m:t>
                          </m:r>
                        </m:e>
                      </m:rad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5400" y="2895600"/>
                <a:ext cx="1363514" cy="367601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76200" y="27709"/>
                <a:ext cx="200330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𝑧</m:t>
                      </m:r>
                      <m:r>
                        <a:rPr lang="en-GB" sz="1600" b="0" i="1" smtClean="0">
                          <a:latin typeface="Cambria Math"/>
                        </a:rPr>
                        <m:t>=</m:t>
                      </m:r>
                      <m:r>
                        <a:rPr lang="en-GB" sz="1600" b="0" i="1" smtClean="0">
                          <a:latin typeface="Cambria Math"/>
                        </a:rPr>
                        <m:t>𝑟</m:t>
                      </m:r>
                      <m:r>
                        <a:rPr lang="en-GB" sz="1600" b="0" i="1" smtClean="0">
                          <a:latin typeface="Cambria Math"/>
                        </a:rPr>
                        <m:t>(</m:t>
                      </m:r>
                      <m:r>
                        <a:rPr lang="en-GB" sz="1600" b="0" i="1" smtClean="0">
                          <a:latin typeface="Cambria Math"/>
                        </a:rPr>
                        <m:t>𝑐𝑜𝑠</m:t>
                      </m:r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𝜃</m:t>
                      </m:r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𝑖𝑠𝑖𝑛</m:t>
                      </m:r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𝜃</m:t>
                      </m:r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)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" y="27709"/>
                <a:ext cx="2003304" cy="338554"/>
              </a:xfrm>
              <a:prstGeom prst="rect">
                <a:avLst/>
              </a:prstGeom>
              <a:blipFill rotWithShape="1">
                <a:blip r:embed="rId5"/>
                <a:stretch>
                  <a:fillRect b="-1090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/>
              <p:cNvSpPr txBox="1"/>
              <p:nvPr/>
            </p:nvSpPr>
            <p:spPr>
              <a:xfrm>
                <a:off x="1295400" y="3352800"/>
                <a:ext cx="1387367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𝑧</m:t>
                          </m:r>
                        </m:e>
                        <m:sub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n-GB" sz="1600" b="0" i="1" smtClean="0">
                          <a:latin typeface="Cambria Math"/>
                        </a:rPr>
                        <m:t>=−3−3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63" name="TextBox 6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5400" y="3352800"/>
                <a:ext cx="1387367" cy="338554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4" name="Straight Connector 63"/>
          <p:cNvCxnSpPr/>
          <p:nvPr/>
        </p:nvCxnSpPr>
        <p:spPr>
          <a:xfrm flipV="1">
            <a:off x="5638800" y="16002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 flipV="1">
            <a:off x="5943600" y="16002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 flipV="1">
            <a:off x="6248400" y="1600200"/>
            <a:ext cx="0" cy="3048000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 flipV="1">
            <a:off x="6553200" y="16002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 flipV="1">
            <a:off x="6858000" y="16002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 flipV="1">
            <a:off x="7162800" y="16002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 flipV="1">
            <a:off x="7467600" y="16002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 flipV="1">
            <a:off x="5029200" y="16002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 flipV="1">
            <a:off x="5334000" y="16002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 rot="16200000" flipV="1">
            <a:off x="6248400" y="28194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 rot="16200000" flipV="1">
            <a:off x="6248400" y="25146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 rot="16200000" flipV="1">
            <a:off x="6248400" y="22098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 rot="16200000" flipV="1">
            <a:off x="6248400" y="19050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 rot="5400000" flipH="1" flipV="1">
            <a:off x="6248400" y="1600200"/>
            <a:ext cx="0" cy="3048000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 rot="16200000" flipV="1">
            <a:off x="6248400" y="12954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 rot="16200000" flipV="1">
            <a:off x="6248400" y="9906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 rot="16200000" flipV="1">
            <a:off x="6248400" y="6858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 rot="16200000" flipV="1">
            <a:off x="6248400" y="3810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Box 81"/>
          <p:cNvSpPr txBox="1"/>
          <p:nvPr/>
        </p:nvSpPr>
        <p:spPr>
          <a:xfrm>
            <a:off x="7772400" y="2971800"/>
            <a:ext cx="82586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x (Real)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5715000" y="1219200"/>
            <a:ext cx="13003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y (Imaginary)</a:t>
            </a:r>
          </a:p>
        </p:txBody>
      </p:sp>
      <p:grpSp>
        <p:nvGrpSpPr>
          <p:cNvPr id="99" name="Group 98"/>
          <p:cNvGrpSpPr/>
          <p:nvPr/>
        </p:nvGrpSpPr>
        <p:grpSpPr>
          <a:xfrm>
            <a:off x="6484917" y="2559132"/>
            <a:ext cx="152400" cy="152400"/>
            <a:chOff x="5791200" y="5334000"/>
            <a:chExt cx="152400" cy="152400"/>
          </a:xfrm>
        </p:grpSpPr>
        <p:cxnSp>
          <p:nvCxnSpPr>
            <p:cNvPr id="100" name="Straight Connector 99"/>
            <p:cNvCxnSpPr/>
            <p:nvPr/>
          </p:nvCxnSpPr>
          <p:spPr>
            <a:xfrm>
              <a:off x="5791200" y="5334000"/>
              <a:ext cx="1524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>
            <a:xfrm flipH="1">
              <a:off x="5791200" y="5334000"/>
              <a:ext cx="1524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2" name="Group 101"/>
          <p:cNvGrpSpPr/>
          <p:nvPr/>
        </p:nvGrpSpPr>
        <p:grpSpPr>
          <a:xfrm>
            <a:off x="5259780" y="3970316"/>
            <a:ext cx="152400" cy="152400"/>
            <a:chOff x="5791200" y="5334000"/>
            <a:chExt cx="152400" cy="152400"/>
          </a:xfrm>
        </p:grpSpPr>
        <p:cxnSp>
          <p:nvCxnSpPr>
            <p:cNvPr id="103" name="Straight Connector 102"/>
            <p:cNvCxnSpPr/>
            <p:nvPr/>
          </p:nvCxnSpPr>
          <p:spPr>
            <a:xfrm>
              <a:off x="5791200" y="5334000"/>
              <a:ext cx="1524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/>
            <p:nvPr/>
          </p:nvCxnSpPr>
          <p:spPr>
            <a:xfrm flipH="1">
              <a:off x="5791200" y="5334000"/>
              <a:ext cx="1524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05" name="Straight Connector 104"/>
          <p:cNvCxnSpPr/>
          <p:nvPr/>
        </p:nvCxnSpPr>
        <p:spPr>
          <a:xfrm flipV="1">
            <a:off x="5320145" y="3118263"/>
            <a:ext cx="938151" cy="950025"/>
          </a:xfrm>
          <a:prstGeom prst="line">
            <a:avLst/>
          </a:prstGeom>
          <a:ln w="3810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 flipV="1">
            <a:off x="6246421" y="2605646"/>
            <a:ext cx="318654" cy="536367"/>
          </a:xfrm>
          <a:prstGeom prst="line">
            <a:avLst/>
          </a:prstGeom>
          <a:ln w="3810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>
            <a:off x="5334000" y="3124200"/>
            <a:ext cx="914400" cy="0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>
            <a:off x="5334000" y="3124200"/>
            <a:ext cx="0" cy="914400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>
            <a:off x="6248400" y="3124200"/>
            <a:ext cx="304800" cy="0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 flipV="1">
            <a:off x="6553200" y="2590800"/>
            <a:ext cx="0" cy="457200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Arc 115"/>
          <p:cNvSpPr/>
          <p:nvPr/>
        </p:nvSpPr>
        <p:spPr>
          <a:xfrm>
            <a:off x="5486400" y="2819400"/>
            <a:ext cx="914400" cy="914400"/>
          </a:xfrm>
          <a:prstGeom prst="arc">
            <a:avLst>
              <a:gd name="adj1" fmla="val 19507598"/>
              <a:gd name="adj2" fmla="val 20515468"/>
            </a:avLst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7" name="Arc 116"/>
          <p:cNvSpPr/>
          <p:nvPr/>
        </p:nvSpPr>
        <p:spPr>
          <a:xfrm>
            <a:off x="5943600" y="2743200"/>
            <a:ext cx="914400" cy="914400"/>
          </a:xfrm>
          <a:prstGeom prst="arc">
            <a:avLst>
              <a:gd name="adj1" fmla="val 9291940"/>
              <a:gd name="adj2" fmla="val 11432033"/>
            </a:avLst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8" name="TextBox 117"/>
          <p:cNvSpPr txBox="1"/>
          <p:nvPr/>
        </p:nvSpPr>
        <p:spPr>
          <a:xfrm>
            <a:off x="5562600" y="2819400"/>
            <a:ext cx="2936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F0000"/>
                </a:solidFill>
                <a:latin typeface="Comic Sans MS" pitchFamily="66" charset="0"/>
              </a:rPr>
              <a:t>3</a:t>
            </a:r>
          </a:p>
        </p:txBody>
      </p:sp>
      <p:sp>
        <p:nvSpPr>
          <p:cNvPr id="119" name="TextBox 118"/>
          <p:cNvSpPr txBox="1"/>
          <p:nvPr/>
        </p:nvSpPr>
        <p:spPr>
          <a:xfrm>
            <a:off x="5029200" y="3429000"/>
            <a:ext cx="2936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F0000"/>
                </a:solidFill>
                <a:latin typeface="Comic Sans MS" pitchFamily="66" charset="0"/>
              </a:rPr>
              <a:t>3</a:t>
            </a:r>
          </a:p>
        </p:txBody>
      </p:sp>
      <p:sp>
        <p:nvSpPr>
          <p:cNvPr id="120" name="TextBox 119"/>
          <p:cNvSpPr txBox="1"/>
          <p:nvPr/>
        </p:nvSpPr>
        <p:spPr>
          <a:xfrm>
            <a:off x="6248400" y="3124200"/>
            <a:ext cx="2936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F0000"/>
                </a:solidFill>
                <a:latin typeface="Comic Sans MS" pitchFamily="66" charset="0"/>
              </a:rPr>
              <a:t>1</a:t>
            </a:r>
          </a:p>
        </p:txBody>
      </p:sp>
      <p:sp>
        <p:nvSpPr>
          <p:cNvPr id="121" name="TextBox 120"/>
          <p:cNvSpPr txBox="1"/>
          <p:nvPr/>
        </p:nvSpPr>
        <p:spPr>
          <a:xfrm>
            <a:off x="6477000" y="2743200"/>
            <a:ext cx="4026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F0000"/>
                </a:solidFill>
                <a:latin typeface="Comic Sans MS"/>
              </a:rPr>
              <a:t>√3</a:t>
            </a:r>
            <a:endParaRPr lang="en-GB" sz="14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24" name="TextBox 123"/>
          <p:cNvSpPr txBox="1"/>
          <p:nvPr/>
        </p:nvSpPr>
        <p:spPr>
          <a:xfrm>
            <a:off x="6553200" y="2209800"/>
            <a:ext cx="3545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F0000"/>
                </a:solidFill>
                <a:latin typeface="Comic Sans MS" pitchFamily="66" charset="0"/>
              </a:rPr>
              <a:t>z</a:t>
            </a:r>
            <a:r>
              <a:rPr lang="en-GB" sz="1400" b="1" baseline="-25000" dirty="0">
                <a:solidFill>
                  <a:srgbClr val="FF0000"/>
                </a:solidFill>
                <a:latin typeface="Comic Sans MS" pitchFamily="66" charset="0"/>
              </a:rPr>
              <a:t>1</a:t>
            </a:r>
          </a:p>
        </p:txBody>
      </p:sp>
      <p:sp>
        <p:nvSpPr>
          <p:cNvPr id="125" name="TextBox 124"/>
          <p:cNvSpPr txBox="1"/>
          <p:nvPr/>
        </p:nvSpPr>
        <p:spPr>
          <a:xfrm>
            <a:off x="5029200" y="4038600"/>
            <a:ext cx="3545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F0000"/>
                </a:solidFill>
                <a:latin typeface="Comic Sans MS" pitchFamily="66" charset="0"/>
              </a:rPr>
              <a:t>z</a:t>
            </a:r>
            <a:r>
              <a:rPr lang="en-GB" sz="1400" b="1" baseline="-25000" dirty="0">
                <a:solidFill>
                  <a:srgbClr val="FF0000"/>
                </a:solidFill>
                <a:latin typeface="Comic Sans MS" pitchFamily="66" charset="0"/>
              </a:rPr>
              <a:t>2</a:t>
            </a:r>
          </a:p>
        </p:txBody>
      </p:sp>
      <p:sp>
        <p:nvSpPr>
          <p:cNvPr id="126" name="TextBox 125"/>
          <p:cNvSpPr txBox="1"/>
          <p:nvPr/>
        </p:nvSpPr>
        <p:spPr>
          <a:xfrm>
            <a:off x="4572000" y="4648200"/>
            <a:ext cx="141577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itchFamily="66" charset="0"/>
              </a:rPr>
              <a:t>Modulus for z</a:t>
            </a:r>
            <a:r>
              <a:rPr lang="en-GB" sz="1400" baseline="-25000" dirty="0">
                <a:latin typeface="Comic Sans MS" pitchFamily="66" charset="0"/>
              </a:rPr>
              <a:t>2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6477000" y="4648200"/>
            <a:ext cx="155523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itchFamily="66" charset="0"/>
              </a:rPr>
              <a:t>Argument for z</a:t>
            </a:r>
            <a:r>
              <a:rPr lang="en-GB" sz="1400" baseline="-25000" dirty="0">
                <a:latin typeface="Comic Sans MS" pitchFamily="66" charset="0"/>
              </a:rPr>
              <a:t>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8" name="TextBox 127"/>
              <p:cNvSpPr txBox="1"/>
              <p:nvPr/>
            </p:nvSpPr>
            <p:spPr>
              <a:xfrm>
                <a:off x="4724400" y="4953000"/>
                <a:ext cx="936795" cy="3592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GB" sz="14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400" b="0" i="1" smtClean="0">
                                  <a:latin typeface="Cambria Math"/>
                                </a:rPr>
                                <m:t>3</m:t>
                              </m:r>
                            </m:e>
                            <m:sup>
                              <m:r>
                                <a:rPr lang="en-GB" sz="14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1400" b="0" i="1" smtClean="0">
                              <a:latin typeface="Cambria Math"/>
                            </a:rPr>
                            <m:t>+</m:t>
                          </m:r>
                          <m:sSup>
                            <m:sSupPr>
                              <m:ctrlPr>
                                <a:rPr lang="en-GB" sz="14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400" i="1" smtClean="0">
                                  <a:latin typeface="Cambria Math"/>
                                </a:rPr>
                                <m:t>3</m:t>
                              </m:r>
                            </m:e>
                            <m:sup>
                              <m:r>
                                <a:rPr lang="en-GB" sz="14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28" name="TextBox 1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4400" y="4953000"/>
                <a:ext cx="936795" cy="359201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9" name="TextBox 128"/>
              <p:cNvSpPr txBox="1"/>
              <p:nvPr/>
            </p:nvSpPr>
            <p:spPr>
              <a:xfrm>
                <a:off x="4876800" y="5334000"/>
                <a:ext cx="725968" cy="33316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i="1" smtClean="0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18</m:t>
                          </m:r>
                        </m:e>
                      </m:ra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29" name="TextBox 1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6800" y="5334000"/>
                <a:ext cx="725968" cy="333168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0" name="TextBox 129"/>
              <p:cNvSpPr txBox="1"/>
              <p:nvPr/>
            </p:nvSpPr>
            <p:spPr>
              <a:xfrm>
                <a:off x="6629400" y="4953000"/>
                <a:ext cx="1054199" cy="5763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𝑇𝑎</m:t>
                      </m:r>
                      <m:sSup>
                        <m:sSupPr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𝑛</m:t>
                          </m:r>
                        </m:e>
                        <m:sup>
                          <m:r>
                            <a:rPr lang="en-GB" sz="1400" b="0" i="1" smtClean="0">
                              <a:latin typeface="Cambria Math"/>
                            </a:rPr>
                            <m:t>−1</m:t>
                          </m:r>
                        </m:sup>
                      </m:sSup>
                      <m:d>
                        <m:dPr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400" b="0" i="1" smtClean="0">
                                  <a:latin typeface="Cambria Math"/>
                                </a:rPr>
                                <m:t>3</m:t>
                              </m:r>
                            </m:num>
                            <m:den>
                              <m:r>
                                <a:rPr lang="en-GB" sz="1400" b="0" i="1" smtClean="0">
                                  <a:latin typeface="Cambria Math"/>
                                </a:rPr>
                                <m:t>3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30" name="TextBox 1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9400" y="4953000"/>
                <a:ext cx="1054199" cy="576376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1" name="TextBox 130"/>
              <p:cNvSpPr txBox="1"/>
              <p:nvPr/>
            </p:nvSpPr>
            <p:spPr>
              <a:xfrm>
                <a:off x="6705600" y="5562600"/>
                <a:ext cx="518924" cy="45980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b="0" i="1" smtClean="0">
                              <a:latin typeface="Cambria Math"/>
                              <a:ea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GB" sz="1400" b="0" i="1" smtClean="0">
                              <a:latin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31" name="TextBox 1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05600" y="5562600"/>
                <a:ext cx="518924" cy="459806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2" name="TextBox 131"/>
              <p:cNvSpPr txBox="1"/>
              <p:nvPr/>
            </p:nvSpPr>
            <p:spPr>
              <a:xfrm>
                <a:off x="5334000" y="6019800"/>
                <a:ext cx="189776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𝑧</m:t>
                          </m:r>
                        </m:e>
                        <m:sub>
                          <m:r>
                            <a:rPr lang="en-GB" sz="14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n-GB" sz="1400" b="0" i="1" smtClean="0">
                          <a:latin typeface="Cambria Math"/>
                        </a:rPr>
                        <m:t>=</m:t>
                      </m:r>
                      <m:r>
                        <a:rPr lang="en-GB" sz="1400" b="0" i="1" smtClean="0">
                          <a:latin typeface="Cambria Math"/>
                        </a:rPr>
                        <m:t>𝑟</m:t>
                      </m:r>
                      <m:r>
                        <a:rPr lang="en-GB" sz="1400" b="0" i="1" smtClean="0">
                          <a:latin typeface="Cambria Math"/>
                        </a:rPr>
                        <m:t>(</m:t>
                      </m:r>
                      <m:r>
                        <a:rPr lang="en-GB" sz="1400" b="0" i="1" smtClean="0">
                          <a:latin typeface="Cambria Math"/>
                        </a:rPr>
                        <m:t>𝑐𝑜𝑠</m:t>
                      </m:r>
                      <m:r>
                        <a:rPr lang="en-GB" sz="1400" b="0" i="1" smtClean="0">
                          <a:latin typeface="Cambria Math"/>
                          <a:ea typeface="Cambria Math"/>
                        </a:rPr>
                        <m:t>𝜃</m:t>
                      </m:r>
                      <m:r>
                        <a:rPr lang="en-GB" sz="1400" b="0" i="1" smtClean="0"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en-GB" sz="1400" b="0" i="1" smtClean="0">
                          <a:latin typeface="Cambria Math"/>
                          <a:ea typeface="Cambria Math"/>
                        </a:rPr>
                        <m:t>𝑖𝑠𝑖𝑛</m:t>
                      </m:r>
                      <m:r>
                        <a:rPr lang="en-GB" sz="1400" b="0" i="1" smtClean="0">
                          <a:latin typeface="Cambria Math"/>
                          <a:ea typeface="Cambria Math"/>
                        </a:rPr>
                        <m:t>𝜃</m:t>
                      </m:r>
                      <m:r>
                        <a:rPr lang="en-GB" sz="1400" b="0" i="1" smtClean="0">
                          <a:latin typeface="Cambria Math"/>
                          <a:ea typeface="Cambria Math"/>
                        </a:rPr>
                        <m:t>)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32" name="TextBox 1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0" y="6019800"/>
                <a:ext cx="1897764" cy="307777"/>
              </a:xfrm>
              <a:prstGeom prst="rect">
                <a:avLst/>
              </a:prstGeom>
              <a:blipFill rotWithShape="1">
                <a:blip r:embed="rId11"/>
                <a:stretch>
                  <a:fillRect b="-6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3" name="TextBox 132"/>
              <p:cNvSpPr txBox="1"/>
              <p:nvPr/>
            </p:nvSpPr>
            <p:spPr>
              <a:xfrm>
                <a:off x="5181600" y="6281624"/>
                <a:ext cx="3124200" cy="6491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𝑧</m:t>
                          </m:r>
                        </m:e>
                        <m:sub>
                          <m:r>
                            <a:rPr lang="en-GB" sz="14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n-GB" sz="1400" b="0" i="1" smtClean="0">
                          <a:latin typeface="Cambria Math"/>
                        </a:rPr>
                        <m:t>=3</m:t>
                      </m:r>
                      <m:rad>
                        <m:radPr>
                          <m:degHide m:val="on"/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2</m:t>
                          </m:r>
                        </m:e>
                      </m:rad>
                      <m:d>
                        <m:dPr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400" i="1">
                              <a:latin typeface="Cambria Math"/>
                            </a:rPr>
                            <m:t>𝑐𝑜𝑠</m:t>
                          </m:r>
                          <m:d>
                            <m:dPr>
                              <m:ctrlPr>
                                <a:rPr lang="en-GB" sz="1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400" i="1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1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400" i="1">
                                      <a:latin typeface="Cambria Math"/>
                                    </a:rPr>
                                    <m:t>3</m:t>
                                  </m:r>
                                  <m:r>
                                    <a:rPr lang="en-GB" sz="1400" i="1">
                                      <a:latin typeface="Cambria Math"/>
                                      <a:ea typeface="Cambria Math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GB" sz="1400" i="1">
                                      <a:latin typeface="Cambria Math"/>
                                    </a:rPr>
                                    <m:t>4</m:t>
                                  </m:r>
                                </m:den>
                              </m:f>
                            </m:e>
                          </m:d>
                          <m:r>
                            <a:rPr lang="en-GB" sz="1400" i="1">
                              <a:latin typeface="Cambria Math"/>
                              <a:ea typeface="Cambria Math"/>
                            </a:rPr>
                            <m:t>+</m:t>
                          </m:r>
                          <m:r>
                            <a:rPr lang="en-GB" sz="1400" i="1">
                              <a:latin typeface="Cambria Math"/>
                              <a:ea typeface="Cambria Math"/>
                            </a:rPr>
                            <m:t>𝑖𝑠𝑖𝑛</m:t>
                          </m:r>
                          <m:d>
                            <m:dPr>
                              <m:ctrlPr>
                                <a:rPr lang="en-GB" sz="1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400" i="1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1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400" i="1">
                                      <a:latin typeface="Cambria Math"/>
                                    </a:rPr>
                                    <m:t>3</m:t>
                                  </m:r>
                                  <m:r>
                                    <a:rPr lang="en-GB" sz="1400" i="1">
                                      <a:latin typeface="Cambria Math"/>
                                      <a:ea typeface="Cambria Math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GB" sz="1400" i="1">
                                      <a:latin typeface="Cambria Math"/>
                                    </a:rPr>
                                    <m:t>4</m:t>
                                  </m:r>
                                </m:den>
                              </m:f>
                            </m:e>
                          </m:d>
                        </m:e>
                      </m: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33" name="TextBox 1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1600" y="6281624"/>
                <a:ext cx="3124200" cy="649152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4" name="TextBox 133"/>
              <p:cNvSpPr txBox="1"/>
              <p:nvPr/>
            </p:nvSpPr>
            <p:spPr>
              <a:xfrm>
                <a:off x="990600" y="3886200"/>
                <a:ext cx="2057400" cy="45980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𝑧</m:t>
                          </m:r>
                        </m:e>
                        <m:sub>
                          <m:r>
                            <a:rPr lang="en-GB" sz="14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GB" sz="1400" b="0" i="1" smtClean="0">
                          <a:latin typeface="Cambria Math"/>
                        </a:rPr>
                        <m:t>=2</m:t>
                      </m:r>
                      <m:d>
                        <m:dPr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400" i="1">
                              <a:latin typeface="Cambria Math"/>
                            </a:rPr>
                            <m:t>𝑐𝑜𝑠</m:t>
                          </m:r>
                          <m:f>
                            <m:fPr>
                              <m:ctrlPr>
                                <a:rPr lang="en-GB" sz="1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400" i="1">
                                  <a:latin typeface="Cambria Math"/>
                                  <a:ea typeface="Cambria Math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GB" sz="1400" i="1">
                                  <a:latin typeface="Cambria Math"/>
                                </a:rPr>
                                <m:t>3</m:t>
                              </m:r>
                            </m:den>
                          </m:f>
                          <m:r>
                            <a:rPr lang="en-GB" sz="1400" i="1">
                              <a:latin typeface="Cambria Math"/>
                              <a:ea typeface="Cambria Math"/>
                            </a:rPr>
                            <m:t>+</m:t>
                          </m:r>
                          <m:r>
                            <a:rPr lang="en-GB" sz="1400" i="1">
                              <a:latin typeface="Cambria Math"/>
                              <a:ea typeface="Cambria Math"/>
                            </a:rPr>
                            <m:t>𝑖𝑠𝑖𝑛</m:t>
                          </m:r>
                          <m:f>
                            <m:fPr>
                              <m:ctrlPr>
                                <a:rPr lang="en-GB" sz="14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en-GB" sz="1400" i="1">
                                  <a:latin typeface="Cambria Math"/>
                                  <a:ea typeface="Cambria Math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GB" sz="1400" i="1">
                                  <a:latin typeface="Cambria Math"/>
                                  <a:ea typeface="Cambria Math"/>
                                </a:rPr>
                                <m:t>3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34" name="TextBox 1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3886200"/>
                <a:ext cx="2057400" cy="459806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/>
              <p:cNvSpPr txBox="1"/>
              <p:nvPr/>
            </p:nvSpPr>
            <p:spPr>
              <a:xfrm>
                <a:off x="4876800" y="5715000"/>
                <a:ext cx="725968" cy="33316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i="1" smtClean="0">
                          <a:latin typeface="Cambria Math"/>
                        </a:rPr>
                        <m:t>=</m:t>
                      </m:r>
                      <m:r>
                        <a:rPr lang="en-GB" sz="1400" b="0" i="1" smtClean="0">
                          <a:latin typeface="Cambria Math"/>
                        </a:rPr>
                        <m:t>3</m:t>
                      </m:r>
                      <m:rad>
                        <m:radPr>
                          <m:degHide m:val="on"/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2</m:t>
                          </m:r>
                        </m:e>
                      </m:ra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60" name="TextBox 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6800" y="5715000"/>
                <a:ext cx="725968" cy="333168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/>
              <p:cNvSpPr txBox="1"/>
              <p:nvPr/>
            </p:nvSpPr>
            <p:spPr>
              <a:xfrm>
                <a:off x="457200" y="4419600"/>
                <a:ext cx="3276600" cy="6491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𝑧</m:t>
                          </m:r>
                        </m:e>
                        <m:sub>
                          <m:r>
                            <a:rPr lang="en-GB" sz="14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n-GB" sz="1400" b="0" i="1" smtClean="0">
                          <a:latin typeface="Cambria Math"/>
                        </a:rPr>
                        <m:t>=3</m:t>
                      </m:r>
                      <m:rad>
                        <m:radPr>
                          <m:degHide m:val="on"/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2</m:t>
                          </m:r>
                        </m:e>
                      </m:rad>
                      <m:d>
                        <m:dPr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400" i="1">
                              <a:latin typeface="Cambria Math"/>
                            </a:rPr>
                            <m:t>𝑐𝑜𝑠</m:t>
                          </m:r>
                          <m:d>
                            <m:dPr>
                              <m:ctrlPr>
                                <a:rPr lang="en-GB" sz="14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400" i="1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1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400" i="1">
                                      <a:latin typeface="Cambria Math"/>
                                    </a:rPr>
                                    <m:t>3</m:t>
                                  </m:r>
                                  <m:r>
                                    <a:rPr lang="en-GB" sz="1400" i="1">
                                      <a:latin typeface="Cambria Math"/>
                                      <a:ea typeface="Cambria Math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GB" sz="1400" i="1">
                                      <a:latin typeface="Cambria Math"/>
                                    </a:rPr>
                                    <m:t>4</m:t>
                                  </m:r>
                                </m:den>
                              </m:f>
                            </m:e>
                          </m:d>
                          <m:r>
                            <a:rPr lang="en-GB" sz="1400" i="1">
                              <a:latin typeface="Cambria Math"/>
                              <a:ea typeface="Cambria Math"/>
                            </a:rPr>
                            <m:t>+</m:t>
                          </m:r>
                          <m:r>
                            <a:rPr lang="en-GB" sz="1400" i="1">
                              <a:latin typeface="Cambria Math"/>
                              <a:ea typeface="Cambria Math"/>
                            </a:rPr>
                            <m:t>𝑖𝑠𝑖𝑛</m:t>
                          </m:r>
                          <m:d>
                            <m:dPr>
                              <m:ctrlPr>
                                <a:rPr lang="en-GB" sz="140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en-GB" sz="1400" i="1">
                                  <a:latin typeface="Cambria Math"/>
                                  <a:ea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1400" i="1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1400" i="1">
                                      <a:latin typeface="Cambria Math"/>
                                      <a:ea typeface="Cambria Math"/>
                                    </a:rPr>
                                    <m:t>3</m:t>
                                  </m:r>
                                  <m:r>
                                    <a:rPr lang="en-GB" sz="1400" i="1">
                                      <a:latin typeface="Cambria Math"/>
                                      <a:ea typeface="Cambria Math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GB" sz="1400" i="1">
                                      <a:latin typeface="Cambria Math"/>
                                      <a:ea typeface="Cambria Math"/>
                                    </a:rPr>
                                    <m:t>4</m:t>
                                  </m:r>
                                </m:den>
                              </m:f>
                            </m:e>
                          </m:d>
                        </m:e>
                      </m: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61" name="TextBox 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4419600"/>
                <a:ext cx="3276600" cy="649152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Box 61"/>
              <p:cNvSpPr txBox="1"/>
              <p:nvPr/>
            </p:nvSpPr>
            <p:spPr>
              <a:xfrm>
                <a:off x="7924800" y="5562600"/>
                <a:ext cx="782907" cy="49564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=−</m:t>
                      </m:r>
                      <m:f>
                        <m:fPr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b="0" i="1" smtClean="0">
                              <a:latin typeface="Cambria Math"/>
                            </a:rPr>
                            <m:t>3</m:t>
                          </m:r>
                          <m:r>
                            <a:rPr lang="en-GB" sz="1400" b="0" i="1" smtClean="0">
                              <a:latin typeface="Cambria Math"/>
                              <a:ea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GB" sz="1400" b="0" i="1" smtClean="0">
                              <a:latin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62" name="TextBox 6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24800" y="5562600"/>
                <a:ext cx="782907" cy="495649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4" name="Straight Connector 83"/>
          <p:cNvCxnSpPr/>
          <p:nvPr/>
        </p:nvCxnSpPr>
        <p:spPr>
          <a:xfrm>
            <a:off x="7239000" y="5791200"/>
            <a:ext cx="685800" cy="0"/>
          </a:xfrm>
          <a:prstGeom prst="line">
            <a:avLst/>
          </a:prstGeom>
          <a:ln w="38100">
            <a:solidFill>
              <a:srgbClr val="FF0000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7620000" y="4953000"/>
            <a:ext cx="152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Remember the angle you actually want!</a:t>
            </a:r>
          </a:p>
        </p:txBody>
      </p:sp>
      <p:sp>
        <p:nvSpPr>
          <p:cNvPr id="85" name="Title 1"/>
          <p:cNvSpPr>
            <a:spLocks noGrp="1"/>
          </p:cNvSpPr>
          <p:nvPr>
            <p:ph type="title"/>
          </p:nvPr>
        </p:nvSpPr>
        <p:spPr>
          <a:xfrm>
            <a:off x="619941" y="147412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Argand Diagrams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46300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42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" grpId="0"/>
      <p:bldP spid="127" grpId="0"/>
      <p:bldP spid="128" grpId="0"/>
      <p:bldP spid="129" grpId="0"/>
      <p:bldP spid="130" grpId="0"/>
      <p:bldP spid="131" grpId="0"/>
      <p:bldP spid="132" grpId="0"/>
      <p:bldP spid="133" grpId="0"/>
      <p:bldP spid="60" grpId="0"/>
      <p:bldP spid="61" grpId="0"/>
      <p:bldP spid="62" grpId="0"/>
      <p:bldP spid="1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DB8E39B-EA44-453A-8CF7-C32DCB1EA9A9}"/>
              </a:ext>
            </a:extLst>
          </p:cNvPr>
          <p:cNvSpPr/>
          <p:nvPr/>
        </p:nvSpPr>
        <p:spPr>
          <a:xfrm>
            <a:off x="2036195" y="2567846"/>
            <a:ext cx="5195974" cy="2100575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en-US" altLang="ja-JP" sz="6600" b="1" dirty="0">
                <a:ln w="38100">
                  <a:solidFill>
                    <a:srgbClr val="7030A0"/>
                  </a:solidFill>
                  <a:prstDash val="solid"/>
                </a:ln>
                <a:solidFill>
                  <a:srgbClr val="00B0F0"/>
                </a:solidFill>
                <a:latin typeface="Javanese Text" panose="02000000000000000000" pitchFamily="2" charset="0"/>
                <a:ea typeface="HGGyoshotai" panose="03000609000000000000" pitchFamily="65" charset="-128"/>
                <a:cs typeface="Segoe UI Black" panose="020B0A02040204020203" pitchFamily="34" charset="0"/>
              </a:rPr>
              <a:t>Teachings for </a:t>
            </a:r>
          </a:p>
          <a:p>
            <a:pPr algn="ctr"/>
            <a:r>
              <a:rPr lang="en-US" altLang="ja-JP" sz="6600" b="1" dirty="0">
                <a:ln w="38100">
                  <a:solidFill>
                    <a:srgbClr val="7030A0"/>
                  </a:solidFill>
                  <a:prstDash val="solid"/>
                </a:ln>
                <a:solidFill>
                  <a:srgbClr val="00B0F0"/>
                </a:solidFill>
                <a:latin typeface="Javanese Text" panose="02000000000000000000" pitchFamily="2" charset="0"/>
                <a:ea typeface="HGGyoshotai" panose="03000609000000000000" pitchFamily="65" charset="-128"/>
                <a:cs typeface="Segoe UI Black" panose="020B0A02040204020203" pitchFamily="34" charset="0"/>
              </a:rPr>
              <a:t>Exercise 2D</a:t>
            </a:r>
            <a:endParaRPr lang="ja-JP" altLang="en-US" sz="6600" b="1" dirty="0">
              <a:ln w="38100">
                <a:solidFill>
                  <a:srgbClr val="7030A0"/>
                </a:solidFill>
                <a:prstDash val="solid"/>
              </a:ln>
              <a:solidFill>
                <a:srgbClr val="00B0F0"/>
              </a:solidFill>
              <a:latin typeface="Javanese Text" panose="02000000000000000000" pitchFamily="2" charset="0"/>
              <a:ea typeface="HGGyoshotai" panose="03000609000000000000" pitchFamily="65" charset="-128"/>
              <a:cs typeface="Segoe UI Black" panose="020B0A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28033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5052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anose="030F0702030302020204" pitchFamily="66" charset="0"/>
              </a:rPr>
              <a:t>You need to know how multiplying and dividing affects both the modulus and argument of the resulting complex number</a:t>
            </a: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anose="030F0702030302020204" pitchFamily="66" charset="0"/>
              </a:rPr>
              <a:t>To be able to do this you need to be able to use the identities for sine and cosine of two angles added or subtracted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724980" y="6550223"/>
            <a:ext cx="4235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2D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98347" y="4054866"/>
                <a:ext cx="3812519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latin typeface="Cambria Math"/>
                        </a:rPr>
                        <m:t>𝑠𝑖𝑛</m:t>
                      </m:r>
                      <m:d>
                        <m:dPr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0" i="1" smtClean="0"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6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1600" b="0" i="1" smtClean="0">
                              <a:latin typeface="Cambria Math"/>
                              <a:ea typeface="Cambria Math"/>
                            </a:rPr>
                            <m:t>±</m:t>
                          </m:r>
                          <m:sSub>
                            <m:sSubPr>
                              <m:ctrlP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0" i="1" smtClean="0"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6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en-US" sz="1600" b="0" i="1" smtClean="0">
                          <a:latin typeface="Cambria Math"/>
                        </a:rPr>
                        <m:t>=</m:t>
                      </m:r>
                      <m:r>
                        <a:rPr lang="en-US" sz="1600" b="0" i="1" smtClean="0">
                          <a:latin typeface="Cambria Math"/>
                        </a:rPr>
                        <m:t>𝑠𝑖𝑛</m:t>
                      </m:r>
                      <m:sSub>
                        <m:sSubPr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latin typeface="Cambria Math"/>
                              <a:ea typeface="Cambria Math"/>
                            </a:rPr>
                            <m:t>𝜃</m:t>
                          </m:r>
                        </m:e>
                        <m:sub>
                          <m:r>
                            <a:rPr lang="en-US" sz="16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US" sz="1600" b="0" i="1" smtClean="0">
                          <a:latin typeface="Cambria Math"/>
                        </a:rPr>
                        <m:t>𝑐𝑜𝑠</m:t>
                      </m:r>
                      <m:sSub>
                        <m:sSubPr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latin typeface="Cambria Math"/>
                              <a:ea typeface="Cambria Math"/>
                            </a:rPr>
                            <m:t>𝜃</m:t>
                          </m:r>
                        </m:e>
                        <m:sub>
                          <m:r>
                            <a:rPr lang="en-US" sz="16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n-US" sz="1600" b="0" i="1" smtClean="0">
                          <a:latin typeface="Cambria Math"/>
                          <a:ea typeface="Cambria Math"/>
                        </a:rPr>
                        <m:t>±</m:t>
                      </m:r>
                      <m:r>
                        <a:rPr lang="en-US" sz="1600" b="0" i="1" smtClean="0">
                          <a:latin typeface="Cambria Math"/>
                          <a:ea typeface="Cambria Math"/>
                        </a:rPr>
                        <m:t>𝑐𝑜𝑠</m:t>
                      </m:r>
                      <m:sSub>
                        <m:sSubPr>
                          <m:ctrlPr>
                            <a:rPr lang="en-US" sz="16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latin typeface="Cambria Math"/>
                              <a:ea typeface="Cambria Math"/>
                            </a:rPr>
                            <m:t>𝜃</m:t>
                          </m:r>
                        </m:e>
                        <m:sub>
                          <m:r>
                            <a:rPr lang="en-US" sz="1600" b="0" i="1" smtClean="0">
                              <a:latin typeface="Cambria Math"/>
                              <a:ea typeface="Cambria Math"/>
                            </a:rPr>
                            <m:t>1</m:t>
                          </m:r>
                        </m:sub>
                      </m:sSub>
                      <m:r>
                        <a:rPr lang="en-US" sz="1600" b="0" i="1" smtClean="0">
                          <a:latin typeface="Cambria Math"/>
                          <a:ea typeface="Cambria Math"/>
                        </a:rPr>
                        <m:t>𝑠𝑖𝑛</m:t>
                      </m:r>
                      <m:sSub>
                        <m:sSubPr>
                          <m:ctrlPr>
                            <a:rPr lang="en-US" sz="16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latin typeface="Cambria Math"/>
                              <a:ea typeface="Cambria Math"/>
                            </a:rPr>
                            <m:t>𝜃</m:t>
                          </m:r>
                        </m:e>
                        <m:sub>
                          <m:r>
                            <a:rPr lang="en-US" sz="1600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347" y="4054866"/>
                <a:ext cx="3812519" cy="338554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87574" y="4577908"/>
                <a:ext cx="3834063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latin typeface="Cambria Math"/>
                        </a:rPr>
                        <m:t>𝑐𝑜𝑠</m:t>
                      </m:r>
                      <m:d>
                        <m:dPr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0" i="1" smtClean="0"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6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1600" b="0" i="1" smtClean="0">
                              <a:latin typeface="Cambria Math"/>
                              <a:ea typeface="Cambria Math"/>
                            </a:rPr>
                            <m:t>±</m:t>
                          </m:r>
                          <m:sSub>
                            <m:sSubPr>
                              <m:ctrlP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0" i="1" smtClean="0"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6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en-US" sz="1600" b="0" i="1" smtClean="0">
                          <a:latin typeface="Cambria Math"/>
                        </a:rPr>
                        <m:t>=</m:t>
                      </m:r>
                      <m:r>
                        <a:rPr lang="en-US" sz="1600" b="0" i="1" smtClean="0">
                          <a:latin typeface="Cambria Math"/>
                        </a:rPr>
                        <m:t>𝑐𝑜𝑠</m:t>
                      </m:r>
                      <m:sSub>
                        <m:sSubPr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latin typeface="Cambria Math"/>
                              <a:ea typeface="Cambria Math"/>
                            </a:rPr>
                            <m:t>𝜃</m:t>
                          </m:r>
                        </m:e>
                        <m:sub>
                          <m:r>
                            <a:rPr lang="en-US" sz="16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US" sz="1600" b="0" i="1" smtClean="0">
                          <a:latin typeface="Cambria Math"/>
                        </a:rPr>
                        <m:t>𝑐𝑜𝑠</m:t>
                      </m:r>
                      <m:sSub>
                        <m:sSubPr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latin typeface="Cambria Math"/>
                              <a:ea typeface="Cambria Math"/>
                            </a:rPr>
                            <m:t>𝜃</m:t>
                          </m:r>
                        </m:e>
                        <m:sub>
                          <m:r>
                            <a:rPr lang="en-US" sz="16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n-US" sz="1600" i="1">
                          <a:latin typeface="Cambria Math"/>
                          <a:ea typeface="Cambria Math"/>
                        </a:rPr>
                        <m:t>∓</m:t>
                      </m:r>
                      <m:r>
                        <a:rPr lang="en-US" sz="1600" b="0" i="1" smtClean="0">
                          <a:latin typeface="Cambria Math"/>
                          <a:ea typeface="Cambria Math"/>
                        </a:rPr>
                        <m:t>𝑠𝑖𝑛</m:t>
                      </m:r>
                      <m:sSub>
                        <m:sSubPr>
                          <m:ctrlPr>
                            <a:rPr lang="en-US" sz="16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latin typeface="Cambria Math"/>
                              <a:ea typeface="Cambria Math"/>
                            </a:rPr>
                            <m:t>𝜃</m:t>
                          </m:r>
                        </m:e>
                        <m:sub>
                          <m:r>
                            <a:rPr lang="en-US" sz="1600" b="0" i="1" smtClean="0">
                              <a:latin typeface="Cambria Math"/>
                              <a:ea typeface="Cambria Math"/>
                            </a:rPr>
                            <m:t>1</m:t>
                          </m:r>
                        </m:sub>
                      </m:sSub>
                      <m:r>
                        <a:rPr lang="en-US" sz="1600" b="0" i="1" smtClean="0">
                          <a:latin typeface="Cambria Math"/>
                          <a:ea typeface="Cambria Math"/>
                        </a:rPr>
                        <m:t>𝑠𝑖𝑛</m:t>
                      </m:r>
                      <m:sSub>
                        <m:sSubPr>
                          <m:ctrlPr>
                            <a:rPr lang="en-US" sz="16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latin typeface="Cambria Math"/>
                              <a:ea typeface="Cambria Math"/>
                            </a:rPr>
                            <m:t>𝜃</m:t>
                          </m:r>
                        </m:e>
                        <m:sub>
                          <m:r>
                            <a:rPr lang="en-US" sz="1600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574" y="4577908"/>
                <a:ext cx="3834063" cy="33855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064732" y="5101498"/>
                <a:ext cx="1879745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600" b="0" i="1" smtClean="0">
                              <a:latin typeface="Cambria Math"/>
                            </a:rPr>
                            <m:t>𝑐𝑜𝑠</m:t>
                          </m:r>
                        </m:e>
                        <m:sup>
                          <m:r>
                            <a:rPr lang="en-US" sz="16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600" i="1" smtClean="0">
                          <a:latin typeface="Cambria Math"/>
                          <a:ea typeface="Cambria Math"/>
                        </a:rPr>
                        <m:t>𝜃</m:t>
                      </m:r>
                      <m:r>
                        <a:rPr lang="en-US" sz="1600" b="0" i="1" smtClean="0">
                          <a:latin typeface="Cambria Math"/>
                          <a:ea typeface="Cambria Math"/>
                        </a:rPr>
                        <m:t>+</m:t>
                      </m:r>
                      <m:sSup>
                        <m:sSupPr>
                          <m:ctrlPr>
                            <a:rPr lang="en-US" sz="16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1600" b="0" i="1" smtClean="0">
                              <a:latin typeface="Cambria Math"/>
                              <a:ea typeface="Cambria Math"/>
                            </a:rPr>
                            <m:t>𝑠𝑖𝑛</m:t>
                          </m:r>
                        </m:e>
                        <m:sup>
                          <m:r>
                            <a:rPr lang="en-US" sz="1600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en-US" sz="1600" b="0" i="1" smtClean="0">
                          <a:latin typeface="Cambria Math"/>
                          <a:ea typeface="Cambria Math"/>
                        </a:rPr>
                        <m:t>𝜃</m:t>
                      </m:r>
                      <m:r>
                        <a:rPr lang="en-US" sz="1600" b="0" i="1" smtClean="0">
                          <a:latin typeface="Cambria Math"/>
                          <a:ea typeface="Cambria Math"/>
                        </a:rPr>
                        <m:t>=1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4732" y="5101498"/>
                <a:ext cx="1879745" cy="338554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4083269" y="1524000"/>
            <a:ext cx="46746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Comic Sans MS" pitchFamily="66" charset="0"/>
              </a:rPr>
              <a:t>Multiplying a complex number z</a:t>
            </a:r>
            <a:r>
              <a:rPr lang="en-US" sz="1400" baseline="-25000" dirty="0">
                <a:latin typeface="Comic Sans MS" pitchFamily="66" charset="0"/>
              </a:rPr>
              <a:t>1</a:t>
            </a:r>
            <a:r>
              <a:rPr lang="en-US" sz="1400" dirty="0">
                <a:latin typeface="Comic Sans MS" pitchFamily="66" charset="0"/>
              </a:rPr>
              <a:t> by another complex number z</a:t>
            </a:r>
            <a:r>
              <a:rPr lang="en-US" sz="1400" baseline="-25000" dirty="0">
                <a:latin typeface="Comic Sans MS" pitchFamily="66" charset="0"/>
              </a:rPr>
              <a:t>2</a:t>
            </a:r>
            <a:r>
              <a:rPr lang="en-US" sz="1400" dirty="0">
                <a:latin typeface="Comic Sans MS" pitchFamily="66" charset="0"/>
              </a:rPr>
              <a:t>, both in the </a:t>
            </a:r>
            <a:r>
              <a:rPr lang="en-US" sz="1400" u="sng" dirty="0">
                <a:latin typeface="Comic Sans MS" pitchFamily="66" charset="0"/>
              </a:rPr>
              <a:t>modulus-argument</a:t>
            </a:r>
            <a:r>
              <a:rPr lang="en-US" sz="1400" dirty="0">
                <a:latin typeface="Comic Sans MS" pitchFamily="66" charset="0"/>
              </a:rPr>
              <a:t> form</a:t>
            </a:r>
            <a:endParaRPr lang="en-GB" sz="14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4238945" y="2109393"/>
                <a:ext cx="177914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𝑧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US" sz="1200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𝑟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d>
                        <m:d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𝑐𝑜𝑠</m:t>
                          </m:r>
                          <m:sSub>
                            <m:sSub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12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𝑖𝑠𝑖𝑛</m:t>
                          </m:r>
                          <m:sSub>
                            <m:sSub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38945" y="2109393"/>
                <a:ext cx="1779141" cy="276999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6645360" y="2109392"/>
                <a:ext cx="1793504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𝑧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n-US" sz="1200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𝑟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d>
                        <m:d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𝑐𝑜𝑠</m:t>
                          </m:r>
                          <m:sSub>
                            <m:sSub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12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𝑖𝑠𝑖𝑛</m:t>
                          </m:r>
                          <m:sSub>
                            <m:sSub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45360" y="2109392"/>
                <a:ext cx="1793504" cy="276999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4038600" y="2590800"/>
                <a:ext cx="658706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𝑧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𝑧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n-US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8600" y="2590800"/>
                <a:ext cx="658706" cy="276999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4572000" y="2590800"/>
                <a:ext cx="2849177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𝑟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d>
                        <m:d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𝑐𝑜𝑠</m:t>
                          </m:r>
                          <m:sSub>
                            <m:sSub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12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𝑖𝑠𝑖𝑛</m:t>
                          </m:r>
                          <m:sSub>
                            <m:sSub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r>
                        <a:rPr lang="en-US" sz="1200" b="0" i="1" smtClean="0">
                          <a:latin typeface="Cambria Math"/>
                          <a:ea typeface="Cambria Math"/>
                        </a:rPr>
                        <m:t>×</m:t>
                      </m:r>
                      <m:sSub>
                        <m:sSub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i="1">
                              <a:latin typeface="Cambria Math"/>
                            </a:rPr>
                            <m:t>𝑟</m:t>
                          </m:r>
                        </m:e>
                        <m:sub>
                          <m:r>
                            <a:rPr lang="en-US" sz="1200" i="1">
                              <a:latin typeface="Cambria Math"/>
                            </a:rPr>
                            <m:t>2</m:t>
                          </m:r>
                        </m:sub>
                      </m:sSub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i="1">
                              <a:latin typeface="Cambria Math"/>
                            </a:rPr>
                            <m:t>𝑐𝑜𝑠</m:t>
                          </m:r>
                          <m:sSub>
                            <m:sSub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i="1"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200" i="1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1200" i="1">
                              <a:latin typeface="Cambria Math"/>
                            </a:rPr>
                            <m:t>+</m:t>
                          </m:r>
                          <m:r>
                            <a:rPr lang="en-US" sz="1200" i="1">
                              <a:latin typeface="Cambria Math"/>
                            </a:rPr>
                            <m:t>𝑖𝑠𝑖𝑛</m:t>
                          </m:r>
                          <m:sSub>
                            <m:sSub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i="1"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200" i="1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2590800"/>
                <a:ext cx="2849177" cy="276999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4038600" y="2971800"/>
                <a:ext cx="658706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𝑧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𝑧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n-US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8600" y="2971800"/>
                <a:ext cx="658706" cy="276999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4577490" y="2968254"/>
                <a:ext cx="474232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𝑟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𝑟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7490" y="2968254"/>
                <a:ext cx="474232" cy="276999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4870863" y="2995551"/>
                <a:ext cx="241591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𝑐𝑜𝑠</m:t>
                          </m:r>
                          <m:sSub>
                            <m:sSub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12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𝑖𝑠𝑖𝑛</m:t>
                          </m:r>
                          <m:sSub>
                            <m:sSub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i="1">
                              <a:latin typeface="Cambria Math"/>
                            </a:rPr>
                            <m:t>𝑐𝑜𝑠</m:t>
                          </m:r>
                          <m:sSub>
                            <m:sSub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i="1"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200" i="1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1200" i="1">
                              <a:latin typeface="Cambria Math"/>
                            </a:rPr>
                            <m:t>+</m:t>
                          </m:r>
                          <m:r>
                            <a:rPr lang="en-US" sz="1200" i="1">
                              <a:latin typeface="Cambria Math"/>
                            </a:rPr>
                            <m:t>𝑖𝑠𝑖𝑛</m:t>
                          </m:r>
                          <m:sSub>
                            <m:sSub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i="1"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200" i="1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0863" y="2995551"/>
                <a:ext cx="2415918" cy="276999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3962400" y="3733800"/>
                <a:ext cx="811273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𝑧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𝑧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n-US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2400" y="3733800"/>
                <a:ext cx="811273" cy="276999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4572000" y="3733800"/>
                <a:ext cx="474232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𝑟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𝑟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3733800"/>
                <a:ext cx="474232" cy="276999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4800600" y="3733800"/>
                <a:ext cx="4076885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𝑐𝑜𝑠</m:t>
                          </m:r>
                          <m:sSub>
                            <m:sSub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1200" b="0" i="1" smtClean="0">
                              <a:latin typeface="Cambria Math"/>
                            </a:rPr>
                            <m:t>𝑐𝑜𝑠</m:t>
                          </m:r>
                          <m:sSub>
                            <m:sSub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12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𝑖𝑐𝑜𝑠</m:t>
                          </m:r>
                          <m:sSub>
                            <m:sSub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1200" b="0" i="1" smtClean="0">
                              <a:latin typeface="Cambria Math"/>
                            </a:rPr>
                            <m:t>𝑠𝑖𝑛</m:t>
                          </m:r>
                          <m:sSub>
                            <m:sSub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12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𝑖𝑠𝑖𝑛</m:t>
                          </m:r>
                          <m:sSub>
                            <m:sSub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1200" b="0" i="1" smtClean="0">
                              <a:latin typeface="Cambria Math"/>
                            </a:rPr>
                            <m:t>𝑐𝑜𝑠</m:t>
                          </m:r>
                          <m:sSub>
                            <m:sSub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1200" b="0" i="1" smtClean="0">
                              <a:latin typeface="Cambria Math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b="0" i="1" smtClean="0">
                                  <a:latin typeface="Cambria Math"/>
                                </a:rPr>
                                <m:t>𝑖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200" b="0" i="1" smtClean="0">
                              <a:latin typeface="Cambria Math"/>
                            </a:rPr>
                            <m:t>𝑠𝑖𝑛</m:t>
                          </m:r>
                          <m:sSub>
                            <m:sSub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1200" b="0" i="1" smtClean="0">
                              <a:latin typeface="Cambria Math"/>
                            </a:rPr>
                            <m:t>𝑠𝑖𝑛</m:t>
                          </m:r>
                          <m:sSub>
                            <m:sSub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0600" y="3733800"/>
                <a:ext cx="4076885" cy="276999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3935104" y="5063320"/>
                <a:ext cx="811273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𝑧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𝑧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n-US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35104" y="5063320"/>
                <a:ext cx="811273" cy="276999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4544704" y="5049672"/>
                <a:ext cx="474232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𝑟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𝑟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44704" y="5049672"/>
                <a:ext cx="474232" cy="276999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4808561" y="5063320"/>
                <a:ext cx="2367443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                                                          </m:t>
                          </m:r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8561" y="5063320"/>
                <a:ext cx="2367443" cy="276999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4918881" y="5062183"/>
                <a:ext cx="106041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i="1" smtClean="0">
                          <a:latin typeface="Cambria Math"/>
                        </a:rPr>
                        <m:t>𝑐𝑜𝑠</m:t>
                      </m:r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i="1"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200" i="1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1200" b="0" i="1" smtClean="0"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i="1"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200" i="1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18881" y="5062183"/>
                <a:ext cx="1060418" cy="276999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3962400" y="4114800"/>
                <a:ext cx="811273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𝑧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𝑧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n-US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2400" y="4114800"/>
                <a:ext cx="811273" cy="276999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4572000" y="4114800"/>
                <a:ext cx="474232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𝑟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𝑟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4114800"/>
                <a:ext cx="474232" cy="276999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4827895" y="4128448"/>
                <a:ext cx="3948773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𝑐𝑜𝑠</m:t>
                          </m:r>
                          <m:sSub>
                            <m:sSub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1200" b="0" i="1" smtClean="0">
                              <a:latin typeface="Cambria Math"/>
                            </a:rPr>
                            <m:t>𝑐𝑜𝑠</m:t>
                          </m:r>
                          <m:sSub>
                            <m:sSub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12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𝑖𝑐𝑜𝑠</m:t>
                          </m:r>
                          <m:sSub>
                            <m:sSub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1200" b="0" i="1" smtClean="0">
                              <a:latin typeface="Cambria Math"/>
                            </a:rPr>
                            <m:t>𝑠𝑖𝑛</m:t>
                          </m:r>
                          <m:sSub>
                            <m:sSub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12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𝑖𝑠𝑖𝑛</m:t>
                          </m:r>
                          <m:sSub>
                            <m:sSub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1200" b="0" i="1" smtClean="0">
                              <a:latin typeface="Cambria Math"/>
                            </a:rPr>
                            <m:t>𝑐𝑜𝑠</m:t>
                          </m:r>
                          <m:sSub>
                            <m:sSub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1200" b="0" i="1" smtClean="0">
                              <a:latin typeface="Cambria Math"/>
                            </a:rPr>
                            <m:t>−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𝑠𝑖𝑛</m:t>
                          </m:r>
                          <m:sSub>
                            <m:sSub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1200" b="0" i="1" smtClean="0">
                              <a:latin typeface="Cambria Math"/>
                            </a:rPr>
                            <m:t>𝑠𝑖𝑛</m:t>
                          </m:r>
                          <m:sSub>
                            <m:sSub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27895" y="4128448"/>
                <a:ext cx="3948773" cy="276999"/>
              </a:xfrm>
              <a:prstGeom prst="rect">
                <a:avLst/>
              </a:prstGeom>
              <a:blipFill rotWithShape="1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5794611" y="5064459"/>
                <a:ext cx="1241045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+ </m:t>
                      </m:r>
                      <m:r>
                        <a:rPr lang="en-US" sz="1200" b="0" i="1" smtClean="0">
                          <a:latin typeface="Cambria Math"/>
                        </a:rPr>
                        <m:t>𝑖𝑠𝑖𝑛</m:t>
                      </m:r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i="1"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200" i="1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1200" b="0" i="1" smtClean="0"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i="1"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200" i="1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4611" y="5064459"/>
                <a:ext cx="1241045" cy="276999"/>
              </a:xfrm>
              <a:prstGeom prst="rect">
                <a:avLst/>
              </a:prstGeom>
              <a:blipFill rotWithShape="1"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TextBox 27"/>
          <p:cNvSpPr txBox="1"/>
          <p:nvPr/>
        </p:nvSpPr>
        <p:spPr>
          <a:xfrm>
            <a:off x="4038600" y="5431809"/>
            <a:ext cx="477216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So when multiplying two complex numbers in the modulus-argument form:</a:t>
            </a:r>
          </a:p>
          <a:p>
            <a:pPr marL="285750" indent="-285750" algn="ctr">
              <a:buFont typeface="Wingdings"/>
              <a:buChar char="à"/>
            </a:pPr>
            <a:r>
              <a:rPr lang="en-US" sz="1200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Multiply the moduli </a:t>
            </a:r>
          </a:p>
          <a:p>
            <a:pPr marL="285750" indent="-285750" algn="ctr">
              <a:buFont typeface="Wingdings"/>
              <a:buChar char="à"/>
            </a:pPr>
            <a:r>
              <a:rPr lang="en-US" sz="1200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Add the arguments together</a:t>
            </a:r>
          </a:p>
          <a:p>
            <a:pPr marL="285750" indent="-285750" algn="ctr">
              <a:buFont typeface="Wingdings"/>
              <a:buChar char="à"/>
            </a:pPr>
            <a:r>
              <a:rPr lang="en-US" sz="1200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The form of the answer is the same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7543800" y="27432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Rewrite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0" name="Arc 29"/>
          <p:cNvSpPr/>
          <p:nvPr/>
        </p:nvSpPr>
        <p:spPr>
          <a:xfrm>
            <a:off x="7239000" y="2743200"/>
            <a:ext cx="304800" cy="381000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TextBox 30"/>
          <p:cNvSpPr txBox="1"/>
          <p:nvPr/>
        </p:nvSpPr>
        <p:spPr>
          <a:xfrm>
            <a:off x="3886200" y="3352800"/>
            <a:ext cx="5181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Now you can expand the double bracket as you would with a quadratic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4947063" y="2995551"/>
            <a:ext cx="2209800" cy="270164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Rectangle 32"/>
          <p:cNvSpPr/>
          <p:nvPr/>
        </p:nvSpPr>
        <p:spPr>
          <a:xfrm>
            <a:off x="4953000" y="3774743"/>
            <a:ext cx="3733800" cy="228600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Rectangle 33"/>
          <p:cNvSpPr/>
          <p:nvPr/>
        </p:nvSpPr>
        <p:spPr>
          <a:xfrm>
            <a:off x="7683335" y="3716977"/>
            <a:ext cx="1037584" cy="322760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Rectangle 34"/>
          <p:cNvSpPr/>
          <p:nvPr/>
        </p:nvSpPr>
        <p:spPr>
          <a:xfrm>
            <a:off x="7713023" y="4114800"/>
            <a:ext cx="939658" cy="293427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TextBox 35"/>
          <p:cNvSpPr txBox="1"/>
          <p:nvPr/>
        </p:nvSpPr>
        <p:spPr>
          <a:xfrm>
            <a:off x="4271749" y="4503762"/>
            <a:ext cx="43945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Group terms using the identities to the left</a:t>
            </a:r>
          </a:p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 You can also </a:t>
            </a:r>
            <a:r>
              <a:rPr lang="en-US" sz="1200" dirty="0" err="1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factorise</a:t>
            </a:r>
            <a:r>
              <a:rPr lang="en-US" sz="1200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 the ‘</a:t>
            </a:r>
            <a:r>
              <a:rPr lang="en-US" sz="1200" dirty="0" err="1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i</a:t>
            </a:r>
            <a:r>
              <a:rPr lang="en-US" sz="1200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’ out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5013277" y="4121624"/>
            <a:ext cx="800669" cy="291151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Rectangle 37"/>
          <p:cNvSpPr/>
          <p:nvPr/>
        </p:nvSpPr>
        <p:spPr>
          <a:xfrm>
            <a:off x="191069" y="4599296"/>
            <a:ext cx="3630304" cy="307073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ectangle 38"/>
          <p:cNvSpPr/>
          <p:nvPr/>
        </p:nvSpPr>
        <p:spPr>
          <a:xfrm>
            <a:off x="163773" y="4053386"/>
            <a:ext cx="3659875" cy="322996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Rectangle 40"/>
          <p:cNvSpPr/>
          <p:nvPr/>
        </p:nvSpPr>
        <p:spPr>
          <a:xfrm>
            <a:off x="5909482" y="4121624"/>
            <a:ext cx="1806054" cy="282053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Rectangle 42"/>
          <p:cNvSpPr/>
          <p:nvPr/>
        </p:nvSpPr>
        <p:spPr>
          <a:xfrm>
            <a:off x="4060208" y="5063319"/>
            <a:ext cx="3050276" cy="279779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/>
              <p:cNvSpPr txBox="1"/>
              <p:nvPr/>
            </p:nvSpPr>
            <p:spPr>
              <a:xfrm>
                <a:off x="0" y="0"/>
                <a:ext cx="2932139" cy="300788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𝑧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𝑧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n-US" sz="1200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𝑟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𝑟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d>
                        <m:d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𝑐𝑜𝑠</m:t>
                          </m:r>
                          <m:d>
                            <m:d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b="0" i="1" smtClean="0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b="0" i="1" smtClean="0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1200" b="0" i="1" smtClean="0">
                                  <a:latin typeface="Cambria Math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b="0" i="1" smtClean="0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b="0" i="1" smtClean="0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  <m:r>
                            <a:rPr lang="en-US" sz="12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𝑖𝑠𝑖𝑛</m:t>
                          </m:r>
                          <m:d>
                            <m:d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b="0" i="1" smtClean="0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b="0" i="1" smtClean="0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1200" b="0" i="1" smtClean="0">
                                  <a:latin typeface="Cambria Math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b="0" i="1" smtClean="0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b="0" i="1" smtClean="0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2932139" cy="300788"/>
              </a:xfrm>
              <a:prstGeom prst="rect">
                <a:avLst/>
              </a:prstGeom>
              <a:blipFill rotWithShape="1">
                <a:blip r:embed="rId22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4" name="Title 1"/>
          <p:cNvSpPr>
            <a:spLocks noGrp="1"/>
          </p:cNvSpPr>
          <p:nvPr>
            <p:ph type="title"/>
          </p:nvPr>
        </p:nvSpPr>
        <p:spPr>
          <a:xfrm>
            <a:off x="619941" y="147412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Argand Diagrams</a:t>
            </a:r>
          </a:p>
        </p:txBody>
      </p:sp>
    </p:spTree>
    <p:extLst>
      <p:ext uri="{BB962C8B-B14F-4D97-AF65-F5344CB8AC3E}">
        <p14:creationId xmlns:p14="http://schemas.microsoft.com/office/powerpoint/2010/main" val="2076276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8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3" dur="500"/>
                                        <p:tgtEl>
                                          <p:spTgt spid="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3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3" presetClass="exit" presetSubtype="1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5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>
                      <p:stCondLst>
                        <p:cond delay="indefinite"/>
                      </p:stCondLst>
                      <p:childTnLst>
                        <p:par>
                          <p:cTn id="227" fill="hold">
                            <p:stCondLst>
                              <p:cond delay="0"/>
                            </p:stCondLst>
                            <p:childTnLst>
                              <p:par>
                                <p:cTn id="2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0" dur="500"/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>
                      <p:stCondLst>
                        <p:cond delay="indefinite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5" dur="500"/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6" fill="hold">
                      <p:stCondLst>
                        <p:cond delay="indefinite"/>
                      </p:stCondLst>
                      <p:childTnLst>
                        <p:par>
                          <p:cTn id="237" fill="hold">
                            <p:stCondLst>
                              <p:cond delay="0"/>
                            </p:stCondLst>
                            <p:childTnLst>
                              <p:par>
                                <p:cTn id="2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0" dur="500"/>
                                        <p:tgtEl>
                                          <p:spTgt spid="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>
                      <p:stCondLst>
                        <p:cond delay="indefinite"/>
                      </p:stCondLst>
                      <p:childTnLst>
                        <p:par>
                          <p:cTn id="242" fill="hold">
                            <p:stCondLst>
                              <p:cond delay="0"/>
                            </p:stCondLst>
                            <p:childTnLst>
                              <p:par>
                                <p:cTn id="2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6" fill="hold">
                      <p:stCondLst>
                        <p:cond delay="indefinite"/>
                      </p:stCondLst>
                      <p:childTnLst>
                        <p:par>
                          <p:cTn id="247" fill="hold">
                            <p:stCondLst>
                              <p:cond delay="0"/>
                            </p:stCondLst>
                            <p:childTnLst>
                              <p:par>
                                <p:cTn id="2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9" grpId="0"/>
      <p:bldP spid="30" grpId="0" animBg="1"/>
      <p:bldP spid="31" grpId="0"/>
      <p:bldP spid="32" grpId="0" animBg="1"/>
      <p:bldP spid="32" grpId="1" animBg="1"/>
      <p:bldP spid="33" grpId="0" animBg="1"/>
      <p:bldP spid="33" grpId="1" animBg="1"/>
      <p:bldP spid="34" grpId="0" animBg="1"/>
      <p:bldP spid="34" grpId="1" animBg="1"/>
      <p:bldP spid="35" grpId="0" animBg="1"/>
      <p:bldP spid="35" grpId="1" animBg="1"/>
      <p:bldP spid="35" grpId="2" animBg="1"/>
      <p:bldP spid="35" grpId="3" animBg="1"/>
      <p:bldP spid="37" grpId="0" animBg="1"/>
      <p:bldP spid="37" grpId="1" animBg="1"/>
      <p:bldP spid="38" grpId="0" animBg="1"/>
      <p:bldP spid="38" grpId="1" animBg="1"/>
      <p:bldP spid="39" grpId="0" animBg="1"/>
      <p:bldP spid="39" grpId="1" animBg="1"/>
      <p:bldP spid="41" grpId="0" animBg="1"/>
      <p:bldP spid="41" grpId="1" animBg="1"/>
      <p:bldP spid="43" grpId="0" animBg="1"/>
      <p:bldP spid="4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5052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anose="030F0702030302020204" pitchFamily="66" charset="0"/>
              </a:rPr>
              <a:t>You need to know how multiplying and dividing affects both the modulus and argument of the resulting complex number</a:t>
            </a: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anose="030F0702030302020204" pitchFamily="66" charset="0"/>
              </a:rPr>
              <a:t>To be able to do this you need to be able to use the identities for sine and cosine of two angles added or subtracted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724980" y="6550223"/>
            <a:ext cx="4235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2D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40851" y="3971739"/>
                <a:ext cx="3357906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𝑠𝑖𝑛</m:t>
                      </m:r>
                      <m:d>
                        <m:d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b="0" i="1" smtClean="0"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4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1400" b="0" i="1" smtClean="0">
                              <a:latin typeface="Cambria Math"/>
                              <a:ea typeface="Cambria Math"/>
                            </a:rPr>
                            <m:t>±</m:t>
                          </m:r>
                          <m:sSub>
                            <m:sSub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b="0" i="1" smtClean="0"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4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en-US" sz="1400" b="0" i="1" smtClean="0">
                          <a:latin typeface="Cambria Math"/>
                        </a:rPr>
                        <m:t>=</m:t>
                      </m:r>
                      <m:r>
                        <a:rPr lang="en-US" sz="1400" b="0" i="1" smtClean="0">
                          <a:latin typeface="Cambria Math"/>
                        </a:rPr>
                        <m:t>𝑠𝑖𝑛</m:t>
                      </m:r>
                      <m:sSub>
                        <m:sSub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/>
                              <a:ea typeface="Cambria Math"/>
                            </a:rPr>
                            <m:t>𝜃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US" sz="1400" b="0" i="1" smtClean="0">
                          <a:latin typeface="Cambria Math"/>
                        </a:rPr>
                        <m:t>𝑐𝑜𝑠</m:t>
                      </m:r>
                      <m:sSub>
                        <m:sSub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/>
                              <a:ea typeface="Cambria Math"/>
                            </a:rPr>
                            <m:t>𝜃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n-US" sz="1400" b="0" i="1" smtClean="0">
                          <a:latin typeface="Cambria Math"/>
                          <a:ea typeface="Cambria Math"/>
                        </a:rPr>
                        <m:t>±</m:t>
                      </m:r>
                      <m:r>
                        <a:rPr lang="en-US" sz="1400" b="0" i="1" smtClean="0">
                          <a:latin typeface="Cambria Math"/>
                          <a:ea typeface="Cambria Math"/>
                        </a:rPr>
                        <m:t>𝑐𝑜𝑠</m:t>
                      </m:r>
                      <m:sSub>
                        <m:sSub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/>
                              <a:ea typeface="Cambria Math"/>
                            </a:rPr>
                            <m:t>𝜃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/>
                              <a:ea typeface="Cambria Math"/>
                            </a:rPr>
                            <m:t>1</m:t>
                          </m:r>
                        </m:sub>
                      </m:sSub>
                      <m:r>
                        <a:rPr lang="en-US" sz="1400" b="0" i="1" smtClean="0">
                          <a:latin typeface="Cambria Math"/>
                          <a:ea typeface="Cambria Math"/>
                        </a:rPr>
                        <m:t>𝑠𝑖𝑛</m:t>
                      </m:r>
                      <m:sSub>
                        <m:sSub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/>
                              <a:ea typeface="Cambria Math"/>
                            </a:rPr>
                            <m:t>𝜃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0851" y="3971739"/>
                <a:ext cx="3357906" cy="307777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30078" y="4494781"/>
                <a:ext cx="3379323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𝑐𝑜𝑠</m:t>
                      </m:r>
                      <m:d>
                        <m:d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b="0" i="1" smtClean="0"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4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1400" b="0" i="1" smtClean="0">
                              <a:latin typeface="Cambria Math"/>
                              <a:ea typeface="Cambria Math"/>
                            </a:rPr>
                            <m:t>±</m:t>
                          </m:r>
                          <m:sSub>
                            <m:sSub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b="0" i="1" smtClean="0"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4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en-US" sz="1400" b="0" i="1" smtClean="0">
                          <a:latin typeface="Cambria Math"/>
                        </a:rPr>
                        <m:t>=</m:t>
                      </m:r>
                      <m:r>
                        <a:rPr lang="en-US" sz="1400" b="0" i="1" smtClean="0">
                          <a:latin typeface="Cambria Math"/>
                        </a:rPr>
                        <m:t>𝑐𝑜𝑠</m:t>
                      </m:r>
                      <m:sSub>
                        <m:sSub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/>
                              <a:ea typeface="Cambria Math"/>
                            </a:rPr>
                            <m:t>𝜃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US" sz="1400" b="0" i="1" smtClean="0">
                          <a:latin typeface="Cambria Math"/>
                        </a:rPr>
                        <m:t>𝑐𝑜𝑠</m:t>
                      </m:r>
                      <m:sSub>
                        <m:sSub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/>
                              <a:ea typeface="Cambria Math"/>
                            </a:rPr>
                            <m:t>𝜃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n-US" sz="1400" i="1">
                          <a:latin typeface="Cambria Math"/>
                          <a:ea typeface="Cambria Math"/>
                        </a:rPr>
                        <m:t>∓</m:t>
                      </m:r>
                      <m:r>
                        <a:rPr lang="en-US" sz="1400" b="0" i="1" smtClean="0">
                          <a:latin typeface="Cambria Math"/>
                          <a:ea typeface="Cambria Math"/>
                        </a:rPr>
                        <m:t>𝑠𝑖𝑛</m:t>
                      </m:r>
                      <m:sSub>
                        <m:sSub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/>
                              <a:ea typeface="Cambria Math"/>
                            </a:rPr>
                            <m:t>𝜃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/>
                              <a:ea typeface="Cambria Math"/>
                            </a:rPr>
                            <m:t>1</m:t>
                          </m:r>
                        </m:sub>
                      </m:sSub>
                      <m:r>
                        <a:rPr lang="en-US" sz="1400" b="0" i="1" smtClean="0">
                          <a:latin typeface="Cambria Math"/>
                          <a:ea typeface="Cambria Math"/>
                        </a:rPr>
                        <m:t>𝑠𝑖𝑛</m:t>
                      </m:r>
                      <m:sSub>
                        <m:sSub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/>
                              <a:ea typeface="Cambria Math"/>
                            </a:rPr>
                            <m:t>𝜃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0078" y="4494781"/>
                <a:ext cx="3379323" cy="307777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207236" y="5018371"/>
                <a:ext cx="166750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𝑐𝑜𝑠</m:t>
                          </m:r>
                        </m:e>
                        <m:sup>
                          <m:r>
                            <a:rPr lang="en-US" sz="1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400" i="1" smtClean="0">
                          <a:latin typeface="Cambria Math"/>
                          <a:ea typeface="Cambria Math"/>
                        </a:rPr>
                        <m:t>𝜃</m:t>
                      </m:r>
                      <m:r>
                        <a:rPr lang="en-US" sz="1400" b="0" i="1" smtClean="0">
                          <a:latin typeface="Cambria Math"/>
                          <a:ea typeface="Cambria Math"/>
                        </a:rPr>
                        <m:t>+</m:t>
                      </m:r>
                      <m:sSup>
                        <m:sSup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1400" b="0" i="1" smtClean="0">
                              <a:latin typeface="Cambria Math"/>
                              <a:ea typeface="Cambria Math"/>
                            </a:rPr>
                            <m:t>𝑠𝑖𝑛</m:t>
                          </m:r>
                        </m:e>
                        <m:sup>
                          <m:r>
                            <a:rPr lang="en-US" sz="1400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en-US" sz="1400" b="0" i="1" smtClean="0">
                          <a:latin typeface="Cambria Math"/>
                          <a:ea typeface="Cambria Math"/>
                        </a:rPr>
                        <m:t>𝜃</m:t>
                      </m:r>
                      <m:r>
                        <a:rPr lang="en-US" sz="1400" b="0" i="1" smtClean="0">
                          <a:latin typeface="Cambria Math"/>
                          <a:ea typeface="Cambria Math"/>
                        </a:rPr>
                        <m:t>=1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7236" y="5018371"/>
                <a:ext cx="1667508" cy="307777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4191000" y="1371600"/>
            <a:ext cx="45190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Comic Sans MS" pitchFamily="66" charset="0"/>
              </a:rPr>
              <a:t>Dividing a complex number z</a:t>
            </a:r>
            <a:r>
              <a:rPr lang="en-US" sz="1400" baseline="-25000" dirty="0">
                <a:latin typeface="Comic Sans MS" pitchFamily="66" charset="0"/>
              </a:rPr>
              <a:t>1</a:t>
            </a:r>
            <a:r>
              <a:rPr lang="en-US" sz="1400" dirty="0">
                <a:latin typeface="Comic Sans MS" pitchFamily="66" charset="0"/>
              </a:rPr>
              <a:t> by another complex number z</a:t>
            </a:r>
            <a:r>
              <a:rPr lang="en-US" sz="1400" baseline="-25000" dirty="0">
                <a:latin typeface="Comic Sans MS" pitchFamily="66" charset="0"/>
              </a:rPr>
              <a:t>2</a:t>
            </a:r>
            <a:r>
              <a:rPr lang="en-US" sz="1400" dirty="0">
                <a:latin typeface="Comic Sans MS" pitchFamily="66" charset="0"/>
              </a:rPr>
              <a:t>, both in the </a:t>
            </a:r>
            <a:r>
              <a:rPr lang="en-US" sz="1400" u="sng" dirty="0">
                <a:latin typeface="Comic Sans MS" pitchFamily="66" charset="0"/>
              </a:rPr>
              <a:t>modulus-argument</a:t>
            </a:r>
            <a:r>
              <a:rPr lang="en-US" sz="1400" dirty="0">
                <a:latin typeface="Comic Sans MS" pitchFamily="66" charset="0"/>
              </a:rPr>
              <a:t> form</a:t>
            </a:r>
            <a:endParaRPr lang="en-GB" sz="14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4267200" y="1981200"/>
                <a:ext cx="177914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𝑧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US" sz="1200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𝑟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d>
                        <m:d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𝑐𝑜𝑠</m:t>
                          </m:r>
                          <m:sSub>
                            <m:sSub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12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𝑖𝑠𝑖𝑛</m:t>
                          </m:r>
                          <m:sSub>
                            <m:sSub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200" y="1981200"/>
                <a:ext cx="1779141" cy="276999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6673615" y="1981199"/>
                <a:ext cx="1793504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𝑧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n-US" sz="1200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𝑟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d>
                        <m:d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𝑐𝑜𝑠</m:t>
                          </m:r>
                          <m:sSub>
                            <m:sSub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12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𝑖𝑠𝑖𝑛</m:t>
                          </m:r>
                          <m:sSub>
                            <m:sSub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73615" y="1981199"/>
                <a:ext cx="1793504" cy="276999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792186" y="2426526"/>
                <a:ext cx="553870" cy="43749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</a:rPr>
                                <m:t>𝑧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</a:rPr>
                                <m:t>𝑧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  <m:r>
                        <a:rPr lang="en-US" sz="1200" b="0" i="1" smtClean="0">
                          <a:latin typeface="Cambria Math"/>
                        </a:rPr>
                        <m:t> 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92186" y="2426526"/>
                <a:ext cx="553870" cy="437492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4213760" y="2379025"/>
                <a:ext cx="1450461" cy="4809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d>
                            <m:d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200" i="1">
                                  <a:latin typeface="Cambria Math"/>
                                </a:rPr>
                                <m:t>𝑐𝑜𝑠</m:t>
                              </m:r>
                              <m:sSub>
                                <m:sSub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i="1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1200" i="1"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sz="1200" i="1">
                                  <a:latin typeface="Cambria Math"/>
                                </a:rPr>
                                <m:t>𝑖𝑠𝑖𝑛</m:t>
                              </m:r>
                              <m:sSub>
                                <m:sSub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i="1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sSub>
                            <m:sSub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i="1">
                                  <a:latin typeface="Cambria Math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1200" i="1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  <m:d>
                            <m:d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200" i="1">
                                  <a:latin typeface="Cambria Math"/>
                                </a:rPr>
                                <m:t>𝑐𝑜𝑠</m:t>
                              </m:r>
                              <m:sSub>
                                <m:sSub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i="1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1200" i="1"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sz="1200" i="1">
                                  <a:latin typeface="Cambria Math"/>
                                </a:rPr>
                                <m:t>𝑖𝑠𝑖𝑛</m:t>
                              </m:r>
                              <m:sSub>
                                <m:sSub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i="1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</m:den>
                      </m:f>
                    </m:oMath>
                  </m:oMathPara>
                </a14:m>
                <a:endParaRPr lang="en-GB" sz="1200" b="1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13760" y="2379025"/>
                <a:ext cx="1450461" cy="480901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3790206" y="3018313"/>
                <a:ext cx="553870" cy="43749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</a:rPr>
                                <m:t>𝑧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</a:rPr>
                                <m:t>𝑧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  <m:r>
                        <a:rPr lang="en-US" sz="1200" b="0" i="1" smtClean="0">
                          <a:latin typeface="Cambria Math"/>
                        </a:rPr>
                        <m:t> 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90206" y="3018313"/>
                <a:ext cx="553870" cy="437492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4211780" y="2970812"/>
                <a:ext cx="1450461" cy="4809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d>
                            <m:d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200" i="1">
                                  <a:latin typeface="Cambria Math"/>
                                </a:rPr>
                                <m:t>𝑐𝑜𝑠</m:t>
                              </m:r>
                              <m:sSub>
                                <m:sSub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i="1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1200" i="1"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sz="1200" i="1">
                                  <a:latin typeface="Cambria Math"/>
                                </a:rPr>
                                <m:t>𝑖𝑠𝑖𝑛</m:t>
                              </m:r>
                              <m:sSub>
                                <m:sSub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i="1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sSub>
                            <m:sSub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i="1">
                                  <a:latin typeface="Cambria Math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1200" i="1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  <m:d>
                            <m:d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200" i="1">
                                  <a:latin typeface="Cambria Math"/>
                                </a:rPr>
                                <m:t>𝑐𝑜𝑠</m:t>
                              </m:r>
                              <m:sSub>
                                <m:sSub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i="1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1200" i="1"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sz="1200" i="1">
                                  <a:latin typeface="Cambria Math"/>
                                </a:rPr>
                                <m:t>𝑖𝑠𝑖𝑛</m:t>
                              </m:r>
                              <m:sSub>
                                <m:sSub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i="1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</m:den>
                      </m:f>
                    </m:oMath>
                  </m:oMathPara>
                </a14:m>
                <a:endParaRPr lang="en-GB" sz="1200" b="1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11780" y="2970812"/>
                <a:ext cx="1450461" cy="480901"/>
              </a:xfrm>
              <a:prstGeom prst="rect">
                <a:avLst/>
              </a:prstGeom>
              <a:blipFill rotWithShape="1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5504210" y="2968833"/>
                <a:ext cx="1499962" cy="4809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en-US" sz="1200" b="0" i="1" smtClean="0">
                          <a:latin typeface="Cambria Math"/>
                          <a:ea typeface="Cambria Math"/>
                        </a:rPr>
                        <m:t> </m:t>
                      </m:r>
                      <m:f>
                        <m:f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200" i="1">
                                  <a:latin typeface="Cambria Math"/>
                                </a:rPr>
                                <m:t>𝑐𝑜𝑠</m:t>
                              </m:r>
                              <m:sSub>
                                <m:sSub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b="0" i="1" smtClean="0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1200" b="0" i="1" smtClean="0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sz="1200" i="1">
                                  <a:latin typeface="Cambria Math"/>
                                </a:rPr>
                                <m:t>𝑖𝑠𝑖𝑛</m:t>
                              </m:r>
                              <m:sSub>
                                <m:sSub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b="0" i="1" smtClean="0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d>
                            <m:d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200" i="1">
                                  <a:latin typeface="Cambria Math"/>
                                </a:rPr>
                                <m:t>𝑐𝑜𝑠</m:t>
                              </m:r>
                              <m:sSub>
                                <m:sSub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i="1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1200" b="0" i="1" smtClean="0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sz="1200" i="1">
                                  <a:latin typeface="Cambria Math"/>
                                </a:rPr>
                                <m:t>𝑖𝑠𝑖𝑛</m:t>
                              </m:r>
                              <m:sSub>
                                <m:sSub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i="1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</m:den>
                      </m:f>
                    </m:oMath>
                  </m:oMathPara>
                </a14:m>
                <a:endParaRPr lang="en-GB" sz="1200" b="1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4210" y="2968833"/>
                <a:ext cx="1499962" cy="480901"/>
              </a:xfrm>
              <a:prstGeom prst="rect">
                <a:avLst/>
              </a:prstGeom>
              <a:blipFill rotWithShape="1"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3788227" y="3621975"/>
                <a:ext cx="553870" cy="43749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</a:rPr>
                                <m:t>𝑧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</a:rPr>
                                <m:t>𝑧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  <m:r>
                        <a:rPr lang="en-US" sz="1200" b="0" i="1" smtClean="0">
                          <a:latin typeface="Cambria Math"/>
                        </a:rPr>
                        <m:t> 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8227" y="3621975"/>
                <a:ext cx="553870" cy="437492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4174176" y="3574474"/>
                <a:ext cx="4251677" cy="4930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d>
                            <m:d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200" i="1">
                                  <a:latin typeface="Cambria Math"/>
                                </a:rPr>
                                <m:t>𝑐𝑜𝑠</m:t>
                              </m:r>
                              <m:sSub>
                                <m:sSubPr>
                                  <m:ctrlPr>
                                    <a:rPr lang="en-US" sz="12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 smtClean="0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b="0" i="1" smtClean="0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1200" b="0" i="1" smtClean="0">
                                  <a:latin typeface="Cambria Math"/>
                                </a:rPr>
                                <m:t>𝑐𝑜𝑠</m:t>
                              </m:r>
                              <m:sSub>
                                <m:sSubPr>
                                  <m:ctrlP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b="0" i="1" smtClean="0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b="0" i="1" smtClean="0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1200" b="0" i="1" smtClean="0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sz="1200" b="0" i="1" smtClean="0">
                                  <a:latin typeface="Cambria Math"/>
                                </a:rPr>
                                <m:t>𝑖𝑐𝑜𝑠</m:t>
                              </m:r>
                              <m:sSub>
                                <m:sSubPr>
                                  <m:ctrlP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b="0" i="1" smtClean="0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b="0" i="1" smtClean="0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1200" b="0" i="1" smtClean="0">
                                  <a:latin typeface="Cambria Math"/>
                                </a:rPr>
                                <m:t>𝑠𝑖𝑛</m:t>
                              </m:r>
                              <m:sSub>
                                <m:sSubPr>
                                  <m:ctrlP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b="0" i="1" smtClean="0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b="0" i="1" smtClean="0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1200" b="0" i="1" smtClean="0"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sz="1200" b="0" i="1" smtClean="0">
                                  <a:latin typeface="Cambria Math"/>
                                </a:rPr>
                                <m:t>𝑖𝑠𝑖𝑛</m:t>
                              </m:r>
                              <m:sSub>
                                <m:sSubPr>
                                  <m:ctrlP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b="0" i="1" smtClean="0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b="0" i="1" smtClean="0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1200" b="0" i="1" smtClean="0">
                                  <a:latin typeface="Cambria Math"/>
                                </a:rPr>
                                <m:t>𝑐𝑜𝑠</m:t>
                              </m:r>
                              <m:sSub>
                                <m:sSubPr>
                                  <m:ctrlP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b="0" i="1" smtClean="0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b="0" i="1" smtClean="0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1200" b="1" i="1" smtClean="0">
                                  <a:latin typeface="Cambria Math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n-US" sz="12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200" b="0" i="1" smtClean="0">
                                      <a:latin typeface="Cambria Math"/>
                                    </a:rPr>
                                    <m:t>𝑖</m:t>
                                  </m:r>
                                </m:e>
                                <m:sup>
                                  <m:r>
                                    <a:rPr lang="en-US" sz="1200" b="0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1200" b="0" i="1" smtClean="0">
                                  <a:latin typeface="Cambria Math"/>
                                </a:rPr>
                                <m:t>𝑠𝑖𝑛</m:t>
                              </m:r>
                              <m:sSub>
                                <m:sSubPr>
                                  <m:ctrlP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b="0" i="1" smtClean="0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b="0" i="1" smtClean="0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1200" b="0" i="1" smtClean="0">
                                  <a:latin typeface="Cambria Math"/>
                                </a:rPr>
                                <m:t>𝑠𝑖𝑛</m:t>
                              </m:r>
                              <m:sSub>
                                <m:sSubPr>
                                  <m:ctrlP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b="0" i="1" smtClean="0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b="0" i="1" smtClean="0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sSub>
                            <m:sSub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i="1">
                                  <a:latin typeface="Cambria Math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1200" i="1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  <m:d>
                            <m:d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200" i="1">
                                  <a:latin typeface="Cambria Math"/>
                                </a:rPr>
                                <m:t>𝑐𝑜𝑠</m:t>
                              </m:r>
                              <m:sSub>
                                <m:sSub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b="0" i="1" smtClean="0">
                                      <a:latin typeface="Cambria Math"/>
                                      <a:ea typeface="Cambria Math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1200" i="1">
                                  <a:latin typeface="Cambria Math"/>
                                </a:rPr>
                                <m:t>𝑐𝑜𝑠</m:t>
                              </m:r>
                              <m:sSub>
                                <m:sSub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i="1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1200" i="1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sz="1200" i="1">
                                  <a:latin typeface="Cambria Math"/>
                                </a:rPr>
                                <m:t>𝑖𝑐𝑜𝑠</m:t>
                              </m:r>
                              <m:sSub>
                                <m:sSub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b="0" i="1" smtClean="0">
                                      <a:latin typeface="Cambria Math"/>
                                      <a:ea typeface="Cambria Math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1200" i="1">
                                  <a:latin typeface="Cambria Math"/>
                                </a:rPr>
                                <m:t>𝑠𝑖𝑛</m:t>
                              </m:r>
                              <m:sSub>
                                <m:sSub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i="1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1200" i="1"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sz="1200" i="1">
                                  <a:latin typeface="Cambria Math"/>
                                </a:rPr>
                                <m:t>𝑖𝑠𝑖𝑛</m:t>
                              </m:r>
                              <m:sSub>
                                <m:sSub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b="0" i="1" smtClean="0">
                                      <a:latin typeface="Cambria Math"/>
                                      <a:ea typeface="Cambria Math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1200" i="1">
                                  <a:latin typeface="Cambria Math"/>
                                </a:rPr>
                                <m:t>𝑐𝑜𝑠</m:t>
                              </m:r>
                              <m:sSub>
                                <m:sSub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i="1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1200" b="1" i="1">
                                  <a:latin typeface="Cambria Math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200" i="1">
                                      <a:latin typeface="Cambria Math"/>
                                    </a:rPr>
                                    <m:t>𝑖</m:t>
                                  </m:r>
                                </m:e>
                                <m:sup>
                                  <m:r>
                                    <a:rPr lang="en-US" sz="1200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1200" i="1">
                                  <a:latin typeface="Cambria Math"/>
                                </a:rPr>
                                <m:t>𝑠𝑖𝑛</m:t>
                              </m:r>
                              <m:sSub>
                                <m:sSub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b="0" i="1" smtClean="0">
                                      <a:latin typeface="Cambria Math"/>
                                      <a:ea typeface="Cambria Math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1200" i="1">
                                  <a:latin typeface="Cambria Math"/>
                                </a:rPr>
                                <m:t>𝑠𝑖𝑛</m:t>
                              </m:r>
                              <m:sSub>
                                <m:sSub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i="1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</m:den>
                      </m:f>
                    </m:oMath>
                  </m:oMathPara>
                </a14:m>
                <a:endParaRPr lang="en-GB" sz="1200" b="1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74176" y="3574474"/>
                <a:ext cx="4251677" cy="493084"/>
              </a:xfrm>
              <a:prstGeom prst="rect">
                <a:avLst/>
              </a:prstGeom>
              <a:blipFill rotWithShape="1"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3786247" y="4878781"/>
                <a:ext cx="553870" cy="43749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</a:rPr>
                                <m:t>𝑧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</a:rPr>
                                <m:t>𝑧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  <m:r>
                        <a:rPr lang="en-US" sz="1200" b="0" i="1" smtClean="0">
                          <a:latin typeface="Cambria Math"/>
                        </a:rPr>
                        <m:t> 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6247" y="4878781"/>
                <a:ext cx="553870" cy="437492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4172196" y="4831280"/>
                <a:ext cx="4377929" cy="4809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d>
                            <m:d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200" b="0" i="1" smtClean="0">
                                  <a:latin typeface="Cambria Math"/>
                                </a:rPr>
                                <m:t>                                                                                                                  </m:t>
                              </m:r>
                            </m:e>
                          </m:d>
                        </m:num>
                        <m:den>
                          <m:sSub>
                            <m:sSub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i="1">
                                  <a:latin typeface="Cambria Math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1200" i="1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  <m:d>
                            <m:d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200" b="0" i="1" smtClean="0">
                                  <a:latin typeface="Cambria Math"/>
                                </a:rPr>
                                <m:t>                                 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en-GB" sz="1200" b="1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72196" y="4831280"/>
                <a:ext cx="4377929" cy="480901"/>
              </a:xfrm>
              <a:prstGeom prst="rect">
                <a:avLst/>
              </a:prstGeom>
              <a:blipFill rotWithShape="1"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5765471" y="5052951"/>
                <a:ext cx="1294072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𝑐𝑜𝑠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sSub>
                        <m:sSub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1200" i="1" smtClean="0">
                              <a:latin typeface="Cambria Math"/>
                              <a:ea typeface="Cambria Math"/>
                            </a:rPr>
                            <m:t>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n-US" sz="1200" b="0" i="1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𝑠𝑖𝑛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sSub>
                        <m:sSub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0" i="1" smtClean="0">
                              <a:latin typeface="Cambria Math"/>
                              <a:ea typeface="Cambria Math"/>
                            </a:rPr>
                            <m:t>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65471" y="5052951"/>
                <a:ext cx="1294072" cy="276999"/>
              </a:xfrm>
              <a:prstGeom prst="rect">
                <a:avLst/>
              </a:prstGeom>
              <a:blipFill rotWithShape="1"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3798123" y="4213762"/>
                <a:ext cx="553870" cy="43749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</a:rPr>
                                <m:t>𝑧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</a:rPr>
                                <m:t>𝑧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  <m:r>
                        <a:rPr lang="en-US" sz="1200" b="0" i="1" smtClean="0">
                          <a:latin typeface="Cambria Math"/>
                        </a:rPr>
                        <m:t> 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98123" y="4213762"/>
                <a:ext cx="553870" cy="437492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4184072" y="4178136"/>
                <a:ext cx="4092082" cy="4809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d>
                            <m:d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200" i="1">
                                  <a:latin typeface="Cambria Math"/>
                                </a:rPr>
                                <m:t>𝑐𝑜𝑠</m:t>
                              </m:r>
                              <m:sSub>
                                <m:sSubPr>
                                  <m:ctrlPr>
                                    <a:rPr lang="en-US" sz="12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 smtClean="0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b="0" i="1" smtClean="0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1200" b="0" i="1" smtClean="0">
                                  <a:latin typeface="Cambria Math"/>
                                </a:rPr>
                                <m:t>𝑐𝑜𝑠</m:t>
                              </m:r>
                              <m:sSub>
                                <m:sSubPr>
                                  <m:ctrlP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b="0" i="1" smtClean="0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b="0" i="1" smtClean="0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1200" b="0" i="1" smtClean="0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sz="1200" b="0" i="1" smtClean="0">
                                  <a:latin typeface="Cambria Math"/>
                                </a:rPr>
                                <m:t>𝑖𝑐𝑜𝑠</m:t>
                              </m:r>
                              <m:sSub>
                                <m:sSubPr>
                                  <m:ctrlP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b="0" i="1" smtClean="0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b="0" i="1" smtClean="0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1200" b="0" i="1" smtClean="0">
                                  <a:latin typeface="Cambria Math"/>
                                </a:rPr>
                                <m:t>𝑠𝑖𝑛</m:t>
                              </m:r>
                              <m:sSub>
                                <m:sSubPr>
                                  <m:ctrlP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b="0" i="1" smtClean="0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b="0" i="1" smtClean="0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1200" b="0" i="1" smtClean="0"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sz="1200" b="0" i="1" smtClean="0">
                                  <a:latin typeface="Cambria Math"/>
                                </a:rPr>
                                <m:t>𝑖𝑠𝑖𝑛</m:t>
                              </m:r>
                              <m:sSub>
                                <m:sSubPr>
                                  <m:ctrlP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b="0" i="1" smtClean="0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b="0" i="1" smtClean="0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1200" b="0" i="1" smtClean="0">
                                  <a:latin typeface="Cambria Math"/>
                                </a:rPr>
                                <m:t>𝑐𝑜𝑠</m:t>
                              </m:r>
                              <m:sSub>
                                <m:sSubPr>
                                  <m:ctrlP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b="0" i="1" smtClean="0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b="0" i="1" smtClean="0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1200" b="1" i="1" smtClean="0"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sz="1200" b="0" i="1" smtClean="0">
                                  <a:latin typeface="Cambria Math"/>
                                </a:rPr>
                                <m:t>𝑠𝑖𝑛</m:t>
                              </m:r>
                              <m:sSub>
                                <m:sSubPr>
                                  <m:ctrlP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b="0" i="1" smtClean="0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b="0" i="1" smtClean="0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1200" b="0" i="1" smtClean="0">
                                  <a:latin typeface="Cambria Math"/>
                                </a:rPr>
                                <m:t>𝑠𝑖𝑛</m:t>
                              </m:r>
                              <m:sSub>
                                <m:sSubPr>
                                  <m:ctrlP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b="0" i="1" smtClean="0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b="0" i="1" smtClean="0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sSub>
                            <m:sSub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i="1">
                                  <a:latin typeface="Cambria Math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1200" i="1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  <m:d>
                            <m:d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200" i="1">
                                  <a:latin typeface="Cambria Math"/>
                                </a:rPr>
                                <m:t>𝑐𝑜𝑠</m:t>
                              </m:r>
                              <m:sSub>
                                <m:sSub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b="0" i="1" smtClean="0">
                                      <a:latin typeface="Cambria Math"/>
                                      <a:ea typeface="Cambria Math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1200" i="1">
                                  <a:latin typeface="Cambria Math"/>
                                </a:rPr>
                                <m:t>𝑐𝑜𝑠</m:t>
                              </m:r>
                              <m:sSub>
                                <m:sSub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i="1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1200" i="1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sz="1200" i="1">
                                  <a:latin typeface="Cambria Math"/>
                                </a:rPr>
                                <m:t>𝑖𝑐𝑜𝑠</m:t>
                              </m:r>
                              <m:sSub>
                                <m:sSub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b="0" i="1" smtClean="0">
                                      <a:latin typeface="Cambria Math"/>
                                      <a:ea typeface="Cambria Math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1200" i="1">
                                  <a:latin typeface="Cambria Math"/>
                                </a:rPr>
                                <m:t>𝑠𝑖𝑛</m:t>
                              </m:r>
                              <m:sSub>
                                <m:sSub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i="1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1200" i="1"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sz="1200" i="1">
                                  <a:latin typeface="Cambria Math"/>
                                </a:rPr>
                                <m:t>𝑖𝑠𝑖𝑛</m:t>
                              </m:r>
                              <m:sSub>
                                <m:sSub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b="0" i="1" smtClean="0">
                                      <a:latin typeface="Cambria Math"/>
                                      <a:ea typeface="Cambria Math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1200" i="1">
                                  <a:latin typeface="Cambria Math"/>
                                </a:rPr>
                                <m:t>𝑐𝑜𝑠</m:t>
                              </m:r>
                              <m:sSub>
                                <m:sSub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i="1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1200" b="1" i="1" smtClean="0"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sz="1200" i="1">
                                  <a:latin typeface="Cambria Math"/>
                                </a:rPr>
                                <m:t>𝑠𝑖𝑛</m:t>
                              </m:r>
                              <m:sSub>
                                <m:sSub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b="0" i="1" smtClean="0">
                                      <a:latin typeface="Cambria Math"/>
                                      <a:ea typeface="Cambria Math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1200" i="1">
                                  <a:latin typeface="Cambria Math"/>
                                </a:rPr>
                                <m:t>𝑠𝑖𝑛</m:t>
                              </m:r>
                              <m:sSub>
                                <m:sSub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i="1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</m:den>
                      </m:f>
                    </m:oMath>
                  </m:oMathPara>
                </a14:m>
                <a:endParaRPr lang="en-GB" sz="1200" b="1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84072" y="4178136"/>
                <a:ext cx="4092082" cy="480901"/>
              </a:xfrm>
              <a:prstGeom prst="rect">
                <a:avLst/>
              </a:prstGeom>
              <a:blipFill rotWithShape="1">
                <a:blip r:embed="rId2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4409703" y="4825342"/>
                <a:ext cx="2008242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i="1">
                              <a:latin typeface="Cambria Math"/>
                            </a:rPr>
                            <m:t>𝑐𝑜𝑠</m:t>
                          </m:r>
                          <m:sSub>
                            <m:sSub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i="1"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200" i="1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1200" i="1">
                              <a:latin typeface="Cambria Math"/>
                            </a:rPr>
                            <m:t>𝑐𝑜𝑠</m:t>
                          </m:r>
                          <m:sSub>
                            <m:sSub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i="1"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200" i="1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1200" i="1">
                              <a:latin typeface="Cambria Math"/>
                            </a:rPr>
                            <m:t>+</m:t>
                          </m:r>
                          <m:r>
                            <a:rPr lang="en-US" sz="1200" i="1">
                              <a:latin typeface="Cambria Math"/>
                            </a:rPr>
                            <m:t>𝑠𝑖𝑛</m:t>
                          </m:r>
                          <m:sSub>
                            <m:sSub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i="1"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200" i="1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1200" i="1">
                              <a:latin typeface="Cambria Math"/>
                            </a:rPr>
                            <m:t>𝑠𝑖𝑛</m:t>
                          </m:r>
                          <m:sSub>
                            <m:sSub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i="1"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200" i="1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09703" y="4825342"/>
                <a:ext cx="2008242" cy="276999"/>
              </a:xfrm>
              <a:prstGeom prst="rect">
                <a:avLst/>
              </a:prstGeom>
              <a:blipFill rotWithShape="1">
                <a:blip r:embed="rId2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6224649" y="4823362"/>
                <a:ext cx="2210285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+ </m:t>
                      </m:r>
                      <m:r>
                        <a:rPr lang="en-US" sz="1200" b="0" i="1" smtClean="0">
                          <a:latin typeface="Cambria Math"/>
                        </a:rPr>
                        <m:t>𝑖</m:t>
                      </m:r>
                      <m:d>
                        <m:d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𝑠𝑖𝑛</m:t>
                          </m:r>
                          <m:sSub>
                            <m:sSub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i="1"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200" i="1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1200" i="1">
                              <a:latin typeface="Cambria Math"/>
                            </a:rPr>
                            <m:t>𝑐𝑜𝑠</m:t>
                          </m:r>
                          <m:sSub>
                            <m:sSub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i="1"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200" i="1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1200" b="0" i="1" smtClean="0">
                              <a:latin typeface="Cambria Math"/>
                            </a:rPr>
                            <m:t>−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𝑐𝑜𝑠</m:t>
                          </m:r>
                          <m:sSub>
                            <m:sSub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i="1"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200" i="1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1200" i="1">
                              <a:latin typeface="Cambria Math"/>
                            </a:rPr>
                            <m:t>𝑠𝑖𝑛</m:t>
                          </m:r>
                          <m:sSub>
                            <m:sSub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i="1"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200" i="1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24649" y="4823362"/>
                <a:ext cx="2210285" cy="276999"/>
              </a:xfrm>
              <a:prstGeom prst="rect">
                <a:avLst/>
              </a:prstGeom>
              <a:blipFill rotWithShape="1">
                <a:blip r:embed="rId2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3796142" y="5518069"/>
                <a:ext cx="553870" cy="43749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</a:rPr>
                                <m:t>𝑧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</a:rPr>
                                <m:t>𝑧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  <m:r>
                        <a:rPr lang="en-US" sz="1200" b="0" i="1" smtClean="0">
                          <a:latin typeface="Cambria Math"/>
                        </a:rPr>
                        <m:t> 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96142" y="5518069"/>
                <a:ext cx="553870" cy="437492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4182091" y="5470568"/>
                <a:ext cx="2425471" cy="4809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d>
                            <m:d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200" b="0" i="1" smtClean="0">
                                  <a:latin typeface="Cambria Math"/>
                                </a:rPr>
                                <m:t>                                                          </m:t>
                              </m:r>
                            </m:e>
                          </m:d>
                        </m:num>
                        <m:den>
                          <m:sSub>
                            <m:sSubPr>
                              <m:ctrlPr>
                                <a:rPr lang="en-US" sz="12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GB" sz="1200" b="1" dirty="0"/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82091" y="5470568"/>
                <a:ext cx="2425471" cy="480901"/>
              </a:xfrm>
              <a:prstGeom prst="rect">
                <a:avLst/>
              </a:prstGeom>
              <a:blipFill rotWithShape="1">
                <a:blip r:embed="rId2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4403764" y="5460670"/>
                <a:ext cx="106041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𝑐𝑜𝑠</m:t>
                      </m:r>
                      <m:d>
                        <m:d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1200" b="0" i="1" smtClean="0"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03764" y="5460670"/>
                <a:ext cx="1060418" cy="276999"/>
              </a:xfrm>
              <a:prstGeom prst="rect">
                <a:avLst/>
              </a:prstGeom>
              <a:blipFill rotWithShape="1">
                <a:blip r:embed="rId2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5292436" y="5458691"/>
                <a:ext cx="1241045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+ </m:t>
                      </m:r>
                      <m:r>
                        <a:rPr lang="en-US" sz="1200" b="0" i="1" smtClean="0">
                          <a:latin typeface="Cambria Math"/>
                        </a:rPr>
                        <m:t>𝑖𝑠𝑖𝑛</m:t>
                      </m:r>
                      <m:d>
                        <m:d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1200" b="0" i="1" smtClean="0"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92436" y="5458691"/>
                <a:ext cx="1241045" cy="276999"/>
              </a:xfrm>
              <a:prstGeom prst="rect">
                <a:avLst/>
              </a:prstGeom>
              <a:blipFill rotWithShape="1">
                <a:blip r:embed="rId3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3794162" y="6074230"/>
                <a:ext cx="553870" cy="43749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</a:rPr>
                                <m:t>𝑧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</a:rPr>
                                <m:t>𝑧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  <m:r>
                        <a:rPr lang="en-US" sz="1200" b="0" i="1" smtClean="0">
                          <a:latin typeface="Cambria Math"/>
                        </a:rPr>
                        <m:t> 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94162" y="6074230"/>
                <a:ext cx="553870" cy="437492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4221678" y="6074229"/>
                <a:ext cx="2409057" cy="4387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  <m:d>
                        <m:d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𝑐𝑜𝑠</m:t>
                          </m:r>
                          <m:d>
                            <m:d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b="0" i="1" smtClean="0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b="0" i="1" smtClean="0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1200" b="0" i="1" smtClean="0">
                                  <a:latin typeface="Cambria Math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b="0" i="1" smtClean="0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b="0" i="1" smtClean="0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  <m:r>
                            <a:rPr lang="en-US" sz="12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𝑖𝑠𝑖𝑛</m:t>
                          </m:r>
                          <m:d>
                            <m:d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i="1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1200" i="1">
                                  <a:latin typeface="Cambria Math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i="1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21678" y="6074229"/>
                <a:ext cx="2409057" cy="438774"/>
              </a:xfrm>
              <a:prstGeom prst="rect">
                <a:avLst/>
              </a:prstGeom>
              <a:blipFill rotWithShape="1">
                <a:blip r:embed="rId3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0" name="Arc 39"/>
          <p:cNvSpPr/>
          <p:nvPr/>
        </p:nvSpPr>
        <p:spPr>
          <a:xfrm>
            <a:off x="6871853" y="2636322"/>
            <a:ext cx="312717" cy="570016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TextBox 40"/>
          <p:cNvSpPr txBox="1"/>
          <p:nvPr/>
        </p:nvSpPr>
        <p:spPr>
          <a:xfrm>
            <a:off x="7159829" y="2712522"/>
            <a:ext cx="177041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rgbClr val="FF0000"/>
                </a:solidFill>
                <a:latin typeface="Comic Sans MS" pitchFamily="66" charset="0"/>
              </a:rPr>
              <a:t>Multiply to </a:t>
            </a:r>
            <a:r>
              <a:rPr lang="en-US" sz="1100">
                <a:solidFill>
                  <a:srgbClr val="FF0000"/>
                </a:solidFill>
                <a:latin typeface="Comic Sans MS" pitchFamily="66" charset="0"/>
              </a:rPr>
              <a:t>cancel terms </a:t>
            </a:r>
            <a:r>
              <a:rPr lang="en-US" sz="1100" dirty="0">
                <a:solidFill>
                  <a:srgbClr val="FF0000"/>
                </a:solidFill>
                <a:latin typeface="Comic Sans MS" pitchFamily="66" charset="0"/>
              </a:rPr>
              <a:t>on </a:t>
            </a:r>
            <a:r>
              <a:rPr lang="en-US" sz="1100">
                <a:solidFill>
                  <a:srgbClr val="FF0000"/>
                </a:solidFill>
                <a:latin typeface="Comic Sans MS" pitchFamily="66" charset="0"/>
              </a:rPr>
              <a:t>the denominator</a:t>
            </a:r>
            <a:endParaRPr lang="en-GB" sz="11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3" name="Arc 42"/>
          <p:cNvSpPr/>
          <p:nvPr/>
        </p:nvSpPr>
        <p:spPr>
          <a:xfrm>
            <a:off x="8140533" y="3299360"/>
            <a:ext cx="312717" cy="570016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Arc 43"/>
          <p:cNvSpPr/>
          <p:nvPr/>
        </p:nvSpPr>
        <p:spPr>
          <a:xfrm>
            <a:off x="8186055" y="3867396"/>
            <a:ext cx="312717" cy="570016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Arc 44"/>
          <p:cNvSpPr/>
          <p:nvPr/>
        </p:nvSpPr>
        <p:spPr>
          <a:xfrm>
            <a:off x="8243453" y="4506684"/>
            <a:ext cx="312717" cy="570016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Arc 45"/>
          <p:cNvSpPr/>
          <p:nvPr/>
        </p:nvSpPr>
        <p:spPr>
          <a:xfrm>
            <a:off x="8265225" y="5098471"/>
            <a:ext cx="312717" cy="570016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Arc 46"/>
          <p:cNvSpPr/>
          <p:nvPr/>
        </p:nvSpPr>
        <p:spPr>
          <a:xfrm>
            <a:off x="6410695" y="5737760"/>
            <a:ext cx="312717" cy="570016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TextBox 47"/>
          <p:cNvSpPr txBox="1"/>
          <p:nvPr/>
        </p:nvSpPr>
        <p:spPr>
          <a:xfrm>
            <a:off x="8392884" y="3360718"/>
            <a:ext cx="75111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rgbClr val="FF0000"/>
                </a:solidFill>
                <a:latin typeface="Comic Sans MS" pitchFamily="66" charset="0"/>
              </a:rPr>
              <a:t>Multiply out</a:t>
            </a:r>
            <a:endParaRPr lang="en-GB" sz="11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8439393" y="3994822"/>
            <a:ext cx="68184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rgbClr val="FF0000"/>
                </a:solidFill>
                <a:latin typeface="Comic Sans MS" pitchFamily="66" charset="0"/>
              </a:rPr>
              <a:t>i</a:t>
            </a:r>
            <a:r>
              <a:rPr lang="en-US" sz="1100" baseline="30000" dirty="0">
                <a:solidFill>
                  <a:srgbClr val="FF0000"/>
                </a:solidFill>
                <a:latin typeface="Comic Sans MS" pitchFamily="66" charset="0"/>
              </a:rPr>
              <a:t>2</a:t>
            </a:r>
            <a:r>
              <a:rPr lang="en-US" sz="1100" dirty="0">
                <a:solidFill>
                  <a:srgbClr val="FF0000"/>
                </a:solidFill>
                <a:latin typeface="Comic Sans MS" pitchFamily="66" charset="0"/>
              </a:rPr>
              <a:t> = -1</a:t>
            </a:r>
            <a:endParaRPr lang="en-GB" sz="11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8448302" y="4473040"/>
            <a:ext cx="79070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rgbClr val="FF0000"/>
                </a:solidFill>
                <a:latin typeface="Comic Sans MS" pitchFamily="66" charset="0"/>
              </a:rPr>
              <a:t>Group real and complex</a:t>
            </a:r>
            <a:endParaRPr lang="en-GB" sz="11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8505698" y="5165766"/>
            <a:ext cx="73330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rgbClr val="FF0000"/>
                </a:solidFill>
                <a:latin typeface="Comic Sans MS" pitchFamily="66" charset="0"/>
              </a:rPr>
              <a:t>Rewrite terms</a:t>
            </a:r>
            <a:endParaRPr lang="en-GB" sz="11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6698670" y="5805054"/>
            <a:ext cx="73330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rgbClr val="FF0000"/>
                </a:solidFill>
                <a:latin typeface="Comic Sans MS" pitchFamily="66" charset="0"/>
              </a:rPr>
              <a:t>Rewrite (again!)</a:t>
            </a:r>
            <a:endParaRPr lang="en-GB" sz="11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476998" y="2980707"/>
            <a:ext cx="2410690" cy="225632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Rectangle 52"/>
          <p:cNvSpPr/>
          <p:nvPr/>
        </p:nvSpPr>
        <p:spPr>
          <a:xfrm>
            <a:off x="4475019" y="3216234"/>
            <a:ext cx="2410690" cy="225632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Rectangle 53"/>
          <p:cNvSpPr/>
          <p:nvPr/>
        </p:nvSpPr>
        <p:spPr>
          <a:xfrm>
            <a:off x="4473038" y="3598223"/>
            <a:ext cx="3792187" cy="221674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Rectangle 54"/>
          <p:cNvSpPr/>
          <p:nvPr/>
        </p:nvSpPr>
        <p:spPr>
          <a:xfrm>
            <a:off x="4471059" y="3833751"/>
            <a:ext cx="3792187" cy="221674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Rectangle 55"/>
          <p:cNvSpPr/>
          <p:nvPr/>
        </p:nvSpPr>
        <p:spPr>
          <a:xfrm>
            <a:off x="7196447" y="3574472"/>
            <a:ext cx="1112321" cy="522515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Rectangle 57"/>
          <p:cNvSpPr/>
          <p:nvPr/>
        </p:nvSpPr>
        <p:spPr>
          <a:xfrm>
            <a:off x="7170718" y="4166259"/>
            <a:ext cx="1011382" cy="522515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Rectangle 59"/>
          <p:cNvSpPr/>
          <p:nvPr/>
        </p:nvSpPr>
        <p:spPr>
          <a:xfrm>
            <a:off x="4449290" y="4211782"/>
            <a:ext cx="811479" cy="205839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Rectangle 60"/>
          <p:cNvSpPr/>
          <p:nvPr/>
        </p:nvSpPr>
        <p:spPr>
          <a:xfrm>
            <a:off x="7178636" y="4215740"/>
            <a:ext cx="944086" cy="199902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Rectangle 61"/>
          <p:cNvSpPr/>
          <p:nvPr/>
        </p:nvSpPr>
        <p:spPr>
          <a:xfrm>
            <a:off x="5264728" y="4215739"/>
            <a:ext cx="1943593" cy="197923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5" name="Straight Connector 14"/>
          <p:cNvCxnSpPr/>
          <p:nvPr/>
        </p:nvCxnSpPr>
        <p:spPr>
          <a:xfrm flipV="1">
            <a:off x="5391397" y="4476997"/>
            <a:ext cx="1805050" cy="95003"/>
          </a:xfrm>
          <a:prstGeom prst="line">
            <a:avLst/>
          </a:prstGeom>
          <a:ln w="254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Rectangle 64"/>
          <p:cNvSpPr/>
          <p:nvPr/>
        </p:nvSpPr>
        <p:spPr>
          <a:xfrm>
            <a:off x="4520541" y="4853049"/>
            <a:ext cx="1761506" cy="217715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" name="Rectangle 65"/>
          <p:cNvSpPr/>
          <p:nvPr/>
        </p:nvSpPr>
        <p:spPr>
          <a:xfrm>
            <a:off x="6572993" y="4851070"/>
            <a:ext cx="1761506" cy="217715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Rectangle 66"/>
          <p:cNvSpPr/>
          <p:nvPr/>
        </p:nvSpPr>
        <p:spPr>
          <a:xfrm>
            <a:off x="312717" y="4005943"/>
            <a:ext cx="3178628" cy="257299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Rectangle 67"/>
          <p:cNvSpPr/>
          <p:nvPr/>
        </p:nvSpPr>
        <p:spPr>
          <a:xfrm>
            <a:off x="322613" y="4526478"/>
            <a:ext cx="3178628" cy="257299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" name="Rectangle 68"/>
          <p:cNvSpPr/>
          <p:nvPr/>
        </p:nvSpPr>
        <p:spPr>
          <a:xfrm>
            <a:off x="1282535" y="5047014"/>
            <a:ext cx="1531917" cy="249382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0" name="Straight Connector 69"/>
          <p:cNvCxnSpPr/>
          <p:nvPr/>
        </p:nvCxnSpPr>
        <p:spPr>
          <a:xfrm flipV="1">
            <a:off x="5805054" y="5142016"/>
            <a:ext cx="1201388" cy="140525"/>
          </a:xfrm>
          <a:prstGeom prst="line">
            <a:avLst/>
          </a:prstGeom>
          <a:ln w="254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226621" y="5396183"/>
            <a:ext cx="318159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So when dividing two complex numbers in the modulus-argument form:</a:t>
            </a:r>
          </a:p>
          <a:p>
            <a:pPr marL="285750" indent="-285750" algn="ctr">
              <a:buFont typeface="Wingdings"/>
              <a:buChar char="à"/>
            </a:pPr>
            <a:r>
              <a:rPr lang="en-US" sz="1200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Divide the moduli </a:t>
            </a:r>
          </a:p>
          <a:p>
            <a:pPr marL="285750" indent="-285750" algn="ctr">
              <a:buFont typeface="Wingdings"/>
              <a:buChar char="à"/>
            </a:pPr>
            <a:r>
              <a:rPr lang="en-US" sz="1200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Subtract the arguments</a:t>
            </a:r>
          </a:p>
          <a:p>
            <a:pPr marL="285750" indent="-285750" algn="ctr">
              <a:buFont typeface="Wingdings"/>
              <a:buChar char="à"/>
            </a:pPr>
            <a:r>
              <a:rPr lang="en-US" sz="1200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The form of the answer is the same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/>
              <p:cNvSpPr txBox="1"/>
              <p:nvPr/>
            </p:nvSpPr>
            <p:spPr>
              <a:xfrm>
                <a:off x="0" y="0"/>
                <a:ext cx="2932139" cy="300788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𝑧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𝑧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n-US" sz="1200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𝑟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𝑟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d>
                        <m:d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𝑐𝑜𝑠</m:t>
                          </m:r>
                          <m:d>
                            <m:d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b="0" i="1" smtClean="0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b="0" i="1" smtClean="0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1200" b="0" i="1" smtClean="0">
                                  <a:latin typeface="Cambria Math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b="0" i="1" smtClean="0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b="0" i="1" smtClean="0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  <m:r>
                            <a:rPr lang="en-US" sz="12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𝑖𝑠𝑖𝑛</m:t>
                          </m:r>
                          <m:d>
                            <m:d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b="0" i="1" smtClean="0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b="0" i="1" smtClean="0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1200" b="0" i="1" smtClean="0">
                                  <a:latin typeface="Cambria Math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b="0" i="1" smtClean="0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b="0" i="1" smtClean="0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64" name="Text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2932139" cy="300788"/>
              </a:xfrm>
              <a:prstGeom prst="rect">
                <a:avLst/>
              </a:prstGeom>
              <a:blipFill rotWithShape="1">
                <a:blip r:embed="rId32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2" name="TextBox 71"/>
              <p:cNvSpPr txBox="1"/>
              <p:nvPr/>
            </p:nvSpPr>
            <p:spPr>
              <a:xfrm>
                <a:off x="6400801" y="0"/>
                <a:ext cx="2743199" cy="43877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GB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i="1">
                                  <a:latin typeface="Cambria Math"/>
                                </a:rPr>
                                <m:t>𝑧</m:t>
                              </m:r>
                            </m:e>
                            <m:sub>
                              <m:r>
                                <a:rPr lang="en-US" sz="1200" i="1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GB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i="1">
                                  <a:latin typeface="Cambria Math"/>
                                </a:rPr>
                                <m:t>𝑧</m:t>
                              </m:r>
                            </m:e>
                            <m:sub>
                              <m:r>
                                <a:rPr lang="en-US" sz="1200" i="1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  <m:r>
                        <a:rPr lang="en-US" sz="1200" i="1">
                          <a:latin typeface="Cambria Math"/>
                        </a:rPr>
                        <m:t> =</m:t>
                      </m:r>
                      <m:f>
                        <m:f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  <m:d>
                        <m:d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𝑐𝑜𝑠</m:t>
                          </m:r>
                          <m:d>
                            <m:d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b="0" i="1" smtClean="0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b="0" i="1" smtClean="0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1200" b="0" i="1" smtClean="0">
                                  <a:latin typeface="Cambria Math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b="0" i="1" smtClean="0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b="0" i="1" smtClean="0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  <m:r>
                            <a:rPr lang="en-US" sz="12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𝑖𝑠𝑖𝑛</m:t>
                          </m:r>
                          <m:d>
                            <m:d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i="1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1200" i="1">
                                  <a:latin typeface="Cambria Math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i="1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72" name="TextBox 7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0801" y="0"/>
                <a:ext cx="2743199" cy="438774"/>
              </a:xfrm>
              <a:prstGeom prst="rect">
                <a:avLst/>
              </a:prstGeom>
              <a:blipFill>
                <a:blip r:embed="rId33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3" name="Title 1"/>
          <p:cNvSpPr>
            <a:spLocks noGrp="1"/>
          </p:cNvSpPr>
          <p:nvPr>
            <p:ph type="title"/>
          </p:nvPr>
        </p:nvSpPr>
        <p:spPr>
          <a:xfrm>
            <a:off x="619941" y="147412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Argand Diagrams</a:t>
            </a:r>
          </a:p>
        </p:txBody>
      </p:sp>
    </p:spTree>
    <p:extLst>
      <p:ext uri="{BB962C8B-B14F-4D97-AF65-F5344CB8AC3E}">
        <p14:creationId xmlns:p14="http://schemas.microsoft.com/office/powerpoint/2010/main" val="2394891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8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>
                      <p:stCondLst>
                        <p:cond delay="indefinite"/>
                      </p:stCondLst>
                      <p:childTnLst>
                        <p:par>
                          <p:cTn id="225" fill="hold">
                            <p:stCondLst>
                              <p:cond delay="0"/>
                            </p:stCondLst>
                            <p:childTnLst>
                              <p:par>
                                <p:cTn id="2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>
                      <p:stCondLst>
                        <p:cond delay="indefinite"/>
                      </p:stCondLst>
                      <p:childTnLst>
                        <p:par>
                          <p:cTn id="230" fill="hold">
                            <p:stCondLst>
                              <p:cond delay="0"/>
                            </p:stCondLst>
                            <p:childTnLst>
                              <p:par>
                                <p:cTn id="2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3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4" fill="hold">
                      <p:stCondLst>
                        <p:cond delay="indefinite"/>
                      </p:stCondLst>
                      <p:childTnLst>
                        <p:par>
                          <p:cTn id="235" fill="hold">
                            <p:stCondLst>
                              <p:cond delay="0"/>
                            </p:stCondLst>
                            <p:childTnLst>
                              <p:par>
                                <p:cTn id="2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8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9" fill="hold">
                      <p:stCondLst>
                        <p:cond delay="indefinite"/>
                      </p:stCondLst>
                      <p:childTnLst>
                        <p:par>
                          <p:cTn id="240" fill="hold">
                            <p:stCondLst>
                              <p:cond delay="0"/>
                            </p:stCondLst>
                            <p:childTnLst>
                              <p:par>
                                <p:cTn id="2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4" fill="hold">
                      <p:stCondLst>
                        <p:cond delay="indefinite"/>
                      </p:stCondLst>
                      <p:childTnLst>
                        <p:par>
                          <p:cTn id="245" fill="hold">
                            <p:stCondLst>
                              <p:cond delay="0"/>
                            </p:stCondLst>
                            <p:childTnLst>
                              <p:par>
                                <p:cTn id="24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4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5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2" fill="hold">
                      <p:stCondLst>
                        <p:cond delay="indefinite"/>
                      </p:stCondLst>
                      <p:childTnLst>
                        <p:par>
                          <p:cTn id="253" fill="hold">
                            <p:stCondLst>
                              <p:cond delay="0"/>
                            </p:stCondLst>
                            <p:childTnLst>
                              <p:par>
                                <p:cTn id="25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7" fill="hold">
                      <p:stCondLst>
                        <p:cond delay="indefinite"/>
                      </p:stCondLst>
                      <p:childTnLst>
                        <p:par>
                          <p:cTn id="258" fill="hold">
                            <p:stCondLst>
                              <p:cond delay="0"/>
                            </p:stCondLst>
                            <p:childTnLst>
                              <p:par>
                                <p:cTn id="2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2" fill="hold">
                      <p:stCondLst>
                        <p:cond delay="indefinite"/>
                      </p:stCondLst>
                      <p:childTnLst>
                        <p:par>
                          <p:cTn id="263" fill="hold">
                            <p:stCondLst>
                              <p:cond delay="0"/>
                            </p:stCondLst>
                            <p:childTnLst>
                              <p:par>
                                <p:cTn id="26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7" fill="hold">
                      <p:stCondLst>
                        <p:cond delay="indefinite"/>
                      </p:stCondLst>
                      <p:childTnLst>
                        <p:par>
                          <p:cTn id="268" fill="hold">
                            <p:stCondLst>
                              <p:cond delay="0"/>
                            </p:stCondLst>
                            <p:childTnLst>
                              <p:par>
                                <p:cTn id="269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7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7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5" fill="hold">
                      <p:stCondLst>
                        <p:cond delay="indefinite"/>
                      </p:stCondLst>
                      <p:childTnLst>
                        <p:par>
                          <p:cTn id="276" fill="hold">
                            <p:stCondLst>
                              <p:cond delay="0"/>
                            </p:stCondLst>
                            <p:childTnLst>
                              <p:par>
                                <p:cTn id="27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0" fill="hold">
                      <p:stCondLst>
                        <p:cond delay="indefinite"/>
                      </p:stCondLst>
                      <p:childTnLst>
                        <p:par>
                          <p:cTn id="281" fill="hold">
                            <p:stCondLst>
                              <p:cond delay="0"/>
                            </p:stCondLst>
                            <p:childTnLst>
                              <p:par>
                                <p:cTn id="28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4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5" fill="hold">
                      <p:stCondLst>
                        <p:cond delay="indefinite"/>
                      </p:stCondLst>
                      <p:childTnLst>
                        <p:par>
                          <p:cTn id="286" fill="hold">
                            <p:stCondLst>
                              <p:cond delay="0"/>
                            </p:stCondLst>
                            <p:childTnLst>
                              <p:par>
                                <p:cTn id="287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88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0" fill="hold">
                      <p:stCondLst>
                        <p:cond delay="indefinite"/>
                      </p:stCondLst>
                      <p:childTnLst>
                        <p:par>
                          <p:cTn id="291" fill="hold">
                            <p:stCondLst>
                              <p:cond delay="0"/>
                            </p:stCondLst>
                            <p:childTnLst>
                              <p:par>
                                <p:cTn id="29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5" fill="hold">
                      <p:stCondLst>
                        <p:cond delay="indefinite"/>
                      </p:stCondLst>
                      <p:childTnLst>
                        <p:par>
                          <p:cTn id="296" fill="hold">
                            <p:stCondLst>
                              <p:cond delay="0"/>
                            </p:stCondLst>
                            <p:childTnLst>
                              <p:par>
                                <p:cTn id="29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0" fill="hold">
                      <p:stCondLst>
                        <p:cond delay="indefinite"/>
                      </p:stCondLst>
                      <p:childTnLst>
                        <p:par>
                          <p:cTn id="301" fill="hold">
                            <p:stCondLst>
                              <p:cond delay="0"/>
                            </p:stCondLst>
                            <p:childTnLst>
                              <p:par>
                                <p:cTn id="30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5" fill="hold">
                      <p:stCondLst>
                        <p:cond delay="indefinite"/>
                      </p:stCondLst>
                      <p:childTnLst>
                        <p:par>
                          <p:cTn id="306" fill="hold">
                            <p:stCondLst>
                              <p:cond delay="0"/>
                            </p:stCondLst>
                            <p:childTnLst>
                              <p:par>
                                <p:cTn id="30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0" fill="hold">
                      <p:stCondLst>
                        <p:cond delay="indefinite"/>
                      </p:stCondLst>
                      <p:childTnLst>
                        <p:par>
                          <p:cTn id="311" fill="hold">
                            <p:stCondLst>
                              <p:cond delay="0"/>
                            </p:stCondLst>
                            <p:childTnLst>
                              <p:par>
                                <p:cTn id="3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4" dur="500"/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5" fill="hold">
                      <p:stCondLst>
                        <p:cond delay="indefinite"/>
                      </p:stCondLst>
                      <p:childTnLst>
                        <p:par>
                          <p:cTn id="316" fill="hold">
                            <p:stCondLst>
                              <p:cond delay="0"/>
                            </p:stCondLst>
                            <p:childTnLst>
                              <p:par>
                                <p:cTn id="3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9" dur="500"/>
                                        <p:tgtEl>
                                          <p:spTgt spid="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0" fill="hold">
                      <p:stCondLst>
                        <p:cond delay="indefinite"/>
                      </p:stCondLst>
                      <p:childTnLst>
                        <p:par>
                          <p:cTn id="321" fill="hold">
                            <p:stCondLst>
                              <p:cond delay="0"/>
                            </p:stCondLst>
                            <p:childTnLst>
                              <p:par>
                                <p:cTn id="3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4" dur="500"/>
                                        <p:tgtEl>
                                          <p:spTgt spid="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5" fill="hold">
                      <p:stCondLst>
                        <p:cond delay="indefinite"/>
                      </p:stCondLst>
                      <p:childTnLst>
                        <p:par>
                          <p:cTn id="326" fill="hold">
                            <p:stCondLst>
                              <p:cond delay="0"/>
                            </p:stCondLst>
                            <p:childTnLst>
                              <p:par>
                                <p:cTn id="3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9" dur="500"/>
                                        <p:tgtEl>
                                          <p:spTgt spid="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0" fill="hold">
                      <p:stCondLst>
                        <p:cond delay="indefinite"/>
                      </p:stCondLst>
                      <p:childTnLst>
                        <p:par>
                          <p:cTn id="331" fill="hold">
                            <p:stCondLst>
                              <p:cond delay="0"/>
                            </p:stCondLst>
                            <p:childTnLst>
                              <p:par>
                                <p:cTn id="3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4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6" grpId="0"/>
      <p:bldP spid="27" grpId="0"/>
      <p:bldP spid="10" grpId="0"/>
      <p:bldP spid="30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11" grpId="0"/>
      <p:bldP spid="24" grpId="0"/>
      <p:bldP spid="25" grpId="0"/>
      <p:bldP spid="28" grpId="0"/>
      <p:bldP spid="29" grpId="0"/>
      <p:bldP spid="31" grpId="0"/>
      <p:bldP spid="32" grpId="0"/>
      <p:bldP spid="36" grpId="0"/>
      <p:bldP spid="37" grpId="0"/>
      <p:bldP spid="38" grpId="0"/>
      <p:bldP spid="12" grpId="0"/>
      <p:bldP spid="40" grpId="0" animBg="1"/>
      <p:bldP spid="41" grpId="0"/>
      <p:bldP spid="43" grpId="0" animBg="1"/>
      <p:bldP spid="44" grpId="0" animBg="1"/>
      <p:bldP spid="45" grpId="0" animBg="1"/>
      <p:bldP spid="46" grpId="0" animBg="1"/>
      <p:bldP spid="47" grpId="0" animBg="1"/>
      <p:bldP spid="48" grpId="0"/>
      <p:bldP spid="49" grpId="0"/>
      <p:bldP spid="50" grpId="0"/>
      <p:bldP spid="51" grpId="0"/>
      <p:bldP spid="52" grpId="0"/>
      <p:bldP spid="13" grpId="0" animBg="1"/>
      <p:bldP spid="13" grpId="1" animBg="1"/>
      <p:bldP spid="53" grpId="0" animBg="1"/>
      <p:bldP spid="53" grpId="1" animBg="1"/>
      <p:bldP spid="54" grpId="0" animBg="1"/>
      <p:bldP spid="54" grpId="1" animBg="1"/>
      <p:bldP spid="55" grpId="0" animBg="1"/>
      <p:bldP spid="55" grpId="1" animBg="1"/>
      <p:bldP spid="56" grpId="0" animBg="1"/>
      <p:bldP spid="56" grpId="1" animBg="1"/>
      <p:bldP spid="58" grpId="0" animBg="1"/>
      <p:bldP spid="58" grpId="1" animBg="1"/>
      <p:bldP spid="60" grpId="0" animBg="1"/>
      <p:bldP spid="60" grpId="1" animBg="1"/>
      <p:bldP spid="61" grpId="0" animBg="1"/>
      <p:bldP spid="61" grpId="1" animBg="1"/>
      <p:bldP spid="62" grpId="0" animBg="1"/>
      <p:bldP spid="62" grpId="1" animBg="1"/>
      <p:bldP spid="65" grpId="0" animBg="1"/>
      <p:bldP spid="65" grpId="1" animBg="1"/>
      <p:bldP spid="66" grpId="0" animBg="1"/>
      <p:bldP spid="66" grpId="1" animBg="1"/>
      <p:bldP spid="67" grpId="0" animBg="1"/>
      <p:bldP spid="67" grpId="1" animBg="1"/>
      <p:bldP spid="68" grpId="0" animBg="1"/>
      <p:bldP spid="68" grpId="1" animBg="1"/>
      <p:bldP spid="69" grpId="0" animBg="1"/>
      <p:bldP spid="69" grpId="1" animBg="1"/>
      <p:bldP spid="7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D25B704-C081-4EAE-BCE9-732DE7588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Prior Knowledge Check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B40142FD-D65A-415C-B42C-D7288410BF4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39635" y="1325563"/>
                <a:ext cx="3718560" cy="5118780"/>
              </a:xfrm>
            </p:spPr>
            <p:txBody>
              <a:bodyPr>
                <a:normAutofit/>
              </a:bodyPr>
              <a:lstStyle/>
              <a:p>
                <a:pPr marL="457200" indent="-457200">
                  <a:buAutoNum type="arabicParenR"/>
                </a:pPr>
                <a:r>
                  <a:rPr lang="en-US" sz="2000" dirty="0">
                    <a:latin typeface="Comic Sans MS" panose="030F0702030302020204" pitchFamily="66" charset="0"/>
                  </a:rPr>
                  <a:t>Write down the equation of the circle with </a:t>
                </a:r>
                <a:r>
                  <a:rPr lang="en-US" sz="2000" dirty="0" err="1">
                    <a:latin typeface="Comic Sans MS" panose="030F0702030302020204" pitchFamily="66" charset="0"/>
                  </a:rPr>
                  <a:t>centre</a:t>
                </a:r>
                <a:r>
                  <a:rPr lang="en-US" sz="2000" dirty="0">
                    <a:latin typeface="Comic Sans MS" panose="030F0702030302020204" pitchFamily="66" charset="0"/>
                  </a:rPr>
                  <a:t> (-3,6) and radius 5</a:t>
                </a:r>
              </a:p>
              <a:p>
                <a:pPr marL="457200" indent="-457200">
                  <a:buAutoNum type="arabicParenR"/>
                </a:pPr>
                <a:endParaRPr lang="en-US" sz="2000" dirty="0">
                  <a:latin typeface="Comic Sans MS" panose="030F0702030302020204" pitchFamily="66" charset="0"/>
                </a:endParaRPr>
              </a:p>
              <a:p>
                <a:pPr marL="457200" indent="-457200">
                  <a:buAutoNum type="arabicParenR"/>
                </a:pPr>
                <a:endParaRPr lang="en-US" sz="2000" dirty="0">
                  <a:latin typeface="Comic Sans MS" panose="030F0702030302020204" pitchFamily="66" charset="0"/>
                </a:endParaRPr>
              </a:p>
              <a:p>
                <a:pPr marL="457200" indent="-457200">
                  <a:buAutoNum type="arabicParenR"/>
                </a:pPr>
                <a:r>
                  <a:rPr lang="en-US" sz="2000" dirty="0">
                    <a:latin typeface="Comic Sans MS" panose="030F0702030302020204" pitchFamily="66" charset="0"/>
                  </a:rPr>
                  <a:t>Given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=6+3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and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=3−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, find in the form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𝑏𝑖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:</a:t>
                </a:r>
              </a:p>
              <a:p>
                <a:pPr marL="0" indent="0">
                  <a:buNone/>
                </a:pPr>
                <a:endParaRPr lang="en-GB" sz="20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r>
                  <a:rPr lang="en-US" sz="2000" dirty="0">
                    <a:latin typeface="Comic Sans MS" panose="030F0702030302020204" pitchFamily="66" charset="0"/>
                  </a:rPr>
                  <a:t>a)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bSup>
                  </m:oMath>
                </a14:m>
                <a:endParaRPr lang="en-GB" sz="20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r>
                  <a:rPr lang="en-US" sz="2000" dirty="0">
                    <a:latin typeface="Comic Sans MS" panose="030F0702030302020204" pitchFamily="66" charset="0"/>
                  </a:rPr>
                  <a:t>b)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GB" sz="20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r>
                  <a:rPr lang="en-US" sz="2000" dirty="0">
                    <a:latin typeface="Comic Sans MS" panose="030F0702030302020204" pitchFamily="66" charset="0"/>
                  </a:rPr>
                  <a:t>c)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0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𝑧</m:t>
                            </m:r>
                          </m:e>
                          <m:sub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0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𝑧</m:t>
                            </m:r>
                          </m:e>
                          <m:sub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den>
                    </m:f>
                  </m:oMath>
                </a14:m>
                <a:endParaRPr lang="en-GB" sz="20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B40142FD-D65A-415C-B42C-D7288410BF4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39635" y="1325563"/>
                <a:ext cx="3718560" cy="5118780"/>
              </a:xfrm>
              <a:blipFill>
                <a:blip r:embed="rId2"/>
                <a:stretch>
                  <a:fillRect l="-2459" t="-214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コンテンツ プレースホルダー 2">
                <a:extLst>
                  <a:ext uri="{FF2B5EF4-FFF2-40B4-BE49-F238E27FC236}">
                    <a16:creationId xmlns:a16="http://schemas.microsoft.com/office/drawing/2014/main" id="{B40142FD-D65A-415C-B42C-D7288410BF4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763589" y="1295083"/>
                <a:ext cx="3496492" cy="511878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>
                    <a:latin typeface="Comic Sans MS" panose="030F0702030302020204" pitchFamily="66" charset="0"/>
                  </a:rPr>
                  <a:t>3) For the triangle shown, find the values of:</a:t>
                </a:r>
              </a:p>
              <a:p>
                <a:pPr marL="0" indent="0">
                  <a:buNone/>
                </a:pPr>
                <a:endParaRPr lang="en-US" sz="20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r>
                  <a:rPr lang="en-US" sz="2000" dirty="0">
                    <a:latin typeface="Comic Sans MS" panose="030F0702030302020204" pitchFamily="66" charset="0"/>
                  </a:rPr>
                  <a:t>a)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2000" dirty="0">
                    <a:latin typeface="Comic Sans MS" panose="030F0702030302020204" pitchFamily="66" charset="0"/>
                  </a:rPr>
                  <a:t>		b) </a:t>
                </a:r>
                <a14:m>
                  <m:oMath xmlns:m="http://schemas.openxmlformats.org/officeDocument/2006/math">
                    <m:r>
                      <a:rPr lang="en-US" sz="2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𝜃</m:t>
                    </m:r>
                  </m:oMath>
                </a14:m>
                <a:endParaRPr lang="en-US" sz="20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en-US" sz="20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en-US" sz="20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en-US" sz="20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en-US" sz="20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en-US" sz="20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r>
                  <a:rPr lang="en-US" sz="2000" dirty="0">
                    <a:latin typeface="Comic Sans MS" panose="030F0702030302020204" pitchFamily="66" charset="0"/>
                  </a:rPr>
                  <a:t>4) Find the solutions of the quadratic equation    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p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−8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𝑧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+24=0</m:t>
                    </m:r>
                  </m:oMath>
                </a14:m>
                <a:endParaRPr lang="en-US" sz="20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43" name="コンテンツ プレースホルダー 2">
                <a:extLst>
                  <a:ext uri="{FF2B5EF4-FFF2-40B4-BE49-F238E27FC236}">
                    <a16:creationId xmlns:a16="http://schemas.microsoft.com/office/drawing/2014/main" id="{B40142FD-D65A-415C-B42C-D7288410BF4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3589" y="1295083"/>
                <a:ext cx="3496492" cy="5118780"/>
              </a:xfrm>
              <a:prstGeom prst="rect">
                <a:avLst/>
              </a:prstGeom>
              <a:blipFill>
                <a:blip r:embed="rId3"/>
                <a:stretch>
                  <a:fillRect l="-1742" t="-1190" r="-226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ight Triangle 4"/>
          <p:cNvSpPr/>
          <p:nvPr/>
        </p:nvSpPr>
        <p:spPr>
          <a:xfrm rot="5400000">
            <a:off x="5373187" y="3082835"/>
            <a:ext cx="1663337" cy="1314996"/>
          </a:xfrm>
          <a:prstGeom prst="rtTriangle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Arc 6"/>
          <p:cNvSpPr/>
          <p:nvPr/>
        </p:nvSpPr>
        <p:spPr>
          <a:xfrm>
            <a:off x="6540137" y="2455817"/>
            <a:ext cx="914400" cy="914400"/>
          </a:xfrm>
          <a:prstGeom prst="arc">
            <a:avLst>
              <a:gd name="adj1" fmla="val 8523700"/>
              <a:gd name="adj2" fmla="val 10846729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/>
          <p:cNvSpPr txBox="1"/>
          <p:nvPr/>
        </p:nvSpPr>
        <p:spPr>
          <a:xfrm>
            <a:off x="5869577" y="2577737"/>
            <a:ext cx="583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5cm</a:t>
            </a:r>
            <a:endParaRPr lang="en-GB" dirty="0"/>
          </a:p>
        </p:txBody>
      </p:sp>
      <p:sp>
        <p:nvSpPr>
          <p:cNvPr id="46" name="TextBox 45"/>
          <p:cNvSpPr txBox="1"/>
          <p:nvPr/>
        </p:nvSpPr>
        <p:spPr>
          <a:xfrm>
            <a:off x="4898572" y="3479074"/>
            <a:ext cx="7008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12cm</a:t>
            </a:r>
            <a:endParaRPr lang="en-GB" dirty="0"/>
          </a:p>
        </p:txBody>
      </p:sp>
      <p:sp>
        <p:nvSpPr>
          <p:cNvPr id="11" name="Rectangle 10"/>
          <p:cNvSpPr/>
          <p:nvPr/>
        </p:nvSpPr>
        <p:spPr>
          <a:xfrm>
            <a:off x="5547360" y="2908663"/>
            <a:ext cx="113211" cy="1219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6370320" y="2956559"/>
                <a:ext cx="205505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𝜃</m:t>
                      </m:r>
                    </m:oMath>
                  </m:oMathPara>
                </a14:m>
                <a:endParaRPr lang="en-US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70320" y="2956559"/>
                <a:ext cx="205505" cy="276999"/>
              </a:xfrm>
              <a:prstGeom prst="rect">
                <a:avLst/>
              </a:prstGeom>
              <a:blipFill>
                <a:blip r:embed="rId4"/>
                <a:stretch>
                  <a:fillRect l="-20588" r="-17647" b="-88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6235337" y="3605347"/>
                <a:ext cx="205505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35337" y="3605347"/>
                <a:ext cx="205505" cy="276999"/>
              </a:xfrm>
              <a:prstGeom prst="rect">
                <a:avLst/>
              </a:prstGeom>
              <a:blipFill>
                <a:blip r:embed="rId5"/>
                <a:stretch>
                  <a:fillRect l="-11765" r="-588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783771" y="2412274"/>
                <a:ext cx="2792688" cy="37555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e>
                          </m:d>
                        </m:e>
                        <m:sup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𝟔</m:t>
                              </m:r>
                            </m:e>
                          </m:d>
                        </m:e>
                        <m:sup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𝟐𝟓</m:t>
                      </m:r>
                    </m:oMath>
                  </m:oMathPara>
                </a14:m>
                <a:endParaRPr lang="en-GB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3771" y="2412274"/>
                <a:ext cx="2792688" cy="375552"/>
              </a:xfrm>
              <a:prstGeom prst="rect">
                <a:avLst/>
              </a:prstGeom>
              <a:blipFill>
                <a:blip r:embed="rId6"/>
                <a:stretch>
                  <a:fillRect b="-655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1084217" y="4419600"/>
                <a:ext cx="87395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𝟔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𝒊</m:t>
                      </m:r>
                    </m:oMath>
                  </m:oMathPara>
                </a14:m>
                <a:endParaRPr lang="en-GB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4217" y="4419600"/>
                <a:ext cx="873957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/>
              <p:cNvSpPr txBox="1"/>
              <p:nvPr/>
            </p:nvSpPr>
            <p:spPr>
              <a:xfrm>
                <a:off x="1332411" y="4824549"/>
                <a:ext cx="101181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𝟐𝟏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𝒊</m:t>
                      </m:r>
                    </m:oMath>
                  </m:oMathPara>
                </a14:m>
                <a:endParaRPr lang="en-GB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2411" y="4824549"/>
                <a:ext cx="1011815" cy="3693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/>
              <p:cNvSpPr txBox="1"/>
              <p:nvPr/>
            </p:nvSpPr>
            <p:spPr>
              <a:xfrm>
                <a:off x="1031965" y="5273040"/>
                <a:ext cx="912429" cy="61093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𝒊</m:t>
                      </m:r>
                    </m:oMath>
                  </m:oMathPara>
                </a14:m>
                <a:endParaRPr lang="en-GB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4" name="TextBox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1965" y="5273040"/>
                <a:ext cx="912429" cy="610936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/>
              <p:cNvSpPr txBox="1"/>
              <p:nvPr/>
            </p:nvSpPr>
            <p:spPr>
              <a:xfrm>
                <a:off x="6161314" y="3862252"/>
                <a:ext cx="5132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𝟏𝟑</m:t>
                      </m:r>
                    </m:oMath>
                  </m:oMathPara>
                </a14:m>
                <a:endParaRPr lang="en-GB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6" name="TextBox 5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61314" y="3862252"/>
                <a:ext cx="513282" cy="36933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9" name="TextBox 68"/>
              <p:cNvSpPr txBox="1"/>
              <p:nvPr/>
            </p:nvSpPr>
            <p:spPr>
              <a:xfrm>
                <a:off x="5730240" y="2917372"/>
                <a:ext cx="73770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𝟔𝟕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𝟒</m:t>
                      </m:r>
                    </m:oMath>
                  </m:oMathPara>
                </a14:m>
                <a:endParaRPr lang="en-GB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69" name="TextBox 6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30240" y="2917372"/>
                <a:ext cx="737702" cy="369332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0" name="TextBox 69"/>
              <p:cNvSpPr txBox="1"/>
              <p:nvPr/>
            </p:nvSpPr>
            <p:spPr>
              <a:xfrm>
                <a:off x="5812971" y="5795555"/>
                <a:ext cx="1163395" cy="4019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±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𝒊</m:t>
                      </m:r>
                      <m:rad>
                        <m:radPr>
                          <m:degHide m:val="on"/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e>
                      </m:rad>
                    </m:oMath>
                  </m:oMathPara>
                </a14:m>
                <a:endParaRPr lang="en-GB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70" name="TextBox 6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12971" y="5795555"/>
                <a:ext cx="1163395" cy="401970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89593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51" grpId="0"/>
      <p:bldP spid="52" grpId="0"/>
      <p:bldP spid="54" grpId="0"/>
      <p:bldP spid="56" grpId="0"/>
      <p:bldP spid="69" grpId="0"/>
      <p:bldP spid="70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5052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anose="030F0702030302020204" pitchFamily="66" charset="0"/>
              </a:rPr>
              <a:t>You need to know how multiplying and dividing affects both the modulus and argument of the resulting complex number</a:t>
            </a: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anose="030F0702030302020204" pitchFamily="66" charset="0"/>
              </a:rPr>
              <a:t>Express the following calculation in the form x + </a:t>
            </a:r>
            <a:r>
              <a:rPr lang="en-US" sz="1400" dirty="0" err="1">
                <a:latin typeface="Comic Sans MS" panose="030F0702030302020204" pitchFamily="66" charset="0"/>
              </a:rPr>
              <a:t>iy</a:t>
            </a:r>
            <a:r>
              <a:rPr lang="en-US" sz="1400" dirty="0">
                <a:latin typeface="Comic Sans MS" panose="030F0702030302020204" pitchFamily="66" charset="0"/>
              </a:rPr>
              <a:t>: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724980" y="6550223"/>
            <a:ext cx="4235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2D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0" y="0"/>
                <a:ext cx="2932139" cy="300788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𝑧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𝑧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n-US" sz="1200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𝑟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𝑟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d>
                        <m:d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𝑐𝑜𝑠</m:t>
                          </m:r>
                          <m:d>
                            <m:d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b="0" i="1" smtClean="0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b="0" i="1" smtClean="0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1200" b="0" i="1" smtClean="0">
                                  <a:latin typeface="Cambria Math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b="0" i="1" smtClean="0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b="0" i="1" smtClean="0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  <m:r>
                            <a:rPr lang="en-US" sz="12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𝑖𝑠𝑖𝑛</m:t>
                          </m:r>
                          <m:d>
                            <m:d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b="0" i="1" smtClean="0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b="0" i="1" smtClean="0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1200" b="0" i="1" smtClean="0">
                                  <a:latin typeface="Cambria Math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b="0" i="1" smtClean="0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b="0" i="1" smtClean="0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2932139" cy="300788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6400801" y="0"/>
                <a:ext cx="2743199" cy="43877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GB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i="1">
                                  <a:latin typeface="Cambria Math"/>
                                </a:rPr>
                                <m:t>𝑧</m:t>
                              </m:r>
                            </m:e>
                            <m:sub>
                              <m:r>
                                <a:rPr lang="en-US" sz="1200" i="1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GB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i="1">
                                  <a:latin typeface="Cambria Math"/>
                                </a:rPr>
                                <m:t>𝑧</m:t>
                              </m:r>
                            </m:e>
                            <m:sub>
                              <m:r>
                                <a:rPr lang="en-US" sz="1200" i="1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  <m:r>
                        <a:rPr lang="en-US" sz="1200" i="1">
                          <a:latin typeface="Cambria Math"/>
                        </a:rPr>
                        <m:t> =</m:t>
                      </m:r>
                      <m:f>
                        <m:f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  <m:d>
                        <m:d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𝑐𝑜𝑠</m:t>
                          </m:r>
                          <m:d>
                            <m:d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b="0" i="1" smtClean="0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b="0" i="1" smtClean="0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1200" b="0" i="1" smtClean="0">
                                  <a:latin typeface="Cambria Math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b="0" i="1" smtClean="0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b="0" i="1" smtClean="0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  <m:r>
                            <a:rPr lang="en-US" sz="12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𝑖𝑠𝑖𝑛</m:t>
                          </m:r>
                          <m:d>
                            <m:d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i="1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1200" i="1">
                                  <a:latin typeface="Cambria Math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i="1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0801" y="0"/>
                <a:ext cx="2743199" cy="43877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52400" y="3352800"/>
                <a:ext cx="3623621" cy="5763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3</m:t>
                      </m:r>
                      <m:d>
                        <m:d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𝑐𝑜𝑠</m:t>
                          </m:r>
                          <m:f>
                            <m:f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400" b="0" i="1" smtClean="0">
                                  <a:latin typeface="Cambria Math"/>
                                </a:rPr>
                                <m:t>5</m:t>
                              </m:r>
                              <m:r>
                                <a:rPr lang="en-US" sz="1400" b="0" i="1" smtClean="0">
                                  <a:latin typeface="Cambria Math"/>
                                  <a:ea typeface="Cambria Math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sz="1400" b="0" i="1" smtClean="0">
                                  <a:latin typeface="Cambria Math"/>
                                </a:rPr>
                                <m:t>12</m:t>
                              </m:r>
                            </m:den>
                          </m:f>
                          <m:r>
                            <a:rPr lang="en-US" sz="14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𝑖𝑠𝑖𝑛</m:t>
                          </m:r>
                          <m:f>
                            <m:f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400" b="0" i="1" smtClean="0">
                                  <a:latin typeface="Cambria Math"/>
                                </a:rPr>
                                <m:t>5</m:t>
                              </m:r>
                              <m:r>
                                <a:rPr lang="en-US" sz="1400" b="0" i="1" smtClean="0">
                                  <a:latin typeface="Cambria Math"/>
                                  <a:ea typeface="Cambria Math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sz="1400" b="0" i="1" smtClean="0">
                                  <a:latin typeface="Cambria Math"/>
                                </a:rPr>
                                <m:t>12</m:t>
                              </m:r>
                            </m:den>
                          </m:f>
                        </m:e>
                      </m:d>
                      <m:r>
                        <a:rPr lang="en-US" sz="1400" b="0" i="1" smtClean="0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en-US" sz="1400" b="0" i="1" smtClean="0">
                          <a:latin typeface="Cambria Math"/>
                        </a:rPr>
                        <m:t>4</m:t>
                      </m:r>
                      <m:d>
                        <m:d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i="1">
                              <a:latin typeface="Cambria Math"/>
                            </a:rPr>
                            <m:t>𝑐𝑜𝑠</m:t>
                          </m:r>
                          <m:f>
                            <m:f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400" i="1">
                                  <a:latin typeface="Cambria Math"/>
                                  <a:ea typeface="Cambria Math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sz="1400" i="1">
                                  <a:latin typeface="Cambria Math"/>
                                </a:rPr>
                                <m:t>12</m:t>
                              </m:r>
                            </m:den>
                          </m:f>
                          <m:r>
                            <a:rPr lang="en-US" sz="1400" i="1">
                              <a:latin typeface="Cambria Math"/>
                            </a:rPr>
                            <m:t>+</m:t>
                          </m:r>
                          <m:r>
                            <a:rPr lang="en-US" sz="1400" i="1">
                              <a:latin typeface="Cambria Math"/>
                            </a:rPr>
                            <m:t>𝑖𝑠𝑖𝑛</m:t>
                          </m:r>
                          <m:f>
                            <m:f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400" i="1">
                                  <a:latin typeface="Cambria Math"/>
                                  <a:ea typeface="Cambria Math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sz="1400" i="1">
                                  <a:latin typeface="Cambria Math"/>
                                </a:rPr>
                                <m:t>12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3352800"/>
                <a:ext cx="3623621" cy="576376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4038600" y="1524000"/>
                <a:ext cx="3083857" cy="50731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3</m:t>
                      </m:r>
                      <m:d>
                        <m:d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𝑐𝑜𝑠</m:t>
                          </m:r>
                          <m:f>
                            <m:f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200" b="0" i="1" smtClean="0">
                                  <a:latin typeface="Cambria Math"/>
                                </a:rPr>
                                <m:t>5</m:t>
                              </m:r>
                              <m:r>
                                <a:rPr lang="en-US" sz="1200" b="0" i="1" smtClean="0">
                                  <a:latin typeface="Cambria Math"/>
                                  <a:ea typeface="Cambria Math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sz="1200" b="0" i="1" smtClean="0">
                                  <a:latin typeface="Cambria Math"/>
                                </a:rPr>
                                <m:t>12</m:t>
                              </m:r>
                            </m:den>
                          </m:f>
                          <m:r>
                            <a:rPr lang="en-US" sz="12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𝑖𝑠𝑖𝑛</m:t>
                          </m:r>
                          <m:f>
                            <m:f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200" b="0" i="1" smtClean="0">
                                  <a:latin typeface="Cambria Math"/>
                                </a:rPr>
                                <m:t>5</m:t>
                              </m:r>
                              <m:r>
                                <a:rPr lang="en-US" sz="1200" b="0" i="1" smtClean="0">
                                  <a:latin typeface="Cambria Math"/>
                                  <a:ea typeface="Cambria Math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sz="1200" b="0" i="1" smtClean="0">
                                  <a:latin typeface="Cambria Math"/>
                                </a:rPr>
                                <m:t>12</m:t>
                              </m:r>
                            </m:den>
                          </m:f>
                        </m:e>
                      </m:d>
                      <m:r>
                        <a:rPr lang="en-US" sz="1200" b="0" i="1" smtClean="0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en-US" sz="1200" b="0" i="1" smtClean="0">
                          <a:latin typeface="Cambria Math"/>
                        </a:rPr>
                        <m:t>4</m:t>
                      </m:r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i="1" smtClean="0">
                              <a:latin typeface="Cambria Math"/>
                            </a:rPr>
                            <m:t>𝑐𝑜𝑠</m:t>
                          </m:r>
                          <m:f>
                            <m:f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200" i="1">
                                  <a:latin typeface="Cambria Math"/>
                                  <a:ea typeface="Cambria Math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sz="1200" i="1">
                                  <a:latin typeface="Cambria Math"/>
                                </a:rPr>
                                <m:t>12</m:t>
                              </m:r>
                            </m:den>
                          </m:f>
                          <m:r>
                            <a:rPr lang="en-US" sz="1200" i="1">
                              <a:latin typeface="Cambria Math"/>
                            </a:rPr>
                            <m:t>+</m:t>
                          </m:r>
                          <m:r>
                            <a:rPr lang="en-US" sz="1200" i="1">
                              <a:latin typeface="Cambria Math"/>
                            </a:rPr>
                            <m:t>𝑖𝑠𝑖𝑛</m:t>
                          </m:r>
                          <m:f>
                            <m:f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200" i="1">
                                  <a:latin typeface="Cambria Math"/>
                                  <a:ea typeface="Cambria Math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sz="1200" i="1">
                                  <a:latin typeface="Cambria Math"/>
                                </a:rPr>
                                <m:t>12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8600" y="1524000"/>
                <a:ext cx="3083857" cy="507318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4038600" y="2286000"/>
                <a:ext cx="2869760" cy="56964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3(4)</m:t>
                      </m:r>
                      <m:d>
                        <m:d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𝑐𝑜𝑠</m:t>
                          </m:r>
                          <m:d>
                            <m:d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200" b="0" i="1" smtClean="0">
                                      <a:latin typeface="Cambria Math"/>
                                    </a:rPr>
                                    <m:t>5</m:t>
                                  </m:r>
                                  <m:r>
                                    <a:rPr lang="en-US" sz="1200" b="0" i="1" smtClean="0">
                                      <a:latin typeface="Cambria Math"/>
                                      <a:ea typeface="Cambria Math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US" sz="1200" b="0" i="1" smtClean="0">
                                      <a:latin typeface="Cambria Math"/>
                                    </a:rPr>
                                    <m:t>12</m:t>
                                  </m:r>
                                </m:den>
                              </m:f>
                              <m:r>
                                <a:rPr lang="en-US" sz="1200" b="0" i="1" smtClean="0">
                                  <a:latin typeface="Cambria Math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200" b="0" i="1" smtClean="0">
                                      <a:latin typeface="Cambria Math"/>
                                      <a:ea typeface="Cambria Math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US" sz="1200" b="0" i="1" smtClean="0">
                                      <a:latin typeface="Cambria Math"/>
                                    </a:rPr>
                                    <m:t>12</m:t>
                                  </m:r>
                                </m:den>
                              </m:f>
                            </m:e>
                          </m:d>
                          <m:r>
                            <a:rPr lang="en-US" sz="12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𝑖𝑠𝑖𝑛</m:t>
                          </m:r>
                          <m:d>
                            <m:d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200" i="1">
                                      <a:latin typeface="Cambria Math"/>
                                    </a:rPr>
                                    <m:t>5</m:t>
                                  </m:r>
                                  <m:r>
                                    <a:rPr lang="en-US" sz="1200" i="1">
                                      <a:latin typeface="Cambria Math"/>
                                      <a:ea typeface="Cambria Math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US" sz="1200" i="1">
                                      <a:latin typeface="Cambria Math"/>
                                    </a:rPr>
                                    <m:t>12</m:t>
                                  </m:r>
                                </m:den>
                              </m:f>
                              <m:r>
                                <a:rPr lang="en-US" sz="1200" i="1">
                                  <a:latin typeface="Cambria Math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200" i="1">
                                      <a:latin typeface="Cambria Math"/>
                                      <a:ea typeface="Cambria Math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US" sz="1200" i="1">
                                      <a:latin typeface="Cambria Math"/>
                                    </a:rPr>
                                    <m:t>12</m:t>
                                  </m:r>
                                </m:den>
                              </m:f>
                            </m:e>
                          </m:d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8600" y="2286000"/>
                <a:ext cx="2869760" cy="569643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4038600" y="3200400"/>
                <a:ext cx="1520736" cy="40607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12</m:t>
                      </m:r>
                      <m:d>
                        <m:d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𝑐𝑜𝑠</m:t>
                          </m:r>
                          <m:f>
                            <m:f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200" b="0" i="1" smtClean="0">
                                  <a:latin typeface="Cambria Math"/>
                                  <a:ea typeface="Cambria Math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sz="1200" b="0" i="1" smtClean="0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  <m:r>
                            <a:rPr lang="en-US" sz="12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𝑖𝑠𝑖𝑛</m:t>
                          </m:r>
                          <m:f>
                            <m:f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200" b="0" i="1" smtClean="0">
                                  <a:latin typeface="Cambria Math"/>
                                  <a:ea typeface="Cambria Math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sz="1200" b="0" i="1" smtClean="0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8600" y="3200400"/>
                <a:ext cx="1520736" cy="406073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4038600" y="3962400"/>
                <a:ext cx="1128668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12</m:t>
                      </m:r>
                      <m:d>
                        <m:d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0+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𝑖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(1)</m:t>
                          </m:r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8600" y="3962400"/>
                <a:ext cx="1128668" cy="276999"/>
              </a:xfrm>
              <a:prstGeom prst="rect">
                <a:avLst/>
              </a:prstGeom>
              <a:blipFill rotWithShape="1">
                <a:blip r:embed="rId10"/>
                <a:stretch>
                  <a:fillRect b="-88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4114800" y="4648200"/>
                <a:ext cx="60099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=12</m:t>
                      </m:r>
                      <m:r>
                        <a:rPr lang="en-US" sz="1200" b="0" i="1" smtClean="0">
                          <a:latin typeface="Cambria Math"/>
                        </a:rPr>
                        <m:t>𝑖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4648200"/>
                <a:ext cx="600998" cy="276999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0" name="Arc 39"/>
          <p:cNvSpPr/>
          <p:nvPr/>
        </p:nvSpPr>
        <p:spPr>
          <a:xfrm>
            <a:off x="6934200" y="1905000"/>
            <a:ext cx="312718" cy="700647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TextBox 40"/>
          <p:cNvSpPr txBox="1"/>
          <p:nvPr/>
        </p:nvSpPr>
        <p:spPr>
          <a:xfrm>
            <a:off x="7162800" y="1828800"/>
            <a:ext cx="1905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Combine using one of the rules above</a:t>
            </a:r>
          </a:p>
          <a:p>
            <a:pPr marL="171450" indent="-171450" algn="ctr">
              <a:buFont typeface="Wingdings"/>
              <a:buChar char="à"/>
            </a:pPr>
            <a:r>
              <a:rPr lang="en-US" sz="1200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Multiply the moduli</a:t>
            </a:r>
          </a:p>
          <a:p>
            <a:pPr marL="171450" indent="-171450" algn="ctr">
              <a:buFont typeface="Wingdings"/>
              <a:buChar char="à"/>
            </a:pPr>
            <a:r>
              <a:rPr lang="en-US" sz="1200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Add the arguments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3" name="Arc 42"/>
          <p:cNvSpPr/>
          <p:nvPr/>
        </p:nvSpPr>
        <p:spPr>
          <a:xfrm>
            <a:off x="6705600" y="2743200"/>
            <a:ext cx="312718" cy="700647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Arc 43"/>
          <p:cNvSpPr/>
          <p:nvPr/>
        </p:nvSpPr>
        <p:spPr>
          <a:xfrm>
            <a:off x="5334000" y="3429000"/>
            <a:ext cx="312718" cy="700647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Arc 44"/>
          <p:cNvSpPr/>
          <p:nvPr/>
        </p:nvSpPr>
        <p:spPr>
          <a:xfrm>
            <a:off x="4953000" y="4114800"/>
            <a:ext cx="312718" cy="700647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TextBox 45"/>
          <p:cNvSpPr txBox="1"/>
          <p:nvPr/>
        </p:nvSpPr>
        <p:spPr>
          <a:xfrm>
            <a:off x="6934200" y="2895600"/>
            <a:ext cx="106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Simplify terms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638800" y="3581400"/>
            <a:ext cx="266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Calculate the </a:t>
            </a:r>
            <a:r>
              <a:rPr lang="en-US" sz="1200" dirty="0" err="1">
                <a:solidFill>
                  <a:srgbClr val="FF0000"/>
                </a:solidFill>
                <a:latin typeface="Comic Sans MS" pitchFamily="66" charset="0"/>
              </a:rPr>
              <a:t>cos</a:t>
            </a:r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 and sin parts (in terms of </a:t>
            </a:r>
            <a:r>
              <a:rPr lang="en-US" sz="1200" dirty="0" err="1">
                <a:solidFill>
                  <a:srgbClr val="FF0000"/>
                </a:solidFill>
                <a:latin typeface="Comic Sans MS" pitchFamily="66" charset="0"/>
              </a:rPr>
              <a:t>i</a:t>
            </a:r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 where needed)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5257800" y="4343400"/>
            <a:ext cx="1143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Multiply out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 flipV="1">
            <a:off x="533400" y="457200"/>
            <a:ext cx="304800" cy="838200"/>
          </a:xfrm>
          <a:prstGeom prst="straightConnector1">
            <a:avLst/>
          </a:prstGeom>
          <a:ln w="60325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itle 1"/>
          <p:cNvSpPr>
            <a:spLocks noGrp="1"/>
          </p:cNvSpPr>
          <p:nvPr>
            <p:ph type="title"/>
          </p:nvPr>
        </p:nvSpPr>
        <p:spPr>
          <a:xfrm>
            <a:off x="619941" y="147412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Argand Diagrams</a:t>
            </a:r>
          </a:p>
        </p:txBody>
      </p:sp>
    </p:spTree>
    <p:extLst>
      <p:ext uri="{BB962C8B-B14F-4D97-AF65-F5344CB8AC3E}">
        <p14:creationId xmlns:p14="http://schemas.microsoft.com/office/powerpoint/2010/main" val="3262521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4" grpId="0"/>
      <p:bldP spid="35" grpId="0"/>
      <p:bldP spid="36" grpId="0"/>
      <p:bldP spid="37" grpId="0"/>
      <p:bldP spid="38" grpId="0"/>
      <p:bldP spid="40" grpId="0" animBg="1"/>
      <p:bldP spid="43" grpId="0" animBg="1"/>
      <p:bldP spid="44" grpId="0" animBg="1"/>
      <p:bldP spid="45" grpId="0" animBg="1"/>
      <p:bldP spid="46" grpId="0"/>
      <p:bldP spid="47" grpId="0"/>
      <p:bldP spid="48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5052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anose="030F0702030302020204" pitchFamily="66" charset="0"/>
              </a:rPr>
              <a:t>You need to know how multiplying and dividing affects both the modulus and argument of the resulting complex number</a:t>
            </a: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anose="030F0702030302020204" pitchFamily="66" charset="0"/>
              </a:rPr>
              <a:t>Express the following calculation in the form x + </a:t>
            </a:r>
            <a:r>
              <a:rPr lang="en-US" sz="1400" dirty="0" err="1">
                <a:latin typeface="Comic Sans MS" panose="030F0702030302020204" pitchFamily="66" charset="0"/>
              </a:rPr>
              <a:t>iy</a:t>
            </a:r>
            <a:r>
              <a:rPr lang="en-US" sz="1400" dirty="0">
                <a:latin typeface="Comic Sans MS" panose="030F0702030302020204" pitchFamily="66" charset="0"/>
              </a:rPr>
              <a:t>:</a:t>
            </a: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1400" dirty="0" err="1">
                <a:latin typeface="Comic Sans MS" panose="030F0702030302020204" pitchFamily="66" charset="0"/>
              </a:rPr>
              <a:t>cos</a:t>
            </a:r>
            <a:r>
              <a:rPr lang="en-US" sz="1400" dirty="0">
                <a:latin typeface="Comic Sans MS" panose="030F0702030302020204" pitchFamily="66" charset="0"/>
              </a:rPr>
              <a:t>(-</a:t>
            </a:r>
            <a:r>
              <a:rPr lang="el-GR" sz="1400" dirty="0">
                <a:latin typeface="Comic Sans MS" panose="030F0702030302020204" pitchFamily="66" charset="0"/>
              </a:rPr>
              <a:t>θ</a:t>
            </a:r>
            <a:r>
              <a:rPr lang="en-US" sz="1400" dirty="0">
                <a:latin typeface="Comic Sans MS" panose="030F0702030302020204" pitchFamily="66" charset="0"/>
              </a:rPr>
              <a:t>) = </a:t>
            </a:r>
            <a:r>
              <a:rPr lang="en-US" sz="1400" dirty="0" err="1">
                <a:latin typeface="Comic Sans MS" panose="030F0702030302020204" pitchFamily="66" charset="0"/>
              </a:rPr>
              <a:t>cos</a:t>
            </a:r>
            <a:r>
              <a:rPr lang="el-GR" sz="1400" dirty="0">
                <a:latin typeface="Comic Sans MS" panose="030F0702030302020204" pitchFamily="66" charset="0"/>
              </a:rPr>
              <a:t>θ</a:t>
            </a: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anose="030F0702030302020204" pitchFamily="66" charset="0"/>
              </a:rPr>
              <a:t>sin(-</a:t>
            </a:r>
            <a:r>
              <a:rPr lang="el-GR" sz="1400" dirty="0">
                <a:latin typeface="Comic Sans MS" panose="030F0702030302020204" pitchFamily="66" charset="0"/>
              </a:rPr>
              <a:t>θ</a:t>
            </a:r>
            <a:r>
              <a:rPr lang="en-US" sz="1400" dirty="0">
                <a:latin typeface="Comic Sans MS" panose="030F0702030302020204" pitchFamily="66" charset="0"/>
              </a:rPr>
              <a:t>) = -sin</a:t>
            </a:r>
            <a:r>
              <a:rPr lang="el-GR" sz="1400" dirty="0">
                <a:latin typeface="Comic Sans MS" panose="030F0702030302020204" pitchFamily="66" charset="0"/>
              </a:rPr>
              <a:t>θ</a:t>
            </a:r>
            <a:endParaRPr lang="en-US" sz="1400" dirty="0"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724980" y="6550223"/>
            <a:ext cx="4235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2D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0" y="0"/>
                <a:ext cx="2932139" cy="300788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𝑧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𝑧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n-US" sz="1200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𝑟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𝑟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d>
                        <m:d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𝑐𝑜𝑠</m:t>
                          </m:r>
                          <m:d>
                            <m:d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b="0" i="1" smtClean="0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b="0" i="1" smtClean="0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1200" b="0" i="1" smtClean="0">
                                  <a:latin typeface="Cambria Math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b="0" i="1" smtClean="0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b="0" i="1" smtClean="0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  <m:r>
                            <a:rPr lang="en-US" sz="12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𝑖𝑠𝑖𝑛</m:t>
                          </m:r>
                          <m:d>
                            <m:d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b="0" i="1" smtClean="0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b="0" i="1" smtClean="0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1200" b="0" i="1" smtClean="0">
                                  <a:latin typeface="Cambria Math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b="0" i="1" smtClean="0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b="0" i="1" smtClean="0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2932139" cy="300788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52400" y="3352800"/>
                <a:ext cx="3562963" cy="5763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latin typeface="Cambria Math"/>
                        </a:rPr>
                        <m:t>2</m:t>
                      </m:r>
                      <m:d>
                        <m:d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𝑐𝑜𝑠</m:t>
                          </m:r>
                          <m:f>
                            <m:f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400" b="0" i="1" smtClean="0">
                                  <a:latin typeface="Cambria Math"/>
                                  <a:ea typeface="Cambria Math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sz="1400" b="0" i="1" smtClean="0">
                                  <a:latin typeface="Cambria Math"/>
                                </a:rPr>
                                <m:t>15</m:t>
                              </m:r>
                            </m:den>
                          </m:f>
                          <m:r>
                            <a:rPr lang="en-US" sz="14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𝑖𝑠𝑖𝑛</m:t>
                          </m:r>
                          <m:f>
                            <m:f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400" b="0" i="1" smtClean="0">
                                  <a:latin typeface="Cambria Math"/>
                                  <a:ea typeface="Cambria Math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sz="1400" b="0" i="1" smtClean="0">
                                  <a:latin typeface="Cambria Math"/>
                                </a:rPr>
                                <m:t>15</m:t>
                              </m:r>
                            </m:den>
                          </m:f>
                        </m:e>
                      </m:d>
                      <m:r>
                        <a:rPr lang="en-US" sz="1400" b="0" i="1" smtClean="0">
                          <a:latin typeface="Cambria Math"/>
                          <a:ea typeface="Cambria Math"/>
                        </a:rPr>
                        <m:t>×3</m:t>
                      </m:r>
                      <m:d>
                        <m:d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i="1">
                              <a:latin typeface="Cambria Math"/>
                            </a:rPr>
                            <m:t>𝑐𝑜𝑠</m:t>
                          </m:r>
                          <m:f>
                            <m:f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400" b="0" i="1" smtClean="0">
                                  <a:latin typeface="Cambria Math"/>
                                </a:rPr>
                                <m:t>2</m:t>
                              </m:r>
                              <m:r>
                                <a:rPr lang="en-US" sz="1400" i="1">
                                  <a:latin typeface="Cambria Math"/>
                                  <a:ea typeface="Cambria Math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sz="1400" b="0" i="1" smtClean="0">
                                  <a:latin typeface="Cambria Math"/>
                                  <a:ea typeface="Cambria Math"/>
                                </a:rPr>
                                <m:t>5</m:t>
                              </m:r>
                            </m:den>
                          </m:f>
                          <m:r>
                            <a:rPr lang="en-US" sz="1400" b="0" i="1" smtClean="0">
                              <a:latin typeface="Cambria Math"/>
                            </a:rPr>
                            <m:t>−</m:t>
                          </m:r>
                          <m:r>
                            <a:rPr lang="en-US" sz="1400" i="1">
                              <a:latin typeface="Cambria Math"/>
                            </a:rPr>
                            <m:t>𝑖𝑠𝑖𝑛</m:t>
                          </m:r>
                          <m:f>
                            <m:f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400" b="0" i="1" smtClean="0">
                                  <a:latin typeface="Cambria Math"/>
                                </a:rPr>
                                <m:t>2</m:t>
                              </m:r>
                              <m:r>
                                <a:rPr lang="en-US" sz="1400" i="1">
                                  <a:latin typeface="Cambria Math"/>
                                  <a:ea typeface="Cambria Math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sz="1400" b="0" i="1" smtClean="0">
                                  <a:latin typeface="Cambria Math"/>
                                  <a:ea typeface="Cambria Math"/>
                                </a:rPr>
                                <m:t>5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3352800"/>
                <a:ext cx="3562963" cy="576376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Straight Arrow Connector 10"/>
          <p:cNvCxnSpPr/>
          <p:nvPr/>
        </p:nvCxnSpPr>
        <p:spPr>
          <a:xfrm flipV="1">
            <a:off x="533400" y="457200"/>
            <a:ext cx="304800" cy="838200"/>
          </a:xfrm>
          <a:prstGeom prst="straightConnector1">
            <a:avLst/>
          </a:prstGeom>
          <a:ln w="60325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3886200" y="1524000"/>
                <a:ext cx="3083858" cy="50731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i="1" smtClean="0">
                          <a:latin typeface="Cambria Math"/>
                        </a:rPr>
                        <m:t>2</m:t>
                      </m:r>
                      <m:d>
                        <m:d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𝑐𝑜𝑠</m:t>
                          </m:r>
                          <m:f>
                            <m:f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200" b="0" i="1" smtClean="0">
                                  <a:latin typeface="Cambria Math"/>
                                  <a:ea typeface="Cambria Math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sz="1200" b="0" i="1" smtClean="0">
                                  <a:latin typeface="Cambria Math"/>
                                </a:rPr>
                                <m:t>15</m:t>
                              </m:r>
                            </m:den>
                          </m:f>
                          <m:r>
                            <a:rPr lang="en-US" sz="12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𝑖𝑠𝑖𝑛</m:t>
                          </m:r>
                          <m:f>
                            <m:f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200" b="0" i="1" smtClean="0">
                                  <a:latin typeface="Cambria Math"/>
                                  <a:ea typeface="Cambria Math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sz="1200" b="0" i="1" smtClean="0">
                                  <a:latin typeface="Cambria Math"/>
                                </a:rPr>
                                <m:t>15</m:t>
                              </m:r>
                            </m:den>
                          </m:f>
                        </m:e>
                      </m:d>
                      <m:r>
                        <a:rPr lang="en-US" sz="1200" b="0" i="1" smtClean="0">
                          <a:latin typeface="Cambria Math"/>
                          <a:ea typeface="Cambria Math"/>
                        </a:rPr>
                        <m:t>×3</m:t>
                      </m:r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i="1">
                              <a:latin typeface="Cambria Math"/>
                            </a:rPr>
                            <m:t>𝑐𝑜𝑠</m:t>
                          </m:r>
                          <m:f>
                            <m:f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200" b="0" i="1" smtClean="0">
                                  <a:latin typeface="Cambria Math"/>
                                </a:rPr>
                                <m:t>2</m:t>
                              </m:r>
                              <m:r>
                                <a:rPr lang="en-US" sz="1200" i="1">
                                  <a:latin typeface="Cambria Math"/>
                                  <a:ea typeface="Cambria Math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sz="1200" b="0" i="1" smtClean="0">
                                  <a:latin typeface="Cambria Math"/>
                                  <a:ea typeface="Cambria Math"/>
                                </a:rPr>
                                <m:t>5</m:t>
                              </m:r>
                            </m:den>
                          </m:f>
                          <m:r>
                            <a:rPr lang="en-US" sz="1200" b="0" i="1" smtClean="0">
                              <a:latin typeface="Cambria Math"/>
                            </a:rPr>
                            <m:t>−</m:t>
                          </m:r>
                          <m:r>
                            <a:rPr lang="en-US" sz="1200" i="1">
                              <a:latin typeface="Cambria Math"/>
                            </a:rPr>
                            <m:t>𝑖𝑠𝑖𝑛</m:t>
                          </m:r>
                          <m:f>
                            <m:f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200" b="0" i="1" smtClean="0">
                                  <a:latin typeface="Cambria Math"/>
                                </a:rPr>
                                <m:t>2</m:t>
                              </m:r>
                              <m:r>
                                <a:rPr lang="en-US" sz="1200" i="1">
                                  <a:latin typeface="Cambria Math"/>
                                  <a:ea typeface="Cambria Math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sz="1200" b="0" i="1" smtClean="0">
                                  <a:latin typeface="Cambria Math"/>
                                  <a:ea typeface="Cambria Math"/>
                                </a:rPr>
                                <m:t>5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1524000"/>
                <a:ext cx="3083858" cy="507318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3886200" y="2209800"/>
                <a:ext cx="3730188" cy="56964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i="1" smtClean="0">
                          <a:latin typeface="Cambria Math"/>
                        </a:rPr>
                        <m:t>2</m:t>
                      </m:r>
                      <m:d>
                        <m:d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𝑐𝑜𝑠</m:t>
                          </m:r>
                          <m:f>
                            <m:f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200" b="0" i="1" smtClean="0">
                                  <a:latin typeface="Cambria Math"/>
                                  <a:ea typeface="Cambria Math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sz="1200" b="0" i="1" smtClean="0">
                                  <a:latin typeface="Cambria Math"/>
                                </a:rPr>
                                <m:t>15</m:t>
                              </m:r>
                            </m:den>
                          </m:f>
                          <m:r>
                            <a:rPr lang="en-US" sz="12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𝑖𝑠𝑖𝑛</m:t>
                          </m:r>
                          <m:f>
                            <m:f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200" b="0" i="1" smtClean="0">
                                  <a:latin typeface="Cambria Math"/>
                                  <a:ea typeface="Cambria Math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sz="1200" b="0" i="1" smtClean="0">
                                  <a:latin typeface="Cambria Math"/>
                                </a:rPr>
                                <m:t>15</m:t>
                              </m:r>
                            </m:den>
                          </m:f>
                        </m:e>
                      </m:d>
                      <m:r>
                        <a:rPr lang="en-US" sz="1200" b="0" i="1" smtClean="0">
                          <a:latin typeface="Cambria Math"/>
                          <a:ea typeface="Cambria Math"/>
                        </a:rPr>
                        <m:t>×3</m:t>
                      </m:r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i="1">
                              <a:latin typeface="Cambria Math"/>
                            </a:rPr>
                            <m:t>𝑐𝑜𝑠</m:t>
                          </m:r>
                          <m:d>
                            <m:dPr>
                              <m:ctrlPr>
                                <a:rPr lang="en-US" sz="12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200" b="0" i="1" smtClean="0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200" i="1">
                                      <a:latin typeface="Cambria Math"/>
                                    </a:rPr>
                                    <m:t>2</m:t>
                                  </m:r>
                                  <m:r>
                                    <a:rPr lang="en-US" sz="1200" i="1">
                                      <a:latin typeface="Cambria Math"/>
                                      <a:ea typeface="Cambria Math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US" sz="1200" i="1">
                                      <a:latin typeface="Cambria Math"/>
                                      <a:ea typeface="Cambria Math"/>
                                    </a:rPr>
                                    <m:t>5</m:t>
                                  </m:r>
                                </m:den>
                              </m:f>
                            </m:e>
                          </m:d>
                          <m:r>
                            <a:rPr lang="en-US" sz="12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US" sz="1200" i="1">
                              <a:latin typeface="Cambria Math"/>
                            </a:rPr>
                            <m:t>𝑖𝑠𝑖𝑛</m:t>
                          </m:r>
                          <m:d>
                            <m:dPr>
                              <m:ctrlPr>
                                <a:rPr lang="en-US" sz="12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200" b="0" i="1" smtClean="0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200" i="1">
                                      <a:latin typeface="Cambria Math"/>
                                    </a:rPr>
                                    <m:t>2</m:t>
                                  </m:r>
                                  <m:r>
                                    <a:rPr lang="en-US" sz="1200" i="1">
                                      <a:latin typeface="Cambria Math"/>
                                      <a:ea typeface="Cambria Math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US" sz="1200" i="1">
                                      <a:latin typeface="Cambria Math"/>
                                      <a:ea typeface="Cambria Math"/>
                                    </a:rPr>
                                    <m:t>5</m:t>
                                  </m:r>
                                </m:den>
                              </m:f>
                            </m:e>
                          </m:d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2209800"/>
                <a:ext cx="3730188" cy="569643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3886200" y="2971800"/>
                <a:ext cx="2869760" cy="56964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i="1" smtClean="0">
                          <a:latin typeface="Cambria Math"/>
                        </a:rPr>
                        <m:t>2</m:t>
                      </m:r>
                      <m:r>
                        <a:rPr lang="en-US" sz="1200" b="0" i="1" smtClean="0">
                          <a:latin typeface="Cambria Math"/>
                        </a:rPr>
                        <m:t>(3)</m:t>
                      </m:r>
                      <m:d>
                        <m:d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𝑐𝑜𝑠</m:t>
                          </m:r>
                          <m:d>
                            <m:d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200" b="0" i="1" smtClean="0">
                                      <a:latin typeface="Cambria Math"/>
                                      <a:ea typeface="Cambria Math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US" sz="1200" b="0" i="1" smtClean="0">
                                      <a:latin typeface="Cambria Math"/>
                                    </a:rPr>
                                    <m:t>15</m:t>
                                  </m:r>
                                </m:den>
                              </m:f>
                              <m:r>
                                <a:rPr lang="en-US" sz="1200" b="0" i="1" smtClean="0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200" b="0" i="1" smtClean="0">
                                      <a:latin typeface="Cambria Math"/>
                                    </a:rPr>
                                    <m:t>2</m:t>
                                  </m:r>
                                  <m:r>
                                    <a:rPr lang="en-US" sz="1200" b="0" i="1" smtClean="0">
                                      <a:latin typeface="Cambria Math"/>
                                      <a:ea typeface="Cambria Math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US" sz="1200" b="0" i="1" smtClean="0">
                                      <a:latin typeface="Cambria Math"/>
                                    </a:rPr>
                                    <m:t>5</m:t>
                                  </m:r>
                                </m:den>
                              </m:f>
                            </m:e>
                          </m:d>
                          <m:r>
                            <a:rPr lang="en-US" sz="12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𝑖𝑠𝑖𝑛</m:t>
                          </m:r>
                          <m:d>
                            <m:d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200" i="1">
                                      <a:latin typeface="Cambria Math"/>
                                      <a:ea typeface="Cambria Math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US" sz="1200" i="1">
                                      <a:latin typeface="Cambria Math"/>
                                    </a:rPr>
                                    <m:t>15</m:t>
                                  </m:r>
                                </m:den>
                              </m:f>
                              <m:r>
                                <a:rPr lang="en-US" sz="1200" i="1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200" i="1">
                                      <a:latin typeface="Cambria Math"/>
                                    </a:rPr>
                                    <m:t>2</m:t>
                                  </m:r>
                                  <m:r>
                                    <a:rPr lang="en-US" sz="1200" i="1">
                                      <a:latin typeface="Cambria Math"/>
                                      <a:ea typeface="Cambria Math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US" sz="1200" i="1">
                                      <a:latin typeface="Cambria Math"/>
                                    </a:rPr>
                                    <m:t>5</m:t>
                                  </m:r>
                                </m:den>
                              </m:f>
                            </m:e>
                          </m:d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2971800"/>
                <a:ext cx="2869760" cy="569643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3886200" y="3733800"/>
                <a:ext cx="2045432" cy="50731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6</m:t>
                      </m:r>
                      <m:d>
                        <m:d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𝑐𝑜𝑠</m:t>
                          </m:r>
                          <m:d>
                            <m:d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200" b="0" i="1" smtClean="0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200" b="0" i="1" smtClean="0">
                                      <a:latin typeface="Cambria Math"/>
                                      <a:ea typeface="Cambria Math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US" sz="1200" b="0" i="1" smtClean="0">
                                      <a:latin typeface="Cambria Math"/>
                                    </a:rPr>
                                    <m:t>3</m:t>
                                  </m:r>
                                </m:den>
                              </m:f>
                            </m:e>
                          </m:d>
                          <m:r>
                            <a:rPr lang="en-US" sz="12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𝑖𝑠𝑖𝑛</m:t>
                          </m:r>
                          <m:d>
                            <m:d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200" i="1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200" i="1">
                                      <a:latin typeface="Cambria Math"/>
                                      <a:ea typeface="Cambria Math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US" sz="1200" b="0" i="1" smtClean="0">
                                      <a:latin typeface="Cambria Math"/>
                                      <a:ea typeface="Cambria Math"/>
                                    </a:rPr>
                                    <m:t>3</m:t>
                                  </m:r>
                                </m:den>
                              </m:f>
                            </m:e>
                          </m:d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3733800"/>
                <a:ext cx="2045432" cy="507318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3886200" y="4419600"/>
                <a:ext cx="1391343" cy="68685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6</m:t>
                      </m:r>
                      <m:d>
                        <m:d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12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200" b="0" i="1" smtClean="0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1200" b="0" i="1" smtClean="0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  <m:r>
                            <a:rPr lang="en-US" sz="12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𝑖</m:t>
                          </m:r>
                          <m:d>
                            <m:d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200" b="0" i="1" smtClean="0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ad>
                                    <m:radPr>
                                      <m:degHide m:val="on"/>
                                      <m:ctrlPr>
                                        <a:rPr lang="en-US" sz="12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1200" b="0" i="1" smtClean="0">
                                          <a:latin typeface="Cambria Math"/>
                                        </a:rPr>
                                        <m:t>3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lang="en-US" sz="1200" b="0" i="1" smtClean="0">
                                      <a:latin typeface="Cambria Math"/>
                                      <a:ea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4419600"/>
                <a:ext cx="1391343" cy="686855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3886200" y="5334000"/>
                <a:ext cx="1101584" cy="33316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=3−3</m:t>
                      </m:r>
                      <m:rad>
                        <m:radPr>
                          <m:degHide m:val="on"/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3</m:t>
                          </m:r>
                        </m:e>
                      </m:rad>
                      <m:r>
                        <a:rPr lang="en-US" sz="1400" b="0" i="1" smtClean="0">
                          <a:latin typeface="Cambria Math"/>
                        </a:rPr>
                        <m:t>𝑖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5334000"/>
                <a:ext cx="1101584" cy="333168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Arc 29"/>
          <p:cNvSpPr/>
          <p:nvPr/>
        </p:nvSpPr>
        <p:spPr>
          <a:xfrm>
            <a:off x="7391400" y="1828800"/>
            <a:ext cx="312718" cy="700647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TextBox 30"/>
          <p:cNvSpPr txBox="1"/>
          <p:nvPr/>
        </p:nvSpPr>
        <p:spPr>
          <a:xfrm>
            <a:off x="7654636" y="1600200"/>
            <a:ext cx="1565564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rgbClr val="FF0000"/>
                </a:solidFill>
                <a:latin typeface="Comic Sans MS" pitchFamily="66" charset="0"/>
              </a:rPr>
              <a:t>The </a:t>
            </a:r>
            <a:r>
              <a:rPr lang="en-US" sz="1100" dirty="0" err="1">
                <a:solidFill>
                  <a:srgbClr val="FF0000"/>
                </a:solidFill>
                <a:latin typeface="Comic Sans MS" pitchFamily="66" charset="0"/>
              </a:rPr>
              <a:t>cos</a:t>
            </a:r>
            <a:r>
              <a:rPr lang="en-US" sz="1100" dirty="0">
                <a:solidFill>
                  <a:srgbClr val="FF0000"/>
                </a:solidFill>
                <a:latin typeface="Comic Sans MS" pitchFamily="66" charset="0"/>
              </a:rPr>
              <a:t> and sin terms must be </a:t>
            </a:r>
            <a:r>
              <a:rPr lang="en-US" sz="1100" u="sng" dirty="0">
                <a:solidFill>
                  <a:srgbClr val="FF0000"/>
                </a:solidFill>
                <a:latin typeface="Comic Sans MS" pitchFamily="66" charset="0"/>
              </a:rPr>
              <a:t>added</a:t>
            </a:r>
            <a:r>
              <a:rPr lang="en-US" sz="1100" dirty="0">
                <a:solidFill>
                  <a:srgbClr val="FF0000"/>
                </a:solidFill>
                <a:latin typeface="Comic Sans MS" pitchFamily="66" charset="0"/>
              </a:rPr>
              <a:t> for this to work!</a:t>
            </a:r>
          </a:p>
          <a:p>
            <a:pPr algn="ctr"/>
            <a:r>
              <a:rPr lang="en-US" sz="1100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 Rewrite using the rules you saw in 3A</a:t>
            </a:r>
            <a:endParaRPr lang="en-GB" sz="11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2" name="Arc 31"/>
          <p:cNvSpPr/>
          <p:nvPr/>
        </p:nvSpPr>
        <p:spPr>
          <a:xfrm>
            <a:off x="7391400" y="2514600"/>
            <a:ext cx="312718" cy="700647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Arc 32"/>
          <p:cNvSpPr/>
          <p:nvPr/>
        </p:nvSpPr>
        <p:spPr>
          <a:xfrm>
            <a:off x="6553200" y="3276600"/>
            <a:ext cx="312718" cy="700647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Arc 48"/>
          <p:cNvSpPr/>
          <p:nvPr/>
        </p:nvSpPr>
        <p:spPr>
          <a:xfrm>
            <a:off x="5715000" y="4038600"/>
            <a:ext cx="312718" cy="700647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Arc 49"/>
          <p:cNvSpPr/>
          <p:nvPr/>
        </p:nvSpPr>
        <p:spPr>
          <a:xfrm>
            <a:off x="5105400" y="4800600"/>
            <a:ext cx="312718" cy="700647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TextBox 50"/>
          <p:cNvSpPr txBox="1"/>
          <p:nvPr/>
        </p:nvSpPr>
        <p:spPr>
          <a:xfrm>
            <a:off x="7744690" y="2667000"/>
            <a:ext cx="13854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Combine using a rule from above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6858000" y="3505200"/>
            <a:ext cx="838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Simplify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6019800" y="4191000"/>
            <a:ext cx="182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Calculate the </a:t>
            </a:r>
            <a:r>
              <a:rPr lang="en-US" sz="1200" dirty="0" err="1">
                <a:solidFill>
                  <a:srgbClr val="FF0000"/>
                </a:solidFill>
                <a:latin typeface="Comic Sans MS" pitchFamily="66" charset="0"/>
              </a:rPr>
              <a:t>cos</a:t>
            </a:r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 and sin parts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5410200" y="5029200"/>
            <a:ext cx="1219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Multiply out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295400" y="4563290"/>
            <a:ext cx="1371600" cy="365761"/>
          </a:xfrm>
          <a:prstGeom prst="rect">
            <a:avLst/>
          </a:prstGeom>
          <a:noFill/>
          <a:ln w="317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55" name="Straight Arrow Connector 54"/>
          <p:cNvCxnSpPr/>
          <p:nvPr/>
        </p:nvCxnSpPr>
        <p:spPr>
          <a:xfrm flipH="1">
            <a:off x="6248400" y="1295400"/>
            <a:ext cx="228600" cy="3810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>
            <a:off x="6477000" y="1295400"/>
            <a:ext cx="1219200" cy="304800"/>
          </a:xfrm>
          <a:prstGeom prst="straightConnector1">
            <a:avLst/>
          </a:prstGeom>
          <a:ln w="254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6400801" y="0"/>
                <a:ext cx="2743199" cy="43877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GB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i="1">
                                  <a:latin typeface="Cambria Math"/>
                                </a:rPr>
                                <m:t>𝑧</m:t>
                              </m:r>
                            </m:e>
                            <m:sub>
                              <m:r>
                                <a:rPr lang="en-US" sz="1200" i="1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GB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i="1">
                                  <a:latin typeface="Cambria Math"/>
                                </a:rPr>
                                <m:t>𝑧</m:t>
                              </m:r>
                            </m:e>
                            <m:sub>
                              <m:r>
                                <a:rPr lang="en-US" sz="1200" i="1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  <m:r>
                        <a:rPr lang="en-US" sz="1200" i="1">
                          <a:latin typeface="Cambria Math"/>
                        </a:rPr>
                        <m:t> =</m:t>
                      </m:r>
                      <m:f>
                        <m:f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  <m:d>
                        <m:d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𝑐𝑜𝑠</m:t>
                          </m:r>
                          <m:d>
                            <m:d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b="0" i="1" smtClean="0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b="0" i="1" smtClean="0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1200" b="0" i="1" smtClean="0">
                                  <a:latin typeface="Cambria Math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b="0" i="1" smtClean="0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b="0" i="1" smtClean="0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  <m:r>
                            <a:rPr lang="en-US" sz="12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𝑖𝑠𝑖𝑛</m:t>
                          </m:r>
                          <m:d>
                            <m:d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i="1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1200" i="1">
                                  <a:latin typeface="Cambria Math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i="1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0801" y="0"/>
                <a:ext cx="2743199" cy="438774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Title 1"/>
          <p:cNvSpPr>
            <a:spLocks noGrp="1"/>
          </p:cNvSpPr>
          <p:nvPr>
            <p:ph type="title"/>
          </p:nvPr>
        </p:nvSpPr>
        <p:spPr>
          <a:xfrm>
            <a:off x="619941" y="147412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Argand Diagrams</a:t>
            </a:r>
          </a:p>
        </p:txBody>
      </p:sp>
    </p:spTree>
    <p:extLst>
      <p:ext uri="{BB962C8B-B14F-4D97-AF65-F5344CB8AC3E}">
        <p14:creationId xmlns:p14="http://schemas.microsoft.com/office/powerpoint/2010/main" val="1156549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4" grpId="0"/>
      <p:bldP spid="25" grpId="0"/>
      <p:bldP spid="26" grpId="0"/>
      <p:bldP spid="27" grpId="0"/>
      <p:bldP spid="28" grpId="0"/>
      <p:bldP spid="29" grpId="0"/>
      <p:bldP spid="30" grpId="0" animBg="1"/>
      <p:bldP spid="32" grpId="0" animBg="1"/>
      <p:bldP spid="33" grpId="0" animBg="1"/>
      <p:bldP spid="49" grpId="0" animBg="1"/>
      <p:bldP spid="50" grpId="0" animBg="1"/>
      <p:bldP spid="51" grpId="0"/>
      <p:bldP spid="52" grpId="0"/>
      <p:bldP spid="53" grpId="0"/>
      <p:bldP spid="54" grpId="0"/>
      <p:bldP spid="6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5052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anose="030F0702030302020204" pitchFamily="66" charset="0"/>
              </a:rPr>
              <a:t>You need to know how multiplying and dividing affects both the modulus and argument of the resulting complex number</a:t>
            </a: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anose="030F0702030302020204" pitchFamily="66" charset="0"/>
              </a:rPr>
              <a:t>Express the following calculation in the form x + </a:t>
            </a:r>
            <a:r>
              <a:rPr lang="en-US" sz="1400" dirty="0" err="1">
                <a:latin typeface="Comic Sans MS" panose="030F0702030302020204" pitchFamily="66" charset="0"/>
              </a:rPr>
              <a:t>iy</a:t>
            </a:r>
            <a:r>
              <a:rPr lang="en-US" sz="1400" dirty="0">
                <a:latin typeface="Comic Sans MS" panose="030F0702030302020204" pitchFamily="66" charset="0"/>
              </a:rPr>
              <a:t>:</a:t>
            </a: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724980" y="6550223"/>
            <a:ext cx="4235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2D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0" y="0"/>
                <a:ext cx="2932139" cy="300788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𝑧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𝑧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n-US" sz="1200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𝑟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𝑟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d>
                        <m:d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𝑐𝑜𝑠</m:t>
                          </m:r>
                          <m:d>
                            <m:d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b="0" i="1" smtClean="0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b="0" i="1" smtClean="0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1200" b="0" i="1" smtClean="0">
                                  <a:latin typeface="Cambria Math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b="0" i="1" smtClean="0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b="0" i="1" smtClean="0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  <m:r>
                            <a:rPr lang="en-US" sz="12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𝑖𝑠𝑖𝑛</m:t>
                          </m:r>
                          <m:d>
                            <m:d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b="0" i="1" smtClean="0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b="0" i="1" smtClean="0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1200" b="0" i="1" smtClean="0">
                                  <a:latin typeface="Cambria Math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b="0" i="1" smtClean="0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b="0" i="1" smtClean="0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2932139" cy="300788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990600" y="3276600"/>
                <a:ext cx="2132763" cy="9339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GB" sz="160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1600" b="0" i="1" smtClean="0">
                                  <a:latin typeface="Cambria Math"/>
                                </a:rPr>
                                <m:t>2</m:t>
                              </m:r>
                            </m:e>
                          </m:rad>
                          <m:d>
                            <m:dPr>
                              <m:ctrlPr>
                                <a:rPr lang="en-GB" sz="16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600" b="0" i="1" smtClean="0">
                                  <a:latin typeface="Cambria Math"/>
                                </a:rPr>
                                <m:t>𝑐𝑜𝑠</m:t>
                              </m:r>
                              <m:f>
                                <m:fPr>
                                  <m:ctrlPr>
                                    <a:rPr lang="en-GB" sz="16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latin typeface="Cambria Math"/>
                                      <a:ea typeface="Cambria Math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latin typeface="Cambria Math"/>
                                    </a:rPr>
                                    <m:t>12</m:t>
                                  </m:r>
                                </m:den>
                              </m:f>
                              <m:r>
                                <a:rPr lang="en-GB" sz="1600" b="0" i="1" smtClean="0">
                                  <a:latin typeface="Cambria Math"/>
                                </a:rPr>
                                <m:t>+</m:t>
                              </m:r>
                              <m:r>
                                <a:rPr lang="en-GB" sz="1600" b="0" i="1" smtClean="0">
                                  <a:latin typeface="Cambria Math"/>
                                </a:rPr>
                                <m:t>𝑖𝑠𝑖𝑛</m:t>
                              </m:r>
                              <m:f>
                                <m:fPr>
                                  <m:ctrlPr>
                                    <a:rPr lang="en-GB" sz="16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latin typeface="Cambria Math"/>
                                      <a:ea typeface="Cambria Math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latin typeface="Cambria Math"/>
                                    </a:rPr>
                                    <m:t>12</m:t>
                                  </m:r>
                                </m:den>
                              </m:f>
                            </m:e>
                          </m:d>
                        </m:num>
                        <m:den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  <m:d>
                            <m:dPr>
                              <m:ctrlP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600" b="0" i="1" smtClean="0">
                                  <a:latin typeface="Cambria Math"/>
                                </a:rPr>
                                <m:t>𝑐𝑜𝑠</m:t>
                              </m:r>
                              <m:f>
                                <m:fPr>
                                  <m:ctrlPr>
                                    <a:rPr lang="en-GB" sz="16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latin typeface="Cambria Math"/>
                                    </a:rPr>
                                    <m:t>5</m:t>
                                  </m:r>
                                  <m:r>
                                    <a:rPr lang="en-GB" sz="1600" b="0" i="1" smtClean="0">
                                      <a:latin typeface="Cambria Math"/>
                                      <a:ea typeface="Cambria Math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latin typeface="Cambria Math"/>
                                    </a:rPr>
                                    <m:t>6</m:t>
                                  </m:r>
                                </m:den>
                              </m:f>
                              <m:r>
                                <a:rPr lang="en-GB" sz="1600" b="0" i="1" smtClean="0">
                                  <a:latin typeface="Cambria Math"/>
                                </a:rPr>
                                <m:t>+</m:t>
                              </m:r>
                              <m:r>
                                <a:rPr lang="en-GB" sz="1600" b="0" i="1" smtClean="0">
                                  <a:latin typeface="Cambria Math"/>
                                </a:rPr>
                                <m:t>𝑖𝑠𝑖𝑛</m:t>
                              </m:r>
                              <m:f>
                                <m:fPr>
                                  <m:ctrlPr>
                                    <a:rPr lang="en-GB" sz="16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latin typeface="Cambria Math"/>
                                    </a:rPr>
                                    <m:t>5</m:t>
                                  </m:r>
                                  <m:r>
                                    <a:rPr lang="en-GB" sz="1600" b="0" i="1" smtClean="0">
                                      <a:latin typeface="Cambria Math"/>
                                      <a:ea typeface="Cambria Math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latin typeface="Cambria Math"/>
                                    </a:rPr>
                                    <m:t>6</m:t>
                                  </m:r>
                                </m:den>
                              </m:f>
                            </m:e>
                          </m:d>
                        </m:den>
                      </m:f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3276600"/>
                <a:ext cx="2132763" cy="93391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892138" y="1524000"/>
                <a:ext cx="1887696" cy="82862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GB" sz="140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1400" b="0" i="1" smtClean="0">
                                  <a:latin typeface="Cambria Math"/>
                                </a:rPr>
                                <m:t>2</m:t>
                              </m:r>
                            </m:e>
                          </m:rad>
                          <m:d>
                            <m:dPr>
                              <m:ctrlPr>
                                <a:rPr lang="en-GB" sz="14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400" b="0" i="1" smtClean="0">
                                  <a:latin typeface="Cambria Math"/>
                                </a:rPr>
                                <m:t>𝑐𝑜𝑠</m:t>
                              </m:r>
                              <m:f>
                                <m:fPr>
                                  <m:ctrlPr>
                                    <a:rPr lang="en-GB" sz="1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400" b="0" i="1" smtClean="0">
                                      <a:latin typeface="Cambria Math"/>
                                      <a:ea typeface="Cambria Math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GB" sz="1400" b="0" i="1" smtClean="0">
                                      <a:latin typeface="Cambria Math"/>
                                    </a:rPr>
                                    <m:t>12</m:t>
                                  </m:r>
                                </m:den>
                              </m:f>
                              <m:r>
                                <a:rPr lang="en-GB" sz="1400" b="0" i="1" smtClean="0">
                                  <a:latin typeface="Cambria Math"/>
                                </a:rPr>
                                <m:t>+</m:t>
                              </m:r>
                              <m:r>
                                <a:rPr lang="en-GB" sz="1400" b="0" i="1" smtClean="0">
                                  <a:latin typeface="Cambria Math"/>
                                </a:rPr>
                                <m:t>𝑖𝑠𝑖𝑛</m:t>
                              </m:r>
                              <m:f>
                                <m:fPr>
                                  <m:ctrlPr>
                                    <a:rPr lang="en-GB" sz="1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400" b="0" i="1" smtClean="0">
                                      <a:latin typeface="Cambria Math"/>
                                      <a:ea typeface="Cambria Math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GB" sz="1400" b="0" i="1" smtClean="0">
                                      <a:latin typeface="Cambria Math"/>
                                    </a:rPr>
                                    <m:t>12</m:t>
                                  </m:r>
                                </m:den>
                              </m:f>
                            </m:e>
                          </m:d>
                        </m:num>
                        <m:den>
                          <m:r>
                            <a:rPr lang="en-GB" sz="1400" b="0" i="1" smtClean="0">
                              <a:latin typeface="Cambria Math"/>
                            </a:rPr>
                            <m:t>2</m:t>
                          </m:r>
                          <m:d>
                            <m:dPr>
                              <m:ctrlP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400" b="0" i="1" smtClean="0">
                                  <a:latin typeface="Cambria Math"/>
                                </a:rPr>
                                <m:t>𝑐𝑜𝑠</m:t>
                              </m:r>
                              <m:f>
                                <m:fPr>
                                  <m:ctrlPr>
                                    <a:rPr lang="en-GB" sz="1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400" b="0" i="1" smtClean="0">
                                      <a:latin typeface="Cambria Math"/>
                                    </a:rPr>
                                    <m:t>5</m:t>
                                  </m:r>
                                  <m:r>
                                    <a:rPr lang="en-GB" sz="1400" b="0" i="1" smtClean="0">
                                      <a:latin typeface="Cambria Math"/>
                                      <a:ea typeface="Cambria Math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GB" sz="1400" b="0" i="1" smtClean="0">
                                      <a:latin typeface="Cambria Math"/>
                                    </a:rPr>
                                    <m:t>6</m:t>
                                  </m:r>
                                </m:den>
                              </m:f>
                              <m:r>
                                <a:rPr lang="en-GB" sz="1400" b="0" i="1" smtClean="0">
                                  <a:latin typeface="Cambria Math"/>
                                </a:rPr>
                                <m:t>+</m:t>
                              </m:r>
                              <m:r>
                                <a:rPr lang="en-GB" sz="1400" b="0" i="1" smtClean="0">
                                  <a:latin typeface="Cambria Math"/>
                                </a:rPr>
                                <m:t>𝑖𝑠𝑖𝑛</m:t>
                              </m:r>
                              <m:f>
                                <m:fPr>
                                  <m:ctrlPr>
                                    <a:rPr lang="en-GB" sz="1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400" b="0" i="1" smtClean="0">
                                      <a:latin typeface="Cambria Math"/>
                                    </a:rPr>
                                    <m:t>5</m:t>
                                  </m:r>
                                  <m:r>
                                    <a:rPr lang="en-GB" sz="1400" b="0" i="1" smtClean="0">
                                      <a:latin typeface="Cambria Math"/>
                                      <a:ea typeface="Cambria Math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GB" sz="1400" b="0" i="1" smtClean="0">
                                      <a:latin typeface="Cambria Math"/>
                                    </a:rPr>
                                    <m:t>6</m:t>
                                  </m:r>
                                </m:den>
                              </m:f>
                            </m:e>
                          </m:d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92138" y="1524000"/>
                <a:ext cx="1887696" cy="828625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3892138" y="2550226"/>
                <a:ext cx="442044" cy="5448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GB" sz="140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1400" b="0" i="1" smtClean="0">
                                  <a:latin typeface="Cambria Math"/>
                                </a:rPr>
                                <m:t>2</m:t>
                              </m:r>
                            </m:e>
                          </m:rad>
                        </m:num>
                        <m:den>
                          <m:r>
                            <a:rPr lang="en-GB" sz="14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92138" y="2550226"/>
                <a:ext cx="442044" cy="544829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4108863" y="2521528"/>
                <a:ext cx="2941959" cy="64915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𝑐𝑜𝑠</m:t>
                          </m:r>
                          <m:d>
                            <m:dPr>
                              <m:ctrlP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1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400" b="0" i="1" smtClean="0">
                                      <a:latin typeface="Cambria Math"/>
                                      <a:ea typeface="Cambria Math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GB" sz="1400" b="0" i="1" smtClean="0">
                                      <a:latin typeface="Cambria Math"/>
                                    </a:rPr>
                                    <m:t>12</m:t>
                                  </m:r>
                                </m:den>
                              </m:f>
                              <m:r>
                                <a:rPr lang="en-GB" sz="1400" b="0" i="1" smtClean="0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1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400" b="0" i="1" smtClean="0">
                                      <a:latin typeface="Cambria Math"/>
                                    </a:rPr>
                                    <m:t>5</m:t>
                                  </m:r>
                                  <m:r>
                                    <a:rPr lang="en-GB" sz="1400" b="0" i="1" smtClean="0">
                                      <a:latin typeface="Cambria Math"/>
                                      <a:ea typeface="Cambria Math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GB" sz="1400" b="0" i="1" smtClean="0">
                                      <a:latin typeface="Cambria Math"/>
                                    </a:rPr>
                                    <m:t>6</m:t>
                                  </m:r>
                                </m:den>
                              </m:f>
                            </m:e>
                          </m:d>
                          <m:r>
                            <a:rPr lang="en-GB" sz="14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𝑖𝑠𝑖𝑛</m:t>
                          </m:r>
                          <m:d>
                            <m:dPr>
                              <m:ctrlP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1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400" i="1">
                                      <a:latin typeface="Cambria Math"/>
                                      <a:ea typeface="Cambria Math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GB" sz="1400" i="1">
                                      <a:latin typeface="Cambria Math"/>
                                    </a:rPr>
                                    <m:t>12</m:t>
                                  </m:r>
                                </m:den>
                              </m:f>
                              <m:r>
                                <a:rPr lang="en-GB" sz="1400" i="1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1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400" i="1">
                                      <a:latin typeface="Cambria Math"/>
                                    </a:rPr>
                                    <m:t>5</m:t>
                                  </m:r>
                                  <m:r>
                                    <a:rPr lang="en-GB" sz="1400" i="1">
                                      <a:latin typeface="Cambria Math"/>
                                      <a:ea typeface="Cambria Math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GB" sz="1400" i="1">
                                      <a:latin typeface="Cambria Math"/>
                                    </a:rPr>
                                    <m:t>6</m:t>
                                  </m:r>
                                </m:den>
                              </m:f>
                            </m:e>
                          </m:d>
                        </m:e>
                      </m: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08863" y="2521528"/>
                <a:ext cx="2941959" cy="64915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3890160" y="3391395"/>
                <a:ext cx="442044" cy="5448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GB" sz="140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1400" b="0" i="1" smtClean="0">
                                  <a:latin typeface="Cambria Math"/>
                                </a:rPr>
                                <m:t>2</m:t>
                              </m:r>
                            </m:e>
                          </m:rad>
                        </m:num>
                        <m:den>
                          <m:r>
                            <a:rPr lang="en-GB" sz="14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90160" y="3391395"/>
                <a:ext cx="442044" cy="544829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4106885" y="3362697"/>
                <a:ext cx="2444772" cy="64915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𝑐𝑜𝑠</m:t>
                          </m:r>
                          <m:d>
                            <m:dPr>
                              <m:ctrlP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400" b="0" i="1" smtClean="0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1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400" b="0" i="1" smtClean="0">
                                      <a:latin typeface="Cambria Math"/>
                                    </a:rPr>
                                    <m:t>3</m:t>
                                  </m:r>
                                  <m:r>
                                    <a:rPr lang="en-GB" sz="1400" b="0" i="1" smtClean="0">
                                      <a:latin typeface="Cambria Math"/>
                                      <a:ea typeface="Cambria Math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GB" sz="1400" b="0" i="1" smtClean="0">
                                      <a:latin typeface="Cambria Math"/>
                                    </a:rPr>
                                    <m:t>4</m:t>
                                  </m:r>
                                </m:den>
                              </m:f>
                            </m:e>
                          </m:d>
                          <m:r>
                            <a:rPr lang="en-GB" sz="14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𝑖𝑠𝑖𝑛</m:t>
                          </m:r>
                          <m:d>
                            <m:dPr>
                              <m:ctrlP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400" i="1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1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400" b="0" i="1" smtClean="0">
                                      <a:latin typeface="Cambria Math"/>
                                    </a:rPr>
                                    <m:t>3</m:t>
                                  </m:r>
                                  <m:r>
                                    <a:rPr lang="en-GB" sz="1400" i="1">
                                      <a:latin typeface="Cambria Math"/>
                                      <a:ea typeface="Cambria Math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GB" sz="1400" b="0" i="1" smtClean="0">
                                      <a:latin typeface="Cambria Math"/>
                                      <a:ea typeface="Cambria Math"/>
                                    </a:rPr>
                                    <m:t>4</m:t>
                                  </m:r>
                                </m:den>
                              </m:f>
                            </m:e>
                          </m:d>
                        </m:e>
                      </m: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06885" y="3362697"/>
                <a:ext cx="2444772" cy="649152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3888181" y="4220688"/>
                <a:ext cx="442044" cy="5448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GB" sz="140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1400" b="0" i="1" smtClean="0">
                                  <a:latin typeface="Cambria Math"/>
                                </a:rPr>
                                <m:t>2</m:t>
                              </m:r>
                            </m:e>
                          </m:rad>
                        </m:num>
                        <m:den>
                          <m:r>
                            <a:rPr lang="en-GB" sz="14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8181" y="4220688"/>
                <a:ext cx="442044" cy="544829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4104906" y="4191990"/>
                <a:ext cx="1785169" cy="64915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400" i="1">
                              <a:latin typeface="Cambria Math"/>
                            </a:rPr>
                            <m:t>−</m:t>
                          </m:r>
                          <m:f>
                            <m:fPr>
                              <m:ctrlPr>
                                <a:rPr lang="en-GB" sz="1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400" b="0" i="1" smtClean="0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en-GB" sz="1400" i="1" smtClean="0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400" b="0" i="1" smtClean="0">
                                      <a:latin typeface="Cambria Math"/>
                                      <a:ea typeface="Cambria Math"/>
                                    </a:rPr>
                                    <m:t>2</m:t>
                                  </m:r>
                                </m:e>
                              </m:rad>
                            </m:den>
                          </m:f>
                          <m:r>
                            <a:rPr lang="en-GB" sz="14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𝑖</m:t>
                          </m:r>
                          <m:d>
                            <m:dPr>
                              <m:ctrlP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400" b="0" i="1" smtClean="0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1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400" b="0" i="1" smtClean="0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ad>
                                    <m:radPr>
                                      <m:degHide m:val="on"/>
                                      <m:ctrlPr>
                                        <a:rPr lang="en-GB" sz="1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GB" sz="1400" b="0" i="1" smtClean="0">
                                          <a:latin typeface="Cambria Math"/>
                                        </a:rPr>
                                        <m:t>2</m:t>
                                      </m:r>
                                    </m:e>
                                  </m:rad>
                                </m:den>
                              </m:f>
                            </m:e>
                          </m:d>
                        </m:e>
                      </m: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04906" y="4191990"/>
                <a:ext cx="1785169" cy="649152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3889171" y="5021284"/>
                <a:ext cx="1078821" cy="49564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=</m:t>
                      </m:r>
                      <m:r>
                        <a:rPr lang="en-GB" sz="1400" i="1" smtClean="0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GB" sz="14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GB" sz="1400" b="0" i="1" smtClean="0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GB" sz="14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GB" sz="1400" b="0" i="1" smtClean="0">
                          <a:latin typeface="Cambria Math"/>
                        </a:rPr>
                        <m:t>𝑖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9171" y="5021284"/>
                <a:ext cx="1078821" cy="495649"/>
              </a:xfrm>
              <a:prstGeom prst="rect">
                <a:avLst/>
              </a:prstGeom>
              <a:blipFill rotWithShape="1">
                <a:blip r:embed="rId14"/>
                <a:stretch>
                  <a:fillRect b="-123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Arc 18"/>
          <p:cNvSpPr/>
          <p:nvPr/>
        </p:nvSpPr>
        <p:spPr>
          <a:xfrm>
            <a:off x="6839198" y="2045524"/>
            <a:ext cx="312718" cy="700647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TextBox 19"/>
          <p:cNvSpPr txBox="1"/>
          <p:nvPr/>
        </p:nvSpPr>
        <p:spPr>
          <a:xfrm>
            <a:off x="7089568" y="1953491"/>
            <a:ext cx="21613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Combine using one of the rules above</a:t>
            </a:r>
          </a:p>
          <a:p>
            <a:pPr marL="171450" indent="-171450" algn="ctr">
              <a:buFont typeface="Wingdings"/>
              <a:buChar char="à"/>
            </a:pPr>
            <a:r>
              <a:rPr lang="en-US" sz="1200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Divide the moduli</a:t>
            </a:r>
          </a:p>
          <a:p>
            <a:pPr marL="171450" indent="-171450" algn="ctr">
              <a:buFont typeface="Wingdings"/>
              <a:buChar char="à"/>
            </a:pPr>
            <a:r>
              <a:rPr lang="en-US" sz="1200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 Subtract the arguments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1" name="Arc 20"/>
          <p:cNvSpPr/>
          <p:nvPr/>
        </p:nvSpPr>
        <p:spPr>
          <a:xfrm>
            <a:off x="6837219" y="2898568"/>
            <a:ext cx="312718" cy="700647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Arc 21"/>
          <p:cNvSpPr/>
          <p:nvPr/>
        </p:nvSpPr>
        <p:spPr>
          <a:xfrm>
            <a:off x="6324601" y="3751613"/>
            <a:ext cx="312718" cy="700647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Arc 22"/>
          <p:cNvSpPr/>
          <p:nvPr/>
        </p:nvSpPr>
        <p:spPr>
          <a:xfrm>
            <a:off x="5669478" y="4545280"/>
            <a:ext cx="312718" cy="700647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7087589" y="3099461"/>
            <a:ext cx="83325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Simplify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602682" y="3833752"/>
            <a:ext cx="18169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You can work out the sin and </a:t>
            </a:r>
            <a:r>
              <a:rPr lang="en-US" sz="1200" dirty="0" err="1">
                <a:solidFill>
                  <a:srgbClr val="FF0000"/>
                </a:solidFill>
                <a:latin typeface="Comic Sans MS" pitchFamily="66" charset="0"/>
              </a:rPr>
              <a:t>cos</a:t>
            </a:r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 parts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935685" y="4762006"/>
            <a:ext cx="1118259" cy="2849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Multiply out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cxnSp>
        <p:nvCxnSpPr>
          <p:cNvPr id="27" name="Straight Arrow Connector 26"/>
          <p:cNvCxnSpPr/>
          <p:nvPr/>
        </p:nvCxnSpPr>
        <p:spPr>
          <a:xfrm flipH="1" flipV="1">
            <a:off x="8261070" y="560121"/>
            <a:ext cx="229787" cy="746165"/>
          </a:xfrm>
          <a:prstGeom prst="straightConnector1">
            <a:avLst/>
          </a:prstGeom>
          <a:ln w="60325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6400801" y="0"/>
                <a:ext cx="2743199" cy="43877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GB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i="1">
                                  <a:latin typeface="Cambria Math"/>
                                </a:rPr>
                                <m:t>𝑧</m:t>
                              </m:r>
                            </m:e>
                            <m:sub>
                              <m:r>
                                <a:rPr lang="en-US" sz="1200" i="1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GB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i="1">
                                  <a:latin typeface="Cambria Math"/>
                                </a:rPr>
                                <m:t>𝑧</m:t>
                              </m:r>
                            </m:e>
                            <m:sub>
                              <m:r>
                                <a:rPr lang="en-US" sz="1200" i="1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  <m:r>
                        <a:rPr lang="en-US" sz="1200" i="1">
                          <a:latin typeface="Cambria Math"/>
                        </a:rPr>
                        <m:t> =</m:t>
                      </m:r>
                      <m:f>
                        <m:f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  <m:d>
                        <m:d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𝑐𝑜𝑠</m:t>
                          </m:r>
                          <m:d>
                            <m:d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b="0" i="1" smtClean="0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b="0" i="1" smtClean="0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1200" b="0" i="1" smtClean="0">
                                  <a:latin typeface="Cambria Math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b="0" i="1" smtClean="0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b="0" i="1" smtClean="0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  <m:r>
                            <a:rPr lang="en-US" sz="12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𝑖𝑠𝑖𝑛</m:t>
                          </m:r>
                          <m:d>
                            <m:d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i="1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1200" i="1">
                                  <a:latin typeface="Cambria Math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i="1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0801" y="0"/>
                <a:ext cx="2743199" cy="438774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19941" y="147412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Argand Diagrams</a:t>
            </a:r>
          </a:p>
        </p:txBody>
      </p:sp>
    </p:spTree>
    <p:extLst>
      <p:ext uri="{BB962C8B-B14F-4D97-AF65-F5344CB8AC3E}">
        <p14:creationId xmlns:p14="http://schemas.microsoft.com/office/powerpoint/2010/main" val="2674630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0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 animBg="1"/>
      <p:bldP spid="21" grpId="0" animBg="1"/>
      <p:bldP spid="22" grpId="0" animBg="1"/>
      <p:bldP spid="23" grpId="0" animBg="1"/>
      <p:bldP spid="24" grpId="0"/>
      <p:bldP spid="25" grpId="0"/>
      <p:bldP spid="2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DB8E39B-EA44-453A-8CF7-C32DCB1EA9A9}"/>
              </a:ext>
            </a:extLst>
          </p:cNvPr>
          <p:cNvSpPr/>
          <p:nvPr/>
        </p:nvSpPr>
        <p:spPr>
          <a:xfrm>
            <a:off x="2036195" y="2567846"/>
            <a:ext cx="5195974" cy="2100575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en-US" altLang="ja-JP" sz="6600" b="1" dirty="0">
                <a:ln w="38100">
                  <a:solidFill>
                    <a:srgbClr val="7030A0"/>
                  </a:solidFill>
                  <a:prstDash val="solid"/>
                </a:ln>
                <a:solidFill>
                  <a:srgbClr val="00B0F0"/>
                </a:solidFill>
                <a:latin typeface="Javanese Text" panose="02000000000000000000" pitchFamily="2" charset="0"/>
                <a:ea typeface="HGGyoshotai" panose="03000609000000000000" pitchFamily="65" charset="-128"/>
                <a:cs typeface="Segoe UI Black" panose="020B0A02040204020203" pitchFamily="34" charset="0"/>
              </a:rPr>
              <a:t>Teachings for </a:t>
            </a:r>
          </a:p>
          <a:p>
            <a:pPr algn="ctr"/>
            <a:r>
              <a:rPr lang="en-US" altLang="ja-JP" sz="6600" b="1" dirty="0">
                <a:ln w="38100">
                  <a:solidFill>
                    <a:srgbClr val="7030A0"/>
                  </a:solidFill>
                  <a:prstDash val="solid"/>
                </a:ln>
                <a:solidFill>
                  <a:srgbClr val="00B0F0"/>
                </a:solidFill>
                <a:latin typeface="Javanese Text" panose="02000000000000000000" pitchFamily="2" charset="0"/>
                <a:ea typeface="HGGyoshotai" panose="03000609000000000000" pitchFamily="65" charset="-128"/>
                <a:cs typeface="Segoe UI Black" panose="020B0A02040204020203" pitchFamily="34" charset="0"/>
              </a:rPr>
              <a:t>Exercise 2E</a:t>
            </a:r>
            <a:endParaRPr lang="ja-JP" altLang="en-US" sz="6600" b="1" dirty="0">
              <a:ln w="38100">
                <a:solidFill>
                  <a:srgbClr val="7030A0"/>
                </a:solidFill>
                <a:prstDash val="solid"/>
              </a:ln>
              <a:solidFill>
                <a:srgbClr val="00B0F0"/>
              </a:solidFill>
              <a:latin typeface="Javanese Text" panose="02000000000000000000" pitchFamily="2" charset="0"/>
              <a:ea typeface="HGGyoshotai" panose="03000609000000000000" pitchFamily="65" charset="-128"/>
              <a:cs typeface="Segoe UI Black" panose="020B0A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046768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65463" y="1541417"/>
                <a:ext cx="3744685" cy="4635546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en-US" sz="1600" b="1" dirty="0">
                    <a:latin typeface="Comic Sans MS" panose="030F0702030302020204" pitchFamily="66" charset="0"/>
                  </a:rPr>
                  <a:t>Complex numbers can be used to represent Loci on a Argand Diagram</a:t>
                </a:r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600" dirty="0">
                    <a:latin typeface="Comic Sans MS" panose="030F0702030302020204" pitchFamily="66" charset="0"/>
                  </a:rPr>
                  <a:t>For two complex numbers,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16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16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𝑖𝑦</m:t>
                        </m:r>
                      </m:e>
                      <m:sub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1600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1600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𝑖𝑦</m:t>
                        </m:r>
                      </m:e>
                      <m:sub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, the value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GB" sz="16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GB" sz="16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  <m:t>𝑧</m:t>
                            </m:r>
                          </m:e>
                          <m:sub>
                            <m: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  <m:t>𝑧</m:t>
                            </m:r>
                          </m:e>
                          <m:sub>
                            <m: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 represents the distance between the points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1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1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 on an Argand diagram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65463" y="1541417"/>
                <a:ext cx="3744685" cy="4635546"/>
              </a:xfrm>
              <a:blipFill>
                <a:blip r:embed="rId2"/>
                <a:stretch>
                  <a:fillRect l="-814" t="-789" r="-586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19941" y="147412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Argand Diagrams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 flipV="1">
            <a:off x="6766560" y="1175657"/>
            <a:ext cx="0" cy="3387634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rot="5400000" flipV="1">
            <a:off x="6736080" y="1249680"/>
            <a:ext cx="0" cy="3387634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Group 12"/>
          <p:cNvGrpSpPr/>
          <p:nvPr/>
        </p:nvGrpSpPr>
        <p:grpSpPr>
          <a:xfrm>
            <a:off x="7354390" y="1332412"/>
            <a:ext cx="126274" cy="126273"/>
            <a:chOff x="7380515" y="3683726"/>
            <a:chExt cx="126274" cy="126273"/>
          </a:xfrm>
        </p:grpSpPr>
        <p:cxnSp>
          <p:nvCxnSpPr>
            <p:cNvPr id="11" name="Straight Connector 10"/>
            <p:cNvCxnSpPr/>
            <p:nvPr/>
          </p:nvCxnSpPr>
          <p:spPr>
            <a:xfrm>
              <a:off x="7384869" y="3683726"/>
              <a:ext cx="121920" cy="12192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7380515" y="3688079"/>
              <a:ext cx="121920" cy="12192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/>
          <p:cNvGrpSpPr/>
          <p:nvPr/>
        </p:nvGrpSpPr>
        <p:grpSpPr>
          <a:xfrm>
            <a:off x="8142515" y="2416629"/>
            <a:ext cx="126274" cy="126273"/>
            <a:chOff x="7380515" y="3683726"/>
            <a:chExt cx="126274" cy="126273"/>
          </a:xfrm>
        </p:grpSpPr>
        <p:cxnSp>
          <p:nvCxnSpPr>
            <p:cNvPr id="15" name="Straight Connector 14"/>
            <p:cNvCxnSpPr/>
            <p:nvPr/>
          </p:nvCxnSpPr>
          <p:spPr>
            <a:xfrm>
              <a:off x="7384869" y="3683726"/>
              <a:ext cx="121920" cy="12192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flipH="1">
              <a:off x="7380515" y="3688079"/>
              <a:ext cx="121920" cy="12192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7067005" y="1031966"/>
                <a:ext cx="958596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𝒛</m:t>
                          </m:r>
                        </m:e>
                        <m:sub>
                          <m:r>
                            <a:rPr lang="en-US" sz="1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sz="12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12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sz="1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sz="12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12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𝒊𝒚</m:t>
                          </m:r>
                        </m:e>
                        <m:sub>
                          <m:r>
                            <a:rPr lang="en-US" sz="1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en-GB" sz="12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67005" y="1031966"/>
                <a:ext cx="958596" cy="184666"/>
              </a:xfrm>
              <a:prstGeom prst="rect">
                <a:avLst/>
              </a:prstGeom>
              <a:blipFill>
                <a:blip r:embed="rId3"/>
                <a:stretch>
                  <a:fillRect l="-1266" r="-633" b="-2903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8159930" y="2569029"/>
                <a:ext cx="958596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𝒛</m:t>
                          </m:r>
                        </m:e>
                        <m:sub>
                          <m:r>
                            <a:rPr lang="en-US" sz="12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12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12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sz="12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12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12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𝒊𝒚</m:t>
                          </m:r>
                        </m:e>
                        <m:sub>
                          <m:r>
                            <a:rPr lang="en-US" sz="12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en-GB" sz="12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59930" y="2569029"/>
                <a:ext cx="958596" cy="184666"/>
              </a:xfrm>
              <a:prstGeom prst="rect">
                <a:avLst/>
              </a:prstGeom>
              <a:blipFill>
                <a:blip r:embed="rId4"/>
                <a:stretch>
                  <a:fillRect l="-1911" r="-637" b="-2903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7450181" y="2695303"/>
                <a:ext cx="189154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𝒛</m:t>
                          </m:r>
                        </m:e>
                        <m:sub>
                          <m:r>
                            <a:rPr lang="en-US" sz="12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en-GB" sz="12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50181" y="2695303"/>
                <a:ext cx="189154" cy="184666"/>
              </a:xfrm>
              <a:prstGeom prst="rect">
                <a:avLst/>
              </a:prstGeom>
              <a:blipFill>
                <a:blip r:embed="rId5"/>
                <a:stretch>
                  <a:fillRect l="-9677" r="-9677" b="-1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6886942" y="1870996"/>
                <a:ext cx="189154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𝒛</m:t>
                          </m:r>
                        </m:e>
                        <m:sub>
                          <m:r>
                            <a:rPr lang="en-US" sz="1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en-GB" sz="12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86942" y="1870996"/>
                <a:ext cx="189154" cy="184666"/>
              </a:xfrm>
              <a:prstGeom prst="rect">
                <a:avLst/>
              </a:prstGeom>
              <a:blipFill>
                <a:blip r:embed="rId6"/>
                <a:stretch>
                  <a:fillRect l="-12903" r="-6452" b="-13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7865091" y="1734071"/>
                <a:ext cx="526811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𝒛</m:t>
                          </m:r>
                        </m:e>
                        <m:sub>
                          <m:r>
                            <a:rPr lang="en-US" sz="1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sz="12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12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𝒛</m:t>
                          </m:r>
                        </m:e>
                        <m:sub>
                          <m:r>
                            <a:rPr lang="en-US" sz="1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en-GB" sz="12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65091" y="1734071"/>
                <a:ext cx="526811" cy="184666"/>
              </a:xfrm>
              <a:prstGeom prst="rect">
                <a:avLst/>
              </a:prstGeom>
              <a:blipFill>
                <a:blip r:embed="rId7"/>
                <a:stretch>
                  <a:fillRect l="-3448" r="-2299" b="-1290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9" name="Group 38"/>
          <p:cNvGrpSpPr/>
          <p:nvPr/>
        </p:nvGrpSpPr>
        <p:grpSpPr>
          <a:xfrm>
            <a:off x="6766560" y="2481943"/>
            <a:ext cx="1436914" cy="452846"/>
            <a:chOff x="6766560" y="2481943"/>
            <a:chExt cx="1436914" cy="452846"/>
          </a:xfrm>
        </p:grpSpPr>
        <p:cxnSp>
          <p:nvCxnSpPr>
            <p:cNvPr id="20" name="Straight Connector 19"/>
            <p:cNvCxnSpPr/>
            <p:nvPr/>
          </p:nvCxnSpPr>
          <p:spPr>
            <a:xfrm flipV="1">
              <a:off x="6766560" y="2481943"/>
              <a:ext cx="1436914" cy="452846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flipH="1">
              <a:off x="7476373" y="2660970"/>
              <a:ext cx="161169" cy="52627"/>
            </a:xfrm>
            <a:prstGeom prst="line">
              <a:avLst/>
            </a:prstGeom>
            <a:ln w="25400">
              <a:solidFill>
                <a:srgbClr val="FF0000"/>
              </a:solidFill>
              <a:head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8" name="Group 37"/>
          <p:cNvGrpSpPr/>
          <p:nvPr/>
        </p:nvGrpSpPr>
        <p:grpSpPr>
          <a:xfrm>
            <a:off x="6762206" y="1384663"/>
            <a:ext cx="657497" cy="1545772"/>
            <a:chOff x="6762206" y="1384663"/>
            <a:chExt cx="657497" cy="1545772"/>
          </a:xfrm>
        </p:grpSpPr>
        <p:cxnSp>
          <p:nvCxnSpPr>
            <p:cNvPr id="21" name="Straight Connector 20"/>
            <p:cNvCxnSpPr/>
            <p:nvPr/>
          </p:nvCxnSpPr>
          <p:spPr>
            <a:xfrm flipV="1">
              <a:off x="6762206" y="1384663"/>
              <a:ext cx="657497" cy="1545772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flipH="1">
              <a:off x="7059743" y="2072201"/>
              <a:ext cx="64683" cy="165558"/>
            </a:xfrm>
            <a:prstGeom prst="line">
              <a:avLst/>
            </a:prstGeom>
            <a:ln w="25400">
              <a:solidFill>
                <a:srgbClr val="FF0000"/>
              </a:solidFill>
              <a:head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Group 36"/>
          <p:cNvGrpSpPr/>
          <p:nvPr/>
        </p:nvGrpSpPr>
        <p:grpSpPr>
          <a:xfrm>
            <a:off x="7428411" y="1384663"/>
            <a:ext cx="796835" cy="1084217"/>
            <a:chOff x="7428411" y="1384663"/>
            <a:chExt cx="796835" cy="1084217"/>
          </a:xfrm>
        </p:grpSpPr>
        <p:cxnSp>
          <p:nvCxnSpPr>
            <p:cNvPr id="25" name="Straight Connector 24"/>
            <p:cNvCxnSpPr/>
            <p:nvPr/>
          </p:nvCxnSpPr>
          <p:spPr>
            <a:xfrm>
              <a:off x="7428411" y="1384663"/>
              <a:ext cx="796835" cy="1084217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>
              <a:off x="7769110" y="1858403"/>
              <a:ext cx="107453" cy="140341"/>
            </a:xfrm>
            <a:prstGeom prst="line">
              <a:avLst/>
            </a:prstGeom>
            <a:ln w="25400">
              <a:solidFill>
                <a:srgbClr val="FF0000"/>
              </a:solidFill>
              <a:head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0" name="TextBox 39"/>
          <p:cNvSpPr txBox="1"/>
          <p:nvPr/>
        </p:nvSpPr>
        <p:spPr>
          <a:xfrm>
            <a:off x="8724980" y="6550223"/>
            <a:ext cx="4058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2E</a:t>
            </a:r>
          </a:p>
        </p:txBody>
      </p:sp>
    </p:spTree>
    <p:extLst>
      <p:ext uri="{BB962C8B-B14F-4D97-AF65-F5344CB8AC3E}">
        <p14:creationId xmlns:p14="http://schemas.microsoft.com/office/powerpoint/2010/main" val="4150092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23" grpId="0"/>
      <p:bldP spid="24" grpId="0"/>
      <p:bldP spid="27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65463" y="1541417"/>
                <a:ext cx="3744685" cy="4635546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en-US" sz="1600" b="1" dirty="0">
                    <a:latin typeface="Comic Sans MS" panose="030F0702030302020204" pitchFamily="66" charset="0"/>
                  </a:rPr>
                  <a:t>Complex numbers can be used to represent Loci on a Argand Diagram</a:t>
                </a:r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600" dirty="0">
                    <a:latin typeface="Comic Sans MS" panose="030F0702030302020204" pitchFamily="66" charset="0"/>
                  </a:rPr>
                  <a:t>For two complex numbers,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1600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1600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𝑖𝑦</m:t>
                        </m:r>
                      </m:e>
                      <m:sub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1600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1600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𝑖𝑦</m:t>
                        </m:r>
                      </m:e>
                      <m:sub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, the value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GB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GB" sz="1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i="1">
                                <a:latin typeface="Cambria Math" panose="02040503050406030204" pitchFamily="18" charset="0"/>
                              </a:rPr>
                              <m:t>𝑧</m:t>
                            </m:r>
                          </m:e>
                          <m:sub>
                            <m:r>
                              <a:rPr lang="en-US" sz="16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sz="1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i="1">
                                <a:latin typeface="Cambria Math" panose="02040503050406030204" pitchFamily="18" charset="0"/>
                              </a:rPr>
                              <m:t>𝑧</m:t>
                            </m:r>
                          </m:e>
                          <m:sub>
                            <m:r>
                              <a:rPr lang="en-US" sz="16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 represents the distance between the points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 on an Argand diagram</a:t>
                </a:r>
              </a:p>
              <a:p>
                <a:pPr marL="0" indent="0" algn="ctr">
                  <a:buNone/>
                </a:pPr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600" dirty="0">
                    <a:latin typeface="Comic Sans MS" panose="030F0702030302020204" pitchFamily="66" charset="0"/>
                  </a:rPr>
                  <a:t>Using the result above, we can replace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 with the </a:t>
                </a:r>
                <a:r>
                  <a:rPr lang="en-GB" sz="1600" u="sng" dirty="0">
                    <a:latin typeface="Comic Sans MS" panose="030F0702030302020204" pitchFamily="66" charset="0"/>
                  </a:rPr>
                  <a:t>variable</a:t>
                </a:r>
                <a:r>
                  <a:rPr lang="en-GB" sz="1600" dirty="0">
                    <a:latin typeface="Comic Sans MS" panose="030F0702030302020204" pitchFamily="66" charset="0"/>
                  </a:rPr>
                  <a:t> point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𝑧</m:t>
                    </m:r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. </a:t>
                </a:r>
              </a:p>
              <a:p>
                <a:pPr marL="0" indent="0" algn="ctr">
                  <a:buNone/>
                </a:pPr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6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 The locus of points described by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160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dPr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𝑧</m:t>
                        </m:r>
                        <m:r>
                          <a:rPr lang="en-US" sz="1600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−</m:t>
                        </m:r>
                        <m:sSub>
                          <m:sSubPr>
                            <m:ctrlPr>
                              <a:rPr lang="en-US" sz="1600" b="0" i="1" smtClean="0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</m:ctrlPr>
                          </m:sSubPr>
                          <m:e>
                            <m:r>
                              <a:rPr lang="en-US" sz="1600" b="0" i="1" smtClean="0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𝑧</m:t>
                            </m:r>
                          </m:e>
                          <m:sub>
                            <m:r>
                              <a:rPr lang="en-US" sz="1600" b="0" i="1" smtClean="0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sz="1600" b="0" i="1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</m:t>
                    </m:r>
                    <m:r>
                      <a:rPr lang="en-US" sz="1600" b="0" i="1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𝑟</m:t>
                    </m:r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 is a circle with centre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6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GB" sz="16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GB" sz="16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 and radius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65463" y="1541417"/>
                <a:ext cx="3744685" cy="4635546"/>
              </a:xfrm>
              <a:blipFill>
                <a:blip r:embed="rId2"/>
                <a:stretch>
                  <a:fillRect l="-814" t="-789" r="-586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19941" y="147412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Argand Diagrams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8724980" y="6550223"/>
            <a:ext cx="4058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2E</a:t>
            </a:r>
          </a:p>
        </p:txBody>
      </p:sp>
      <p:cxnSp>
        <p:nvCxnSpPr>
          <p:cNvPr id="29" name="Straight Arrow Connector 28"/>
          <p:cNvCxnSpPr/>
          <p:nvPr/>
        </p:nvCxnSpPr>
        <p:spPr>
          <a:xfrm flipV="1">
            <a:off x="6766560" y="1175657"/>
            <a:ext cx="0" cy="3387634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rot="5400000" flipV="1">
            <a:off x="6736080" y="1249680"/>
            <a:ext cx="0" cy="3387634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7" name="Group 56"/>
          <p:cNvGrpSpPr/>
          <p:nvPr/>
        </p:nvGrpSpPr>
        <p:grpSpPr>
          <a:xfrm>
            <a:off x="7600254" y="1906266"/>
            <a:ext cx="126274" cy="126273"/>
            <a:chOff x="7380515" y="3683726"/>
            <a:chExt cx="126274" cy="126273"/>
          </a:xfrm>
        </p:grpSpPr>
        <p:cxnSp>
          <p:nvCxnSpPr>
            <p:cNvPr id="58" name="Straight Connector 57"/>
            <p:cNvCxnSpPr/>
            <p:nvPr/>
          </p:nvCxnSpPr>
          <p:spPr>
            <a:xfrm>
              <a:off x="7384869" y="3683726"/>
              <a:ext cx="121920" cy="12192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flipH="1">
              <a:off x="7380515" y="3688079"/>
              <a:ext cx="121920" cy="12192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/>
              <p:cNvSpPr txBox="1"/>
              <p:nvPr/>
            </p:nvSpPr>
            <p:spPr>
              <a:xfrm>
                <a:off x="7341223" y="2037401"/>
                <a:ext cx="958596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𝒛</m:t>
                          </m:r>
                        </m:e>
                        <m:sub>
                          <m:r>
                            <a:rPr lang="en-US" sz="12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12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12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sz="12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12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12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𝒊𝒚</m:t>
                          </m:r>
                        </m:e>
                        <m:sub>
                          <m:r>
                            <a:rPr lang="en-US" sz="12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en-GB" sz="12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60" name="TextBox 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41223" y="2037401"/>
                <a:ext cx="958596" cy="184666"/>
              </a:xfrm>
              <a:prstGeom prst="rect">
                <a:avLst/>
              </a:prstGeom>
              <a:blipFill>
                <a:blip r:embed="rId3"/>
                <a:stretch>
                  <a:fillRect l="-1266" r="-633" b="-2903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Oval 1"/>
          <p:cNvSpPr>
            <a:spLocks noChangeAspect="1"/>
          </p:cNvSpPr>
          <p:nvPr/>
        </p:nvSpPr>
        <p:spPr>
          <a:xfrm>
            <a:off x="6847367" y="1137684"/>
            <a:ext cx="1658679" cy="1658679"/>
          </a:xfrm>
          <a:prstGeom prst="ellipse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/>
              <p:cNvSpPr txBox="1"/>
              <p:nvPr/>
            </p:nvSpPr>
            <p:spPr>
              <a:xfrm>
                <a:off x="8163474" y="1020220"/>
                <a:ext cx="737381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𝒛</m:t>
                      </m:r>
                      <m:r>
                        <a:rPr lang="en-US" sz="12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2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12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12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𝒊𝒚</m:t>
                      </m:r>
                    </m:oMath>
                  </m:oMathPara>
                </a14:m>
                <a:endParaRPr lang="en-GB" sz="12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61" name="TextBox 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63474" y="1020220"/>
                <a:ext cx="737381" cy="184666"/>
              </a:xfrm>
              <a:prstGeom prst="rect">
                <a:avLst/>
              </a:prstGeom>
              <a:blipFill>
                <a:blip r:embed="rId4"/>
                <a:stretch>
                  <a:fillRect l="-2479" r="-6612" b="-2903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2" name="Group 61"/>
          <p:cNvGrpSpPr/>
          <p:nvPr/>
        </p:nvGrpSpPr>
        <p:grpSpPr>
          <a:xfrm>
            <a:off x="8082263" y="1218694"/>
            <a:ext cx="126274" cy="126273"/>
            <a:chOff x="7380515" y="3683726"/>
            <a:chExt cx="126274" cy="126273"/>
          </a:xfrm>
        </p:grpSpPr>
        <p:cxnSp>
          <p:nvCxnSpPr>
            <p:cNvPr id="63" name="Straight Connector 62"/>
            <p:cNvCxnSpPr/>
            <p:nvPr/>
          </p:nvCxnSpPr>
          <p:spPr>
            <a:xfrm>
              <a:off x="7384869" y="3683726"/>
              <a:ext cx="121920" cy="12192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flipH="1">
              <a:off x="7380515" y="3688079"/>
              <a:ext cx="121920" cy="12192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433777" y="4667693"/>
                <a:ext cx="4710223" cy="16004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It is really important for your understanding of this topic that you recognize that the point represented by </a:t>
                </a:r>
                <a14:m>
                  <m:oMath xmlns:m="http://schemas.openxmlformats.org/officeDocument/2006/math">
                    <m:r>
                      <a:rPr lang="en-US" sz="14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𝑧</m:t>
                    </m:r>
                  </m:oMath>
                </a14:m>
                <a:r>
                  <a:rPr lang="en-US" sz="14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 is </a:t>
                </a:r>
                <a:r>
                  <a:rPr lang="en-US" sz="1400" b="1" u="sng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variable</a:t>
                </a:r>
              </a:p>
              <a:p>
                <a:pPr algn="ctr"/>
                <a:endParaRPr lang="en-US" sz="1400" dirty="0">
                  <a:solidFill>
                    <a:srgbClr val="FF0000"/>
                  </a:solidFill>
                  <a:latin typeface="Comic Sans MS" panose="030F0702030302020204" pitchFamily="66" charset="0"/>
                </a:endParaRPr>
              </a:p>
              <a:p>
                <a:pPr algn="ctr"/>
                <a:r>
                  <a:rPr lang="en-US" sz="1400" dirty="0">
                    <a:solidFill>
                      <a:srgbClr val="FF0000"/>
                    </a:solidFill>
                    <a:latin typeface="Comic Sans MS" panose="030F0702030302020204" pitchFamily="66" charset="0"/>
                    <a:sym typeface="Wingdings" panose="05000000000000000000" pitchFamily="2" charset="2"/>
                  </a:rPr>
                  <a:t> The point represented by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sSubPr>
                      <m:e>
                        <m:r>
                          <a:rPr lang="en-US" sz="1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𝑧</m:t>
                        </m:r>
                      </m:e>
                      <m:sub>
                        <m:r>
                          <a:rPr lang="en-US" sz="1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sz="14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 is </a:t>
                </a:r>
                <a:r>
                  <a:rPr lang="en-GB" sz="1400" b="1" u="sng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fixed</a:t>
                </a:r>
                <a:r>
                  <a:rPr lang="en-GB" sz="14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 – you could start questions by plotting it and then thinking about where </a:t>
                </a:r>
                <a14:m>
                  <m:oMath xmlns:m="http://schemas.openxmlformats.org/officeDocument/2006/math">
                    <m:r>
                      <a:rPr lang="en-GB" sz="14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𝑧</m:t>
                    </m:r>
                  </m:oMath>
                </a14:m>
                <a:r>
                  <a:rPr lang="en-GB" sz="14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 could be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33777" y="4667693"/>
                <a:ext cx="4710223" cy="1600438"/>
              </a:xfrm>
              <a:prstGeom prst="rect">
                <a:avLst/>
              </a:prstGeom>
              <a:blipFill>
                <a:blip r:embed="rId5"/>
                <a:stretch>
                  <a:fillRect t="-763" b="-305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Straight Arrow Connector 7"/>
          <p:cNvCxnSpPr/>
          <p:nvPr/>
        </p:nvCxnSpPr>
        <p:spPr>
          <a:xfrm flipH="1" flipV="1">
            <a:off x="3838353" y="4667693"/>
            <a:ext cx="627322" cy="276447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4205176" y="1483242"/>
                <a:ext cx="1079270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US" sz="1600" i="1">
                              <a:latin typeface="Cambria Math" panose="02040503050406030204" pitchFamily="18" charset="0"/>
                              <a:sym typeface="Wingdings" panose="05000000000000000000" pitchFamily="2" charset="2"/>
                            </a:rPr>
                          </m:ctrlPr>
                        </m:dPr>
                        <m:e>
                          <m:r>
                            <a:rPr lang="en-US" sz="1600" i="1">
                              <a:latin typeface="Cambria Math" panose="02040503050406030204" pitchFamily="18" charset="0"/>
                              <a:sym typeface="Wingdings" panose="05000000000000000000" pitchFamily="2" charset="2"/>
                            </a:rPr>
                            <m:t>𝑧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  <a:sym typeface="Wingdings" panose="05000000000000000000" pitchFamily="2" charset="2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1600" i="1">
                                  <a:latin typeface="Cambria Math" panose="02040503050406030204" pitchFamily="18" charset="0"/>
                                  <a:sym typeface="Wingdings" panose="05000000000000000000" pitchFamily="2" charset="2"/>
                                </a:rPr>
                              </m:ctrlPr>
                            </m:sSubPr>
                            <m:e>
                              <m:r>
                                <a:rPr lang="en-US" sz="1600" i="1">
                                  <a:latin typeface="Cambria Math" panose="02040503050406030204" pitchFamily="18" charset="0"/>
                                  <a:sym typeface="Wingdings" panose="05000000000000000000" pitchFamily="2" charset="2"/>
                                </a:rPr>
                                <m:t>𝑧</m:t>
                              </m:r>
                            </m:e>
                            <m:sub>
                              <m:r>
                                <a:rPr lang="en-US" sz="1600" i="1">
                                  <a:latin typeface="Cambria Math" panose="02040503050406030204" pitchFamily="18" charset="0"/>
                                  <a:sym typeface="Wingdings" panose="05000000000000000000" pitchFamily="2" charset="2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r>
                        <a:rPr lang="en-US" sz="1600" i="1">
                          <a:latin typeface="Cambria Math" panose="02040503050406030204" pitchFamily="18" charset="0"/>
                          <a:sym typeface="Wingdings" panose="05000000000000000000" pitchFamily="2" charset="2"/>
                        </a:rPr>
                        <m:t>=</m:t>
                      </m:r>
                      <m:r>
                        <a:rPr lang="en-US" sz="1600" i="1">
                          <a:latin typeface="Cambria Math" panose="02040503050406030204" pitchFamily="18" charset="0"/>
                          <a:sym typeface="Wingdings" panose="05000000000000000000" pitchFamily="2" charset="2"/>
                        </a:rPr>
                        <m:t>𝑟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05176" y="1483242"/>
                <a:ext cx="1079270" cy="246221"/>
              </a:xfrm>
              <a:prstGeom prst="rect">
                <a:avLst/>
              </a:prstGeom>
              <a:blipFill>
                <a:blip r:embed="rId6"/>
                <a:stretch>
                  <a:fillRect r="-1695" b="-1219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3625703" y="1775637"/>
                <a:ext cx="2126511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The distance between the fixed point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sz="1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sz="14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 and the variable point z, is a constant value</a:t>
                </a: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25703" y="1775637"/>
                <a:ext cx="2126511" cy="954107"/>
              </a:xfrm>
              <a:prstGeom prst="rect">
                <a:avLst/>
              </a:prstGeom>
              <a:blipFill>
                <a:blip r:embed="rId7"/>
                <a:stretch>
                  <a:fillRect t="-637" r="-860" b="-573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90610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/>
      <p:bldP spid="2" grpId="0" animBg="1"/>
      <p:bldP spid="61" grpId="0"/>
      <p:bldP spid="19" grpId="0"/>
      <p:bldP spid="2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65463" y="1541417"/>
                <a:ext cx="3744685" cy="4635546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en-US" sz="1600" b="1" dirty="0">
                    <a:latin typeface="Comic Sans MS" panose="030F0702030302020204" pitchFamily="66" charset="0"/>
                  </a:rPr>
                  <a:t>Complex numbers can be used to represent Loci on a Argand Diagram</a:t>
                </a:r>
              </a:p>
              <a:p>
                <a:pPr marL="0" indent="0" algn="ctr">
                  <a:buNone/>
                </a:pPr>
                <a:endParaRPr lang="en-US" sz="1600" b="1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6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 The locus of points described by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16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dPr>
                      <m:e>
                        <m:r>
                          <a:rPr lang="en-US" sz="16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𝑧</m:t>
                        </m:r>
                        <m:r>
                          <a:rPr lang="en-US" sz="16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−</m:t>
                        </m:r>
                        <m:sSub>
                          <m:sSubPr>
                            <m:ctrlPr>
                              <a:rPr lang="en-US" sz="16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</m:ctrlPr>
                          </m:sSubPr>
                          <m:e>
                            <m:r>
                              <a:rPr lang="en-US" sz="16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𝑧</m:t>
                            </m:r>
                          </m:e>
                          <m:sub>
                            <m:r>
                              <a:rPr lang="en-US" sz="16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sz="160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</m:t>
                    </m:r>
                    <m:r>
                      <a:rPr lang="en-US" sz="160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𝑟</m:t>
                    </m:r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 is a circle with centre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GB" sz="1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16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GB" sz="1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sz="16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 and radius </a:t>
                </a:r>
                <a14:m>
                  <m:oMath xmlns:m="http://schemas.openxmlformats.org/officeDocument/2006/math">
                    <m:r>
                      <a:rPr lang="en-US" sz="1600" i="1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.</a:t>
                </a:r>
              </a:p>
              <a:p>
                <a:pPr marL="0" indent="0" algn="ctr">
                  <a:buNone/>
                </a:pPr>
                <a:endParaRPr lang="en-US" sz="1600" b="1" dirty="0">
                  <a:latin typeface="Comic Sans MS" panose="030F0702030302020204" pitchFamily="66" charset="0"/>
                </a:endParaRPr>
              </a:p>
              <a:p>
                <a:pPr algn="ctr">
                  <a:buFont typeface="Wingdings" panose="05000000000000000000" pitchFamily="2" charset="2"/>
                  <a:buChar char="à"/>
                </a:pPr>
                <a:r>
                  <a:rPr lang="en-US" sz="16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It is possible to show this rule using algebra…</a:t>
                </a:r>
              </a:p>
              <a:p>
                <a:pPr algn="ctr">
                  <a:buFont typeface="Wingdings" panose="05000000000000000000" pitchFamily="2" charset="2"/>
                  <a:buChar char="à"/>
                </a:pPr>
                <a:endParaRPr lang="en-US" sz="1600" dirty="0">
                  <a:latin typeface="Comic Sans MS" panose="030F0702030302020204" pitchFamily="66" charset="0"/>
                  <a:sym typeface="Wingdings" panose="05000000000000000000" pitchFamily="2" charset="2"/>
                </a:endParaRPr>
              </a:p>
              <a:p>
                <a:pPr algn="ctr">
                  <a:buFont typeface="Wingdings" panose="05000000000000000000" pitchFamily="2" charset="2"/>
                  <a:buChar char="à"/>
                </a:pPr>
                <a:r>
                  <a:rPr lang="en-US" sz="16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Remember the following for calculating the modulus…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65463" y="1541417"/>
                <a:ext cx="3744685" cy="4635546"/>
              </a:xfrm>
              <a:blipFill>
                <a:blip r:embed="rId2"/>
                <a:stretch>
                  <a:fillRect t="-7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19941" y="147412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Argand Diagrams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8724980" y="6550223"/>
            <a:ext cx="4058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2E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0" y="0"/>
                <a:ext cx="2146026" cy="830997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The locus of points described by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dPr>
                      <m:e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𝑧</m:t>
                        </m:r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−</m:t>
                        </m:r>
                        <m:sSub>
                          <m:sSubPr>
                            <m:ctrlP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𝑧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sz="120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</m:t>
                    </m:r>
                    <m:r>
                      <a:rPr lang="en-US" sz="120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𝑟</m:t>
                    </m:r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is a circle with centre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GB" sz="1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1200" i="1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GB" sz="1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and radius </a:t>
                </a:r>
                <a14:m>
                  <m:oMath xmlns:m="http://schemas.openxmlformats.org/officeDocument/2006/math">
                    <m:r>
                      <a:rPr lang="en-US" sz="1200" i="1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2146026" cy="830997"/>
              </a:xfrm>
              <a:prstGeom prst="rect">
                <a:avLst/>
              </a:prstGeom>
              <a:blipFill>
                <a:blip r:embed="rId3"/>
                <a:stretch>
                  <a:fillRect r="-281" b="-3571"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5482045" y="1502229"/>
                <a:ext cx="1214884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𝑟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82045" y="1502229"/>
                <a:ext cx="1214884" cy="276999"/>
              </a:xfrm>
              <a:prstGeom prst="rect">
                <a:avLst/>
              </a:prstGeom>
              <a:blipFill>
                <a:blip r:embed="rId4"/>
                <a:stretch>
                  <a:fillRect r="-1500" b="-1521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4023360" y="2046515"/>
                <a:ext cx="2686056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𝑖𝑦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)−(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𝑖𝑦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𝑟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23360" y="2046515"/>
                <a:ext cx="2686056" cy="276999"/>
              </a:xfrm>
              <a:prstGeom prst="rect">
                <a:avLst/>
              </a:prstGeom>
              <a:blipFill>
                <a:blip r:embed="rId5"/>
                <a:stretch>
                  <a:fillRect t="-4444" r="-680" b="-3555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4097382" y="2608216"/>
                <a:ext cx="2618857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d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𝑟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97382" y="2608216"/>
                <a:ext cx="2618857" cy="276999"/>
              </a:xfrm>
              <a:prstGeom prst="rect">
                <a:avLst/>
              </a:prstGeom>
              <a:blipFill>
                <a:blip r:embed="rId6"/>
                <a:stretch>
                  <a:fillRect t="-2222" r="-698" b="-3555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3944982" y="3143792"/>
                <a:ext cx="2777107" cy="33541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</m:e>
                              </m:d>
                            </m:e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</m:e>
                              </m:d>
                            </m:e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𝑟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44982" y="3143792"/>
                <a:ext cx="2777107" cy="335413"/>
              </a:xfrm>
              <a:prstGeom prst="rect">
                <a:avLst/>
              </a:prstGeom>
              <a:blipFill>
                <a:blip r:embed="rId7"/>
                <a:stretch>
                  <a:fillRect r="-439" b="-218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4123508" y="3731622"/>
                <a:ext cx="2719206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d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i="1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d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23508" y="3731622"/>
                <a:ext cx="2719206" cy="276999"/>
              </a:xfrm>
              <a:prstGeom prst="rect">
                <a:avLst/>
              </a:prstGeom>
              <a:blipFill>
                <a:blip r:embed="rId8"/>
                <a:stretch>
                  <a:fillRect t="-4348" r="-673" b="-2391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599532" y="5328828"/>
            <a:ext cx="4267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If: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951957" y="5290728"/>
                <a:ext cx="114691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𝑧</m:t>
                      </m:r>
                      <m:r>
                        <a:rPr lang="en-GB" sz="1600" b="0" i="1" smtClean="0">
                          <a:latin typeface="Cambria Math"/>
                        </a:rPr>
                        <m:t>=</m:t>
                      </m:r>
                      <m:r>
                        <a:rPr lang="en-GB" sz="1600" b="0" i="1" smtClean="0">
                          <a:latin typeface="Cambria Math"/>
                        </a:rPr>
                        <m:t>𝑥</m:t>
                      </m:r>
                      <m:r>
                        <a:rPr lang="en-GB" sz="1600" b="0" i="1" smtClean="0">
                          <a:latin typeface="Cambria Math"/>
                        </a:rPr>
                        <m:t>+</m:t>
                      </m:r>
                      <m:r>
                        <a:rPr lang="en-GB" sz="1600" b="0" i="1" smtClean="0">
                          <a:latin typeface="Cambria Math"/>
                        </a:rPr>
                        <m:t>𝑖𝑦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1957" y="5290728"/>
                <a:ext cx="1146916" cy="338554"/>
              </a:xfrm>
              <a:prstGeom prst="rect">
                <a:avLst/>
              </a:prstGeom>
              <a:blipFill>
                <a:blip r:embed="rId9"/>
                <a:stretch>
                  <a:fillRect b="-909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599532" y="5725068"/>
            <a:ext cx="6559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Then: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1104357" y="5639343"/>
                <a:ext cx="2507994" cy="39049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𝑧</m:t>
                          </m:r>
                        </m:e>
                      </m:d>
                      <m:r>
                        <a:rPr lang="en-GB" sz="1600" b="0" i="1" smtClean="0">
                          <a:latin typeface="Cambria Math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𝑖𝑦</m:t>
                          </m:r>
                        </m:e>
                      </m:d>
                      <m:r>
                        <a:rPr lang="en-GB" sz="1600" b="0" i="1" smtClean="0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6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16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1600" b="0" i="1" smtClean="0">
                              <a:latin typeface="Cambria Math"/>
                            </a:rPr>
                            <m:t>+</m:t>
                          </m:r>
                          <m:sSup>
                            <m:sSupPr>
                              <m:ctrlP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600" b="0" i="1" smtClean="0">
                                  <a:latin typeface="Cambria Math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GB" sz="16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4357" y="5639343"/>
                <a:ext cx="2507994" cy="390492"/>
              </a:xfrm>
              <a:prstGeom prst="rect">
                <a:avLst/>
              </a:prstGeom>
              <a:blipFill>
                <a:blip r:embed="rId10"/>
                <a:stretch>
                  <a:fillRect b="-93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/>
          <p:cNvSpPr txBox="1"/>
          <p:nvPr/>
        </p:nvSpPr>
        <p:spPr>
          <a:xfrm>
            <a:off x="994956" y="6085113"/>
            <a:ext cx="23246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(By Pythagoras’ Theorem)</a:t>
            </a:r>
          </a:p>
        </p:txBody>
      </p:sp>
      <p:sp>
        <p:nvSpPr>
          <p:cNvPr id="16" name="Arc 15"/>
          <p:cNvSpPr/>
          <p:nvPr/>
        </p:nvSpPr>
        <p:spPr>
          <a:xfrm>
            <a:off x="6688381" y="1671451"/>
            <a:ext cx="295893" cy="557943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6884920" y="1696588"/>
                <a:ext cx="216328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rgbClr val="FF0000"/>
                    </a:solidFill>
                    <a:latin typeface="Comic Sans MS" pitchFamily="66" charset="0"/>
                  </a:rPr>
                  <a:t>Replace with the x and y notation </a:t>
                </a:r>
                <a:r>
                  <a:rPr lang="en-US" sz="1200" dirty="0" err="1">
                    <a:solidFill>
                      <a:srgbClr val="FF0000"/>
                    </a:solidFill>
                    <a:latin typeface="Comic Sans MS" pitchFamily="66" charset="0"/>
                  </a:rPr>
                  <a:t>eg</a:t>
                </a:r>
                <a:r>
                  <a:rPr lang="en-US" sz="1200" dirty="0">
                    <a:solidFill>
                      <a:srgbClr val="FF0000"/>
                    </a:solidFill>
                    <a:latin typeface="Comic Sans MS" pitchFamily="66" charset="0"/>
                  </a:rPr>
                  <a:t>) </a:t>
                </a:r>
                <a14:m>
                  <m:oMath xmlns:m="http://schemas.openxmlformats.org/officeDocument/2006/math">
                    <m:r>
                      <a:rPr lang="en-US" sz="1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𝑧</m:t>
                    </m:r>
                    <m:r>
                      <a:rPr lang="en-US" sz="1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1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1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𝑖𝑦</m:t>
                    </m:r>
                  </m:oMath>
                </a14:m>
                <a:endParaRPr lang="en-GB" sz="1200" dirty="0">
                  <a:solidFill>
                    <a:srgbClr val="FF0000"/>
                  </a:solidFill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84920" y="1696588"/>
                <a:ext cx="2163286" cy="461665"/>
              </a:xfrm>
              <a:prstGeom prst="rect">
                <a:avLst/>
              </a:prstGeom>
              <a:blipFill>
                <a:blip r:embed="rId11"/>
                <a:stretch>
                  <a:fillRect b="-921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Arc 17"/>
          <p:cNvSpPr/>
          <p:nvPr/>
        </p:nvSpPr>
        <p:spPr>
          <a:xfrm>
            <a:off x="6692735" y="2215736"/>
            <a:ext cx="295893" cy="557943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6679672" y="2768731"/>
            <a:ext cx="295893" cy="557943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Arc 19"/>
          <p:cNvSpPr/>
          <p:nvPr/>
        </p:nvSpPr>
        <p:spPr>
          <a:xfrm>
            <a:off x="6797238" y="3347851"/>
            <a:ext cx="295893" cy="557943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TextBox 20"/>
          <p:cNvSpPr txBox="1"/>
          <p:nvPr/>
        </p:nvSpPr>
        <p:spPr>
          <a:xfrm>
            <a:off x="6863148" y="2249583"/>
            <a:ext cx="21632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Rearrange to collect real and imaginary terms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876211" y="2802578"/>
            <a:ext cx="17801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The modulus can be rewritten…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958942" y="3451366"/>
            <a:ext cx="178010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Square both sides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507479" y="4387538"/>
            <a:ext cx="38353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This is a circle with </a:t>
            </a:r>
            <a:r>
              <a:rPr lang="en-US" dirty="0" err="1">
                <a:solidFill>
                  <a:srgbClr val="FF0000"/>
                </a:solidFill>
                <a:latin typeface="Comic Sans MS" pitchFamily="66" charset="0"/>
              </a:rPr>
              <a:t>centre</a:t>
            </a:r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 (x</a:t>
            </a:r>
            <a:r>
              <a:rPr lang="en-US" baseline="-25000" dirty="0">
                <a:solidFill>
                  <a:srgbClr val="FF0000"/>
                </a:solidFill>
                <a:latin typeface="Comic Sans MS" pitchFamily="66" charset="0"/>
              </a:rPr>
              <a:t>1</a:t>
            </a:r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, y</a:t>
            </a:r>
            <a:r>
              <a:rPr lang="en-US" baseline="-25000" dirty="0">
                <a:solidFill>
                  <a:srgbClr val="FF0000"/>
                </a:solidFill>
                <a:latin typeface="Comic Sans MS" pitchFamily="66" charset="0"/>
              </a:rPr>
              <a:t>1</a:t>
            </a:r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) and radius r!</a:t>
            </a:r>
            <a:endParaRPr lang="en-GB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2003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 animBg="1"/>
      <p:bldP spid="17" grpId="0"/>
      <p:bldP spid="18" grpId="0" animBg="1"/>
      <p:bldP spid="19" grpId="0" animBg="1"/>
      <p:bldP spid="20" grpId="0" animBg="1"/>
      <p:bldP spid="21" grpId="0"/>
      <p:bldP spid="22" grpId="0"/>
      <p:bldP spid="23" grpId="0"/>
      <p:bldP spid="2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65463" y="1541417"/>
                <a:ext cx="3744685" cy="4635546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en-US" sz="1600" b="1" dirty="0">
                    <a:latin typeface="Comic Sans MS" panose="030F0702030302020204" pitchFamily="66" charset="0"/>
                  </a:rPr>
                  <a:t>Complex numbers can be used to represent Loci on a Argand Diagram</a:t>
                </a:r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600" dirty="0">
                    <a:latin typeface="Comic Sans MS" panose="030F0702030302020204" pitchFamily="66" charset="0"/>
                  </a:rPr>
                  <a:t>Given that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16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−4</m:t>
                        </m:r>
                      </m:e>
                    </m:d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=5</m:t>
                    </m:r>
                  </m:oMath>
                </a14:m>
                <a:endParaRPr lang="en-US" sz="1600" b="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342900" indent="-342900" algn="ctr">
                  <a:buAutoNum type="alphaLcParenR"/>
                </a:pPr>
                <a:r>
                  <a:rPr lang="en-US" sz="1600" b="0" dirty="0">
                    <a:latin typeface="Comic Sans MS" panose="030F0702030302020204" pitchFamily="66" charset="0"/>
                  </a:rPr>
                  <a:t>Sketch the locus of z on an Argand diagram</a:t>
                </a:r>
              </a:p>
              <a:p>
                <a:pPr marL="342900" indent="-342900" algn="ctr">
                  <a:buAutoNum type="alphaLcParenR"/>
                </a:pPr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342900" indent="-342900" algn="ctr">
                  <a:buAutoNum type="alphaLcParenR"/>
                </a:pPr>
                <a:r>
                  <a:rPr lang="en-US" sz="1600" b="0" dirty="0">
                    <a:latin typeface="Comic Sans MS" panose="030F0702030302020204" pitchFamily="66" charset="0"/>
                  </a:rPr>
                  <a:t>Find the values of z that satisfy:</a:t>
                </a:r>
              </a:p>
              <a:p>
                <a:pPr marL="0" indent="0" algn="ctr">
                  <a:buNone/>
                </a:pPr>
                <a:r>
                  <a:rPr lang="en-US" sz="1600" dirty="0" err="1">
                    <a:latin typeface="Comic Sans MS" panose="030F0702030302020204" pitchFamily="66" charset="0"/>
                  </a:rPr>
                  <a:t>i</a:t>
                </a:r>
                <a:r>
                  <a:rPr lang="en-US" sz="1600" dirty="0">
                    <a:latin typeface="Comic Sans MS" panose="030F0702030302020204" pitchFamily="66" charset="0"/>
                  </a:rPr>
                  <a:t>)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𝑧</m:t>
                        </m:r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−4</m:t>
                        </m:r>
                      </m:e>
                    </m:d>
                    <m:r>
                      <a:rPr lang="en-US" sz="1600" i="1">
                        <a:latin typeface="Cambria Math" panose="02040503050406030204" pitchFamily="18" charset="0"/>
                      </a:rPr>
                      <m:t>=5</m:t>
                    </m:r>
                  </m:oMath>
                </a14:m>
                <a:r>
                  <a:rPr lang="en-US" sz="16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𝐼𝑚</m:t>
                    </m:r>
                    <m:d>
                      <m:dPr>
                        <m:ctrlPr>
                          <a:rPr lang="en-US" sz="16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</m:d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endParaRPr lang="en-US" sz="1600" b="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600" dirty="0">
                    <a:latin typeface="Comic Sans MS" panose="030F0702030302020204" pitchFamily="66" charset="0"/>
                  </a:rPr>
                  <a:t>ii)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𝑧</m:t>
                        </m:r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−4</m:t>
                        </m:r>
                      </m:e>
                    </m:d>
                    <m:r>
                      <a:rPr lang="en-US" sz="1600" i="1">
                        <a:latin typeface="Cambria Math" panose="02040503050406030204" pitchFamily="18" charset="0"/>
                      </a:rPr>
                      <m:t>=5</m:t>
                    </m:r>
                  </m:oMath>
                </a14:m>
                <a:r>
                  <a:rPr lang="en-US" sz="16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𝑅𝑒</m:t>
                    </m:r>
                    <m:d>
                      <m:dPr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</m:d>
                    <m:r>
                      <a:rPr lang="en-US" sz="1600" i="1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endParaRPr lang="en-US" sz="1600" b="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65463" y="1541417"/>
                <a:ext cx="3744685" cy="4635546"/>
              </a:xfrm>
              <a:blipFill>
                <a:blip r:embed="rId2"/>
                <a:stretch>
                  <a:fillRect t="-7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19941" y="147412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Argand Diagrams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8724980" y="6550223"/>
            <a:ext cx="4058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2E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0" y="0"/>
                <a:ext cx="2146026" cy="830997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The locus of points described by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dPr>
                      <m:e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𝑧</m:t>
                        </m:r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−</m:t>
                        </m:r>
                        <m:sSub>
                          <m:sSubPr>
                            <m:ctrlP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𝑧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sz="120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</m:t>
                    </m:r>
                    <m:r>
                      <a:rPr lang="en-US" sz="120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𝑟</m:t>
                    </m:r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is a circle with centre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GB" sz="1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1200" i="1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GB" sz="1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and radius </a:t>
                </a:r>
                <a14:m>
                  <m:oMath xmlns:m="http://schemas.openxmlformats.org/officeDocument/2006/math">
                    <m:r>
                      <a:rPr lang="en-US" sz="1200" i="1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2146026" cy="830997"/>
              </a:xfrm>
              <a:prstGeom prst="rect">
                <a:avLst/>
              </a:prstGeom>
              <a:blipFill>
                <a:blip r:embed="rId3"/>
                <a:stretch>
                  <a:fillRect r="-281" b="-3571"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5533416" y="1441268"/>
                <a:ext cx="1164741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𝑧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−4</m:t>
                          </m:r>
                        </m:e>
                      </m:d>
                      <m:r>
                        <a:rPr lang="en-US" i="1">
                          <a:latin typeface="Cambria Math" panose="02040503050406030204" pitchFamily="18" charset="0"/>
                        </a:rPr>
                        <m:t>=5</m:t>
                      </m:r>
                    </m:oMath>
                  </m:oMathPara>
                </a14:m>
                <a:endParaRPr lang="en-US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33416" y="1441268"/>
                <a:ext cx="1164741" cy="276999"/>
              </a:xfrm>
              <a:prstGeom prst="rect">
                <a:avLst/>
              </a:prstGeom>
              <a:blipFill>
                <a:blip r:embed="rId4"/>
                <a:stretch>
                  <a:fillRect r="-4188" b="-869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Straight Arrow Connector 6"/>
          <p:cNvCxnSpPr/>
          <p:nvPr/>
        </p:nvCxnSpPr>
        <p:spPr>
          <a:xfrm flipV="1">
            <a:off x="5294811" y="1802673"/>
            <a:ext cx="531223" cy="478971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 flipV="1">
            <a:off x="6736080" y="1798319"/>
            <a:ext cx="531223" cy="478971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6923314" y="2325188"/>
            <a:ext cx="10310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Radius = 5</a:t>
            </a:r>
            <a:endParaRPr lang="en-GB" sz="14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4907279" y="2303417"/>
                <a:ext cx="73218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14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b>
                          <m:r>
                            <a:rPr lang="en-US" sz="1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1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=4</m:t>
                      </m:r>
                    </m:oMath>
                  </m:oMathPara>
                </a14:m>
                <a:endParaRPr lang="en-GB" sz="1400" dirty="0">
                  <a:solidFill>
                    <a:srgbClr val="FF0000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07279" y="2303417"/>
                <a:ext cx="732188" cy="30777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4589417" y="2621279"/>
            <a:ext cx="13500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Centre = (4,0)</a:t>
            </a:r>
            <a:endParaRPr lang="en-GB" sz="14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4159484" y="3086047"/>
                <a:ext cx="462053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In words, ‘The distance of the variable point </a:t>
                </a:r>
                <a14:m>
                  <m:oMath xmlns:m="http://schemas.openxmlformats.org/officeDocument/2006/math">
                    <m:r>
                      <a:rPr lang="en-US" sz="14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𝑧</m:t>
                    </m:r>
                  </m:oMath>
                </a14:m>
                <a:r>
                  <a:rPr lang="en-US" sz="14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, from the fixed point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sz="1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14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, is equal to 5’</a:t>
                </a:r>
                <a:endParaRPr lang="en-GB" sz="1400" dirty="0">
                  <a:solidFill>
                    <a:srgbClr val="FF0000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59484" y="3086047"/>
                <a:ext cx="4620531" cy="523220"/>
              </a:xfrm>
              <a:prstGeom prst="rect">
                <a:avLst/>
              </a:prstGeom>
              <a:blipFill>
                <a:blip r:embed="rId6"/>
                <a:stretch>
                  <a:fillRect t="-2326" r="-528" b="-1162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Straight Arrow Connector 15"/>
          <p:cNvCxnSpPr/>
          <p:nvPr/>
        </p:nvCxnSpPr>
        <p:spPr>
          <a:xfrm flipH="1" flipV="1">
            <a:off x="6596109" y="3719744"/>
            <a:ext cx="1776" cy="2965310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rot="5400000" flipV="1">
            <a:off x="6567405" y="3557874"/>
            <a:ext cx="0" cy="3387634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Group 17"/>
          <p:cNvGrpSpPr/>
          <p:nvPr/>
        </p:nvGrpSpPr>
        <p:grpSpPr>
          <a:xfrm>
            <a:off x="7245147" y="5191005"/>
            <a:ext cx="126274" cy="126273"/>
            <a:chOff x="7380515" y="3683726"/>
            <a:chExt cx="126274" cy="126273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7384869" y="3683726"/>
              <a:ext cx="121920" cy="12192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380515" y="3688079"/>
              <a:ext cx="121920" cy="12192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7110404" y="5313262"/>
                <a:ext cx="403957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12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en-US" sz="12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12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sz="12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sz="12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10404" y="5313262"/>
                <a:ext cx="403957" cy="184666"/>
              </a:xfrm>
              <a:prstGeom prst="rect">
                <a:avLst/>
              </a:prstGeom>
              <a:blipFill>
                <a:blip r:embed="rId7"/>
                <a:stretch>
                  <a:fillRect l="-13433" t="-6667" r="-13433" b="-3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Oval 21"/>
          <p:cNvSpPr>
            <a:spLocks noChangeAspect="1"/>
          </p:cNvSpPr>
          <p:nvPr/>
        </p:nvSpPr>
        <p:spPr>
          <a:xfrm>
            <a:off x="6501138" y="4413544"/>
            <a:ext cx="1658679" cy="1658679"/>
          </a:xfrm>
          <a:prstGeom prst="ellipse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7906022" y="4402613"/>
                <a:ext cx="860812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𝒛</m:t>
                      </m:r>
                      <m:r>
                        <a:rPr lang="en-US" sz="14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14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1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𝒊𝒚</m:t>
                      </m:r>
                    </m:oMath>
                  </m:oMathPara>
                </a14:m>
                <a:endParaRPr lang="en-GB" sz="14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06022" y="4402613"/>
                <a:ext cx="860812" cy="215444"/>
              </a:xfrm>
              <a:prstGeom prst="rect">
                <a:avLst/>
              </a:prstGeom>
              <a:blipFill>
                <a:blip r:embed="rId8"/>
                <a:stretch>
                  <a:fillRect l="-2837" r="-6383" b="-3055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8" name="Group 27"/>
          <p:cNvGrpSpPr/>
          <p:nvPr/>
        </p:nvGrpSpPr>
        <p:grpSpPr>
          <a:xfrm>
            <a:off x="7717144" y="4482271"/>
            <a:ext cx="126274" cy="126273"/>
            <a:chOff x="7380515" y="3683726"/>
            <a:chExt cx="126274" cy="126273"/>
          </a:xfrm>
        </p:grpSpPr>
        <p:cxnSp>
          <p:nvCxnSpPr>
            <p:cNvPr id="29" name="Straight Connector 28"/>
            <p:cNvCxnSpPr/>
            <p:nvPr/>
          </p:nvCxnSpPr>
          <p:spPr>
            <a:xfrm>
              <a:off x="7384869" y="3683726"/>
              <a:ext cx="121920" cy="12192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flipH="1">
              <a:off x="7380515" y="3688079"/>
              <a:ext cx="121920" cy="12192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7075503" y="5007006"/>
                <a:ext cx="200889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b>
                          <m:r>
                            <a:rPr lang="en-US" sz="1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75503" y="5007006"/>
                <a:ext cx="200889" cy="215444"/>
              </a:xfrm>
              <a:prstGeom prst="rect">
                <a:avLst/>
              </a:prstGeom>
              <a:blipFill>
                <a:blip r:embed="rId9"/>
                <a:stretch>
                  <a:fillRect l="-15152" r="-3030" b="-1111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6604987" y="3639845"/>
                <a:ext cx="445827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dirty="0" smtClean="0">
                          <a:latin typeface="Cambria Math" panose="02040503050406030204" pitchFamily="18" charset="0"/>
                        </a:rPr>
                        <m:t>𝐼𝑚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04987" y="3639845"/>
                <a:ext cx="445827" cy="307777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8213325" y="5106141"/>
                <a:ext cx="43229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dirty="0" smtClean="0">
                          <a:latin typeface="Cambria Math" panose="02040503050406030204" pitchFamily="18" charset="0"/>
                        </a:rPr>
                        <m:t>𝑅𝑒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13325" y="5106141"/>
                <a:ext cx="432298" cy="307777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26351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6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  <p:bldP spid="12" grpId="0"/>
      <p:bldP spid="14" grpId="0"/>
      <p:bldP spid="11" grpId="0"/>
      <p:bldP spid="21" grpId="0"/>
      <p:bldP spid="22" grpId="0" animBg="1"/>
      <p:bldP spid="23" grpId="0"/>
      <p:bldP spid="27" grpId="0"/>
      <p:bldP spid="31" grpId="0"/>
      <p:bldP spid="33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65463" y="1541417"/>
                <a:ext cx="3744685" cy="4635546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en-US" sz="1600" b="1" dirty="0">
                    <a:latin typeface="Comic Sans MS" panose="030F0702030302020204" pitchFamily="66" charset="0"/>
                  </a:rPr>
                  <a:t>Complex numbers can be used to represent Loci on a Argand Diagram</a:t>
                </a:r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600" dirty="0">
                    <a:latin typeface="Comic Sans MS" panose="030F0702030302020204" pitchFamily="66" charset="0"/>
                  </a:rPr>
                  <a:t>Given that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16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−4</m:t>
                        </m:r>
                      </m:e>
                    </m:d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=5</m:t>
                    </m:r>
                  </m:oMath>
                </a14:m>
                <a:endParaRPr lang="en-US" sz="1600" b="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342900" indent="-342900" algn="ctr">
                  <a:buAutoNum type="alphaLcParenR"/>
                </a:pPr>
                <a:r>
                  <a:rPr lang="en-US" sz="1600" b="0" dirty="0">
                    <a:latin typeface="Comic Sans MS" panose="030F0702030302020204" pitchFamily="66" charset="0"/>
                  </a:rPr>
                  <a:t>Sketch the locus of z on an Argand diagram</a:t>
                </a:r>
              </a:p>
              <a:p>
                <a:pPr marL="342900" indent="-342900" algn="ctr">
                  <a:buAutoNum type="alphaLcParenR"/>
                </a:pPr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342900" indent="-342900" algn="ctr">
                  <a:buAutoNum type="alphaLcParenR"/>
                </a:pPr>
                <a:r>
                  <a:rPr lang="en-US" sz="1600" b="0" dirty="0">
                    <a:latin typeface="Comic Sans MS" panose="030F0702030302020204" pitchFamily="66" charset="0"/>
                  </a:rPr>
                  <a:t>Find the values of z that satisfy:</a:t>
                </a:r>
              </a:p>
              <a:p>
                <a:pPr marL="0" indent="0" algn="ctr">
                  <a:buNone/>
                </a:pPr>
                <a:r>
                  <a:rPr lang="en-US" sz="1600" dirty="0" err="1">
                    <a:latin typeface="Comic Sans MS" panose="030F0702030302020204" pitchFamily="66" charset="0"/>
                  </a:rPr>
                  <a:t>i</a:t>
                </a:r>
                <a:r>
                  <a:rPr lang="en-US" sz="1600" dirty="0">
                    <a:latin typeface="Comic Sans MS" panose="030F0702030302020204" pitchFamily="66" charset="0"/>
                  </a:rPr>
                  <a:t>)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𝑧</m:t>
                        </m:r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−4</m:t>
                        </m:r>
                      </m:e>
                    </m:d>
                    <m:r>
                      <a:rPr lang="en-US" sz="1600" i="1">
                        <a:latin typeface="Cambria Math" panose="02040503050406030204" pitchFamily="18" charset="0"/>
                      </a:rPr>
                      <m:t>=5</m:t>
                    </m:r>
                  </m:oMath>
                </a14:m>
                <a:r>
                  <a:rPr lang="en-US" sz="16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𝐼𝑚</m:t>
                    </m:r>
                    <m:d>
                      <m:dPr>
                        <m:ctrlPr>
                          <a:rPr lang="en-US" sz="16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</m:d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endParaRPr lang="en-US" sz="1600" b="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600" dirty="0">
                    <a:latin typeface="Comic Sans MS" panose="030F0702030302020204" pitchFamily="66" charset="0"/>
                  </a:rPr>
                  <a:t>ii)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𝑧</m:t>
                        </m:r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−4</m:t>
                        </m:r>
                      </m:e>
                    </m:d>
                    <m:r>
                      <a:rPr lang="en-US" sz="1600" i="1">
                        <a:latin typeface="Cambria Math" panose="02040503050406030204" pitchFamily="18" charset="0"/>
                      </a:rPr>
                      <m:t>=5</m:t>
                    </m:r>
                  </m:oMath>
                </a14:m>
                <a:r>
                  <a:rPr lang="en-US" sz="16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𝑅𝑒</m:t>
                    </m:r>
                    <m:d>
                      <m:dPr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</m:d>
                    <m:r>
                      <a:rPr lang="en-US" sz="1600" i="1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endParaRPr lang="en-US" sz="1600" b="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65463" y="1541417"/>
                <a:ext cx="3744685" cy="4635546"/>
              </a:xfrm>
              <a:blipFill>
                <a:blip r:embed="rId2"/>
                <a:stretch>
                  <a:fillRect t="-7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19941" y="147412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Argand Diagrams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8724980" y="6550223"/>
            <a:ext cx="4058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2E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0" y="0"/>
                <a:ext cx="2146026" cy="830997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The locus of points described by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dPr>
                      <m:e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𝑧</m:t>
                        </m:r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−</m:t>
                        </m:r>
                        <m:sSub>
                          <m:sSubPr>
                            <m:ctrlP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𝑧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sz="120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</m:t>
                    </m:r>
                    <m:r>
                      <a:rPr lang="en-US" sz="120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𝑟</m:t>
                    </m:r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is a circle with centre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GB" sz="1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1200" i="1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GB" sz="1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and radius </a:t>
                </a:r>
                <a14:m>
                  <m:oMath xmlns:m="http://schemas.openxmlformats.org/officeDocument/2006/math">
                    <m:r>
                      <a:rPr lang="en-US" sz="1200" i="1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2146026" cy="830997"/>
              </a:xfrm>
              <a:prstGeom prst="rect">
                <a:avLst/>
              </a:prstGeom>
              <a:blipFill>
                <a:blip r:embed="rId3"/>
                <a:stretch>
                  <a:fillRect r="-281" b="-3571"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Straight Arrow Connector 15"/>
          <p:cNvCxnSpPr/>
          <p:nvPr/>
        </p:nvCxnSpPr>
        <p:spPr>
          <a:xfrm flipH="1" flipV="1">
            <a:off x="6482898" y="1220384"/>
            <a:ext cx="1776" cy="2965310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rot="5400000" flipV="1">
            <a:off x="6454194" y="1058514"/>
            <a:ext cx="0" cy="3387634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Group 17"/>
          <p:cNvGrpSpPr/>
          <p:nvPr/>
        </p:nvGrpSpPr>
        <p:grpSpPr>
          <a:xfrm>
            <a:off x="7131936" y="2691645"/>
            <a:ext cx="126274" cy="126273"/>
            <a:chOff x="7380515" y="3683726"/>
            <a:chExt cx="126274" cy="126273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7384869" y="3683726"/>
              <a:ext cx="121920" cy="12192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380515" y="3688079"/>
              <a:ext cx="121920" cy="12192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6997193" y="2813902"/>
                <a:ext cx="403957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12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en-US" sz="12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12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sz="12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sz="12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97193" y="2813902"/>
                <a:ext cx="403957" cy="184666"/>
              </a:xfrm>
              <a:prstGeom prst="rect">
                <a:avLst/>
              </a:prstGeom>
              <a:blipFill>
                <a:blip r:embed="rId4"/>
                <a:stretch>
                  <a:fillRect l="-15152" t="-6667" r="-13636" b="-3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Oval 21"/>
          <p:cNvSpPr>
            <a:spLocks noChangeAspect="1"/>
          </p:cNvSpPr>
          <p:nvPr/>
        </p:nvSpPr>
        <p:spPr>
          <a:xfrm>
            <a:off x="6387927" y="1914184"/>
            <a:ext cx="1658679" cy="1658679"/>
          </a:xfrm>
          <a:prstGeom prst="ellipse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7792811" y="1903253"/>
                <a:ext cx="860812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𝒛</m:t>
                      </m:r>
                      <m:r>
                        <a:rPr lang="en-US" sz="14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14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1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𝒊𝒚</m:t>
                      </m:r>
                    </m:oMath>
                  </m:oMathPara>
                </a14:m>
                <a:endParaRPr lang="en-GB" sz="14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92811" y="1903253"/>
                <a:ext cx="860812" cy="215444"/>
              </a:xfrm>
              <a:prstGeom prst="rect">
                <a:avLst/>
              </a:prstGeom>
              <a:blipFill>
                <a:blip r:embed="rId5"/>
                <a:stretch>
                  <a:fillRect l="-2113" r="-6338" b="-3055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8" name="Group 27"/>
          <p:cNvGrpSpPr/>
          <p:nvPr/>
        </p:nvGrpSpPr>
        <p:grpSpPr>
          <a:xfrm>
            <a:off x="7603933" y="1982911"/>
            <a:ext cx="126274" cy="126273"/>
            <a:chOff x="7380515" y="3683726"/>
            <a:chExt cx="126274" cy="126273"/>
          </a:xfrm>
        </p:grpSpPr>
        <p:cxnSp>
          <p:nvCxnSpPr>
            <p:cNvPr id="29" name="Straight Connector 28"/>
            <p:cNvCxnSpPr/>
            <p:nvPr/>
          </p:nvCxnSpPr>
          <p:spPr>
            <a:xfrm>
              <a:off x="7384869" y="3683726"/>
              <a:ext cx="121920" cy="12192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flipH="1">
              <a:off x="7380515" y="3688079"/>
              <a:ext cx="121920" cy="12192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6962292" y="2507646"/>
                <a:ext cx="200889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b>
                          <m:r>
                            <a:rPr lang="en-US" sz="1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62292" y="2507646"/>
                <a:ext cx="200889" cy="215444"/>
              </a:xfrm>
              <a:prstGeom prst="rect">
                <a:avLst/>
              </a:prstGeom>
              <a:blipFill>
                <a:blip r:embed="rId6"/>
                <a:stretch>
                  <a:fillRect l="-12121" r="-3030" b="-1111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6491776" y="1140485"/>
                <a:ext cx="445827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dirty="0" smtClean="0">
                          <a:latin typeface="Cambria Math" panose="02040503050406030204" pitchFamily="18" charset="0"/>
                        </a:rPr>
                        <m:t>𝐼𝑚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91776" y="1140485"/>
                <a:ext cx="445827" cy="30777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8100114" y="2606781"/>
                <a:ext cx="43229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dirty="0" smtClean="0">
                          <a:latin typeface="Cambria Math" panose="02040503050406030204" pitchFamily="18" charset="0"/>
                        </a:rPr>
                        <m:t>𝑅𝑒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00114" y="2606781"/>
                <a:ext cx="432298" cy="30777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4899712" y="4331373"/>
                <a:ext cx="3678231" cy="20313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The imaginary part needs to be equal to 0</a:t>
                </a:r>
              </a:p>
              <a:p>
                <a:pPr algn="ctr"/>
                <a:endParaRPr lang="en-US" sz="1400" dirty="0">
                  <a:solidFill>
                    <a:srgbClr val="FF0000"/>
                  </a:solidFill>
                  <a:latin typeface="Comic Sans MS" panose="030F0702030302020204" pitchFamily="66" charset="0"/>
                </a:endParaRPr>
              </a:p>
              <a:p>
                <a:pPr marL="285750" indent="-285750" algn="ctr">
                  <a:buFont typeface="Wingdings" panose="05000000000000000000" pitchFamily="2" charset="2"/>
                  <a:buChar char="à"/>
                </a:pPr>
                <a:r>
                  <a:rPr lang="en-US" sz="1400" dirty="0">
                    <a:solidFill>
                      <a:srgbClr val="FF0000"/>
                    </a:solidFill>
                    <a:latin typeface="Comic Sans MS" panose="030F0702030302020204" pitchFamily="66" charset="0"/>
                    <a:sym typeface="Wingdings" panose="05000000000000000000" pitchFamily="2" charset="2"/>
                  </a:rPr>
                  <a:t>These must therefore lie on the real axis only</a:t>
                </a:r>
              </a:p>
              <a:p>
                <a:pPr marL="285750" indent="-285750" algn="ctr">
                  <a:buFont typeface="Wingdings" panose="05000000000000000000" pitchFamily="2" charset="2"/>
                  <a:buChar char="à"/>
                </a:pPr>
                <a:endParaRPr lang="en-US" sz="1400" dirty="0">
                  <a:solidFill>
                    <a:srgbClr val="FF0000"/>
                  </a:solidFill>
                  <a:latin typeface="Comic Sans MS" panose="030F0702030302020204" pitchFamily="66" charset="0"/>
                </a:endParaRPr>
              </a:p>
              <a:p>
                <a:pPr marL="285750" indent="-285750" algn="ctr">
                  <a:buFont typeface="Wingdings" panose="05000000000000000000" pitchFamily="2" charset="2"/>
                  <a:buChar char="à"/>
                </a:pPr>
                <a:r>
                  <a:rPr lang="en-US" sz="1400" dirty="0">
                    <a:solidFill>
                      <a:srgbClr val="FF0000"/>
                    </a:solidFill>
                    <a:latin typeface="Comic Sans MS" panose="030F0702030302020204" pitchFamily="66" charset="0"/>
                    <a:sym typeface="Wingdings" panose="05000000000000000000" pitchFamily="2" charset="2"/>
                  </a:rPr>
                  <a:t>Since the radius is 5, and the </a:t>
                </a:r>
                <a:r>
                  <a:rPr lang="en-US" sz="1400" dirty="0" err="1">
                    <a:solidFill>
                      <a:srgbClr val="FF0000"/>
                    </a:solidFill>
                    <a:latin typeface="Comic Sans MS" panose="030F0702030302020204" pitchFamily="66" charset="0"/>
                    <a:sym typeface="Wingdings" panose="05000000000000000000" pitchFamily="2" charset="2"/>
                  </a:rPr>
                  <a:t>centre</a:t>
                </a:r>
                <a:r>
                  <a:rPr lang="en-US" sz="1400" dirty="0">
                    <a:solidFill>
                      <a:srgbClr val="FF0000"/>
                    </a:solidFill>
                    <a:latin typeface="Comic Sans MS" panose="030F0702030302020204" pitchFamily="66" charset="0"/>
                    <a:sym typeface="Wingdings" panose="05000000000000000000" pitchFamily="2" charset="2"/>
                  </a:rPr>
                  <a:t> is at (4,0) these will be where: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𝑧</m:t>
                      </m:r>
                      <m:r>
                        <a:rPr lang="en-US" sz="1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=−1</m:t>
                      </m:r>
                    </m:oMath>
                  </m:oMathPara>
                </a14:m>
                <a:endParaRPr lang="en-GB" sz="1400" dirty="0">
                  <a:solidFill>
                    <a:srgbClr val="FF0000"/>
                  </a:solidFill>
                  <a:latin typeface="Comic Sans MS" panose="030F0702030302020204" pitchFamily="66" charset="0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𝑧</m:t>
                      </m:r>
                      <m:r>
                        <a:rPr lang="en-US" sz="1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=9</m:t>
                      </m:r>
                    </m:oMath>
                  </m:oMathPara>
                </a14:m>
                <a:endParaRPr lang="en-GB" sz="1400" dirty="0">
                  <a:solidFill>
                    <a:srgbClr val="FF0000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99712" y="4331373"/>
                <a:ext cx="3678231" cy="2031325"/>
              </a:xfrm>
              <a:prstGeom prst="rect">
                <a:avLst/>
              </a:prstGeom>
              <a:blipFill>
                <a:blip r:embed="rId9"/>
                <a:stretch>
                  <a:fillRect t="-60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Arrow Connector 4"/>
          <p:cNvCxnSpPr/>
          <p:nvPr/>
        </p:nvCxnSpPr>
        <p:spPr>
          <a:xfrm flipV="1">
            <a:off x="3448594" y="4484914"/>
            <a:ext cx="1419497" cy="252550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5" name="Group 24"/>
          <p:cNvGrpSpPr/>
          <p:nvPr/>
        </p:nvGrpSpPr>
        <p:grpSpPr>
          <a:xfrm>
            <a:off x="6317684" y="2687291"/>
            <a:ext cx="126274" cy="126273"/>
            <a:chOff x="7380515" y="3683726"/>
            <a:chExt cx="126274" cy="126273"/>
          </a:xfrm>
        </p:grpSpPr>
        <p:cxnSp>
          <p:nvCxnSpPr>
            <p:cNvPr id="26" name="Straight Connector 25"/>
            <p:cNvCxnSpPr/>
            <p:nvPr/>
          </p:nvCxnSpPr>
          <p:spPr>
            <a:xfrm>
              <a:off x="7384869" y="3683726"/>
              <a:ext cx="121920" cy="121920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flipH="1">
              <a:off x="7380515" y="3688079"/>
              <a:ext cx="121920" cy="121920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4" name="Group 33"/>
          <p:cNvGrpSpPr/>
          <p:nvPr/>
        </p:nvGrpSpPr>
        <p:grpSpPr>
          <a:xfrm>
            <a:off x="7976666" y="2682937"/>
            <a:ext cx="126274" cy="126273"/>
            <a:chOff x="7380515" y="3683726"/>
            <a:chExt cx="126274" cy="126273"/>
          </a:xfrm>
        </p:grpSpPr>
        <p:cxnSp>
          <p:nvCxnSpPr>
            <p:cNvPr id="35" name="Straight Connector 34"/>
            <p:cNvCxnSpPr/>
            <p:nvPr/>
          </p:nvCxnSpPr>
          <p:spPr>
            <a:xfrm>
              <a:off x="7384869" y="3683726"/>
              <a:ext cx="121920" cy="121920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flipH="1">
              <a:off x="7380515" y="3688079"/>
              <a:ext cx="121920" cy="121920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173114" y="4920342"/>
                <a:ext cx="177478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𝑧</m:t>
                      </m:r>
                      <m:r>
                        <a:rPr lang="en-US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=−1     </m:t>
                      </m:r>
                      <m:r>
                        <a:rPr lang="en-US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𝑧</m:t>
                      </m:r>
                      <m:r>
                        <a:rPr lang="en-US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=9</m:t>
                      </m:r>
                    </m:oMath>
                  </m:oMathPara>
                </a14:m>
                <a:endParaRPr lang="en-GB" dirty="0">
                  <a:solidFill>
                    <a:srgbClr val="FF0000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3114" y="4920342"/>
                <a:ext cx="1774780" cy="36933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70573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65463" y="1541417"/>
                <a:ext cx="3744685" cy="4635546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en-US" sz="1600" b="1" dirty="0">
                    <a:latin typeface="Comic Sans MS" panose="030F0702030302020204" pitchFamily="66" charset="0"/>
                  </a:rPr>
                  <a:t>Complex numbers can be used to represent Loci on a Argand Diagram</a:t>
                </a:r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600" dirty="0">
                    <a:latin typeface="Comic Sans MS" panose="030F0702030302020204" pitchFamily="66" charset="0"/>
                  </a:rPr>
                  <a:t>Given that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16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−4</m:t>
                        </m:r>
                      </m:e>
                    </m:d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=5</m:t>
                    </m:r>
                  </m:oMath>
                </a14:m>
                <a:endParaRPr lang="en-US" sz="1600" b="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342900" indent="-342900" algn="ctr">
                  <a:buAutoNum type="alphaLcParenR"/>
                </a:pPr>
                <a:r>
                  <a:rPr lang="en-US" sz="1600" b="0" dirty="0">
                    <a:latin typeface="Comic Sans MS" panose="030F0702030302020204" pitchFamily="66" charset="0"/>
                  </a:rPr>
                  <a:t>Sketch the locus of z on an Argand diagram</a:t>
                </a:r>
              </a:p>
              <a:p>
                <a:pPr marL="342900" indent="-342900" algn="ctr">
                  <a:buAutoNum type="alphaLcParenR"/>
                </a:pPr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342900" indent="-342900" algn="ctr">
                  <a:buAutoNum type="alphaLcParenR"/>
                </a:pPr>
                <a:r>
                  <a:rPr lang="en-US" sz="1600" b="0" dirty="0">
                    <a:latin typeface="Comic Sans MS" panose="030F0702030302020204" pitchFamily="66" charset="0"/>
                  </a:rPr>
                  <a:t>Find the values of z that satisfy:</a:t>
                </a:r>
              </a:p>
              <a:p>
                <a:pPr marL="0" indent="0" algn="ctr">
                  <a:buNone/>
                </a:pPr>
                <a:r>
                  <a:rPr lang="en-US" sz="1600" dirty="0" err="1">
                    <a:latin typeface="Comic Sans MS" panose="030F0702030302020204" pitchFamily="66" charset="0"/>
                  </a:rPr>
                  <a:t>i</a:t>
                </a:r>
                <a:r>
                  <a:rPr lang="en-US" sz="1600" dirty="0">
                    <a:latin typeface="Comic Sans MS" panose="030F0702030302020204" pitchFamily="66" charset="0"/>
                  </a:rPr>
                  <a:t>)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𝑧</m:t>
                        </m:r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−4</m:t>
                        </m:r>
                      </m:e>
                    </m:d>
                    <m:r>
                      <a:rPr lang="en-US" sz="1600" i="1">
                        <a:latin typeface="Cambria Math" panose="02040503050406030204" pitchFamily="18" charset="0"/>
                      </a:rPr>
                      <m:t>=5</m:t>
                    </m:r>
                  </m:oMath>
                </a14:m>
                <a:r>
                  <a:rPr lang="en-US" sz="16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𝐼𝑚</m:t>
                    </m:r>
                    <m:d>
                      <m:dPr>
                        <m:ctrlPr>
                          <a:rPr lang="en-US" sz="16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</m:d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endParaRPr lang="en-US" sz="1600" b="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600" dirty="0">
                    <a:latin typeface="Comic Sans MS" panose="030F0702030302020204" pitchFamily="66" charset="0"/>
                  </a:rPr>
                  <a:t>ii)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𝑧</m:t>
                        </m:r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−4</m:t>
                        </m:r>
                      </m:e>
                    </m:d>
                    <m:r>
                      <a:rPr lang="en-US" sz="1600" i="1">
                        <a:latin typeface="Cambria Math" panose="02040503050406030204" pitchFamily="18" charset="0"/>
                      </a:rPr>
                      <m:t>=5</m:t>
                    </m:r>
                  </m:oMath>
                </a14:m>
                <a:r>
                  <a:rPr lang="en-US" sz="16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𝑅𝑒</m:t>
                    </m:r>
                    <m:d>
                      <m:dPr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</m:d>
                    <m:r>
                      <a:rPr lang="en-US" sz="1600" i="1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endParaRPr lang="en-US" sz="1600" b="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65463" y="1541417"/>
                <a:ext cx="3744685" cy="4635546"/>
              </a:xfrm>
              <a:blipFill>
                <a:blip r:embed="rId2"/>
                <a:stretch>
                  <a:fillRect t="-7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19941" y="147412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Argand Diagrams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8724980" y="6550223"/>
            <a:ext cx="4058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2E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0" y="0"/>
                <a:ext cx="2146026" cy="830997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The locus of points described by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dPr>
                      <m:e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𝑧</m:t>
                        </m:r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−</m:t>
                        </m:r>
                        <m:sSub>
                          <m:sSubPr>
                            <m:ctrlP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𝑧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sz="120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</m:t>
                    </m:r>
                    <m:r>
                      <a:rPr lang="en-US" sz="120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𝑟</m:t>
                    </m:r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is a circle with centre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GB" sz="1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1200" i="1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GB" sz="1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and radius </a:t>
                </a:r>
                <a14:m>
                  <m:oMath xmlns:m="http://schemas.openxmlformats.org/officeDocument/2006/math">
                    <m:r>
                      <a:rPr lang="en-US" sz="1200" i="1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2146026" cy="830997"/>
              </a:xfrm>
              <a:prstGeom prst="rect">
                <a:avLst/>
              </a:prstGeom>
              <a:blipFill>
                <a:blip r:embed="rId3"/>
                <a:stretch>
                  <a:fillRect r="-281" b="-3571"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Straight Arrow Connector 15"/>
          <p:cNvCxnSpPr/>
          <p:nvPr/>
        </p:nvCxnSpPr>
        <p:spPr>
          <a:xfrm flipH="1" flipV="1">
            <a:off x="6482898" y="1220384"/>
            <a:ext cx="1776" cy="2965310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rot="5400000" flipV="1">
            <a:off x="6454194" y="1058514"/>
            <a:ext cx="0" cy="3387634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Group 17"/>
          <p:cNvGrpSpPr/>
          <p:nvPr/>
        </p:nvGrpSpPr>
        <p:grpSpPr>
          <a:xfrm>
            <a:off x="7131936" y="2691645"/>
            <a:ext cx="126274" cy="126273"/>
            <a:chOff x="7380515" y="3683726"/>
            <a:chExt cx="126274" cy="126273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7384869" y="3683726"/>
              <a:ext cx="121920" cy="12192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380515" y="3688079"/>
              <a:ext cx="121920" cy="12192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6997193" y="2813902"/>
                <a:ext cx="403957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12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en-US" sz="12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12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sz="12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sz="12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97193" y="2813902"/>
                <a:ext cx="403957" cy="184666"/>
              </a:xfrm>
              <a:prstGeom prst="rect">
                <a:avLst/>
              </a:prstGeom>
              <a:blipFill>
                <a:blip r:embed="rId4"/>
                <a:stretch>
                  <a:fillRect l="-15152" t="-6667" r="-13636" b="-3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Oval 21"/>
          <p:cNvSpPr>
            <a:spLocks noChangeAspect="1"/>
          </p:cNvSpPr>
          <p:nvPr/>
        </p:nvSpPr>
        <p:spPr>
          <a:xfrm>
            <a:off x="6387927" y="1914184"/>
            <a:ext cx="1658679" cy="1658679"/>
          </a:xfrm>
          <a:prstGeom prst="ellipse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7792811" y="1903253"/>
                <a:ext cx="860812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𝒛</m:t>
                      </m:r>
                      <m:r>
                        <a:rPr lang="en-US" sz="14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14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1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𝒊𝒚</m:t>
                      </m:r>
                    </m:oMath>
                  </m:oMathPara>
                </a14:m>
                <a:endParaRPr lang="en-GB" sz="14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92811" y="1903253"/>
                <a:ext cx="860812" cy="215444"/>
              </a:xfrm>
              <a:prstGeom prst="rect">
                <a:avLst/>
              </a:prstGeom>
              <a:blipFill>
                <a:blip r:embed="rId5"/>
                <a:stretch>
                  <a:fillRect l="-2113" r="-6338" b="-3055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8" name="Group 27"/>
          <p:cNvGrpSpPr/>
          <p:nvPr/>
        </p:nvGrpSpPr>
        <p:grpSpPr>
          <a:xfrm>
            <a:off x="7603933" y="1982911"/>
            <a:ext cx="126274" cy="126273"/>
            <a:chOff x="7380515" y="3683726"/>
            <a:chExt cx="126274" cy="126273"/>
          </a:xfrm>
        </p:grpSpPr>
        <p:cxnSp>
          <p:nvCxnSpPr>
            <p:cNvPr id="29" name="Straight Connector 28"/>
            <p:cNvCxnSpPr/>
            <p:nvPr/>
          </p:nvCxnSpPr>
          <p:spPr>
            <a:xfrm>
              <a:off x="7384869" y="3683726"/>
              <a:ext cx="121920" cy="12192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flipH="1">
              <a:off x="7380515" y="3688079"/>
              <a:ext cx="121920" cy="12192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6962292" y="2507646"/>
                <a:ext cx="200889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b>
                          <m:r>
                            <a:rPr lang="en-US" sz="1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62292" y="2507646"/>
                <a:ext cx="200889" cy="215444"/>
              </a:xfrm>
              <a:prstGeom prst="rect">
                <a:avLst/>
              </a:prstGeom>
              <a:blipFill>
                <a:blip r:embed="rId6"/>
                <a:stretch>
                  <a:fillRect l="-12121" r="-3030" b="-1111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6491776" y="1140485"/>
                <a:ext cx="445827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dirty="0" smtClean="0">
                          <a:latin typeface="Cambria Math" panose="02040503050406030204" pitchFamily="18" charset="0"/>
                        </a:rPr>
                        <m:t>𝐼𝑚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91776" y="1140485"/>
                <a:ext cx="445827" cy="30777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8100114" y="2606781"/>
                <a:ext cx="43229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dirty="0" smtClean="0">
                          <a:latin typeface="Cambria Math" panose="02040503050406030204" pitchFamily="18" charset="0"/>
                        </a:rPr>
                        <m:t>𝑅𝑒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00114" y="2606781"/>
                <a:ext cx="432298" cy="30777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TextBox 23"/>
          <p:cNvSpPr txBox="1"/>
          <p:nvPr/>
        </p:nvSpPr>
        <p:spPr>
          <a:xfrm>
            <a:off x="4812626" y="4287830"/>
            <a:ext cx="3678231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The real part needs to be equal to 0</a:t>
            </a:r>
          </a:p>
          <a:p>
            <a:pPr algn="ctr"/>
            <a:endParaRPr lang="en-US" sz="14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marL="285750" indent="-285750" algn="ctr">
              <a:buFont typeface="Wingdings" panose="05000000000000000000" pitchFamily="2" charset="2"/>
              <a:buChar char="à"/>
            </a:pPr>
            <a:r>
              <a:rPr lang="en-US" sz="1400" dirty="0">
                <a:solidFill>
                  <a:srgbClr val="FF0000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These must therefore lie on the imaginary axis only</a:t>
            </a:r>
          </a:p>
          <a:p>
            <a:pPr marL="285750" indent="-285750" algn="ctr">
              <a:buFont typeface="Wingdings" panose="05000000000000000000" pitchFamily="2" charset="2"/>
              <a:buChar char="à"/>
            </a:pPr>
            <a:endParaRPr lang="en-US" sz="1400" dirty="0">
              <a:solidFill>
                <a:srgbClr val="FF0000"/>
              </a:solidFill>
              <a:latin typeface="Comic Sans MS" panose="030F0702030302020204" pitchFamily="66" charset="0"/>
              <a:sym typeface="Wingdings" panose="05000000000000000000" pitchFamily="2" charset="2"/>
            </a:endParaRPr>
          </a:p>
          <a:p>
            <a:pPr marL="285750" indent="-285750" algn="ctr">
              <a:buFont typeface="Wingdings" panose="05000000000000000000" pitchFamily="2" charset="2"/>
              <a:buChar char="à"/>
            </a:pPr>
            <a:r>
              <a:rPr lang="en-US" sz="1400" dirty="0">
                <a:solidFill>
                  <a:srgbClr val="FF0000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We can use the equation of the circle to find these…</a:t>
            </a:r>
            <a:endParaRPr lang="en-GB" sz="14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3405052" y="4493623"/>
            <a:ext cx="1532708" cy="931819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5" name="Group 24"/>
          <p:cNvGrpSpPr/>
          <p:nvPr/>
        </p:nvGrpSpPr>
        <p:grpSpPr>
          <a:xfrm>
            <a:off x="6413479" y="2312823"/>
            <a:ext cx="126274" cy="126273"/>
            <a:chOff x="7380515" y="3683726"/>
            <a:chExt cx="126274" cy="126273"/>
          </a:xfrm>
        </p:grpSpPr>
        <p:cxnSp>
          <p:nvCxnSpPr>
            <p:cNvPr id="26" name="Straight Connector 25"/>
            <p:cNvCxnSpPr/>
            <p:nvPr/>
          </p:nvCxnSpPr>
          <p:spPr>
            <a:xfrm>
              <a:off x="7384869" y="3683726"/>
              <a:ext cx="121920" cy="121920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flipH="1">
              <a:off x="7380515" y="3688079"/>
              <a:ext cx="121920" cy="121920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4" name="Group 33"/>
          <p:cNvGrpSpPr/>
          <p:nvPr/>
        </p:nvGrpSpPr>
        <p:grpSpPr>
          <a:xfrm>
            <a:off x="6417832" y="3057405"/>
            <a:ext cx="126274" cy="126273"/>
            <a:chOff x="7380515" y="3683726"/>
            <a:chExt cx="126274" cy="126273"/>
          </a:xfrm>
        </p:grpSpPr>
        <p:cxnSp>
          <p:nvCxnSpPr>
            <p:cNvPr id="35" name="Straight Connector 34"/>
            <p:cNvCxnSpPr/>
            <p:nvPr/>
          </p:nvCxnSpPr>
          <p:spPr>
            <a:xfrm>
              <a:off x="7384869" y="3683726"/>
              <a:ext cx="121920" cy="121920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flipH="1">
              <a:off x="7380515" y="3688079"/>
              <a:ext cx="121920" cy="121920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173114" y="4920342"/>
                <a:ext cx="177478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𝑧</m:t>
                      </m:r>
                      <m:r>
                        <a:rPr lang="en-US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=−1     </m:t>
                      </m:r>
                      <m:r>
                        <a:rPr lang="en-US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𝑧</m:t>
                      </m:r>
                      <m:r>
                        <a:rPr lang="en-US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=9</m:t>
                      </m:r>
                    </m:oMath>
                  </m:oMathPara>
                </a14:m>
                <a:endParaRPr lang="en-GB" dirty="0">
                  <a:solidFill>
                    <a:srgbClr val="FF0000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3114" y="4920342"/>
                <a:ext cx="1774780" cy="3693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63793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DB8E39B-EA44-453A-8CF7-C32DCB1EA9A9}"/>
              </a:ext>
            </a:extLst>
          </p:cNvPr>
          <p:cNvSpPr/>
          <p:nvPr/>
        </p:nvSpPr>
        <p:spPr>
          <a:xfrm>
            <a:off x="2036195" y="2567846"/>
            <a:ext cx="5195974" cy="2100575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en-US" altLang="ja-JP" sz="6600" b="1" dirty="0">
                <a:ln w="38100">
                  <a:solidFill>
                    <a:srgbClr val="7030A0"/>
                  </a:solidFill>
                  <a:prstDash val="solid"/>
                </a:ln>
                <a:solidFill>
                  <a:srgbClr val="00B0F0"/>
                </a:solidFill>
                <a:latin typeface="Javanese Text" panose="02000000000000000000" pitchFamily="2" charset="0"/>
                <a:ea typeface="HGGyoshotai" panose="03000609000000000000" pitchFamily="65" charset="-128"/>
                <a:cs typeface="Segoe UI Black" panose="020B0A02040204020203" pitchFamily="34" charset="0"/>
              </a:rPr>
              <a:t>Teachings for </a:t>
            </a:r>
          </a:p>
          <a:p>
            <a:pPr algn="ctr"/>
            <a:r>
              <a:rPr lang="en-US" altLang="ja-JP" sz="6600" b="1" dirty="0">
                <a:ln w="38100">
                  <a:solidFill>
                    <a:srgbClr val="7030A0"/>
                  </a:solidFill>
                  <a:prstDash val="solid"/>
                </a:ln>
                <a:solidFill>
                  <a:srgbClr val="00B0F0"/>
                </a:solidFill>
                <a:latin typeface="Javanese Text" panose="02000000000000000000" pitchFamily="2" charset="0"/>
                <a:ea typeface="HGGyoshotai" panose="03000609000000000000" pitchFamily="65" charset="-128"/>
                <a:cs typeface="Segoe UI Black" panose="020B0A02040204020203" pitchFamily="34" charset="0"/>
              </a:rPr>
              <a:t>Exercise 2A</a:t>
            </a:r>
            <a:endParaRPr lang="ja-JP" altLang="en-US" sz="6600" b="1" dirty="0">
              <a:ln w="38100">
                <a:solidFill>
                  <a:srgbClr val="7030A0"/>
                </a:solidFill>
                <a:prstDash val="solid"/>
              </a:ln>
              <a:solidFill>
                <a:srgbClr val="00B0F0"/>
              </a:solidFill>
              <a:latin typeface="Javanese Text" panose="02000000000000000000" pitchFamily="2" charset="0"/>
              <a:ea typeface="HGGyoshotai" panose="03000609000000000000" pitchFamily="65" charset="-128"/>
              <a:cs typeface="Segoe UI Black" panose="020B0A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312260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65463" y="1541417"/>
                <a:ext cx="3744685" cy="4635546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en-US" sz="1600" b="1" dirty="0">
                    <a:latin typeface="Comic Sans MS" panose="030F0702030302020204" pitchFamily="66" charset="0"/>
                  </a:rPr>
                  <a:t>Complex numbers can be used to represent Loci on a Argand Diagram</a:t>
                </a:r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600" dirty="0">
                    <a:latin typeface="Comic Sans MS" panose="030F0702030302020204" pitchFamily="66" charset="0"/>
                  </a:rPr>
                  <a:t>Given that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16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−4</m:t>
                        </m:r>
                      </m:e>
                    </m:d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=5</m:t>
                    </m:r>
                  </m:oMath>
                </a14:m>
                <a:endParaRPr lang="en-US" sz="1600" b="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342900" indent="-342900" algn="ctr">
                  <a:buAutoNum type="alphaLcParenR"/>
                </a:pPr>
                <a:r>
                  <a:rPr lang="en-US" sz="1600" b="0" dirty="0">
                    <a:latin typeface="Comic Sans MS" panose="030F0702030302020204" pitchFamily="66" charset="0"/>
                  </a:rPr>
                  <a:t>Sketch the locus of z on an Argand diagram</a:t>
                </a:r>
              </a:p>
              <a:p>
                <a:pPr marL="342900" indent="-342900" algn="ctr">
                  <a:buAutoNum type="alphaLcParenR"/>
                </a:pPr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342900" indent="-342900" algn="ctr">
                  <a:buAutoNum type="alphaLcParenR"/>
                </a:pPr>
                <a:r>
                  <a:rPr lang="en-US" sz="1600" b="0" dirty="0">
                    <a:latin typeface="Comic Sans MS" panose="030F0702030302020204" pitchFamily="66" charset="0"/>
                  </a:rPr>
                  <a:t>Find the values of z that satisfy:</a:t>
                </a:r>
              </a:p>
              <a:p>
                <a:pPr marL="0" indent="0" algn="ctr">
                  <a:buNone/>
                </a:pPr>
                <a:r>
                  <a:rPr lang="en-US" sz="1600" dirty="0" err="1">
                    <a:latin typeface="Comic Sans MS" panose="030F0702030302020204" pitchFamily="66" charset="0"/>
                  </a:rPr>
                  <a:t>i</a:t>
                </a:r>
                <a:r>
                  <a:rPr lang="en-US" sz="1600" dirty="0">
                    <a:latin typeface="Comic Sans MS" panose="030F0702030302020204" pitchFamily="66" charset="0"/>
                  </a:rPr>
                  <a:t>)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𝑧</m:t>
                        </m:r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−4</m:t>
                        </m:r>
                      </m:e>
                    </m:d>
                    <m:r>
                      <a:rPr lang="en-US" sz="1600" i="1">
                        <a:latin typeface="Cambria Math" panose="02040503050406030204" pitchFamily="18" charset="0"/>
                      </a:rPr>
                      <m:t>=5</m:t>
                    </m:r>
                  </m:oMath>
                </a14:m>
                <a:r>
                  <a:rPr lang="en-US" sz="16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𝐼𝑚</m:t>
                    </m:r>
                    <m:d>
                      <m:dPr>
                        <m:ctrlPr>
                          <a:rPr lang="en-US" sz="16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</m:d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endParaRPr lang="en-US" sz="1600" b="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600" dirty="0">
                    <a:latin typeface="Comic Sans MS" panose="030F0702030302020204" pitchFamily="66" charset="0"/>
                  </a:rPr>
                  <a:t>ii)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𝑧</m:t>
                        </m:r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−4</m:t>
                        </m:r>
                      </m:e>
                    </m:d>
                    <m:r>
                      <a:rPr lang="en-US" sz="1600" i="1">
                        <a:latin typeface="Cambria Math" panose="02040503050406030204" pitchFamily="18" charset="0"/>
                      </a:rPr>
                      <m:t>=5</m:t>
                    </m:r>
                  </m:oMath>
                </a14:m>
                <a:r>
                  <a:rPr lang="en-US" sz="16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𝑅𝑒</m:t>
                    </m:r>
                    <m:d>
                      <m:dPr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</m:d>
                    <m:r>
                      <a:rPr lang="en-US" sz="1600" i="1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endParaRPr lang="en-US" sz="1600" b="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65463" y="1541417"/>
                <a:ext cx="3744685" cy="4635546"/>
              </a:xfrm>
              <a:blipFill>
                <a:blip r:embed="rId2"/>
                <a:stretch>
                  <a:fillRect t="-7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19941" y="147412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Argand Diagrams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8724980" y="6550223"/>
            <a:ext cx="4058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2E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0" y="0"/>
                <a:ext cx="2146026" cy="830997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The locus of points described by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dPr>
                      <m:e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𝑧</m:t>
                        </m:r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−</m:t>
                        </m:r>
                        <m:sSub>
                          <m:sSubPr>
                            <m:ctrlP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𝑧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sz="120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</m:t>
                    </m:r>
                    <m:r>
                      <a:rPr lang="en-US" sz="120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𝑟</m:t>
                    </m:r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is a circle with centre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GB" sz="1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1200" i="1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GB" sz="1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and radius </a:t>
                </a:r>
                <a14:m>
                  <m:oMath xmlns:m="http://schemas.openxmlformats.org/officeDocument/2006/math">
                    <m:r>
                      <a:rPr lang="en-US" sz="1200" i="1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2146026" cy="830997"/>
              </a:xfrm>
              <a:prstGeom prst="rect">
                <a:avLst/>
              </a:prstGeom>
              <a:blipFill>
                <a:blip r:embed="rId3"/>
                <a:stretch>
                  <a:fillRect r="-281" b="-3571"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Straight Arrow Connector 15"/>
          <p:cNvCxnSpPr/>
          <p:nvPr/>
        </p:nvCxnSpPr>
        <p:spPr>
          <a:xfrm flipH="1" flipV="1">
            <a:off x="6482898" y="1220384"/>
            <a:ext cx="1776" cy="2965310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rot="5400000" flipV="1">
            <a:off x="6454194" y="1058514"/>
            <a:ext cx="0" cy="3387634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Group 17"/>
          <p:cNvGrpSpPr/>
          <p:nvPr/>
        </p:nvGrpSpPr>
        <p:grpSpPr>
          <a:xfrm>
            <a:off x="7131936" y="2691645"/>
            <a:ext cx="126274" cy="126273"/>
            <a:chOff x="7380515" y="3683726"/>
            <a:chExt cx="126274" cy="126273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7384869" y="3683726"/>
              <a:ext cx="121920" cy="12192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380515" y="3688079"/>
              <a:ext cx="121920" cy="12192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6997193" y="2813902"/>
                <a:ext cx="403957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12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en-US" sz="12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12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sz="12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sz="12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97193" y="2813902"/>
                <a:ext cx="403957" cy="184666"/>
              </a:xfrm>
              <a:prstGeom prst="rect">
                <a:avLst/>
              </a:prstGeom>
              <a:blipFill>
                <a:blip r:embed="rId4"/>
                <a:stretch>
                  <a:fillRect l="-15152" t="-6667" r="-13636" b="-3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Oval 21"/>
          <p:cNvSpPr>
            <a:spLocks noChangeAspect="1"/>
          </p:cNvSpPr>
          <p:nvPr/>
        </p:nvSpPr>
        <p:spPr>
          <a:xfrm>
            <a:off x="6387927" y="1914184"/>
            <a:ext cx="1658679" cy="1658679"/>
          </a:xfrm>
          <a:prstGeom prst="ellipse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7792811" y="1903253"/>
                <a:ext cx="860812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𝒛</m:t>
                      </m:r>
                      <m:r>
                        <a:rPr lang="en-US" sz="14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14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1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𝒊𝒚</m:t>
                      </m:r>
                    </m:oMath>
                  </m:oMathPara>
                </a14:m>
                <a:endParaRPr lang="en-GB" sz="14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92811" y="1903253"/>
                <a:ext cx="860812" cy="215444"/>
              </a:xfrm>
              <a:prstGeom prst="rect">
                <a:avLst/>
              </a:prstGeom>
              <a:blipFill>
                <a:blip r:embed="rId5"/>
                <a:stretch>
                  <a:fillRect l="-2113" r="-6338" b="-3055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8" name="Group 27"/>
          <p:cNvGrpSpPr/>
          <p:nvPr/>
        </p:nvGrpSpPr>
        <p:grpSpPr>
          <a:xfrm>
            <a:off x="7603933" y="1982911"/>
            <a:ext cx="126274" cy="126273"/>
            <a:chOff x="7380515" y="3683726"/>
            <a:chExt cx="126274" cy="126273"/>
          </a:xfrm>
        </p:grpSpPr>
        <p:cxnSp>
          <p:nvCxnSpPr>
            <p:cNvPr id="29" name="Straight Connector 28"/>
            <p:cNvCxnSpPr/>
            <p:nvPr/>
          </p:nvCxnSpPr>
          <p:spPr>
            <a:xfrm>
              <a:off x="7384869" y="3683726"/>
              <a:ext cx="121920" cy="12192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flipH="1">
              <a:off x="7380515" y="3688079"/>
              <a:ext cx="121920" cy="12192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6962292" y="2507646"/>
                <a:ext cx="200889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b>
                          <m:r>
                            <a:rPr lang="en-US" sz="1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62292" y="2507646"/>
                <a:ext cx="200889" cy="215444"/>
              </a:xfrm>
              <a:prstGeom prst="rect">
                <a:avLst/>
              </a:prstGeom>
              <a:blipFill>
                <a:blip r:embed="rId6"/>
                <a:stretch>
                  <a:fillRect l="-12121" r="-3030" b="-1111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6491776" y="1140485"/>
                <a:ext cx="445827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dirty="0" smtClean="0">
                          <a:latin typeface="Cambria Math" panose="02040503050406030204" pitchFamily="18" charset="0"/>
                        </a:rPr>
                        <m:t>𝐼𝑚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91776" y="1140485"/>
                <a:ext cx="445827" cy="30777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8100114" y="2606781"/>
                <a:ext cx="43229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dirty="0" smtClean="0">
                          <a:latin typeface="Cambria Math" panose="02040503050406030204" pitchFamily="18" charset="0"/>
                        </a:rPr>
                        <m:t>𝑅𝑒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00114" y="2606781"/>
                <a:ext cx="432298" cy="30777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5" name="Group 24"/>
          <p:cNvGrpSpPr/>
          <p:nvPr/>
        </p:nvGrpSpPr>
        <p:grpSpPr>
          <a:xfrm>
            <a:off x="6413479" y="2312823"/>
            <a:ext cx="126274" cy="126273"/>
            <a:chOff x="7380515" y="3683726"/>
            <a:chExt cx="126274" cy="126273"/>
          </a:xfrm>
        </p:grpSpPr>
        <p:cxnSp>
          <p:nvCxnSpPr>
            <p:cNvPr id="26" name="Straight Connector 25"/>
            <p:cNvCxnSpPr/>
            <p:nvPr/>
          </p:nvCxnSpPr>
          <p:spPr>
            <a:xfrm>
              <a:off x="7384869" y="3683726"/>
              <a:ext cx="121920" cy="121920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flipH="1">
              <a:off x="7380515" y="3688079"/>
              <a:ext cx="121920" cy="121920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4" name="Group 33"/>
          <p:cNvGrpSpPr/>
          <p:nvPr/>
        </p:nvGrpSpPr>
        <p:grpSpPr>
          <a:xfrm>
            <a:off x="6417832" y="3057405"/>
            <a:ext cx="126274" cy="126273"/>
            <a:chOff x="7380515" y="3683726"/>
            <a:chExt cx="126274" cy="126273"/>
          </a:xfrm>
        </p:grpSpPr>
        <p:cxnSp>
          <p:nvCxnSpPr>
            <p:cNvPr id="35" name="Straight Connector 34"/>
            <p:cNvCxnSpPr/>
            <p:nvPr/>
          </p:nvCxnSpPr>
          <p:spPr>
            <a:xfrm>
              <a:off x="7384869" y="3683726"/>
              <a:ext cx="121920" cy="121920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flipH="1">
              <a:off x="7380515" y="3688079"/>
              <a:ext cx="121920" cy="121920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173114" y="4920342"/>
                <a:ext cx="177478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𝑧</m:t>
                      </m:r>
                      <m:r>
                        <a:rPr lang="en-US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=−1     </m:t>
                      </m:r>
                      <m:r>
                        <a:rPr lang="en-US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𝑧</m:t>
                      </m:r>
                      <m:r>
                        <a:rPr lang="en-US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=9</m:t>
                      </m:r>
                    </m:oMath>
                  </m:oMathPara>
                </a14:m>
                <a:endParaRPr lang="en-GB" dirty="0">
                  <a:solidFill>
                    <a:srgbClr val="FF0000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3114" y="4920342"/>
                <a:ext cx="1774780" cy="3693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4480561" y="4193177"/>
                <a:ext cx="1747145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16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  <m:t>−4</m:t>
                              </m:r>
                            </m:e>
                          </m:d>
                        </m:e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=25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80561" y="4193177"/>
                <a:ext cx="1747145" cy="246221"/>
              </a:xfrm>
              <a:prstGeom prst="rect">
                <a:avLst/>
              </a:prstGeom>
              <a:blipFill>
                <a:blip r:embed="rId10"/>
                <a:stretch>
                  <a:fillRect r="-1742" b="-25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4685212" y="4580709"/>
                <a:ext cx="1540743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16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  <m:t>−4</m:t>
                              </m:r>
                            </m:e>
                          </m:d>
                        </m:e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=25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85212" y="4580709"/>
                <a:ext cx="1540743" cy="246221"/>
              </a:xfrm>
              <a:prstGeom prst="rect">
                <a:avLst/>
              </a:prstGeom>
              <a:blipFill>
                <a:blip r:embed="rId11"/>
                <a:stretch>
                  <a:fillRect r="-2778" b="-2195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4985659" y="4968241"/>
                <a:ext cx="1235275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6+</m:t>
                      </m:r>
                      <m:sSup>
                        <m:sSupPr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=25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85659" y="4968241"/>
                <a:ext cx="1235275" cy="246221"/>
              </a:xfrm>
              <a:prstGeom prst="rect">
                <a:avLst/>
              </a:prstGeom>
              <a:blipFill>
                <a:blip r:embed="rId12"/>
                <a:stretch>
                  <a:fillRect l="-3465" r="-3465" b="-25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5460275" y="5373189"/>
                <a:ext cx="648767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=9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60275" y="5373189"/>
                <a:ext cx="648767" cy="246221"/>
              </a:xfrm>
              <a:prstGeom prst="rect">
                <a:avLst/>
              </a:prstGeom>
              <a:blipFill>
                <a:blip r:embed="rId13"/>
                <a:stretch>
                  <a:fillRect l="-7547" r="-6604" b="-2195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5560424" y="5760720"/>
                <a:ext cx="701026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=±3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60424" y="5760720"/>
                <a:ext cx="701026" cy="246221"/>
              </a:xfrm>
              <a:prstGeom prst="rect">
                <a:avLst/>
              </a:prstGeom>
              <a:blipFill>
                <a:blip r:embed="rId14"/>
                <a:stretch>
                  <a:fillRect l="-6957" r="-6087" b="-25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2" name="Arc 41"/>
          <p:cNvSpPr/>
          <p:nvPr/>
        </p:nvSpPr>
        <p:spPr>
          <a:xfrm>
            <a:off x="6165867" y="4314503"/>
            <a:ext cx="261059" cy="396834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TextBox 42"/>
          <p:cNvSpPr txBox="1"/>
          <p:nvPr/>
        </p:nvSpPr>
        <p:spPr>
          <a:xfrm>
            <a:off x="6344990" y="4348349"/>
            <a:ext cx="1161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Sub in x = 0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4" name="Arc 43"/>
          <p:cNvSpPr/>
          <p:nvPr/>
        </p:nvSpPr>
        <p:spPr>
          <a:xfrm>
            <a:off x="6178930" y="4702034"/>
            <a:ext cx="261059" cy="396834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Arc 44"/>
          <p:cNvSpPr/>
          <p:nvPr/>
        </p:nvSpPr>
        <p:spPr>
          <a:xfrm>
            <a:off x="6191993" y="5098274"/>
            <a:ext cx="261059" cy="396834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Arc 45"/>
          <p:cNvSpPr/>
          <p:nvPr/>
        </p:nvSpPr>
        <p:spPr>
          <a:xfrm>
            <a:off x="6213764" y="5511931"/>
            <a:ext cx="261059" cy="396834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TextBox 46"/>
          <p:cNvSpPr txBox="1"/>
          <p:nvPr/>
        </p:nvSpPr>
        <p:spPr>
          <a:xfrm>
            <a:off x="6297092" y="4753297"/>
            <a:ext cx="1161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Calculate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6397241" y="5140828"/>
            <a:ext cx="1161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Subtract 16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6384179" y="5571902"/>
            <a:ext cx="1161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Square root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/>
              <p:cNvSpPr txBox="1"/>
              <p:nvPr/>
            </p:nvSpPr>
            <p:spPr>
              <a:xfrm>
                <a:off x="985903" y="5638799"/>
                <a:ext cx="212308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𝑧</m:t>
                      </m:r>
                      <m:r>
                        <a:rPr lang="en-US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=3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𝑜𝑟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n-US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𝑧</m:t>
                      </m:r>
                      <m:r>
                        <a:rPr lang="en-US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=−3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𝑖</m:t>
                      </m:r>
                    </m:oMath>
                  </m:oMathPara>
                </a14:m>
                <a:endParaRPr lang="en-GB" dirty="0">
                  <a:solidFill>
                    <a:srgbClr val="FF0000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5903" y="5638799"/>
                <a:ext cx="2123081" cy="369332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6235193" y="2226073"/>
                <a:ext cx="126637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1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</m:oMath>
                  </m:oMathPara>
                </a14:m>
                <a:endParaRPr lang="en-GB" sz="1200" b="1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35193" y="2226073"/>
                <a:ext cx="126637" cy="184666"/>
              </a:xfrm>
              <a:prstGeom prst="rect">
                <a:avLst/>
              </a:prstGeom>
              <a:blipFill>
                <a:blip r:embed="rId16"/>
                <a:stretch>
                  <a:fillRect l="-28571" r="-28571" b="-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/>
              <p:cNvSpPr txBox="1"/>
              <p:nvPr/>
            </p:nvSpPr>
            <p:spPr>
              <a:xfrm>
                <a:off x="6126336" y="3092576"/>
                <a:ext cx="242054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1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1200" b="1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</m:oMath>
                  </m:oMathPara>
                </a14:m>
                <a:endParaRPr lang="en-GB" sz="1200" b="1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26336" y="3092576"/>
                <a:ext cx="242054" cy="184666"/>
              </a:xfrm>
              <a:prstGeom prst="rect">
                <a:avLst/>
              </a:prstGeom>
              <a:blipFill>
                <a:blip r:embed="rId17"/>
                <a:stretch>
                  <a:fillRect l="-5000" r="-15000" b="-322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841290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7" grpId="0"/>
      <p:bldP spid="38" grpId="0"/>
      <p:bldP spid="39" grpId="0"/>
      <p:bldP spid="41" grpId="0"/>
      <p:bldP spid="42" grpId="0" animBg="1"/>
      <p:bldP spid="43" grpId="0"/>
      <p:bldP spid="44" grpId="0" animBg="1"/>
      <p:bldP spid="45" grpId="0" animBg="1"/>
      <p:bldP spid="46" grpId="0" animBg="1"/>
      <p:bldP spid="47" grpId="0"/>
      <p:bldP spid="48" grpId="0"/>
      <p:bldP spid="49" grpId="0"/>
      <p:bldP spid="50" grpId="0"/>
      <p:bldP spid="51" grpId="0"/>
      <p:bldP spid="52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4290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1400" b="1" dirty="0">
                <a:latin typeface="Comic Sans MS" panose="030F0702030302020204" pitchFamily="66" charset="0"/>
              </a:rPr>
              <a:t>Complex numbers can be used to represent Loci on a Argand Diagram</a:t>
            </a: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b="1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anose="030F0702030302020204" pitchFamily="66" charset="0"/>
              </a:rPr>
              <a:t>If:</a:t>
            </a: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anose="030F0702030302020204" pitchFamily="66" charset="0"/>
              </a:rPr>
              <a:t>Sketch the locus of P(</a:t>
            </a:r>
            <a:r>
              <a:rPr lang="en-US" sz="1400" dirty="0" err="1">
                <a:latin typeface="Comic Sans MS" panose="030F0702030302020204" pitchFamily="66" charset="0"/>
              </a:rPr>
              <a:t>x,y</a:t>
            </a:r>
            <a:r>
              <a:rPr lang="en-US" sz="1400" dirty="0">
                <a:latin typeface="Comic Sans MS" panose="030F0702030302020204" pitchFamily="66" charset="0"/>
              </a:rPr>
              <a:t>) which is represented by z on an </a:t>
            </a:r>
            <a:r>
              <a:rPr lang="en-US" sz="1400" dirty="0" err="1">
                <a:latin typeface="Comic Sans MS" panose="030F0702030302020204" pitchFamily="66" charset="0"/>
              </a:rPr>
              <a:t>Argand</a:t>
            </a:r>
            <a:r>
              <a:rPr lang="en-US" sz="1400" dirty="0">
                <a:latin typeface="Comic Sans MS" panose="030F0702030302020204" pitchFamily="66" charset="0"/>
              </a:rPr>
              <a:t> diagram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143000" y="2819400"/>
                <a:ext cx="163570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600" b="0" i="1" smtClean="0">
                              <a:latin typeface="Cambria Math"/>
                            </a:rPr>
                            <m:t>𝑧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−5−3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𝑖</m:t>
                          </m:r>
                        </m:e>
                      </m:d>
                      <m:r>
                        <a:rPr lang="en-US" sz="1600" b="0" i="1" smtClean="0">
                          <a:latin typeface="Cambria Math"/>
                        </a:rPr>
                        <m:t>=3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3000" y="2819400"/>
                <a:ext cx="1635704" cy="33855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061852" y="4495800"/>
                <a:ext cx="1805623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600" b="0" i="1" smtClean="0">
                              <a:latin typeface="Cambria Math"/>
                            </a:rPr>
                            <m:t>𝑧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−(5+3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𝑖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)</m:t>
                          </m:r>
                        </m:e>
                      </m:d>
                      <m:r>
                        <a:rPr lang="en-US" sz="1600" b="0" i="1" smtClean="0">
                          <a:latin typeface="Cambria Math"/>
                        </a:rPr>
                        <m:t>=3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1852" y="4495800"/>
                <a:ext cx="1805623" cy="338554"/>
              </a:xfrm>
              <a:prstGeom prst="rect">
                <a:avLst/>
              </a:prstGeom>
              <a:blipFill rotWithShape="1">
                <a:blip r:embed="rId5"/>
                <a:stretch>
                  <a:fillRect b="-909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1138052" y="4114800"/>
                <a:ext cx="163570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600" b="0" i="1" smtClean="0">
                              <a:latin typeface="Cambria Math"/>
                            </a:rPr>
                            <m:t>𝑧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−5−3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𝑖</m:t>
                          </m:r>
                        </m:e>
                      </m:d>
                      <m:r>
                        <a:rPr lang="en-US" sz="1600" b="0" i="1" smtClean="0">
                          <a:latin typeface="Cambria Math"/>
                        </a:rPr>
                        <m:t>=3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8052" y="4114800"/>
                <a:ext cx="1635704" cy="338554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Straight Arrow Connector 11"/>
          <p:cNvCxnSpPr/>
          <p:nvPr/>
        </p:nvCxnSpPr>
        <p:spPr>
          <a:xfrm flipV="1">
            <a:off x="1061852" y="4876800"/>
            <a:ext cx="228600" cy="3810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23652" y="5257800"/>
            <a:ext cx="1339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Leave z as it is – this is the variable point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 flipH="1" flipV="1">
            <a:off x="2052452" y="4876800"/>
            <a:ext cx="228600" cy="3810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1595252" y="5257800"/>
            <a:ext cx="1676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Put this part in a bracket</a:t>
            </a:r>
          </a:p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- This is the fixed point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440874" y="4974772"/>
            <a:ext cx="249678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>
                <a:solidFill>
                  <a:srgbClr val="FF0000"/>
                </a:solidFill>
                <a:latin typeface="Comic Sans MS" pitchFamily="66" charset="0"/>
              </a:rPr>
              <a:t>So we want the locus where the distance between the variable point z and the fixed point (5,3) is equal to 3</a:t>
            </a:r>
          </a:p>
        </p:txBody>
      </p:sp>
      <p:cxnSp>
        <p:nvCxnSpPr>
          <p:cNvPr id="18" name="Straight Arrow Connector 17"/>
          <p:cNvCxnSpPr/>
          <p:nvPr/>
        </p:nvCxnSpPr>
        <p:spPr>
          <a:xfrm flipV="1">
            <a:off x="6592614" y="1447800"/>
            <a:ext cx="0" cy="33528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8269014" y="3048000"/>
            <a:ext cx="36580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omic Sans MS" pitchFamily="66" charset="0"/>
              </a:rPr>
              <a:t>Re</a:t>
            </a:r>
            <a:endParaRPr lang="en-GB" sz="1200" dirty="0">
              <a:latin typeface="Comic Sans MS" pitchFamily="66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440214" y="1143000"/>
            <a:ext cx="38824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>
                <a:latin typeface="Comic Sans MS" pitchFamily="66" charset="0"/>
              </a:rPr>
              <a:t>Im</a:t>
            </a:r>
            <a:endParaRPr lang="en-GB" sz="1200" dirty="0">
              <a:latin typeface="Comic Sans MS" pitchFamily="66" charset="0"/>
            </a:endParaRPr>
          </a:p>
        </p:txBody>
      </p:sp>
      <p:cxnSp>
        <p:nvCxnSpPr>
          <p:cNvPr id="21" name="Straight Arrow Connector 20"/>
          <p:cNvCxnSpPr/>
          <p:nvPr/>
        </p:nvCxnSpPr>
        <p:spPr>
          <a:xfrm rot="5400000" flipV="1">
            <a:off x="6592614" y="1524000"/>
            <a:ext cx="0" cy="33528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2" name="Group 21"/>
          <p:cNvGrpSpPr/>
          <p:nvPr/>
        </p:nvGrpSpPr>
        <p:grpSpPr>
          <a:xfrm>
            <a:off x="7543800" y="2438400"/>
            <a:ext cx="152400" cy="152400"/>
            <a:chOff x="5791200" y="2971800"/>
            <a:chExt cx="152400" cy="152400"/>
          </a:xfrm>
        </p:grpSpPr>
        <p:cxnSp>
          <p:nvCxnSpPr>
            <p:cNvPr id="23" name="Straight Connector 22"/>
            <p:cNvCxnSpPr/>
            <p:nvPr/>
          </p:nvCxnSpPr>
          <p:spPr>
            <a:xfrm>
              <a:off x="5791200" y="2971800"/>
              <a:ext cx="15240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flipH="1">
              <a:off x="5791200" y="2971800"/>
              <a:ext cx="15240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Oval 24"/>
          <p:cNvSpPr>
            <a:spLocks noChangeAspect="1"/>
          </p:cNvSpPr>
          <p:nvPr/>
        </p:nvSpPr>
        <p:spPr>
          <a:xfrm>
            <a:off x="6934200" y="1828800"/>
            <a:ext cx="1371600" cy="1371600"/>
          </a:xfrm>
          <a:prstGeom prst="ellipse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TextBox 25"/>
          <p:cNvSpPr txBox="1"/>
          <p:nvPr/>
        </p:nvSpPr>
        <p:spPr>
          <a:xfrm>
            <a:off x="7649980" y="2381794"/>
            <a:ext cx="52931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>
                <a:latin typeface="Comic Sans MS" pitchFamily="66" charset="0"/>
              </a:rPr>
              <a:t>(5,3)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095515" y="1733203"/>
            <a:ext cx="59183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>
                <a:latin typeface="Comic Sans MS" pitchFamily="66" charset="0"/>
              </a:rPr>
              <a:t>P(</a:t>
            </a:r>
            <a:r>
              <a:rPr lang="en-GB" sz="1200" dirty="0" err="1">
                <a:latin typeface="Comic Sans MS" pitchFamily="66" charset="0"/>
              </a:rPr>
              <a:t>x,y</a:t>
            </a:r>
            <a:r>
              <a:rPr lang="en-GB" sz="1200" dirty="0">
                <a:latin typeface="Comic Sans MS" pitchFamily="66" charset="0"/>
              </a:rPr>
              <a:t>)</a:t>
            </a:r>
          </a:p>
        </p:txBody>
      </p:sp>
      <p:grpSp>
        <p:nvGrpSpPr>
          <p:cNvPr id="28" name="Group 27"/>
          <p:cNvGrpSpPr/>
          <p:nvPr/>
        </p:nvGrpSpPr>
        <p:grpSpPr>
          <a:xfrm>
            <a:off x="7962009" y="1868979"/>
            <a:ext cx="152400" cy="152400"/>
            <a:chOff x="5791200" y="2971800"/>
            <a:chExt cx="152400" cy="152400"/>
          </a:xfrm>
        </p:grpSpPr>
        <p:cxnSp>
          <p:nvCxnSpPr>
            <p:cNvPr id="29" name="Straight Connector 28"/>
            <p:cNvCxnSpPr/>
            <p:nvPr/>
          </p:nvCxnSpPr>
          <p:spPr>
            <a:xfrm>
              <a:off x="5791200" y="2971800"/>
              <a:ext cx="15240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flipH="1">
              <a:off x="5791200" y="2971800"/>
              <a:ext cx="15240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TextBox 30"/>
          <p:cNvSpPr txBox="1"/>
          <p:nvPr/>
        </p:nvSpPr>
        <p:spPr>
          <a:xfrm>
            <a:off x="6151418" y="5213268"/>
            <a:ext cx="2129236" cy="830997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600" dirty="0">
                <a:solidFill>
                  <a:srgbClr val="FF0000"/>
                </a:solidFill>
                <a:latin typeface="Comic Sans MS" pitchFamily="66" charset="0"/>
              </a:rPr>
              <a:t>This will be a circle of radius 3 units, centre (5,3)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0" y="0"/>
                <a:ext cx="2146026" cy="830997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The locus of points described by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dPr>
                      <m:e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𝑧</m:t>
                        </m:r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−</m:t>
                        </m:r>
                        <m:sSub>
                          <m:sSubPr>
                            <m:ctrlP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𝑧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sz="120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</m:t>
                    </m:r>
                    <m:r>
                      <a:rPr lang="en-US" sz="120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𝑟</m:t>
                    </m:r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is a circle with centre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GB" sz="1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1200" i="1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GB" sz="1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and radius </a:t>
                </a:r>
                <a14:m>
                  <m:oMath xmlns:m="http://schemas.openxmlformats.org/officeDocument/2006/math">
                    <m:r>
                      <a:rPr lang="en-US" sz="1200" i="1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2146026" cy="830997"/>
              </a:xfrm>
              <a:prstGeom prst="rect">
                <a:avLst/>
              </a:prstGeom>
              <a:blipFill>
                <a:blip r:embed="rId7"/>
                <a:stretch>
                  <a:fillRect r="-281" b="-3571"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Title 1"/>
          <p:cNvSpPr>
            <a:spLocks noGrp="1"/>
          </p:cNvSpPr>
          <p:nvPr>
            <p:ph type="title"/>
          </p:nvPr>
        </p:nvSpPr>
        <p:spPr>
          <a:xfrm>
            <a:off x="619941" y="147412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Argand Diagrams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724980" y="6550223"/>
            <a:ext cx="4058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2E</a:t>
            </a:r>
          </a:p>
        </p:txBody>
      </p:sp>
    </p:spTree>
    <p:extLst>
      <p:ext uri="{BB962C8B-B14F-4D97-AF65-F5344CB8AC3E}">
        <p14:creationId xmlns:p14="http://schemas.microsoft.com/office/powerpoint/2010/main" val="2557567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5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0" grpId="0"/>
      <p:bldP spid="14" grpId="0"/>
      <p:bldP spid="16" grpId="0"/>
      <p:bldP spid="17" grpId="0"/>
      <p:bldP spid="19" grpId="0"/>
      <p:bldP spid="20" grpId="0"/>
      <p:bldP spid="25" grpId="0" animBg="1"/>
      <p:bldP spid="26" grpId="0"/>
      <p:bldP spid="27" grpId="0"/>
      <p:bldP spid="31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429000" cy="489639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1400" b="1" dirty="0">
                <a:latin typeface="Comic Sans MS" panose="030F0702030302020204" pitchFamily="66" charset="0"/>
              </a:rPr>
              <a:t>Complex numbers can be used to represent Loci on a Argand Diagram</a:t>
            </a: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b="1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anose="030F0702030302020204" pitchFamily="66" charset="0"/>
              </a:rPr>
              <a:t>If:</a:t>
            </a: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anose="030F0702030302020204" pitchFamily="66" charset="0"/>
              </a:rPr>
              <a:t>Find the maximum value of </a:t>
            </a:r>
            <a:r>
              <a:rPr lang="en-US" sz="1400" dirty="0" err="1">
                <a:latin typeface="Comic Sans MS" panose="030F0702030302020204" pitchFamily="66" charset="0"/>
              </a:rPr>
              <a:t>argz</a:t>
            </a:r>
            <a:r>
              <a:rPr lang="en-US" sz="1400" dirty="0">
                <a:latin typeface="Comic Sans MS" panose="030F0702030302020204" pitchFamily="66" charset="0"/>
              </a:rPr>
              <a:t> in the interval (-</a:t>
            </a:r>
            <a:r>
              <a:rPr lang="el-GR" sz="1400" dirty="0">
                <a:latin typeface="Comic Sans MS" panose="030F0702030302020204" pitchFamily="66" charset="0"/>
              </a:rPr>
              <a:t>π</a:t>
            </a:r>
            <a:r>
              <a:rPr lang="en-US" sz="1400" dirty="0">
                <a:latin typeface="Comic Sans MS" panose="030F0702030302020204" pitchFamily="66" charset="0"/>
              </a:rPr>
              <a:t>,</a:t>
            </a:r>
            <a:r>
              <a:rPr lang="el-GR" sz="1400" dirty="0">
                <a:latin typeface="Comic Sans MS" panose="030F0702030302020204" pitchFamily="66" charset="0"/>
              </a:rPr>
              <a:t>π</a:t>
            </a:r>
            <a:r>
              <a:rPr lang="en-US" sz="1400" dirty="0">
                <a:latin typeface="Comic Sans MS" panose="030F0702030302020204" pitchFamily="66" charset="0"/>
              </a:rPr>
              <a:t>)</a:t>
            </a: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algn="ctr">
              <a:buFont typeface="Wingdings" panose="05000000000000000000" pitchFamily="2" charset="2"/>
              <a:buChar char="à"/>
            </a:pPr>
            <a:r>
              <a:rPr lang="en-US" sz="1400" dirty="0">
                <a:latin typeface="Comic Sans MS" panose="030F0702030302020204" pitchFamily="66" charset="0"/>
                <a:sym typeface="Wingdings" panose="05000000000000000000" pitchFamily="2" charset="2"/>
              </a:rPr>
              <a:t>Sketch this on the diagram</a:t>
            </a:r>
          </a:p>
          <a:p>
            <a:pPr algn="ctr">
              <a:buFont typeface="Wingdings" panose="05000000000000000000" pitchFamily="2" charset="2"/>
              <a:buChar char="à"/>
            </a:pPr>
            <a:endParaRPr lang="en-US" sz="1400" dirty="0">
              <a:latin typeface="Comic Sans MS" panose="030F0702030302020204" pitchFamily="66" charset="0"/>
              <a:sym typeface="Wingdings" panose="05000000000000000000" pitchFamily="2" charset="2"/>
            </a:endParaRPr>
          </a:p>
          <a:p>
            <a:pPr algn="ctr">
              <a:buFont typeface="Wingdings" panose="05000000000000000000" pitchFamily="2" charset="2"/>
              <a:buChar char="à"/>
            </a:pPr>
            <a:r>
              <a:rPr lang="en-US" sz="1400" dirty="0">
                <a:latin typeface="Comic Sans MS" panose="030F0702030302020204" pitchFamily="66" charset="0"/>
                <a:sym typeface="Wingdings" panose="05000000000000000000" pitchFamily="2" charset="2"/>
              </a:rPr>
              <a:t>We can use the ‘tangents to a circle’ rule</a:t>
            </a:r>
          </a:p>
          <a:p>
            <a:pPr algn="ctr">
              <a:buFont typeface="Wingdings" panose="05000000000000000000" pitchFamily="2" charset="2"/>
              <a:buChar char="à"/>
            </a:pPr>
            <a:endParaRPr lang="en-US" sz="1400" dirty="0">
              <a:latin typeface="Comic Sans MS" panose="030F0702030302020204" pitchFamily="66" charset="0"/>
              <a:sym typeface="Wingdings" panose="05000000000000000000" pitchFamily="2" charset="2"/>
            </a:endParaRPr>
          </a:p>
          <a:p>
            <a:pPr algn="ctr">
              <a:buFont typeface="Wingdings" panose="05000000000000000000" pitchFamily="2" charset="2"/>
              <a:buChar char="à"/>
            </a:pPr>
            <a:r>
              <a:rPr lang="en-US" sz="1400" dirty="0">
                <a:latin typeface="Comic Sans MS" panose="030F0702030302020204" pitchFamily="66" charset="0"/>
                <a:sym typeface="Wingdings" panose="05000000000000000000" pitchFamily="2" charset="2"/>
              </a:rPr>
              <a:t>We can then find the angle in the lower triangle, and double it!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143000" y="2819400"/>
                <a:ext cx="163570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600" b="0" i="1" smtClean="0">
                              <a:latin typeface="Cambria Math"/>
                            </a:rPr>
                            <m:t>𝑧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−5−3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𝑖</m:t>
                          </m:r>
                        </m:e>
                      </m:d>
                      <m:r>
                        <a:rPr lang="en-US" sz="1600" b="0" i="1" smtClean="0">
                          <a:latin typeface="Cambria Math"/>
                        </a:rPr>
                        <m:t>=3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3000" y="2819400"/>
                <a:ext cx="1635704" cy="33855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" name="Straight Arrow Connector 17"/>
          <p:cNvCxnSpPr/>
          <p:nvPr/>
        </p:nvCxnSpPr>
        <p:spPr>
          <a:xfrm flipV="1">
            <a:off x="6592614" y="1447800"/>
            <a:ext cx="0" cy="33528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8269014" y="3048000"/>
            <a:ext cx="36580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omic Sans MS" pitchFamily="66" charset="0"/>
              </a:rPr>
              <a:t>Re</a:t>
            </a:r>
            <a:endParaRPr lang="en-GB" sz="1200" dirty="0">
              <a:latin typeface="Comic Sans MS" pitchFamily="66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440214" y="1143000"/>
            <a:ext cx="38824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>
                <a:latin typeface="Comic Sans MS" pitchFamily="66" charset="0"/>
              </a:rPr>
              <a:t>Im</a:t>
            </a:r>
            <a:endParaRPr lang="en-GB" sz="1200" dirty="0">
              <a:latin typeface="Comic Sans MS" pitchFamily="66" charset="0"/>
            </a:endParaRPr>
          </a:p>
        </p:txBody>
      </p:sp>
      <p:cxnSp>
        <p:nvCxnSpPr>
          <p:cNvPr id="21" name="Straight Arrow Connector 20"/>
          <p:cNvCxnSpPr/>
          <p:nvPr/>
        </p:nvCxnSpPr>
        <p:spPr>
          <a:xfrm rot="5400000" flipV="1">
            <a:off x="6592614" y="1524000"/>
            <a:ext cx="0" cy="33528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2" name="Group 21"/>
          <p:cNvGrpSpPr/>
          <p:nvPr/>
        </p:nvGrpSpPr>
        <p:grpSpPr>
          <a:xfrm>
            <a:off x="7543800" y="2438400"/>
            <a:ext cx="152400" cy="152400"/>
            <a:chOff x="5791200" y="2971800"/>
            <a:chExt cx="152400" cy="152400"/>
          </a:xfrm>
        </p:grpSpPr>
        <p:cxnSp>
          <p:nvCxnSpPr>
            <p:cNvPr id="23" name="Straight Connector 22"/>
            <p:cNvCxnSpPr/>
            <p:nvPr/>
          </p:nvCxnSpPr>
          <p:spPr>
            <a:xfrm>
              <a:off x="5791200" y="2971800"/>
              <a:ext cx="15240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flipH="1">
              <a:off x="5791200" y="2971800"/>
              <a:ext cx="15240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Oval 24"/>
          <p:cNvSpPr>
            <a:spLocks noChangeAspect="1"/>
          </p:cNvSpPr>
          <p:nvPr/>
        </p:nvSpPr>
        <p:spPr>
          <a:xfrm>
            <a:off x="6934200" y="1828800"/>
            <a:ext cx="1371600" cy="1371600"/>
          </a:xfrm>
          <a:prstGeom prst="ellipse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0" y="0"/>
                <a:ext cx="2146026" cy="830997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The locus of points described by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dPr>
                      <m:e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𝑧</m:t>
                        </m:r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−</m:t>
                        </m:r>
                        <m:sSub>
                          <m:sSubPr>
                            <m:ctrlP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𝑧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sz="120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</m:t>
                    </m:r>
                    <m:r>
                      <a:rPr lang="en-US" sz="120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𝑟</m:t>
                    </m:r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is a circle with centre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GB" sz="1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1200" i="1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GB" sz="1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and radius </a:t>
                </a:r>
                <a14:m>
                  <m:oMath xmlns:m="http://schemas.openxmlformats.org/officeDocument/2006/math">
                    <m:r>
                      <a:rPr lang="en-US" sz="1200" i="1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2146026" cy="830997"/>
              </a:xfrm>
              <a:prstGeom prst="rect">
                <a:avLst/>
              </a:prstGeom>
              <a:blipFill>
                <a:blip r:embed="rId5"/>
                <a:stretch>
                  <a:fillRect r="-281" b="-3571"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Title 1"/>
          <p:cNvSpPr>
            <a:spLocks noGrp="1"/>
          </p:cNvSpPr>
          <p:nvPr>
            <p:ph type="title"/>
          </p:nvPr>
        </p:nvSpPr>
        <p:spPr>
          <a:xfrm>
            <a:off x="619941" y="147412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Argand Diagrams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724980" y="6550223"/>
            <a:ext cx="4058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2E</a:t>
            </a:r>
          </a:p>
        </p:txBody>
      </p:sp>
      <p:cxnSp>
        <p:nvCxnSpPr>
          <p:cNvPr id="4" name="Straight Connector 3"/>
          <p:cNvCxnSpPr/>
          <p:nvPr/>
        </p:nvCxnSpPr>
        <p:spPr>
          <a:xfrm flipV="1">
            <a:off x="6592389" y="1123406"/>
            <a:ext cx="853440" cy="2081348"/>
          </a:xfrm>
          <a:prstGeom prst="line">
            <a:avLst/>
          </a:prstGeom>
          <a:ln w="254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H="1">
            <a:off x="6592389" y="3204754"/>
            <a:ext cx="2124892" cy="0"/>
          </a:xfrm>
          <a:prstGeom prst="line">
            <a:avLst/>
          </a:prstGeom>
          <a:ln w="254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H="1">
            <a:off x="6592389" y="2529840"/>
            <a:ext cx="1023258" cy="674914"/>
          </a:xfrm>
          <a:prstGeom prst="line">
            <a:avLst/>
          </a:prstGeom>
          <a:ln w="254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7036526" y="2133600"/>
            <a:ext cx="583474" cy="391886"/>
          </a:xfrm>
          <a:prstGeom prst="line">
            <a:avLst/>
          </a:prstGeom>
          <a:ln w="254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endCxn id="25" idx="4"/>
          </p:cNvCxnSpPr>
          <p:nvPr/>
        </p:nvCxnSpPr>
        <p:spPr>
          <a:xfrm>
            <a:off x="7620000" y="2499360"/>
            <a:ext cx="0" cy="701040"/>
          </a:xfrm>
          <a:prstGeom prst="line">
            <a:avLst/>
          </a:prstGeom>
          <a:ln w="254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7649980" y="2381794"/>
            <a:ext cx="52931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>
                <a:latin typeface="Comic Sans MS" pitchFamily="66" charset="0"/>
              </a:rPr>
              <a:t>(5,3)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8095515" y="1733203"/>
            <a:ext cx="59183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>
                <a:latin typeface="Comic Sans MS" pitchFamily="66" charset="0"/>
              </a:rPr>
              <a:t>P(</a:t>
            </a:r>
            <a:r>
              <a:rPr lang="en-GB" sz="1200" dirty="0" err="1">
                <a:latin typeface="Comic Sans MS" pitchFamily="66" charset="0"/>
              </a:rPr>
              <a:t>x,y</a:t>
            </a:r>
            <a:r>
              <a:rPr lang="en-GB" sz="1200" dirty="0">
                <a:latin typeface="Comic Sans MS" pitchFamily="66" charset="0"/>
              </a:rPr>
              <a:t>)</a:t>
            </a:r>
          </a:p>
        </p:txBody>
      </p:sp>
      <p:grpSp>
        <p:nvGrpSpPr>
          <p:cNvPr id="46" name="Group 45"/>
          <p:cNvGrpSpPr/>
          <p:nvPr/>
        </p:nvGrpSpPr>
        <p:grpSpPr>
          <a:xfrm>
            <a:off x="7962009" y="1868979"/>
            <a:ext cx="152400" cy="152400"/>
            <a:chOff x="5791200" y="2971800"/>
            <a:chExt cx="152400" cy="152400"/>
          </a:xfrm>
        </p:grpSpPr>
        <p:cxnSp>
          <p:nvCxnSpPr>
            <p:cNvPr id="47" name="Straight Connector 46"/>
            <p:cNvCxnSpPr/>
            <p:nvPr/>
          </p:nvCxnSpPr>
          <p:spPr>
            <a:xfrm>
              <a:off x="5791200" y="2971800"/>
              <a:ext cx="15240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flipH="1">
              <a:off x="5791200" y="2971800"/>
              <a:ext cx="15240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9" name="Arc 48"/>
          <p:cNvSpPr/>
          <p:nvPr/>
        </p:nvSpPr>
        <p:spPr>
          <a:xfrm>
            <a:off x="5982789" y="2812869"/>
            <a:ext cx="914400" cy="914400"/>
          </a:xfrm>
          <a:prstGeom prst="arc">
            <a:avLst>
              <a:gd name="adj1" fmla="val 18516566"/>
              <a:gd name="adj2" fmla="val 21110238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/>
              <p:cNvSpPr txBox="1"/>
              <p:nvPr/>
            </p:nvSpPr>
            <p:spPr>
              <a:xfrm>
                <a:off x="6801394" y="2943498"/>
                <a:ext cx="33098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𝜃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01394" y="2943498"/>
                <a:ext cx="330988" cy="30777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4550229" y="4950822"/>
                <a:ext cx="828304" cy="4840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𝑡𝑎𝑛</m:t>
                          </m:r>
                        </m:e>
                        <m:sup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  <m:d>
                        <m:dPr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GB" sz="14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num>
                            <m:den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50229" y="4950822"/>
                <a:ext cx="828304" cy="484043"/>
              </a:xfrm>
              <a:prstGeom prst="rect">
                <a:avLst/>
              </a:prstGeom>
              <a:blipFill>
                <a:blip r:embed="rId7"/>
                <a:stretch>
                  <a:fillRect l="-367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/>
              <p:cNvSpPr txBox="1"/>
              <p:nvPr/>
            </p:nvSpPr>
            <p:spPr>
              <a:xfrm>
                <a:off x="4458789" y="5599610"/>
                <a:ext cx="893963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0.54 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𝑟𝑎𝑑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58789" y="5599610"/>
                <a:ext cx="893963" cy="215444"/>
              </a:xfrm>
              <a:prstGeom prst="rect">
                <a:avLst/>
              </a:prstGeom>
              <a:blipFill>
                <a:blip r:embed="rId8"/>
                <a:stretch>
                  <a:fillRect l="-1361" r="-4082" b="-571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/>
              <p:cNvSpPr txBox="1"/>
              <p:nvPr/>
            </p:nvSpPr>
            <p:spPr>
              <a:xfrm>
                <a:off x="4471852" y="6048100"/>
                <a:ext cx="893963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1.08 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𝑟𝑎𝑑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53" name="TextBox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71852" y="6048100"/>
                <a:ext cx="893963" cy="215444"/>
              </a:xfrm>
              <a:prstGeom prst="rect">
                <a:avLst/>
              </a:prstGeom>
              <a:blipFill>
                <a:blip r:embed="rId9"/>
                <a:stretch>
                  <a:fillRect l="-2055" r="-4110" b="-857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4" name="Arc 53"/>
          <p:cNvSpPr/>
          <p:nvPr/>
        </p:nvSpPr>
        <p:spPr>
          <a:xfrm>
            <a:off x="5377742" y="5207131"/>
            <a:ext cx="239288" cy="470858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TextBox 54"/>
          <p:cNvSpPr txBox="1"/>
          <p:nvPr/>
        </p:nvSpPr>
        <p:spPr>
          <a:xfrm>
            <a:off x="5443653" y="5275811"/>
            <a:ext cx="1161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Calculate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6" name="Arc 55"/>
          <p:cNvSpPr/>
          <p:nvPr/>
        </p:nvSpPr>
        <p:spPr>
          <a:xfrm>
            <a:off x="5390805" y="5690457"/>
            <a:ext cx="239288" cy="470858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TextBox 56"/>
          <p:cNvSpPr txBox="1"/>
          <p:nvPr/>
        </p:nvSpPr>
        <p:spPr>
          <a:xfrm>
            <a:off x="5474133" y="5767845"/>
            <a:ext cx="9702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Double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7019905" y="3220588"/>
            <a:ext cx="33883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0000FF"/>
                </a:solidFill>
                <a:latin typeface="Comic Sans MS" pitchFamily="66" charset="0"/>
              </a:rPr>
              <a:t>5</a:t>
            </a:r>
            <a:endParaRPr lang="en-GB" sz="1200" dirty="0">
              <a:solidFill>
                <a:srgbClr val="0000FF"/>
              </a:solidFill>
              <a:latin typeface="Comic Sans MS" pitchFamily="66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7555482" y="2737263"/>
            <a:ext cx="33883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0000FF"/>
                </a:solidFill>
                <a:latin typeface="Comic Sans MS" pitchFamily="66" charset="0"/>
              </a:rPr>
              <a:t>3</a:t>
            </a:r>
            <a:endParaRPr lang="en-GB" sz="1200" dirty="0">
              <a:solidFill>
                <a:srgbClr val="0000FF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554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  <p:bldP spid="50" grpId="0"/>
      <p:bldP spid="51" grpId="0"/>
      <p:bldP spid="52" grpId="0"/>
      <p:bldP spid="53" grpId="0"/>
      <p:bldP spid="54" grpId="0" animBg="1"/>
      <p:bldP spid="55" grpId="0"/>
      <p:bldP spid="56" grpId="0" animBg="1"/>
      <p:bldP spid="57" grpId="0"/>
      <p:bldP spid="58" grpId="0"/>
      <p:bldP spid="59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429000" cy="47244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1400" b="1" dirty="0">
                <a:latin typeface="Comic Sans MS" panose="030F0702030302020204" pitchFamily="66" charset="0"/>
              </a:rPr>
              <a:t>Complex numbers can be used to represent Loci on a Argand Diagram</a:t>
            </a: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b="1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anose="030F0702030302020204" pitchFamily="66" charset="0"/>
              </a:rPr>
              <a:t>If:</a:t>
            </a: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anose="030F0702030302020204" pitchFamily="66" charset="0"/>
              </a:rPr>
              <a:t>Use an algebraic method to find a Cartesian equation of the locus of z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724980" y="6550223"/>
            <a:ext cx="4058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2E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143000" y="2819400"/>
                <a:ext cx="163570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600" b="0" i="1" smtClean="0">
                              <a:latin typeface="Cambria Math"/>
                            </a:rPr>
                            <m:t>𝑧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−5−3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𝑖</m:t>
                          </m:r>
                        </m:e>
                      </m:d>
                      <m:r>
                        <a:rPr lang="en-US" sz="1600" b="0" i="1" smtClean="0">
                          <a:latin typeface="Cambria Math"/>
                        </a:rPr>
                        <m:t>=3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3000" y="2819400"/>
                <a:ext cx="1635704" cy="33855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4572000" y="2057400"/>
                <a:ext cx="1451230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𝑧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−5−3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𝑖</m:t>
                          </m:r>
                        </m:e>
                      </m:d>
                      <m:r>
                        <a:rPr lang="en-US" sz="1400" b="0" i="1" smtClean="0">
                          <a:latin typeface="Cambria Math"/>
                        </a:rPr>
                        <m:t>=3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2057400"/>
                <a:ext cx="1451230" cy="307777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4191000" y="2581275"/>
                <a:ext cx="1837811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𝑖𝑦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−5−3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𝑖</m:t>
                          </m:r>
                        </m:e>
                      </m:d>
                      <m:r>
                        <a:rPr lang="en-US" sz="1400" b="0" i="1" smtClean="0">
                          <a:latin typeface="Cambria Math"/>
                        </a:rPr>
                        <m:t>=3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1000" y="2581275"/>
                <a:ext cx="1837811" cy="307777"/>
              </a:xfrm>
              <a:prstGeom prst="rect">
                <a:avLst/>
              </a:prstGeom>
              <a:blipFill rotWithShape="1">
                <a:blip r:embed="rId7"/>
                <a:stretch>
                  <a:fillRect b="-588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/>
              <p:cNvSpPr txBox="1"/>
              <p:nvPr/>
            </p:nvSpPr>
            <p:spPr>
              <a:xfrm>
                <a:off x="3962400" y="3124200"/>
                <a:ext cx="207819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4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sz="1400" b="0" i="1" smtClean="0">
                                  <a:latin typeface="Cambria Math"/>
                                </a:rPr>
                                <m:t>−5</m:t>
                              </m:r>
                            </m:e>
                          </m:d>
                          <m:r>
                            <a:rPr lang="en-GB" sz="14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𝑖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𝑦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−3)</m:t>
                          </m:r>
                        </m:e>
                      </m:d>
                      <m:r>
                        <a:rPr lang="en-US" sz="1400" b="0" i="1" smtClean="0">
                          <a:latin typeface="Cambria Math"/>
                        </a:rPr>
                        <m:t>=3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53" name="TextBox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2400" y="3124200"/>
                <a:ext cx="2078198" cy="307777"/>
              </a:xfrm>
              <a:prstGeom prst="rect">
                <a:avLst/>
              </a:prstGeom>
              <a:blipFill rotWithShape="1">
                <a:blip r:embed="rId8"/>
                <a:stretch>
                  <a:fillRect b="-6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/>
              <p:cNvSpPr txBox="1"/>
              <p:nvPr/>
            </p:nvSpPr>
            <p:spPr>
              <a:xfrm>
                <a:off x="3790950" y="3667125"/>
                <a:ext cx="2286000" cy="3532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1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1400" b="0" i="1" smtClean="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lang="en-GB" sz="1400" b="0" i="1" smtClean="0">
                                      <a:latin typeface="Cambria Math"/>
                                    </a:rPr>
                                    <m:t>−5</m:t>
                                  </m:r>
                                </m:e>
                              </m:d>
                            </m:e>
                            <m:sup>
                              <m:r>
                                <a:rPr lang="en-GB" sz="14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1400" b="0" i="1" smtClean="0">
                              <a:latin typeface="Cambria Math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1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1400" b="0" i="1" smtClean="0">
                                      <a:latin typeface="Cambria Math"/>
                                    </a:rPr>
                                    <m:t>𝑦</m:t>
                                  </m:r>
                                  <m:r>
                                    <a:rPr lang="en-GB" sz="1400" b="0" i="1" smtClean="0">
                                      <a:latin typeface="Cambria Math"/>
                                    </a:rPr>
                                    <m:t>−3</m:t>
                                  </m:r>
                                </m:e>
                              </m:d>
                            </m:e>
                            <m:sup>
                              <m:r>
                                <a:rPr lang="en-GB" sz="14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  <m:r>
                        <a:rPr lang="en-US" sz="1400" b="0" i="1" smtClean="0">
                          <a:latin typeface="Cambria Math"/>
                        </a:rPr>
                        <m:t>=3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54" name="TextBox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90950" y="3667125"/>
                <a:ext cx="2286000" cy="353238"/>
              </a:xfrm>
              <a:prstGeom prst="rect">
                <a:avLst/>
              </a:prstGeom>
              <a:blipFill rotWithShape="1">
                <a:blip r:embed="rId9"/>
                <a:stretch>
                  <a:fillRect b="-172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Box 54"/>
              <p:cNvSpPr txBox="1"/>
              <p:nvPr/>
            </p:nvSpPr>
            <p:spPr>
              <a:xfrm>
                <a:off x="3962400" y="4267200"/>
                <a:ext cx="21336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−5)</m:t>
                          </m:r>
                        </m:e>
                        <m:sup>
                          <m:r>
                            <a:rPr lang="en-GB" sz="1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400" b="0" i="1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400" b="0" i="1" smtClean="0">
                                  <a:latin typeface="Cambria Math"/>
                                </a:rPr>
                                <m:t>𝑦</m:t>
                              </m:r>
                              <m:r>
                                <a:rPr lang="en-GB" sz="1400" b="0" i="1" smtClean="0">
                                  <a:latin typeface="Cambria Math"/>
                                </a:rPr>
                                <m:t>−3</m:t>
                              </m:r>
                            </m:e>
                          </m:d>
                        </m:e>
                        <m:sup>
                          <m:r>
                            <a:rPr lang="en-GB" sz="1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1400" b="0" i="1" smtClean="0">
                          <a:latin typeface="Cambria Math"/>
                        </a:rPr>
                        <m:t>=</m:t>
                      </m:r>
                      <m:r>
                        <a:rPr lang="en-GB" sz="1400" b="0" i="1" smtClean="0">
                          <a:latin typeface="Cambria Math"/>
                        </a:rPr>
                        <m:t>9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55" name="TextBox 5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2400" y="4267200"/>
                <a:ext cx="2133600" cy="307777"/>
              </a:xfrm>
              <a:prstGeom prst="rect">
                <a:avLst/>
              </a:prstGeom>
              <a:blipFill rotWithShape="1">
                <a:blip r:embed="rId10"/>
                <a:stretch>
                  <a:fillRect b="-10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6" name="Arc 55"/>
          <p:cNvSpPr/>
          <p:nvPr/>
        </p:nvSpPr>
        <p:spPr>
          <a:xfrm>
            <a:off x="5867400" y="2209800"/>
            <a:ext cx="381000" cy="533400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TextBox 56"/>
          <p:cNvSpPr txBox="1"/>
          <p:nvPr/>
        </p:nvSpPr>
        <p:spPr>
          <a:xfrm>
            <a:off x="6172200" y="2209800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Replace z with ‘x + </a:t>
            </a:r>
            <a:r>
              <a:rPr lang="en-GB" sz="1200" dirty="0" err="1">
                <a:solidFill>
                  <a:srgbClr val="FF0000"/>
                </a:solidFill>
                <a:latin typeface="Comic Sans MS" pitchFamily="66" charset="0"/>
              </a:rPr>
              <a:t>iy</a:t>
            </a:r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’</a:t>
            </a:r>
          </a:p>
        </p:txBody>
      </p:sp>
      <p:sp>
        <p:nvSpPr>
          <p:cNvPr id="58" name="Arc 57"/>
          <p:cNvSpPr/>
          <p:nvPr/>
        </p:nvSpPr>
        <p:spPr>
          <a:xfrm>
            <a:off x="5867400" y="2743200"/>
            <a:ext cx="381000" cy="533400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Arc 58"/>
          <p:cNvSpPr/>
          <p:nvPr/>
        </p:nvSpPr>
        <p:spPr>
          <a:xfrm>
            <a:off x="5867400" y="3276600"/>
            <a:ext cx="381000" cy="609600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Arc 59"/>
          <p:cNvSpPr/>
          <p:nvPr/>
        </p:nvSpPr>
        <p:spPr>
          <a:xfrm>
            <a:off x="5867400" y="3886200"/>
            <a:ext cx="381000" cy="533400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TextBox 60"/>
          <p:cNvSpPr txBox="1"/>
          <p:nvPr/>
        </p:nvSpPr>
        <p:spPr>
          <a:xfrm>
            <a:off x="6248400" y="2819400"/>
            <a:ext cx="152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Group the real and imaginary terms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6172200" y="3352800"/>
            <a:ext cx="175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Use the rule above to remove the modulus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6248400" y="4038600"/>
            <a:ext cx="1676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Square both sides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4648200" y="4953000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You (hopefully) recognise that this is the equation of a circle, radius 3 and with centre (5,3)!</a:t>
            </a:r>
          </a:p>
        </p:txBody>
      </p:sp>
      <p:sp>
        <p:nvSpPr>
          <p:cNvPr id="9" name="Rectangle 8"/>
          <p:cNvSpPr/>
          <p:nvPr/>
        </p:nvSpPr>
        <p:spPr>
          <a:xfrm>
            <a:off x="4705350" y="2124075"/>
            <a:ext cx="200025" cy="200025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5" name="Rectangle 64"/>
          <p:cNvSpPr/>
          <p:nvPr/>
        </p:nvSpPr>
        <p:spPr>
          <a:xfrm>
            <a:off x="4333875" y="2647950"/>
            <a:ext cx="533400" cy="219075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0" y="0"/>
                <a:ext cx="2146026" cy="830997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The locus of points described by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dPr>
                      <m:e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𝑧</m:t>
                        </m:r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−</m:t>
                        </m:r>
                        <m:sSub>
                          <m:sSubPr>
                            <m:ctrlP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𝑧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sz="120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</m:t>
                    </m:r>
                    <m:r>
                      <a:rPr lang="en-US" sz="120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𝑟</m:t>
                    </m:r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is a circle with centre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GB" sz="1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1200" i="1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GB" sz="1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and radius </a:t>
                </a:r>
                <a14:m>
                  <m:oMath xmlns:m="http://schemas.openxmlformats.org/officeDocument/2006/math">
                    <m:r>
                      <a:rPr lang="en-US" sz="1200" i="1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2146026" cy="830997"/>
              </a:xfrm>
              <a:prstGeom prst="rect">
                <a:avLst/>
              </a:prstGeom>
              <a:blipFill>
                <a:blip r:embed="rId11"/>
                <a:stretch>
                  <a:fillRect r="-281" b="-3571"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Title 1"/>
          <p:cNvSpPr>
            <a:spLocks noGrp="1"/>
          </p:cNvSpPr>
          <p:nvPr>
            <p:ph type="title"/>
          </p:nvPr>
        </p:nvSpPr>
        <p:spPr>
          <a:xfrm>
            <a:off x="619941" y="147412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Argand Diagrams</a:t>
            </a:r>
          </a:p>
        </p:txBody>
      </p:sp>
    </p:spTree>
    <p:extLst>
      <p:ext uri="{BB962C8B-B14F-4D97-AF65-F5344CB8AC3E}">
        <p14:creationId xmlns:p14="http://schemas.microsoft.com/office/powerpoint/2010/main" val="1544708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1" grpId="0"/>
      <p:bldP spid="53" grpId="0"/>
      <p:bldP spid="54" grpId="0"/>
      <p:bldP spid="55" grpId="0"/>
      <p:bldP spid="56" grpId="0" animBg="1"/>
      <p:bldP spid="57" grpId="0"/>
      <p:bldP spid="58" grpId="0" animBg="1"/>
      <p:bldP spid="59" grpId="0" animBg="1"/>
      <p:bldP spid="60" grpId="0" animBg="1"/>
      <p:bldP spid="61" grpId="0"/>
      <p:bldP spid="62" grpId="0"/>
      <p:bldP spid="63" grpId="0"/>
      <p:bldP spid="64" grpId="0"/>
      <p:bldP spid="9" grpId="0" animBg="1"/>
      <p:bldP spid="9" grpId="1" animBg="1"/>
      <p:bldP spid="65" grpId="0" animBg="1"/>
      <p:bldP spid="65" grpId="1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429000" cy="48006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1400" b="1" dirty="0">
                <a:latin typeface="Comic Sans MS" panose="030F0702030302020204" pitchFamily="66" charset="0"/>
              </a:rPr>
              <a:t>Complex numbers can be used to represent Loci on a Argand Diagram</a:t>
            </a: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anose="030F0702030302020204" pitchFamily="66" charset="0"/>
              </a:rPr>
              <a:t>Given that the complex number             z = x + </a:t>
            </a:r>
            <a:r>
              <a:rPr lang="en-US" sz="1400" dirty="0" err="1">
                <a:latin typeface="Comic Sans MS" panose="030F0702030302020204" pitchFamily="66" charset="0"/>
              </a:rPr>
              <a:t>iy</a:t>
            </a:r>
            <a:r>
              <a:rPr lang="en-US" sz="1400" dirty="0">
                <a:latin typeface="Comic Sans MS" panose="030F0702030302020204" pitchFamily="66" charset="0"/>
              </a:rPr>
              <a:t> satisfies the equation:</a:t>
            </a:r>
          </a:p>
          <a:p>
            <a:pPr marL="0" indent="0" algn="ctr">
              <a:buNone/>
            </a:pPr>
            <a:endParaRPr lang="en-US" sz="1400" u="sng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u="sng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anose="030F0702030302020204" pitchFamily="66" charset="0"/>
              </a:rPr>
              <a:t>Find the minimum and maximum values of |z|</a:t>
            </a: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algn="ctr">
              <a:buFont typeface="Wingdings"/>
              <a:buChar char="à"/>
            </a:pPr>
            <a:r>
              <a:rPr lang="en-US" sz="1400" dirty="0">
                <a:latin typeface="Comic Sans MS" panose="030F0702030302020204" pitchFamily="66" charset="0"/>
                <a:sym typeface="Wingdings" panose="05000000000000000000" pitchFamily="2" charset="2"/>
              </a:rPr>
              <a:t>Start by drawing this on an </a:t>
            </a:r>
            <a:r>
              <a:rPr lang="en-US" sz="1400" dirty="0" err="1">
                <a:latin typeface="Comic Sans MS" panose="030F0702030302020204" pitchFamily="66" charset="0"/>
                <a:sym typeface="Wingdings" panose="05000000000000000000" pitchFamily="2" charset="2"/>
              </a:rPr>
              <a:t>Argand</a:t>
            </a:r>
            <a:r>
              <a:rPr lang="en-US" sz="1400" dirty="0">
                <a:latin typeface="Comic Sans MS" panose="030F0702030302020204" pitchFamily="66" charset="0"/>
                <a:sym typeface="Wingdings" panose="05000000000000000000" pitchFamily="2" charset="2"/>
              </a:rPr>
              <a:t> diagram</a:t>
            </a:r>
          </a:p>
          <a:p>
            <a:pPr algn="ctr">
              <a:buFont typeface="Wingdings"/>
              <a:buChar char="à"/>
            </a:pPr>
            <a:endParaRPr lang="en-US" sz="1400" dirty="0">
              <a:latin typeface="Comic Sans MS" panose="030F0702030302020204" pitchFamily="66" charset="0"/>
              <a:sym typeface="Wingdings" panose="05000000000000000000" pitchFamily="2" charset="2"/>
            </a:endParaRPr>
          </a:p>
          <a:p>
            <a:pPr algn="ctr">
              <a:buFont typeface="Wingdings"/>
              <a:buChar char="à"/>
            </a:pPr>
            <a:r>
              <a:rPr lang="en-US" sz="1400" dirty="0">
                <a:latin typeface="Comic Sans MS" panose="030F0702030302020204" pitchFamily="66" charset="0"/>
                <a:sym typeface="Wingdings" panose="05000000000000000000" pitchFamily="2" charset="2"/>
              </a:rPr>
              <a:t>It is a circle, </a:t>
            </a:r>
            <a:r>
              <a:rPr lang="en-US" sz="1400" dirty="0" err="1">
                <a:latin typeface="Comic Sans MS" panose="030F0702030302020204" pitchFamily="66" charset="0"/>
                <a:sym typeface="Wingdings" panose="05000000000000000000" pitchFamily="2" charset="2"/>
              </a:rPr>
              <a:t>centre</a:t>
            </a:r>
            <a:r>
              <a:rPr lang="en-US" sz="1400" dirty="0">
                <a:latin typeface="Comic Sans MS" panose="030F0702030302020204" pitchFamily="66" charset="0"/>
                <a:sym typeface="Wingdings" panose="05000000000000000000" pitchFamily="2" charset="2"/>
              </a:rPr>
              <a:t> (12,5) radius 3 units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8724980" y="6550223"/>
            <a:ext cx="4058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2E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079612" y="2891407"/>
                <a:ext cx="1749517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600" b="0" i="1" smtClean="0">
                              <a:latin typeface="Cambria Math"/>
                            </a:rPr>
                            <m:t>𝑧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−12−5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𝑖</m:t>
                          </m:r>
                        </m:e>
                      </m:d>
                      <m:r>
                        <a:rPr lang="en-US" sz="1600" b="0" i="1" smtClean="0">
                          <a:latin typeface="Cambria Math"/>
                        </a:rPr>
                        <m:t>=3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9612" y="2891407"/>
                <a:ext cx="1749517" cy="33855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Straight Arrow Connector 6"/>
          <p:cNvCxnSpPr/>
          <p:nvPr/>
        </p:nvCxnSpPr>
        <p:spPr>
          <a:xfrm flipV="1">
            <a:off x="5220072" y="1232756"/>
            <a:ext cx="0" cy="309761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rot="5400000" flipV="1">
            <a:off x="6516853" y="2564267"/>
            <a:ext cx="0" cy="309761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7956376" y="4149080"/>
            <a:ext cx="2760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omic Sans MS" pitchFamily="66" charset="0"/>
              </a:rPr>
              <a:t>x</a:t>
            </a:r>
            <a:endParaRPr lang="en-GB" sz="1200" dirty="0">
              <a:latin typeface="Comic Sans MS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896036" y="1124744"/>
            <a:ext cx="26481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omic Sans MS" pitchFamily="66" charset="0"/>
              </a:rPr>
              <a:t>y</a:t>
            </a:r>
            <a:endParaRPr lang="en-GB" sz="1200" dirty="0">
              <a:latin typeface="Comic Sans MS" pitchFamily="66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7704348" y="2744924"/>
            <a:ext cx="152400" cy="152400"/>
            <a:chOff x="3048000" y="5410200"/>
            <a:chExt cx="152400" cy="152400"/>
          </a:xfrm>
        </p:grpSpPr>
        <p:cxnSp>
          <p:nvCxnSpPr>
            <p:cNvPr id="12" name="Straight Connector 11"/>
            <p:cNvCxnSpPr/>
            <p:nvPr/>
          </p:nvCxnSpPr>
          <p:spPr>
            <a:xfrm>
              <a:off x="3048000" y="5410200"/>
              <a:ext cx="1524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flipH="1">
              <a:off x="3048000" y="5410200"/>
              <a:ext cx="1524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TextBox 13"/>
          <p:cNvSpPr txBox="1"/>
          <p:nvPr/>
        </p:nvSpPr>
        <p:spPr>
          <a:xfrm>
            <a:off x="7488324" y="2888940"/>
            <a:ext cx="5760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rgbClr val="FF0000"/>
                </a:solidFill>
                <a:latin typeface="Comic Sans MS" pitchFamily="66" charset="0"/>
              </a:rPr>
              <a:t>(12,5)</a:t>
            </a:r>
            <a:endParaRPr lang="en-GB" sz="11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5" name="Oval 14"/>
          <p:cNvSpPr>
            <a:spLocks noChangeAspect="1"/>
          </p:cNvSpPr>
          <p:nvPr/>
        </p:nvSpPr>
        <p:spPr>
          <a:xfrm>
            <a:off x="6912260" y="1988840"/>
            <a:ext cx="1728192" cy="1728192"/>
          </a:xfrm>
          <a:prstGeom prst="ellipse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5220072" y="2456892"/>
            <a:ext cx="3276364" cy="1656184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599892" y="4401108"/>
            <a:ext cx="5472608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ctr">
              <a:buFont typeface="Wingdings"/>
              <a:buChar char="à"/>
            </a:pPr>
            <a:r>
              <a:rPr lang="en-GB" sz="1200" dirty="0">
                <a:solidFill>
                  <a:srgbClr val="FF0000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The smallest and largest values for |z| will be on the same straight line through the circle’s centre</a:t>
            </a:r>
          </a:p>
          <a:p>
            <a:pPr marL="171450" indent="-171450" algn="ctr">
              <a:buFont typeface="Wingdings"/>
              <a:buChar char="à"/>
            </a:pPr>
            <a:endParaRPr lang="en-GB" sz="1200" dirty="0">
              <a:solidFill>
                <a:srgbClr val="FF0000"/>
              </a:solidFill>
              <a:latin typeface="Comic Sans MS" panose="030F0702030302020204" pitchFamily="66" charset="0"/>
              <a:sym typeface="Wingdings" panose="05000000000000000000" pitchFamily="2" charset="2"/>
            </a:endParaRPr>
          </a:p>
          <a:p>
            <a:pPr marL="171450" indent="-171450" algn="ctr">
              <a:buFont typeface="Wingdings"/>
              <a:buChar char="à"/>
            </a:pPr>
            <a:r>
              <a:rPr lang="en-GB" sz="1200" dirty="0">
                <a:solidFill>
                  <a:srgbClr val="FF0000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You can mark the size of the radius on the diagram</a:t>
            </a:r>
          </a:p>
          <a:p>
            <a:pPr marL="171450" indent="-171450" algn="ctr">
              <a:buFont typeface="Wingdings"/>
              <a:buChar char="à"/>
            </a:pPr>
            <a:endParaRPr lang="en-GB" sz="1200" dirty="0">
              <a:solidFill>
                <a:srgbClr val="FF0000"/>
              </a:solidFill>
              <a:latin typeface="Comic Sans MS" panose="030F0702030302020204" pitchFamily="66" charset="0"/>
              <a:sym typeface="Wingdings" panose="05000000000000000000" pitchFamily="2" charset="2"/>
            </a:endParaRPr>
          </a:p>
          <a:p>
            <a:pPr marL="171450" indent="-171450" algn="ctr">
              <a:buFont typeface="Wingdings"/>
              <a:buChar char="à"/>
            </a:pPr>
            <a:r>
              <a:rPr lang="en-GB" sz="1200" dirty="0">
                <a:solidFill>
                  <a:srgbClr val="FF0000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Find the distance from (0,0) to (12,5), then add/subtract 3 to find the largest and smallest values</a:t>
            </a:r>
          </a:p>
          <a:p>
            <a:pPr marL="171450" indent="-171450" algn="ctr">
              <a:buFont typeface="Wingdings"/>
              <a:buChar char="à"/>
            </a:pPr>
            <a:endParaRPr lang="en-GB" sz="1200" dirty="0">
              <a:solidFill>
                <a:srgbClr val="FF0000"/>
              </a:solidFill>
              <a:latin typeface="Comic Sans MS" panose="030F0702030302020204" pitchFamily="66" charset="0"/>
              <a:sym typeface="Wingdings" panose="05000000000000000000" pitchFamily="2" charset="2"/>
            </a:endParaRPr>
          </a:p>
          <a:p>
            <a:pPr marL="171450" indent="-171450" algn="ctr">
              <a:buFont typeface="Wingdings"/>
              <a:buChar char="à"/>
            </a:pPr>
            <a:endParaRPr lang="en-GB" sz="1200" dirty="0">
              <a:solidFill>
                <a:srgbClr val="FF0000"/>
              </a:solidFill>
              <a:latin typeface="Comic Sans MS" panose="030F0702030302020204" pitchFamily="66" charset="0"/>
              <a:sym typeface="Wingdings" panose="05000000000000000000" pitchFamily="2" charset="2"/>
            </a:endParaRPr>
          </a:p>
          <a:p>
            <a:pPr marL="171450" indent="-171450" algn="ctr">
              <a:buFont typeface="Wingdings"/>
              <a:buChar char="à"/>
            </a:pPr>
            <a:endParaRPr lang="en-GB" sz="1200" dirty="0">
              <a:solidFill>
                <a:srgbClr val="FF0000"/>
              </a:solidFill>
              <a:latin typeface="Comic Sans MS" panose="030F0702030302020204" pitchFamily="66" charset="0"/>
              <a:sym typeface="Wingdings" panose="05000000000000000000" pitchFamily="2" charset="2"/>
            </a:endParaRPr>
          </a:p>
          <a:p>
            <a:pPr marL="171450" indent="-171450" algn="ctr">
              <a:buFont typeface="Wingdings"/>
              <a:buChar char="à"/>
            </a:pPr>
            <a:r>
              <a:rPr lang="en-GB" sz="1200" dirty="0">
                <a:solidFill>
                  <a:srgbClr val="FF0000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So the largest value of |z| will be 16 and the smallest will be 10</a:t>
            </a:r>
            <a:endParaRPr lang="en-GB" sz="12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236296" y="2708920"/>
            <a:ext cx="2936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920372" y="2348880"/>
            <a:ext cx="2936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5640221" y="5773391"/>
                <a:ext cx="1036181" cy="3592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GB" sz="14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400" b="0" i="1" smtClean="0">
                                  <a:latin typeface="Cambria Math"/>
                                </a:rPr>
                                <m:t>5</m:t>
                              </m:r>
                            </m:e>
                            <m:sup>
                              <m:r>
                                <a:rPr lang="en-GB" sz="14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1400" b="0" i="1" smtClean="0">
                              <a:latin typeface="Cambria Math"/>
                            </a:rPr>
                            <m:t>+</m:t>
                          </m:r>
                          <m:sSup>
                            <m:sSupPr>
                              <m:ctrlPr>
                                <a:rPr lang="en-GB" sz="14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400" b="0" i="1" smtClean="0">
                                  <a:latin typeface="Cambria Math"/>
                                </a:rPr>
                                <m:t>12</m:t>
                              </m:r>
                            </m:e>
                            <m:sup>
                              <m:r>
                                <a:rPr lang="en-GB" sz="14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40221" y="5773391"/>
                <a:ext cx="1036181" cy="359201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6566201" y="5818022"/>
                <a:ext cx="608052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i="1" smtClean="0">
                          <a:latin typeface="Cambria Math"/>
                        </a:rPr>
                        <m:t>=</m:t>
                      </m:r>
                      <m:r>
                        <a:rPr lang="en-GB" sz="1400" b="0" i="1" smtClean="0">
                          <a:latin typeface="Cambria Math"/>
                        </a:rPr>
                        <m:t>13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66201" y="5818022"/>
                <a:ext cx="608052" cy="307777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2" name="Straight Arrow Connector 21"/>
          <p:cNvCxnSpPr/>
          <p:nvPr/>
        </p:nvCxnSpPr>
        <p:spPr>
          <a:xfrm flipV="1">
            <a:off x="5227608" y="2820838"/>
            <a:ext cx="2562045" cy="1293962"/>
          </a:xfrm>
          <a:prstGeom prst="straightConnector1">
            <a:avLst/>
          </a:prstGeom>
          <a:ln w="50800">
            <a:solidFill>
              <a:srgbClr val="0000FF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6512944" y="3381554"/>
            <a:ext cx="40267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solidFill>
                  <a:srgbClr val="0000FF"/>
                </a:solidFill>
                <a:latin typeface="Comic Sans MS" panose="030F0702030302020204" pitchFamily="66" charset="0"/>
              </a:rPr>
              <a:t>13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0" y="0"/>
                <a:ext cx="2146026" cy="830997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The locus of points described by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dPr>
                      <m:e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𝑧</m:t>
                        </m:r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−</m:t>
                        </m:r>
                        <m:sSub>
                          <m:sSubPr>
                            <m:ctrlP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𝑧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sz="120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</m:t>
                    </m:r>
                    <m:r>
                      <a:rPr lang="en-US" sz="120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𝑟</m:t>
                    </m:r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is a circle with centre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GB" sz="1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1200" i="1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GB" sz="1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and radius </a:t>
                </a:r>
                <a14:m>
                  <m:oMath xmlns:m="http://schemas.openxmlformats.org/officeDocument/2006/math">
                    <m:r>
                      <a:rPr lang="en-US" sz="1200" i="1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2146026" cy="830997"/>
              </a:xfrm>
              <a:prstGeom prst="rect">
                <a:avLst/>
              </a:prstGeom>
              <a:blipFill>
                <a:blip r:embed="rId6"/>
                <a:stretch>
                  <a:fillRect r="-281" b="-3571"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Title 1"/>
          <p:cNvSpPr>
            <a:spLocks noGrp="1"/>
          </p:cNvSpPr>
          <p:nvPr>
            <p:ph type="title"/>
          </p:nvPr>
        </p:nvSpPr>
        <p:spPr>
          <a:xfrm>
            <a:off x="619941" y="147412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Argand Diagrams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4">
                <a:extLst>
                  <a:ext uri="{FF2B5EF4-FFF2-40B4-BE49-F238E27FC236}">
                    <a16:creationId xmlns:a16="http://schemas.microsoft.com/office/drawing/2014/main" id="{865EBA4D-85DC-4E26-8792-86C0ECDF11C6}"/>
                  </a:ext>
                </a:extLst>
              </p:cNvPr>
              <p:cNvSpPr txBox="1"/>
              <p:nvPr/>
            </p:nvSpPr>
            <p:spPr>
              <a:xfrm>
                <a:off x="912416" y="3247993"/>
                <a:ext cx="191943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600" b="0" i="1" smtClean="0">
                              <a:latin typeface="Cambria Math"/>
                            </a:rPr>
                            <m:t>𝑧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−(12+5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𝑖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d>
                      <m:r>
                        <a:rPr lang="en-US" sz="1600" b="0" i="1" smtClean="0">
                          <a:latin typeface="Cambria Math"/>
                        </a:rPr>
                        <m:t>=3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24" name="TextBox 4">
                <a:extLst>
                  <a:ext uri="{FF2B5EF4-FFF2-40B4-BE49-F238E27FC236}">
                    <a16:creationId xmlns:a16="http://schemas.microsoft.com/office/drawing/2014/main" id="{865EBA4D-85DC-4E26-8792-86C0ECDF11C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2416" y="3247993"/>
                <a:ext cx="1919436" cy="338554"/>
              </a:xfrm>
              <a:prstGeom prst="rect">
                <a:avLst/>
              </a:prstGeom>
              <a:blipFill>
                <a:blip r:embed="rId7"/>
                <a:stretch>
                  <a:fillRect b="-1090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12481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10" grpId="0"/>
      <p:bldP spid="14" grpId="0"/>
      <p:bldP spid="15" grpId="0" animBg="1"/>
      <p:bldP spid="17" grpId="0"/>
      <p:bldP spid="20" grpId="0"/>
      <p:bldP spid="18" grpId="0"/>
      <p:bldP spid="23" grpId="0"/>
      <p:bldP spid="25" grpId="0"/>
      <p:bldP spid="24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524794" cy="48006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anose="030F0702030302020204" pitchFamily="66" charset="0"/>
              </a:rPr>
              <a:t>You can use complex numbers to represent a locus of points on an </a:t>
            </a:r>
            <a:r>
              <a:rPr lang="en-GB" sz="1400" b="1" dirty="0" err="1">
                <a:latin typeface="Comic Sans MS" panose="030F0702030302020204" pitchFamily="66" charset="0"/>
              </a:rPr>
              <a:t>Argand</a:t>
            </a:r>
            <a:r>
              <a:rPr lang="en-GB" sz="1400" b="1" dirty="0">
                <a:latin typeface="Comic Sans MS" panose="030F0702030302020204" pitchFamily="66" charset="0"/>
              </a:rPr>
              <a:t> diagram</a:t>
            </a: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anose="030F0702030302020204" pitchFamily="66" charset="0"/>
              </a:rPr>
              <a:t>Sketch the locus of P(</a:t>
            </a:r>
            <a:r>
              <a:rPr lang="en-GB" sz="1400" dirty="0" err="1">
                <a:latin typeface="Comic Sans MS" panose="030F0702030302020204" pitchFamily="66" charset="0"/>
              </a:rPr>
              <a:t>x,y</a:t>
            </a:r>
            <a:r>
              <a:rPr lang="en-GB" sz="1400" dirty="0">
                <a:latin typeface="Comic Sans MS" panose="030F0702030302020204" pitchFamily="66" charset="0"/>
              </a:rPr>
              <a:t>) which is represented by z on an </a:t>
            </a:r>
            <a:r>
              <a:rPr lang="en-GB" sz="1400" dirty="0" err="1">
                <a:latin typeface="Comic Sans MS" panose="030F0702030302020204" pitchFamily="66" charset="0"/>
              </a:rPr>
              <a:t>Argand</a:t>
            </a:r>
            <a:r>
              <a:rPr lang="en-GB" sz="1400" dirty="0">
                <a:latin typeface="Comic Sans MS" panose="030F0702030302020204" pitchFamily="66" charset="0"/>
              </a:rPr>
              <a:t> diagram, if:</a:t>
            </a: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algn="ctr">
              <a:buFont typeface="Wingdings"/>
              <a:buChar char="à"/>
            </a:pPr>
            <a:r>
              <a:rPr lang="en-GB" sz="1400" dirty="0">
                <a:latin typeface="Comic Sans MS" panose="030F0702030302020204" pitchFamily="66" charset="0"/>
                <a:sym typeface="Wingdings" panose="05000000000000000000" pitchFamily="2" charset="2"/>
              </a:rPr>
              <a:t>We therefore need the set of points that are the same distance from (0,0) and (0,6)</a:t>
            </a:r>
          </a:p>
          <a:p>
            <a:pPr algn="ctr">
              <a:buFont typeface="Wingdings"/>
              <a:buChar char="à"/>
            </a:pPr>
            <a:endParaRPr lang="en-GB" sz="1400" dirty="0">
              <a:latin typeface="Comic Sans MS" panose="030F0702030302020204" pitchFamily="66" charset="0"/>
              <a:sym typeface="Wingdings" panose="05000000000000000000" pitchFamily="2" charset="2"/>
            </a:endParaRPr>
          </a:p>
          <a:p>
            <a:pPr algn="ctr">
              <a:buFont typeface="Wingdings"/>
              <a:buChar char="à"/>
            </a:pPr>
            <a:r>
              <a:rPr lang="en-GB" sz="1400" dirty="0">
                <a:latin typeface="Comic Sans MS" panose="030F0702030302020204" pitchFamily="66" charset="0"/>
                <a:sym typeface="Wingdings" panose="05000000000000000000" pitchFamily="2" charset="2"/>
              </a:rPr>
              <a:t>This will be the bisector of the line joining the two co-ordinates</a:t>
            </a:r>
          </a:p>
          <a:p>
            <a:pPr algn="ctr">
              <a:buFont typeface="Wingdings"/>
              <a:buChar char="à"/>
            </a:pPr>
            <a:endParaRPr lang="en-GB" sz="1400" dirty="0">
              <a:latin typeface="Comic Sans MS" panose="030F0702030302020204" pitchFamily="66" charset="0"/>
              <a:sym typeface="Wingdings" panose="05000000000000000000" pitchFamily="2" charset="2"/>
            </a:endParaRPr>
          </a:p>
          <a:p>
            <a:pPr algn="ctr">
              <a:buFont typeface="Wingdings"/>
              <a:buChar char="à"/>
            </a:pPr>
            <a:r>
              <a:rPr lang="en-GB" sz="1400" dirty="0">
                <a:latin typeface="Comic Sans MS" panose="030F0702030302020204" pitchFamily="66" charset="0"/>
                <a:sym typeface="Wingdings" panose="05000000000000000000" pitchFamily="2" charset="2"/>
              </a:rPr>
              <a:t>You can see that it is the equivalent of the line with equation y = 3 (z = 3i)</a:t>
            </a: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b="1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baseline="-250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724980" y="6550223"/>
            <a:ext cx="4058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2E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1295400" y="3276600"/>
                <a:ext cx="1395831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𝑧</m:t>
                          </m:r>
                        </m:e>
                      </m:d>
                      <m:r>
                        <a:rPr lang="en-GB" sz="1600" b="0" i="1" smtClean="0">
                          <a:latin typeface="Cambria Math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𝑧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−6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𝑖</m:t>
                          </m:r>
                        </m:e>
                      </m:d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5400" y="3276600"/>
                <a:ext cx="1395831" cy="33855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4114800" y="1524000"/>
                <a:ext cx="463973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𝑧</m:t>
                          </m:r>
                        </m:e>
                      </m:d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1524000"/>
                <a:ext cx="463973" cy="338554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3886200" y="2133600"/>
                <a:ext cx="895117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𝑧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−6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𝑖</m:t>
                          </m:r>
                        </m:e>
                      </m:d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2133600"/>
                <a:ext cx="895117" cy="338554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0" name="Straight Arrow Connector 19"/>
          <p:cNvCxnSpPr/>
          <p:nvPr/>
        </p:nvCxnSpPr>
        <p:spPr>
          <a:xfrm>
            <a:off x="4648200" y="1676400"/>
            <a:ext cx="685800" cy="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>
            <a:off x="5029200" y="2514600"/>
            <a:ext cx="533400" cy="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5334000" y="1447800"/>
            <a:ext cx="30904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This is the distance of the variable point P(</a:t>
            </a:r>
            <a:r>
              <a:rPr lang="en-GB" sz="12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x,y</a:t>
            </a:r>
            <a:r>
              <a:rPr lang="en-GB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) from the origin (0,0)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5508104" y="2276872"/>
            <a:ext cx="30142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This is the distance of the variable point P(</a:t>
            </a:r>
            <a:r>
              <a:rPr lang="en-GB" sz="12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x,y</a:t>
            </a:r>
            <a:r>
              <a:rPr lang="en-GB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) from the fixed point (0,6)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/>
              <p:cNvSpPr txBox="1"/>
              <p:nvPr/>
            </p:nvSpPr>
            <p:spPr>
              <a:xfrm>
                <a:off x="3810000" y="2590800"/>
                <a:ext cx="1065035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𝑧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−(6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𝑖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)</m:t>
                          </m:r>
                        </m:e>
                      </m:d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0" y="2590800"/>
                <a:ext cx="1065035" cy="338554"/>
              </a:xfrm>
              <a:prstGeom prst="rect">
                <a:avLst/>
              </a:prstGeom>
              <a:blipFill rotWithShape="1">
                <a:blip r:embed="rId7"/>
                <a:stretch>
                  <a:fillRect b="-89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6" name="Straight Arrow Connector 45"/>
          <p:cNvCxnSpPr/>
          <p:nvPr/>
        </p:nvCxnSpPr>
        <p:spPr>
          <a:xfrm flipV="1">
            <a:off x="6172200" y="3124200"/>
            <a:ext cx="0" cy="33528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7848600" y="4724400"/>
            <a:ext cx="36580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omic Sans MS" pitchFamily="66" charset="0"/>
              </a:rPr>
              <a:t>Re</a:t>
            </a:r>
            <a:endParaRPr lang="en-GB" sz="1200" dirty="0">
              <a:latin typeface="Comic Sans MS" pitchFamily="66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6019800" y="2819400"/>
            <a:ext cx="38824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>
                <a:latin typeface="Comic Sans MS" pitchFamily="66" charset="0"/>
              </a:rPr>
              <a:t>Im</a:t>
            </a:r>
            <a:endParaRPr lang="en-GB" sz="1200" dirty="0">
              <a:latin typeface="Comic Sans MS" pitchFamily="66" charset="0"/>
            </a:endParaRPr>
          </a:p>
        </p:txBody>
      </p:sp>
      <p:cxnSp>
        <p:nvCxnSpPr>
          <p:cNvPr id="49" name="Straight Arrow Connector 48"/>
          <p:cNvCxnSpPr/>
          <p:nvPr/>
        </p:nvCxnSpPr>
        <p:spPr>
          <a:xfrm rot="5400000" flipV="1">
            <a:off x="6172200" y="3200400"/>
            <a:ext cx="0" cy="33528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3" name="Group 52"/>
          <p:cNvGrpSpPr/>
          <p:nvPr/>
        </p:nvGrpSpPr>
        <p:grpSpPr>
          <a:xfrm>
            <a:off x="6096000" y="3581400"/>
            <a:ext cx="152400" cy="152400"/>
            <a:chOff x="3048000" y="5410200"/>
            <a:chExt cx="152400" cy="152400"/>
          </a:xfrm>
        </p:grpSpPr>
        <p:cxnSp>
          <p:nvCxnSpPr>
            <p:cNvPr id="51" name="Straight Connector 50"/>
            <p:cNvCxnSpPr/>
            <p:nvPr/>
          </p:nvCxnSpPr>
          <p:spPr>
            <a:xfrm>
              <a:off x="3048000" y="5410200"/>
              <a:ext cx="1524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flipH="1">
              <a:off x="3048000" y="5410200"/>
              <a:ext cx="1524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4" name="Group 53"/>
          <p:cNvGrpSpPr/>
          <p:nvPr/>
        </p:nvGrpSpPr>
        <p:grpSpPr>
          <a:xfrm>
            <a:off x="6096000" y="4800600"/>
            <a:ext cx="152400" cy="152400"/>
            <a:chOff x="3048000" y="5410200"/>
            <a:chExt cx="152400" cy="152400"/>
          </a:xfrm>
        </p:grpSpPr>
        <p:cxnSp>
          <p:nvCxnSpPr>
            <p:cNvPr id="55" name="Straight Connector 54"/>
            <p:cNvCxnSpPr/>
            <p:nvPr/>
          </p:nvCxnSpPr>
          <p:spPr>
            <a:xfrm>
              <a:off x="3048000" y="5410200"/>
              <a:ext cx="1524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flipH="1">
              <a:off x="3048000" y="5410200"/>
              <a:ext cx="1524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7" name="TextBox 56"/>
          <p:cNvSpPr txBox="1"/>
          <p:nvPr/>
        </p:nvSpPr>
        <p:spPr>
          <a:xfrm>
            <a:off x="5638800" y="4876800"/>
            <a:ext cx="52931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(0,0)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5638800" y="3505200"/>
            <a:ext cx="52931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(0,6)</a:t>
            </a:r>
          </a:p>
        </p:txBody>
      </p:sp>
      <p:cxnSp>
        <p:nvCxnSpPr>
          <p:cNvPr id="60" name="Straight Connector 59"/>
          <p:cNvCxnSpPr/>
          <p:nvPr/>
        </p:nvCxnSpPr>
        <p:spPr>
          <a:xfrm>
            <a:off x="4572000" y="4267200"/>
            <a:ext cx="3200400" cy="0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7772400" y="4114800"/>
            <a:ext cx="5838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y = 3</a:t>
            </a:r>
          </a:p>
        </p:txBody>
      </p:sp>
      <p:sp>
        <p:nvSpPr>
          <p:cNvPr id="62" name="Rectangle 61"/>
          <p:cNvSpPr/>
          <p:nvPr/>
        </p:nvSpPr>
        <p:spPr>
          <a:xfrm>
            <a:off x="1295400" y="3276600"/>
            <a:ext cx="1371600" cy="381000"/>
          </a:xfrm>
          <a:prstGeom prst="rect">
            <a:avLst/>
          </a:prstGeom>
          <a:noFill/>
          <a:ln w="317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0" y="0"/>
                <a:ext cx="2146026" cy="830997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The locus of points described by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dPr>
                      <m:e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𝑧</m:t>
                        </m:r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−</m:t>
                        </m:r>
                        <m:sSub>
                          <m:sSubPr>
                            <m:ctrlP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𝑧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sz="120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</m:t>
                    </m:r>
                    <m:r>
                      <a:rPr lang="en-US" sz="120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𝑟</m:t>
                    </m:r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is a circle with centre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GB" sz="1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1200" i="1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GB" sz="1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and radius </a:t>
                </a:r>
                <a14:m>
                  <m:oMath xmlns:m="http://schemas.openxmlformats.org/officeDocument/2006/math">
                    <m:r>
                      <a:rPr lang="en-US" sz="1200" i="1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2146026" cy="830997"/>
              </a:xfrm>
              <a:prstGeom prst="rect">
                <a:avLst/>
              </a:prstGeom>
              <a:blipFill>
                <a:blip r:embed="rId8"/>
                <a:stretch>
                  <a:fillRect r="-281" b="-3571"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Title 1"/>
          <p:cNvSpPr>
            <a:spLocks noGrp="1"/>
          </p:cNvSpPr>
          <p:nvPr>
            <p:ph type="title"/>
          </p:nvPr>
        </p:nvSpPr>
        <p:spPr>
          <a:xfrm>
            <a:off x="619941" y="147412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Argand Diagrams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6940731" y="0"/>
                <a:ext cx="2203269" cy="1015663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The locus of points described by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dPr>
                      <m:e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𝑧</m:t>
                        </m:r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−</m:t>
                        </m:r>
                        <m:sSub>
                          <m:sSubPr>
                            <m:ctrlP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𝑧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sz="120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</m:t>
                    </m:r>
                    <m:d>
                      <m:dPr>
                        <m:begChr m:val="|"/>
                        <m:endChr m:val="|"/>
                        <m:ctrlP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dPr>
                      <m:e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𝑧</m:t>
                        </m:r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−</m:t>
                        </m:r>
                        <m:sSub>
                          <m:sSubPr>
                            <m:ctrlP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𝑧</m:t>
                            </m:r>
                          </m:e>
                          <m:sub>
                            <m:r>
                              <a:rPr lang="en-US" sz="1200" b="0" i="1" smtClean="0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2</m:t>
                            </m:r>
                          </m:sub>
                        </m:sSub>
                      </m:e>
                    </m:d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is the perpendicular bisector of the line segment joining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1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1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GB" sz="12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40731" y="0"/>
                <a:ext cx="2203269" cy="1015663"/>
              </a:xfrm>
              <a:prstGeom prst="rect">
                <a:avLst/>
              </a:prstGeom>
              <a:blipFill>
                <a:blip r:embed="rId9"/>
                <a:stretch>
                  <a:fillRect r="-1644" b="-2339"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74426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6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9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38" grpId="0"/>
      <p:bldP spid="39" grpId="0"/>
      <p:bldP spid="43" grpId="0"/>
      <p:bldP spid="44" grpId="0"/>
      <p:bldP spid="45" grpId="0"/>
      <p:bldP spid="47" grpId="0"/>
      <p:bldP spid="48" grpId="0"/>
      <p:bldP spid="57" grpId="0"/>
      <p:bldP spid="58" grpId="0"/>
      <p:bldP spid="61" grpId="0"/>
      <p:bldP spid="62" grpId="0" animBg="1"/>
      <p:bldP spid="62" grpId="1" animBg="1"/>
      <p:bldP spid="34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429000" cy="48006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anose="030F0702030302020204" pitchFamily="66" charset="0"/>
              </a:rPr>
              <a:t>You can use complex numbers to represent a locus of points on an </a:t>
            </a:r>
            <a:r>
              <a:rPr lang="en-GB" sz="1400" b="1" dirty="0" err="1">
                <a:latin typeface="Comic Sans MS" panose="030F0702030302020204" pitchFamily="66" charset="0"/>
              </a:rPr>
              <a:t>Argand</a:t>
            </a:r>
            <a:r>
              <a:rPr lang="en-GB" sz="1400" b="1" dirty="0">
                <a:latin typeface="Comic Sans MS" panose="030F0702030302020204" pitchFamily="66" charset="0"/>
              </a:rPr>
              <a:t> diagram</a:t>
            </a: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anose="030F0702030302020204" pitchFamily="66" charset="0"/>
              </a:rPr>
              <a:t>Sketch the locus of P(</a:t>
            </a:r>
            <a:r>
              <a:rPr lang="en-GB" sz="1400" dirty="0" err="1">
                <a:latin typeface="Comic Sans MS" panose="030F0702030302020204" pitchFamily="66" charset="0"/>
              </a:rPr>
              <a:t>x,y</a:t>
            </a:r>
            <a:r>
              <a:rPr lang="en-GB" sz="1400" dirty="0">
                <a:latin typeface="Comic Sans MS" panose="030F0702030302020204" pitchFamily="66" charset="0"/>
              </a:rPr>
              <a:t>) which is represented by z on an </a:t>
            </a:r>
            <a:r>
              <a:rPr lang="en-GB" sz="1400" dirty="0" err="1">
                <a:latin typeface="Comic Sans MS" panose="030F0702030302020204" pitchFamily="66" charset="0"/>
              </a:rPr>
              <a:t>Argand</a:t>
            </a:r>
            <a:r>
              <a:rPr lang="en-GB" sz="1400" dirty="0">
                <a:latin typeface="Comic Sans MS" panose="030F0702030302020204" pitchFamily="66" charset="0"/>
              </a:rPr>
              <a:t> diagram, if:</a:t>
            </a: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algn="ctr">
              <a:buFont typeface="Wingdings"/>
              <a:buChar char="à"/>
            </a:pPr>
            <a:r>
              <a:rPr lang="en-GB" sz="1400" dirty="0">
                <a:latin typeface="Comic Sans MS" panose="030F0702030302020204" pitchFamily="66" charset="0"/>
                <a:sym typeface="Wingdings" panose="05000000000000000000" pitchFamily="2" charset="2"/>
              </a:rPr>
              <a:t>Show that the locus is y = 3 using an algebraic method</a:t>
            </a: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b="1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baseline="-250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724980" y="6550223"/>
            <a:ext cx="4058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2E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1295400" y="3276600"/>
                <a:ext cx="1395831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𝑧</m:t>
                          </m:r>
                        </m:e>
                      </m:d>
                      <m:r>
                        <a:rPr lang="en-GB" sz="1600" b="0" i="1" smtClean="0">
                          <a:latin typeface="Cambria Math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𝑧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−6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𝑖</m:t>
                          </m:r>
                        </m:e>
                      </m:d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5400" y="3276600"/>
                <a:ext cx="1395831" cy="33855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4360817" y="1719943"/>
                <a:ext cx="1241301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𝑧</m:t>
                          </m:r>
                        </m:e>
                      </m:d>
                      <m:r>
                        <a:rPr lang="en-GB" sz="1400" b="0" i="1" smtClean="0">
                          <a:latin typeface="Cambria Math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𝑧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−6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𝑖</m:t>
                          </m:r>
                        </m:e>
                      </m: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0817" y="1719943"/>
                <a:ext cx="1241301" cy="30777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3903617" y="2243818"/>
                <a:ext cx="2146767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𝑖𝑦</m:t>
                          </m:r>
                        </m:e>
                      </m:d>
                      <m:r>
                        <a:rPr lang="en-GB" sz="1400" b="0" i="1" smtClean="0">
                          <a:latin typeface="Cambria Math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𝑖𝑦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−6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𝑖</m:t>
                          </m:r>
                        </m:e>
                      </m: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03617" y="2243818"/>
                <a:ext cx="2146767" cy="307777"/>
              </a:xfrm>
              <a:prstGeom prst="rect">
                <a:avLst/>
              </a:prstGeom>
              <a:blipFill>
                <a:blip r:embed="rId6"/>
                <a:stretch>
                  <a:fillRect b="-588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4637042" y="3262993"/>
                <a:ext cx="3048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37042" y="3262993"/>
                <a:ext cx="304800" cy="30777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3894092" y="2739118"/>
                <a:ext cx="22860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𝑖𝑦</m:t>
                          </m:r>
                        </m:e>
                      </m:d>
                      <m:r>
                        <a:rPr lang="en-GB" sz="1400" b="0" i="1" smtClean="0">
                          <a:latin typeface="Cambria Math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𝑖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𝑦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−6)</m:t>
                          </m:r>
                        </m:e>
                      </m: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94092" y="2739118"/>
                <a:ext cx="2286000" cy="307777"/>
              </a:xfrm>
              <a:prstGeom prst="rect">
                <a:avLst/>
              </a:prstGeom>
              <a:blipFill>
                <a:blip r:embed="rId8"/>
                <a:stretch>
                  <a:fillRect b="-588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4789442" y="3234418"/>
                <a:ext cx="1524000" cy="3532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GB" sz="14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4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14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1400" b="0" i="1" smtClean="0">
                              <a:latin typeface="Cambria Math"/>
                            </a:rPr>
                            <m:t>+</m:t>
                          </m:r>
                          <m:sSup>
                            <m:sSupPr>
                              <m:ctrlP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sz="1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1400" b="0" i="1" smtClean="0">
                                      <a:latin typeface="Cambria Math"/>
                                    </a:rPr>
                                    <m:t>𝑦</m:t>
                                  </m:r>
                                  <m:r>
                                    <a:rPr lang="en-GB" sz="1400" b="0" i="1" smtClean="0">
                                      <a:latin typeface="Cambria Math"/>
                                    </a:rPr>
                                    <m:t>−6</m:t>
                                  </m:r>
                                </m:e>
                              </m:d>
                            </m:e>
                            <m:sup>
                              <m:r>
                                <a:rPr lang="en-GB" sz="14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9442" y="3234418"/>
                <a:ext cx="1524000" cy="353238"/>
              </a:xfrm>
              <a:prstGeom prst="rect">
                <a:avLst/>
              </a:prstGeom>
              <a:blipFill>
                <a:blip r:embed="rId9"/>
                <a:stretch>
                  <a:fillRect b="-172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3779792" y="3243943"/>
                <a:ext cx="990600" cy="3532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4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14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1400" b="0" i="1" smtClean="0">
                              <a:latin typeface="Cambria Math"/>
                            </a:rPr>
                            <m:t>+</m:t>
                          </m:r>
                          <m:sSup>
                            <m:sSupPr>
                              <m:ctrlP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400" b="0" i="1" smtClean="0">
                                  <a:latin typeface="Cambria Math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GB" sz="14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79792" y="3243943"/>
                <a:ext cx="990600" cy="353238"/>
              </a:xfrm>
              <a:prstGeom prst="rect">
                <a:avLst/>
              </a:prstGeom>
              <a:blipFill>
                <a:blip r:embed="rId10"/>
                <a:stretch>
                  <a:fillRect b="-172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/>
              <p:cNvSpPr txBox="1"/>
              <p:nvPr/>
            </p:nvSpPr>
            <p:spPr>
              <a:xfrm>
                <a:off x="3960767" y="3786868"/>
                <a:ext cx="2124076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400" b="0" i="1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𝑦</m:t>
                          </m:r>
                        </m:e>
                        <m:sup>
                          <m:r>
                            <a:rPr lang="en-GB" sz="1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4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400" b="0" i="1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400" b="0" i="1" smtClean="0">
                                  <a:latin typeface="Cambria Math"/>
                                </a:rPr>
                                <m:t>𝑦</m:t>
                              </m:r>
                              <m:r>
                                <a:rPr lang="en-GB" sz="1400" b="0" i="1" smtClean="0">
                                  <a:latin typeface="Cambria Math"/>
                                </a:rPr>
                                <m:t>−6</m:t>
                              </m:r>
                            </m:e>
                          </m:d>
                        </m:e>
                        <m:sup>
                          <m:r>
                            <a:rPr lang="en-GB" sz="1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0767" y="3786868"/>
                <a:ext cx="2124076" cy="307777"/>
              </a:xfrm>
              <a:prstGeom prst="rect">
                <a:avLst/>
              </a:prstGeom>
              <a:blipFill>
                <a:blip r:embed="rId11"/>
                <a:stretch>
                  <a:fillRect b="-196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/>
              <p:cNvSpPr txBox="1"/>
              <p:nvPr/>
            </p:nvSpPr>
            <p:spPr>
              <a:xfrm>
                <a:off x="3960767" y="4329793"/>
                <a:ext cx="25908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400" b="0" i="1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𝑦</m:t>
                          </m:r>
                        </m:e>
                        <m:sup>
                          <m:r>
                            <a:rPr lang="en-GB" sz="1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4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400" b="0" i="1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𝑦</m:t>
                          </m:r>
                        </m:e>
                        <m:sup>
                          <m:r>
                            <a:rPr lang="en-GB" sz="1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400" b="0" i="1" smtClean="0">
                          <a:latin typeface="Cambria Math"/>
                        </a:rPr>
                        <m:t>−12</m:t>
                      </m:r>
                      <m:r>
                        <a:rPr lang="en-GB" sz="1400" b="0" i="1" smtClean="0">
                          <a:latin typeface="Cambria Math"/>
                        </a:rPr>
                        <m:t>𝑦</m:t>
                      </m:r>
                      <m:r>
                        <a:rPr lang="en-GB" sz="1400" b="0" i="1" smtClean="0">
                          <a:latin typeface="Cambria Math"/>
                        </a:rPr>
                        <m:t>+36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0767" y="4329793"/>
                <a:ext cx="2590800" cy="307777"/>
              </a:xfrm>
              <a:prstGeom prst="rect">
                <a:avLst/>
              </a:prstGeom>
              <a:blipFill>
                <a:blip r:embed="rId12"/>
                <a:stretch>
                  <a:fillRect b="-784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4465592" y="4815568"/>
                <a:ext cx="142875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0=−12</m:t>
                      </m:r>
                      <m:r>
                        <a:rPr lang="en-GB" sz="1400" b="0" i="1" smtClean="0">
                          <a:latin typeface="Cambria Math"/>
                        </a:rPr>
                        <m:t>𝑦</m:t>
                      </m:r>
                      <m:r>
                        <a:rPr lang="en-GB" sz="1400" b="0" i="1" smtClean="0">
                          <a:latin typeface="Cambria Math"/>
                        </a:rPr>
                        <m:t>+36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65592" y="4815568"/>
                <a:ext cx="1428750" cy="307777"/>
              </a:xfrm>
              <a:prstGeom prst="rect">
                <a:avLst/>
              </a:prstGeom>
              <a:blipFill>
                <a:blip r:embed="rId13"/>
                <a:stretch>
                  <a:fillRect b="-6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4189367" y="5272768"/>
                <a:ext cx="1114425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12</m:t>
                      </m:r>
                      <m:r>
                        <a:rPr lang="en-GB" sz="1400" b="0" i="1" smtClean="0">
                          <a:latin typeface="Cambria Math"/>
                        </a:rPr>
                        <m:t>𝑦</m:t>
                      </m:r>
                      <m:r>
                        <a:rPr lang="en-GB" sz="1400" b="0" i="1" smtClean="0">
                          <a:latin typeface="Cambria Math"/>
                        </a:rPr>
                        <m:t>=36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89367" y="5272768"/>
                <a:ext cx="1114425" cy="307777"/>
              </a:xfrm>
              <a:prstGeom prst="rect">
                <a:avLst/>
              </a:prstGeom>
              <a:blipFill>
                <a:blip r:embed="rId14"/>
                <a:stretch>
                  <a:fillRect b="-6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4427492" y="5710918"/>
                <a:ext cx="752475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𝑦</m:t>
                      </m:r>
                      <m:r>
                        <a:rPr lang="en-GB" sz="1400" b="0" i="1" smtClean="0">
                          <a:latin typeface="Cambria Math"/>
                        </a:rPr>
                        <m:t>=3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7492" y="5710918"/>
                <a:ext cx="752475" cy="307777"/>
              </a:xfrm>
              <a:prstGeom prst="rect">
                <a:avLst/>
              </a:prstGeom>
              <a:blipFill>
                <a:blip r:embed="rId15"/>
                <a:stretch>
                  <a:fillRect b="-2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9" name="Arc 48"/>
          <p:cNvSpPr/>
          <p:nvPr/>
        </p:nvSpPr>
        <p:spPr>
          <a:xfrm>
            <a:off x="5884817" y="1872343"/>
            <a:ext cx="381000" cy="533400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TextBox 50"/>
          <p:cNvSpPr txBox="1"/>
          <p:nvPr/>
        </p:nvSpPr>
        <p:spPr>
          <a:xfrm>
            <a:off x="6265817" y="2024743"/>
            <a:ext cx="1828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Replace z with x + </a:t>
            </a:r>
            <a:r>
              <a:rPr lang="en-GB" sz="1200" dirty="0" err="1">
                <a:solidFill>
                  <a:srgbClr val="FF0000"/>
                </a:solidFill>
                <a:latin typeface="Comic Sans MS" pitchFamily="66" charset="0"/>
              </a:rPr>
              <a:t>iy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2" name="Arc 51"/>
          <p:cNvSpPr/>
          <p:nvPr/>
        </p:nvSpPr>
        <p:spPr>
          <a:xfrm>
            <a:off x="5884817" y="2405743"/>
            <a:ext cx="381000" cy="533400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Arc 52"/>
          <p:cNvSpPr/>
          <p:nvPr/>
        </p:nvSpPr>
        <p:spPr>
          <a:xfrm>
            <a:off x="6189617" y="2939143"/>
            <a:ext cx="381000" cy="457200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Arc 53"/>
          <p:cNvSpPr/>
          <p:nvPr/>
        </p:nvSpPr>
        <p:spPr>
          <a:xfrm>
            <a:off x="6037217" y="3396343"/>
            <a:ext cx="381000" cy="533400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Arc 54"/>
          <p:cNvSpPr/>
          <p:nvPr/>
        </p:nvSpPr>
        <p:spPr>
          <a:xfrm>
            <a:off x="6342017" y="3929743"/>
            <a:ext cx="381000" cy="533400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Arc 55"/>
          <p:cNvSpPr/>
          <p:nvPr/>
        </p:nvSpPr>
        <p:spPr>
          <a:xfrm>
            <a:off x="6342017" y="4463143"/>
            <a:ext cx="381000" cy="533400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Arc 56"/>
          <p:cNvSpPr/>
          <p:nvPr/>
        </p:nvSpPr>
        <p:spPr>
          <a:xfrm>
            <a:off x="5656217" y="4996543"/>
            <a:ext cx="381000" cy="457200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Arc 57"/>
          <p:cNvSpPr/>
          <p:nvPr/>
        </p:nvSpPr>
        <p:spPr>
          <a:xfrm>
            <a:off x="5046617" y="5453743"/>
            <a:ext cx="381000" cy="381000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TextBox 59"/>
          <p:cNvSpPr txBox="1"/>
          <p:nvPr/>
        </p:nvSpPr>
        <p:spPr>
          <a:xfrm>
            <a:off x="6265817" y="2405743"/>
            <a:ext cx="182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Factorise the ‘</a:t>
            </a:r>
            <a:r>
              <a:rPr lang="en-GB" sz="1200" dirty="0" err="1">
                <a:solidFill>
                  <a:srgbClr val="FF0000"/>
                </a:solidFill>
                <a:latin typeface="Comic Sans MS" pitchFamily="66" charset="0"/>
              </a:rPr>
              <a:t>i</a:t>
            </a:r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’ terms on the right side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6570617" y="2939143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Use the rule for moduli (to remove the moduli!)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6418217" y="3548743"/>
            <a:ext cx="14763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Square both sides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6723017" y="4082143"/>
            <a:ext cx="1828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Expand the bracket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6705599" y="4585063"/>
            <a:ext cx="8708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Simplify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6037217" y="5072743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Add 12y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5427617" y="5529943"/>
            <a:ext cx="1066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Divide by 12</a:t>
            </a:r>
          </a:p>
        </p:txBody>
      </p:sp>
      <p:sp>
        <p:nvSpPr>
          <p:cNvPr id="7" name="Rectangle 6"/>
          <p:cNvSpPr/>
          <p:nvPr/>
        </p:nvSpPr>
        <p:spPr>
          <a:xfrm>
            <a:off x="4494167" y="1758043"/>
            <a:ext cx="161925" cy="228600"/>
          </a:xfrm>
          <a:prstGeom prst="rect">
            <a:avLst/>
          </a:prstGeom>
          <a:noFill/>
          <a:ln w="317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" name="Rectangle 71"/>
          <p:cNvSpPr/>
          <p:nvPr/>
        </p:nvSpPr>
        <p:spPr>
          <a:xfrm>
            <a:off x="4922792" y="1758043"/>
            <a:ext cx="161925" cy="228600"/>
          </a:xfrm>
          <a:prstGeom prst="rect">
            <a:avLst/>
          </a:prstGeom>
          <a:noFill/>
          <a:ln w="317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3" name="Rectangle 72"/>
          <p:cNvSpPr/>
          <p:nvPr/>
        </p:nvSpPr>
        <p:spPr>
          <a:xfrm>
            <a:off x="4113167" y="2281918"/>
            <a:ext cx="533400" cy="228600"/>
          </a:xfrm>
          <a:prstGeom prst="rect">
            <a:avLst/>
          </a:prstGeom>
          <a:noFill/>
          <a:ln w="317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4" name="Rectangle 73"/>
          <p:cNvSpPr/>
          <p:nvPr/>
        </p:nvSpPr>
        <p:spPr>
          <a:xfrm>
            <a:off x="4932317" y="2272393"/>
            <a:ext cx="533400" cy="228600"/>
          </a:xfrm>
          <a:prstGeom prst="rect">
            <a:avLst/>
          </a:prstGeom>
          <a:noFill/>
          <a:ln w="317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3" name="Straight Connector 12"/>
          <p:cNvCxnSpPr/>
          <p:nvPr/>
        </p:nvCxnSpPr>
        <p:spPr>
          <a:xfrm flipH="1">
            <a:off x="4094117" y="4358368"/>
            <a:ext cx="152400" cy="238125"/>
          </a:xfrm>
          <a:prstGeom prst="line">
            <a:avLst/>
          </a:prstGeom>
          <a:ln w="254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 flipH="1">
            <a:off x="4932317" y="4358368"/>
            <a:ext cx="152400" cy="238125"/>
          </a:xfrm>
          <a:prstGeom prst="line">
            <a:avLst/>
          </a:prstGeom>
          <a:ln w="254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 flipH="1">
            <a:off x="4484642" y="4358368"/>
            <a:ext cx="152400" cy="238125"/>
          </a:xfrm>
          <a:prstGeom prst="line">
            <a:avLst/>
          </a:prstGeom>
          <a:ln w="254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 flipH="1">
            <a:off x="5322842" y="4358368"/>
            <a:ext cx="152400" cy="238125"/>
          </a:xfrm>
          <a:prstGeom prst="line">
            <a:avLst/>
          </a:prstGeom>
          <a:ln w="254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/>
              <p:cNvSpPr txBox="1"/>
              <p:nvPr/>
            </p:nvSpPr>
            <p:spPr>
              <a:xfrm>
                <a:off x="0" y="0"/>
                <a:ext cx="2146026" cy="830997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The locus of points described by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dPr>
                      <m:e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𝑧</m:t>
                        </m:r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−</m:t>
                        </m:r>
                        <m:sSub>
                          <m:sSubPr>
                            <m:ctrlP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𝑧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sz="120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</m:t>
                    </m:r>
                    <m:r>
                      <a:rPr lang="en-US" sz="120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𝑟</m:t>
                    </m:r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is a circle with centre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GB" sz="1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1200" i="1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GB" sz="1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and radius </a:t>
                </a:r>
                <a14:m>
                  <m:oMath xmlns:m="http://schemas.openxmlformats.org/officeDocument/2006/math">
                    <m:r>
                      <a:rPr lang="en-US" sz="1200" i="1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2146026" cy="830997"/>
              </a:xfrm>
              <a:prstGeom prst="rect">
                <a:avLst/>
              </a:prstGeom>
              <a:blipFill>
                <a:blip r:embed="rId16"/>
                <a:stretch>
                  <a:fillRect r="-281" b="-3571"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9" name="Title 1"/>
          <p:cNvSpPr>
            <a:spLocks noGrp="1"/>
          </p:cNvSpPr>
          <p:nvPr>
            <p:ph type="title"/>
          </p:nvPr>
        </p:nvSpPr>
        <p:spPr>
          <a:xfrm>
            <a:off x="619941" y="147412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Argand Diagrams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/>
              <p:cNvSpPr txBox="1"/>
              <p:nvPr/>
            </p:nvSpPr>
            <p:spPr>
              <a:xfrm>
                <a:off x="6940731" y="0"/>
                <a:ext cx="2203269" cy="1015663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The locus of points described by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dPr>
                      <m:e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𝑧</m:t>
                        </m:r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−</m:t>
                        </m:r>
                        <m:sSub>
                          <m:sSubPr>
                            <m:ctrlP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𝑧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sz="120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</m:t>
                    </m:r>
                    <m:d>
                      <m:dPr>
                        <m:begChr m:val="|"/>
                        <m:endChr m:val="|"/>
                        <m:ctrlP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dPr>
                      <m:e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𝑧</m:t>
                        </m:r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−</m:t>
                        </m:r>
                        <m:sSub>
                          <m:sSubPr>
                            <m:ctrlP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𝑧</m:t>
                            </m:r>
                          </m:e>
                          <m:sub>
                            <m:r>
                              <a:rPr lang="en-US" sz="1200" b="0" i="1" smtClean="0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2</m:t>
                            </m:r>
                          </m:sub>
                        </m:sSub>
                      </m:e>
                    </m:d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is the perpendicular bisector of the line segment joining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1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1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GB" sz="12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63" name="TextBox 6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40731" y="0"/>
                <a:ext cx="2203269" cy="1015663"/>
              </a:xfrm>
              <a:prstGeom prst="rect">
                <a:avLst/>
              </a:prstGeom>
              <a:blipFill>
                <a:blip r:embed="rId17"/>
                <a:stretch>
                  <a:fillRect r="-1644" b="-2339"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97919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5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8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1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0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5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8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3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8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5" grpId="0"/>
      <p:bldP spid="37" grpId="0"/>
      <p:bldP spid="38" grpId="0"/>
      <p:bldP spid="39" grpId="0"/>
      <p:bldP spid="42" grpId="0"/>
      <p:bldP spid="44" grpId="0"/>
      <p:bldP spid="45" grpId="0"/>
      <p:bldP spid="46" grpId="0"/>
      <p:bldP spid="47" grpId="0"/>
      <p:bldP spid="48" grpId="0"/>
      <p:bldP spid="49" grpId="0" animBg="1"/>
      <p:bldP spid="51" grpId="0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60" grpId="0"/>
      <p:bldP spid="61" grpId="0"/>
      <p:bldP spid="62" grpId="0"/>
      <p:bldP spid="68" grpId="0"/>
      <p:bldP spid="69" grpId="0"/>
      <p:bldP spid="70" grpId="0"/>
      <p:bldP spid="71" grpId="0"/>
      <p:bldP spid="7" grpId="0" animBg="1"/>
      <p:bldP spid="7" grpId="1" animBg="1"/>
      <p:bldP spid="72" grpId="0" animBg="1"/>
      <p:bldP spid="72" grpId="1" animBg="1"/>
      <p:bldP spid="73" grpId="0" animBg="1"/>
      <p:bldP spid="73" grpId="1" animBg="1"/>
      <p:bldP spid="74" grpId="0" animBg="1"/>
      <p:bldP spid="74" grpId="1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429000" cy="48006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anose="030F0702030302020204" pitchFamily="66" charset="0"/>
              </a:rPr>
              <a:t>You can use complex numbers to represent a locus of points on an </a:t>
            </a:r>
            <a:r>
              <a:rPr lang="en-GB" sz="1400" b="1" dirty="0" err="1">
                <a:latin typeface="Comic Sans MS" panose="030F0702030302020204" pitchFamily="66" charset="0"/>
              </a:rPr>
              <a:t>Argand</a:t>
            </a:r>
            <a:r>
              <a:rPr lang="en-GB" sz="1400" b="1" dirty="0">
                <a:latin typeface="Comic Sans MS" panose="030F0702030302020204" pitchFamily="66" charset="0"/>
              </a:rPr>
              <a:t> diagram</a:t>
            </a: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algn="ctr">
              <a:buAutoNum type="alphaLcParenR"/>
            </a:pPr>
            <a:r>
              <a:rPr lang="en-GB" sz="1400" dirty="0">
                <a:latin typeface="Comic Sans MS" panose="030F0702030302020204" pitchFamily="66" charset="0"/>
              </a:rPr>
              <a:t>Use an algebraic method to find the Cartesian equation of the locus of z if:</a:t>
            </a:r>
          </a:p>
          <a:p>
            <a:pPr algn="ctr">
              <a:buAutoNum type="alphaLcParenR"/>
            </a:pPr>
            <a:endParaRPr lang="en-GB" sz="1400" dirty="0">
              <a:latin typeface="Comic Sans MS" panose="030F0702030302020204" pitchFamily="66" charset="0"/>
            </a:endParaRPr>
          </a:p>
          <a:p>
            <a:pPr algn="ctr">
              <a:buAutoNum type="alphaLcParenR"/>
            </a:pPr>
            <a:endParaRPr lang="en-GB" sz="1400" dirty="0">
              <a:latin typeface="Comic Sans MS" panose="030F0702030302020204" pitchFamily="66" charset="0"/>
            </a:endParaRPr>
          </a:p>
          <a:p>
            <a:pPr algn="ctr">
              <a:buAutoNum type="alphaLcParenR"/>
            </a:pPr>
            <a:endParaRPr lang="en-GB" sz="1400" dirty="0">
              <a:latin typeface="Comic Sans MS" panose="030F0702030302020204" pitchFamily="66" charset="0"/>
            </a:endParaRPr>
          </a:p>
          <a:p>
            <a:pPr algn="ctr">
              <a:buAutoNum type="alphaLcParenR"/>
            </a:pPr>
            <a:endParaRPr lang="en-GB" sz="1400" dirty="0">
              <a:latin typeface="Comic Sans MS" panose="030F0702030302020204" pitchFamily="66" charset="0"/>
            </a:endParaRPr>
          </a:p>
          <a:p>
            <a:pPr algn="ctr">
              <a:buAutoNum type="alphaLcParenR"/>
            </a:pPr>
            <a:r>
              <a:rPr lang="en-GB" sz="1400" dirty="0">
                <a:latin typeface="Comic Sans MS" panose="030F0702030302020204" pitchFamily="66" charset="0"/>
              </a:rPr>
              <a:t>Represent the locus of z on a cartesian set of axes</a:t>
            </a: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b="1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baseline="-250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724980" y="6550223"/>
            <a:ext cx="4058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2E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219200" y="3276600"/>
                <a:ext cx="1640897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𝑧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−3</m:t>
                          </m:r>
                        </m:e>
                      </m:d>
                      <m:r>
                        <a:rPr lang="en-GB" sz="1600" b="0" i="1" smtClean="0">
                          <a:latin typeface="Cambria Math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𝑧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𝑖</m:t>
                          </m:r>
                        </m:e>
                      </m:d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9200" y="3276600"/>
                <a:ext cx="1640897" cy="33855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4669699" y="1751784"/>
                <a:ext cx="1455720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𝑧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−3</m:t>
                          </m:r>
                        </m:e>
                      </m:d>
                      <m:r>
                        <a:rPr lang="en-GB" sz="1400" b="0" i="1" smtClean="0">
                          <a:latin typeface="Cambria Math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𝑧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𝑖</m:t>
                          </m:r>
                        </m:e>
                      </m: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69699" y="1751784"/>
                <a:ext cx="1455720" cy="30777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4288699" y="2285184"/>
                <a:ext cx="2228880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𝑖𝑦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−3</m:t>
                          </m:r>
                        </m:e>
                      </m:d>
                      <m:r>
                        <a:rPr lang="en-GB" sz="1400" b="0" i="1" smtClean="0">
                          <a:latin typeface="Cambria Math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𝑖𝑦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𝑖</m:t>
                          </m:r>
                        </m:e>
                      </m: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88699" y="2285184"/>
                <a:ext cx="2228880" cy="307777"/>
              </a:xfrm>
              <a:prstGeom prst="rect">
                <a:avLst/>
              </a:prstGeom>
              <a:blipFill>
                <a:blip r:embed="rId6"/>
                <a:stretch>
                  <a:fillRect b="-8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4136299" y="2818584"/>
                <a:ext cx="2568652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4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GB" sz="1400" b="0" i="1" smtClean="0">
                                  <a:latin typeface="Cambria Math"/>
                                </a:rPr>
                                <m:t>−3</m:t>
                              </m:r>
                            </m:e>
                          </m:d>
                          <m:r>
                            <a:rPr lang="en-GB" sz="14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𝑖𝑦</m:t>
                          </m:r>
                        </m:e>
                      </m:d>
                      <m:r>
                        <a:rPr lang="en-GB" sz="1400" b="0" i="1" smtClean="0">
                          <a:latin typeface="Cambria Math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𝑖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𝑦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+1)</m:t>
                          </m:r>
                        </m:e>
                      </m: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36299" y="2818584"/>
                <a:ext cx="2568652" cy="307777"/>
              </a:xfrm>
              <a:prstGeom prst="rect">
                <a:avLst/>
              </a:prstGeom>
              <a:blipFill>
                <a:blip r:embed="rId7"/>
                <a:stretch>
                  <a:fillRect b="-588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3993424" y="3285309"/>
                <a:ext cx="2832827" cy="35323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sz="1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1400" b="0" i="1" smtClean="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lang="en-GB" sz="1400" b="0" i="1" smtClean="0">
                                      <a:latin typeface="Cambria Math"/>
                                    </a:rPr>
                                    <m:t>−3</m:t>
                                  </m:r>
                                </m:e>
                              </m:d>
                            </m:e>
                            <m:sup>
                              <m:r>
                                <a:rPr lang="en-GB" sz="14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1400" b="0" i="1" smtClean="0">
                              <a:latin typeface="Cambria Math"/>
                            </a:rPr>
                            <m:t>+</m:t>
                          </m:r>
                          <m:sSup>
                            <m:sSupPr>
                              <m:ctrlP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400" b="0" i="1" smtClean="0">
                                  <a:latin typeface="Cambria Math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GB" sz="14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  <m:r>
                        <a:rPr lang="en-GB" sz="1400" b="0" i="1" smtClean="0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GB" sz="1400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GB" sz="1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4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14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1400" i="1">
                              <a:latin typeface="Cambria Math"/>
                            </a:rPr>
                            <m:t>+</m:t>
                          </m:r>
                          <m:sSup>
                            <m:sSupPr>
                              <m:ctrlPr>
                                <a:rPr lang="en-GB" sz="14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sz="1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1400" b="0" i="1" smtClean="0">
                                      <a:latin typeface="Cambria Math"/>
                                    </a:rPr>
                                    <m:t>𝑦</m:t>
                                  </m:r>
                                  <m:r>
                                    <a:rPr lang="en-GB" sz="1400" b="0" i="1" smtClean="0">
                                      <a:latin typeface="Cambria Math"/>
                                    </a:rPr>
                                    <m:t>+1</m:t>
                                  </m:r>
                                </m:e>
                              </m:d>
                            </m:e>
                            <m:sup>
                              <m:r>
                                <a:rPr lang="en-GB" sz="14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93424" y="3285309"/>
                <a:ext cx="2832827" cy="353238"/>
              </a:xfrm>
              <a:prstGeom prst="rect">
                <a:avLst/>
              </a:prstGeom>
              <a:blipFill>
                <a:blip r:embed="rId8"/>
                <a:stretch>
                  <a:fillRect b="-172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4145826" y="3809184"/>
                <a:ext cx="252412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1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400" i="1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GB" sz="1400" i="1">
                                  <a:latin typeface="Cambria Math"/>
                                </a:rPr>
                                <m:t>−3</m:t>
                              </m:r>
                            </m:e>
                          </m:d>
                        </m:e>
                        <m:sup>
                          <m:r>
                            <a:rPr lang="en-GB" sz="1400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400" i="1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GB" sz="1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400" i="1">
                              <a:latin typeface="Cambria Math"/>
                            </a:rPr>
                            <m:t>𝑦</m:t>
                          </m:r>
                        </m:e>
                        <m:sup>
                          <m:r>
                            <a:rPr lang="en-GB" sz="1400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4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GB" sz="1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400" i="1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400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400" i="1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GB" sz="1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1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400" i="1">
                                  <a:latin typeface="Cambria Math"/>
                                </a:rPr>
                                <m:t>𝑦</m:t>
                              </m:r>
                              <m:r>
                                <a:rPr lang="en-GB" sz="1400" i="1">
                                  <a:latin typeface="Cambria Math"/>
                                </a:rPr>
                                <m:t>+1</m:t>
                              </m:r>
                            </m:e>
                          </m:d>
                        </m:e>
                        <m:sup>
                          <m:r>
                            <a:rPr lang="en-GB" sz="1400" i="1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45826" y="3809184"/>
                <a:ext cx="2524124" cy="307777"/>
              </a:xfrm>
              <a:prstGeom prst="rect">
                <a:avLst/>
              </a:prstGeom>
              <a:blipFill>
                <a:blip r:embed="rId9"/>
                <a:stretch>
                  <a:fillRect b="-4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3860074" y="4285434"/>
                <a:ext cx="15240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400" b="0" i="1" smtClean="0">
                          <a:latin typeface="Cambria Math"/>
                        </a:rPr>
                        <m:t>−6</m:t>
                      </m:r>
                      <m:r>
                        <a:rPr lang="en-GB" sz="1400" b="0" i="1" smtClean="0">
                          <a:latin typeface="Cambria Math"/>
                        </a:rPr>
                        <m:t>𝑥</m:t>
                      </m:r>
                      <m:r>
                        <a:rPr lang="en-GB" sz="1400" b="0" i="1" smtClean="0">
                          <a:latin typeface="Cambria Math"/>
                        </a:rPr>
                        <m:t>+9+</m:t>
                      </m:r>
                      <m:sSup>
                        <m:sSupPr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𝑦</m:t>
                          </m:r>
                        </m:e>
                        <m:sup>
                          <m:r>
                            <a:rPr lang="en-GB" sz="1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60074" y="4285434"/>
                <a:ext cx="1524000" cy="307777"/>
              </a:xfrm>
              <a:prstGeom prst="rect">
                <a:avLst/>
              </a:prstGeom>
              <a:blipFill>
                <a:blip r:embed="rId10"/>
                <a:stretch>
                  <a:fillRect b="-4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5222149" y="4294959"/>
                <a:ext cx="3810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2149" y="4294959"/>
                <a:ext cx="381000" cy="307777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5469799" y="4285434"/>
                <a:ext cx="15240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400" b="0" i="1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𝑦</m:t>
                          </m:r>
                        </m:e>
                        <m:sup>
                          <m:r>
                            <a:rPr lang="en-GB" sz="1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400" b="0" i="1" smtClean="0">
                          <a:latin typeface="Cambria Math"/>
                        </a:rPr>
                        <m:t>+2</m:t>
                      </m:r>
                      <m:r>
                        <a:rPr lang="en-GB" sz="1400" b="0" i="1" smtClean="0">
                          <a:latin typeface="Cambria Math"/>
                        </a:rPr>
                        <m:t>𝑦</m:t>
                      </m:r>
                      <m:r>
                        <a:rPr lang="en-GB" sz="1400" b="0" i="1" smtClean="0">
                          <a:latin typeface="Cambria Math"/>
                        </a:rPr>
                        <m:t>+1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69799" y="4285434"/>
                <a:ext cx="1524000" cy="307777"/>
              </a:xfrm>
              <a:prstGeom prst="rect">
                <a:avLst/>
              </a:prstGeom>
              <a:blipFill>
                <a:blip r:embed="rId12"/>
                <a:stretch>
                  <a:fillRect b="-8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4488723" y="4761684"/>
                <a:ext cx="1685925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−6</m:t>
                      </m:r>
                      <m:r>
                        <a:rPr lang="en-GB" sz="1400" b="0" i="1" smtClean="0">
                          <a:latin typeface="Cambria Math"/>
                        </a:rPr>
                        <m:t>𝑥</m:t>
                      </m:r>
                      <m:r>
                        <a:rPr lang="en-GB" sz="1400" b="0" i="1" smtClean="0">
                          <a:latin typeface="Cambria Math"/>
                        </a:rPr>
                        <m:t>+9=2</m:t>
                      </m:r>
                      <m:r>
                        <a:rPr lang="en-GB" sz="1400" b="0" i="1" smtClean="0">
                          <a:latin typeface="Cambria Math"/>
                        </a:rPr>
                        <m:t>𝑦</m:t>
                      </m:r>
                      <m:r>
                        <a:rPr lang="en-GB" sz="1400" b="0" i="1" smtClean="0">
                          <a:latin typeface="Cambria Math"/>
                        </a:rPr>
                        <m:t>+1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88723" y="4761684"/>
                <a:ext cx="1685925" cy="307777"/>
              </a:xfrm>
              <a:prstGeom prst="rect">
                <a:avLst/>
              </a:prstGeom>
              <a:blipFill>
                <a:blip r:embed="rId13"/>
                <a:stretch>
                  <a:fillRect b="-588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4450623" y="5199834"/>
                <a:ext cx="1466851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−6</m:t>
                      </m:r>
                      <m:r>
                        <a:rPr lang="en-GB" sz="1400" b="0" i="1" smtClean="0">
                          <a:latin typeface="Cambria Math"/>
                        </a:rPr>
                        <m:t>𝑥</m:t>
                      </m:r>
                      <m:r>
                        <a:rPr lang="en-GB" sz="1400" b="0" i="1" smtClean="0">
                          <a:latin typeface="Cambria Math"/>
                        </a:rPr>
                        <m:t>+8=2</m:t>
                      </m:r>
                      <m:r>
                        <a:rPr lang="en-GB" sz="1400" b="0" i="1" smtClean="0">
                          <a:latin typeface="Cambria Math"/>
                        </a:rPr>
                        <m:t>𝑦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50623" y="5199834"/>
                <a:ext cx="1466851" cy="307777"/>
              </a:xfrm>
              <a:prstGeom prst="rect">
                <a:avLst/>
              </a:prstGeom>
              <a:blipFill>
                <a:blip r:embed="rId14"/>
                <a:stretch>
                  <a:fillRect b="-6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4469674" y="5609409"/>
                <a:ext cx="1343026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−3</m:t>
                      </m:r>
                      <m:r>
                        <a:rPr lang="en-GB" sz="1400" b="0" i="1" smtClean="0">
                          <a:latin typeface="Cambria Math"/>
                        </a:rPr>
                        <m:t>𝑥</m:t>
                      </m:r>
                      <m:r>
                        <a:rPr lang="en-GB" sz="1400" b="0" i="1" smtClean="0">
                          <a:latin typeface="Cambria Math"/>
                        </a:rPr>
                        <m:t>+4=</m:t>
                      </m:r>
                      <m:r>
                        <a:rPr lang="en-GB" sz="1400" b="0" i="1" smtClean="0">
                          <a:latin typeface="Cambria Math"/>
                        </a:rPr>
                        <m:t>𝑦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69674" y="5609409"/>
                <a:ext cx="1343026" cy="307777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1390650" y="3733800"/>
                <a:ext cx="1343026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𝒚</m:t>
                      </m:r>
                      <m:r>
                        <a:rPr lang="en-GB" sz="16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=−</m:t>
                      </m:r>
                      <m:r>
                        <a:rPr lang="en-GB" sz="16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𝟑</m:t>
                      </m:r>
                      <m:r>
                        <a:rPr lang="en-GB" sz="16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𝒙</m:t>
                      </m:r>
                      <m:r>
                        <a:rPr lang="en-GB" sz="16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+</m:t>
                      </m:r>
                      <m:r>
                        <a:rPr lang="en-GB" sz="16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𝟒</m:t>
                      </m:r>
                    </m:oMath>
                  </m:oMathPara>
                </a14:m>
                <a:endParaRPr lang="en-GB" sz="16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0650" y="3733800"/>
                <a:ext cx="1343026" cy="338554"/>
              </a:xfrm>
              <a:prstGeom prst="rect">
                <a:avLst/>
              </a:prstGeom>
              <a:blipFill rotWithShape="1">
                <a:blip r:embed="rId17"/>
                <a:stretch>
                  <a:fillRect b="-18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Arc 22"/>
          <p:cNvSpPr/>
          <p:nvPr/>
        </p:nvSpPr>
        <p:spPr>
          <a:xfrm>
            <a:off x="6327049" y="1913709"/>
            <a:ext cx="381000" cy="533400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6641374" y="2018484"/>
            <a:ext cx="1828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Replace z with x + </a:t>
            </a:r>
            <a:r>
              <a:rPr lang="en-GB" sz="1200" dirty="0" err="1">
                <a:solidFill>
                  <a:srgbClr val="FF0000"/>
                </a:solidFill>
                <a:latin typeface="Comic Sans MS" pitchFamily="66" charset="0"/>
              </a:rPr>
              <a:t>iy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5" name="Arc 24"/>
          <p:cNvSpPr/>
          <p:nvPr/>
        </p:nvSpPr>
        <p:spPr>
          <a:xfrm>
            <a:off x="6517549" y="2437584"/>
            <a:ext cx="381000" cy="533400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6688999" y="2961459"/>
            <a:ext cx="381000" cy="533400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6593748" y="3466284"/>
            <a:ext cx="390525" cy="504825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Arc 28"/>
          <p:cNvSpPr/>
          <p:nvPr/>
        </p:nvSpPr>
        <p:spPr>
          <a:xfrm>
            <a:off x="6812823" y="3952059"/>
            <a:ext cx="390525" cy="504825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Arc 29"/>
          <p:cNvSpPr/>
          <p:nvPr/>
        </p:nvSpPr>
        <p:spPr>
          <a:xfrm>
            <a:off x="6755673" y="4447359"/>
            <a:ext cx="390526" cy="466725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Arc 30"/>
          <p:cNvSpPr/>
          <p:nvPr/>
        </p:nvSpPr>
        <p:spPr>
          <a:xfrm>
            <a:off x="5888898" y="4904559"/>
            <a:ext cx="390526" cy="466725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Arc 31"/>
          <p:cNvSpPr/>
          <p:nvPr/>
        </p:nvSpPr>
        <p:spPr>
          <a:xfrm>
            <a:off x="5622198" y="5352234"/>
            <a:ext cx="381001" cy="447675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TextBox 32"/>
          <p:cNvSpPr txBox="1"/>
          <p:nvPr/>
        </p:nvSpPr>
        <p:spPr>
          <a:xfrm>
            <a:off x="6860449" y="2485209"/>
            <a:ext cx="13239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Group real and imaginary parts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053943" y="3027318"/>
            <a:ext cx="18669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Use the rule for moduli (to remove the moduli!)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917599" y="3580584"/>
            <a:ext cx="16668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Square both sides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184300" y="4075884"/>
            <a:ext cx="15049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Expand brackets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089050" y="4561659"/>
            <a:ext cx="11525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Simplify</a:t>
            </a:r>
          </a:p>
        </p:txBody>
      </p:sp>
      <p:sp>
        <p:nvSpPr>
          <p:cNvPr id="38" name="Rectangle 37"/>
          <p:cNvSpPr/>
          <p:nvPr/>
        </p:nvSpPr>
        <p:spPr>
          <a:xfrm>
            <a:off x="4812574" y="1799409"/>
            <a:ext cx="161925" cy="228600"/>
          </a:xfrm>
          <a:prstGeom prst="rect">
            <a:avLst/>
          </a:prstGeom>
          <a:noFill/>
          <a:ln w="317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ectangle 38"/>
          <p:cNvSpPr/>
          <p:nvPr/>
        </p:nvSpPr>
        <p:spPr>
          <a:xfrm>
            <a:off x="4422049" y="2332809"/>
            <a:ext cx="533400" cy="228600"/>
          </a:xfrm>
          <a:prstGeom prst="rect">
            <a:avLst/>
          </a:prstGeom>
          <a:noFill/>
          <a:ln w="317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0" name="Straight Connector 39"/>
          <p:cNvCxnSpPr/>
          <p:nvPr/>
        </p:nvCxnSpPr>
        <p:spPr>
          <a:xfrm flipH="1">
            <a:off x="3983899" y="4342584"/>
            <a:ext cx="152400" cy="238125"/>
          </a:xfrm>
          <a:prstGeom prst="line">
            <a:avLst/>
          </a:prstGeom>
          <a:ln w="254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6231800" y="5018859"/>
            <a:ext cx="11525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Subtract 1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5936525" y="5447484"/>
            <a:ext cx="11525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Divide by 2</a:t>
            </a:r>
          </a:p>
        </p:txBody>
      </p:sp>
      <p:cxnSp>
        <p:nvCxnSpPr>
          <p:cNvPr id="43" name="Straight Connector 42"/>
          <p:cNvCxnSpPr/>
          <p:nvPr/>
        </p:nvCxnSpPr>
        <p:spPr>
          <a:xfrm flipH="1">
            <a:off x="5050699" y="4342584"/>
            <a:ext cx="152400" cy="238125"/>
          </a:xfrm>
          <a:prstGeom prst="line">
            <a:avLst/>
          </a:prstGeom>
          <a:ln w="254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H="1">
            <a:off x="5584099" y="4342584"/>
            <a:ext cx="152400" cy="238125"/>
          </a:xfrm>
          <a:prstGeom prst="line">
            <a:avLst/>
          </a:prstGeom>
          <a:ln w="254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H="1">
            <a:off x="5965099" y="4342584"/>
            <a:ext cx="152400" cy="238125"/>
          </a:xfrm>
          <a:prstGeom prst="line">
            <a:avLst/>
          </a:prstGeom>
          <a:ln w="254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tangle 45"/>
          <p:cNvSpPr/>
          <p:nvPr/>
        </p:nvSpPr>
        <p:spPr>
          <a:xfrm>
            <a:off x="5555524" y="1799409"/>
            <a:ext cx="161925" cy="228600"/>
          </a:xfrm>
          <a:prstGeom prst="rect">
            <a:avLst/>
          </a:prstGeom>
          <a:noFill/>
          <a:ln w="317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Rectangle 46"/>
          <p:cNvSpPr/>
          <p:nvPr/>
        </p:nvSpPr>
        <p:spPr>
          <a:xfrm>
            <a:off x="5545999" y="2332809"/>
            <a:ext cx="533400" cy="228600"/>
          </a:xfrm>
          <a:prstGeom prst="rect">
            <a:avLst/>
          </a:prstGeom>
          <a:noFill/>
          <a:ln w="317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0" y="0"/>
                <a:ext cx="2146026" cy="830997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The locus of points described by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dPr>
                      <m:e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𝑧</m:t>
                        </m:r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−</m:t>
                        </m:r>
                        <m:sSub>
                          <m:sSubPr>
                            <m:ctrlP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𝑧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sz="120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</m:t>
                    </m:r>
                    <m:r>
                      <a:rPr lang="en-US" sz="120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𝑟</m:t>
                    </m:r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is a circle with centre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GB" sz="1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1200" i="1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GB" sz="1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and radius </a:t>
                </a:r>
                <a14:m>
                  <m:oMath xmlns:m="http://schemas.openxmlformats.org/officeDocument/2006/math">
                    <m:r>
                      <a:rPr lang="en-US" sz="1200" i="1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2146026" cy="830997"/>
              </a:xfrm>
              <a:prstGeom prst="rect">
                <a:avLst/>
              </a:prstGeom>
              <a:blipFill>
                <a:blip r:embed="rId18"/>
                <a:stretch>
                  <a:fillRect r="-281" b="-3571"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9" name="Title 1"/>
          <p:cNvSpPr>
            <a:spLocks noGrp="1"/>
          </p:cNvSpPr>
          <p:nvPr>
            <p:ph type="title"/>
          </p:nvPr>
        </p:nvSpPr>
        <p:spPr>
          <a:xfrm>
            <a:off x="619941" y="147412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Argand Diagrams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/>
              <p:cNvSpPr txBox="1"/>
              <p:nvPr/>
            </p:nvSpPr>
            <p:spPr>
              <a:xfrm>
                <a:off x="6940731" y="0"/>
                <a:ext cx="2203269" cy="1015663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The locus of points described by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dPr>
                      <m:e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𝑧</m:t>
                        </m:r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−</m:t>
                        </m:r>
                        <m:sSub>
                          <m:sSubPr>
                            <m:ctrlP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𝑧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sz="120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</m:t>
                    </m:r>
                    <m:d>
                      <m:dPr>
                        <m:begChr m:val="|"/>
                        <m:endChr m:val="|"/>
                        <m:ctrlP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dPr>
                      <m:e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𝑧</m:t>
                        </m:r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−</m:t>
                        </m:r>
                        <m:sSub>
                          <m:sSubPr>
                            <m:ctrlP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𝑧</m:t>
                            </m:r>
                          </m:e>
                          <m:sub>
                            <m:r>
                              <a:rPr lang="en-US" sz="1200" b="0" i="1" smtClean="0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2</m:t>
                            </m:r>
                          </m:sub>
                        </m:sSub>
                      </m:e>
                    </m:d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is the perpendicular bisector of the line segment joining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1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1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GB" sz="12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40731" y="0"/>
                <a:ext cx="2203269" cy="1015663"/>
              </a:xfrm>
              <a:prstGeom prst="rect">
                <a:avLst/>
              </a:prstGeom>
              <a:blipFill>
                <a:blip r:embed="rId19"/>
                <a:stretch>
                  <a:fillRect r="-1644" b="-2339"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20153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 animBg="1"/>
      <p:bldP spid="24" grpId="0"/>
      <p:bldP spid="25" grpId="0" animBg="1"/>
      <p:bldP spid="26" grpId="0" animBg="1"/>
      <p:bldP spid="27" grpId="0" animBg="1"/>
      <p:bldP spid="29" grpId="0" animBg="1"/>
      <p:bldP spid="30" grpId="0" animBg="1"/>
      <p:bldP spid="31" grpId="0" animBg="1"/>
      <p:bldP spid="32" grpId="0" animBg="1"/>
      <p:bldP spid="33" grpId="0"/>
      <p:bldP spid="34" grpId="0"/>
      <p:bldP spid="35" grpId="0"/>
      <p:bldP spid="36" grpId="0"/>
      <p:bldP spid="37" grpId="0"/>
      <p:bldP spid="38" grpId="0" animBg="1"/>
      <p:bldP spid="38" grpId="1" animBg="1"/>
      <p:bldP spid="39" grpId="0" animBg="1"/>
      <p:bldP spid="39" grpId="1" animBg="1"/>
      <p:bldP spid="41" grpId="0"/>
      <p:bldP spid="42" grpId="0"/>
      <p:bldP spid="46" grpId="0" animBg="1"/>
      <p:bldP spid="46" grpId="1" animBg="1"/>
      <p:bldP spid="47" grpId="0" animBg="1"/>
      <p:bldP spid="47" grpId="1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429000" cy="48006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anose="030F0702030302020204" pitchFamily="66" charset="0"/>
              </a:rPr>
              <a:t>You can use complex numbers to represent a locus of points on an </a:t>
            </a:r>
            <a:r>
              <a:rPr lang="en-GB" sz="1400" b="1" dirty="0" err="1">
                <a:latin typeface="Comic Sans MS" panose="030F0702030302020204" pitchFamily="66" charset="0"/>
              </a:rPr>
              <a:t>Argand</a:t>
            </a:r>
            <a:r>
              <a:rPr lang="en-GB" sz="1400" b="1" dirty="0">
                <a:latin typeface="Comic Sans MS" panose="030F0702030302020204" pitchFamily="66" charset="0"/>
              </a:rPr>
              <a:t> diagram</a:t>
            </a: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algn="ctr">
              <a:buAutoNum type="alphaLcParenR"/>
            </a:pPr>
            <a:r>
              <a:rPr lang="en-GB" sz="1400" dirty="0">
                <a:latin typeface="Comic Sans MS" panose="030F0702030302020204" pitchFamily="66" charset="0"/>
              </a:rPr>
              <a:t>Use an algebraic method to find the Cartesian equation of the locus of z if:</a:t>
            </a:r>
          </a:p>
          <a:p>
            <a:pPr algn="ctr">
              <a:buAutoNum type="alphaLcParenR"/>
            </a:pPr>
            <a:endParaRPr lang="en-GB" sz="1400" dirty="0">
              <a:latin typeface="Comic Sans MS" panose="030F0702030302020204" pitchFamily="66" charset="0"/>
            </a:endParaRPr>
          </a:p>
          <a:p>
            <a:pPr algn="ctr">
              <a:buAutoNum type="alphaLcParenR"/>
            </a:pPr>
            <a:endParaRPr lang="en-GB" sz="1400" dirty="0">
              <a:latin typeface="Comic Sans MS" panose="030F0702030302020204" pitchFamily="66" charset="0"/>
            </a:endParaRPr>
          </a:p>
          <a:p>
            <a:pPr algn="ctr">
              <a:buAutoNum type="alphaLcParenR"/>
            </a:pPr>
            <a:endParaRPr lang="en-GB" sz="1400" dirty="0">
              <a:latin typeface="Comic Sans MS" panose="030F0702030302020204" pitchFamily="66" charset="0"/>
            </a:endParaRPr>
          </a:p>
          <a:p>
            <a:pPr algn="ctr">
              <a:buAutoNum type="alphaLcParenR"/>
            </a:pPr>
            <a:endParaRPr lang="en-GB" sz="1400" dirty="0">
              <a:latin typeface="Comic Sans MS" panose="030F0702030302020204" pitchFamily="66" charset="0"/>
            </a:endParaRPr>
          </a:p>
          <a:p>
            <a:pPr algn="ctr">
              <a:buAutoNum type="alphaLcParenR"/>
            </a:pPr>
            <a:r>
              <a:rPr lang="en-GB" sz="1400" dirty="0">
                <a:latin typeface="Comic Sans MS" panose="030F0702030302020204" pitchFamily="66" charset="0"/>
              </a:rPr>
              <a:t>Represent the locus of z on a cartesian set of axes</a:t>
            </a: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b="1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baseline="-250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724980" y="6550223"/>
            <a:ext cx="4058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2E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219200" y="3276600"/>
                <a:ext cx="1640897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𝑧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−3</m:t>
                          </m:r>
                        </m:e>
                      </m:d>
                      <m:r>
                        <a:rPr lang="en-GB" sz="1600" b="0" i="1" smtClean="0">
                          <a:latin typeface="Cambria Math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𝑧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𝑖</m:t>
                          </m:r>
                        </m:e>
                      </m:d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9200" y="3276600"/>
                <a:ext cx="1640897" cy="33855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1390650" y="3733800"/>
                <a:ext cx="1343026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𝒚</m:t>
                      </m:r>
                      <m:r>
                        <a:rPr lang="en-GB" sz="16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=−</m:t>
                      </m:r>
                      <m:r>
                        <a:rPr lang="en-GB" sz="16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𝟑</m:t>
                      </m:r>
                      <m:r>
                        <a:rPr lang="en-GB" sz="16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𝒙</m:t>
                      </m:r>
                      <m:r>
                        <a:rPr lang="en-GB" sz="16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+</m:t>
                      </m:r>
                      <m:r>
                        <a:rPr lang="en-GB" sz="16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𝟒</m:t>
                      </m:r>
                    </m:oMath>
                  </m:oMathPara>
                </a14:m>
                <a:endParaRPr lang="en-GB" sz="16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0650" y="3733800"/>
                <a:ext cx="1343026" cy="338554"/>
              </a:xfrm>
              <a:prstGeom prst="rect">
                <a:avLst/>
              </a:prstGeom>
              <a:blipFill rotWithShape="1">
                <a:blip r:embed="rId5"/>
                <a:stretch>
                  <a:fillRect b="-18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8" name="Straight Arrow Connector 47"/>
          <p:cNvCxnSpPr/>
          <p:nvPr/>
        </p:nvCxnSpPr>
        <p:spPr>
          <a:xfrm flipV="1">
            <a:off x="6172200" y="2133600"/>
            <a:ext cx="0" cy="33528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7848600" y="3733800"/>
            <a:ext cx="2760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omic Sans MS" pitchFamily="66" charset="0"/>
              </a:rPr>
              <a:t>x</a:t>
            </a:r>
            <a:endParaRPr lang="en-GB" sz="1200" dirty="0">
              <a:latin typeface="Comic Sans MS" pitchFamily="66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6019800" y="1828800"/>
            <a:ext cx="26481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omic Sans MS" pitchFamily="66" charset="0"/>
              </a:rPr>
              <a:t>y</a:t>
            </a:r>
            <a:endParaRPr lang="en-GB" sz="1200" dirty="0">
              <a:latin typeface="Comic Sans MS" pitchFamily="66" charset="0"/>
            </a:endParaRPr>
          </a:p>
        </p:txBody>
      </p:sp>
      <p:cxnSp>
        <p:nvCxnSpPr>
          <p:cNvPr id="51" name="Straight Arrow Connector 50"/>
          <p:cNvCxnSpPr/>
          <p:nvPr/>
        </p:nvCxnSpPr>
        <p:spPr>
          <a:xfrm rot="5400000" flipV="1">
            <a:off x="6172200" y="2209800"/>
            <a:ext cx="0" cy="33528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2" name="Group 51"/>
          <p:cNvGrpSpPr/>
          <p:nvPr/>
        </p:nvGrpSpPr>
        <p:grpSpPr>
          <a:xfrm>
            <a:off x="7239000" y="3810000"/>
            <a:ext cx="152400" cy="152400"/>
            <a:chOff x="3048000" y="5410200"/>
            <a:chExt cx="152400" cy="152400"/>
          </a:xfrm>
        </p:grpSpPr>
        <p:cxnSp>
          <p:nvCxnSpPr>
            <p:cNvPr id="53" name="Straight Connector 52"/>
            <p:cNvCxnSpPr/>
            <p:nvPr/>
          </p:nvCxnSpPr>
          <p:spPr>
            <a:xfrm>
              <a:off x="3048000" y="5410200"/>
              <a:ext cx="1524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flipH="1">
              <a:off x="3048000" y="5410200"/>
              <a:ext cx="1524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5" name="Group 54"/>
          <p:cNvGrpSpPr/>
          <p:nvPr/>
        </p:nvGrpSpPr>
        <p:grpSpPr>
          <a:xfrm>
            <a:off x="6096000" y="4267200"/>
            <a:ext cx="152400" cy="152400"/>
            <a:chOff x="3048000" y="5410200"/>
            <a:chExt cx="152400" cy="152400"/>
          </a:xfrm>
        </p:grpSpPr>
        <p:cxnSp>
          <p:nvCxnSpPr>
            <p:cNvPr id="56" name="Straight Connector 55"/>
            <p:cNvCxnSpPr/>
            <p:nvPr/>
          </p:nvCxnSpPr>
          <p:spPr>
            <a:xfrm>
              <a:off x="3048000" y="5410200"/>
              <a:ext cx="1524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flipH="1">
              <a:off x="3048000" y="5410200"/>
              <a:ext cx="1524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8" name="TextBox 57"/>
          <p:cNvSpPr txBox="1"/>
          <p:nvPr/>
        </p:nvSpPr>
        <p:spPr>
          <a:xfrm>
            <a:off x="5562600" y="4343400"/>
            <a:ext cx="5677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(0,-1)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7315200" y="3962400"/>
            <a:ext cx="52931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(3,0)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6858000" y="5486400"/>
            <a:ext cx="10663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y = -3x + 4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Box 61"/>
              <p:cNvSpPr txBox="1"/>
              <p:nvPr/>
            </p:nvSpPr>
            <p:spPr>
              <a:xfrm>
                <a:off x="1219200" y="5105400"/>
                <a:ext cx="1640897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𝑧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−3</m:t>
                          </m:r>
                        </m:e>
                      </m:d>
                      <m:r>
                        <a:rPr lang="en-GB" sz="1600" b="0" i="1" smtClean="0">
                          <a:latin typeface="Cambria Math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𝑧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𝑖</m:t>
                          </m:r>
                        </m:e>
                      </m:d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62" name="TextBox 6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9200" y="5105400"/>
                <a:ext cx="1640897" cy="338554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8" name="Straight Arrow Connector 27"/>
          <p:cNvCxnSpPr/>
          <p:nvPr/>
        </p:nvCxnSpPr>
        <p:spPr>
          <a:xfrm flipV="1">
            <a:off x="1295400" y="5486400"/>
            <a:ext cx="304800" cy="3810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130629" y="5867400"/>
            <a:ext cx="18810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Distance of the variable point z from the fixed point (3,0)</a:t>
            </a:r>
          </a:p>
        </p:txBody>
      </p:sp>
      <p:cxnSp>
        <p:nvCxnSpPr>
          <p:cNvPr id="65" name="Straight Arrow Connector 64"/>
          <p:cNvCxnSpPr/>
          <p:nvPr/>
        </p:nvCxnSpPr>
        <p:spPr>
          <a:xfrm flipH="1" flipV="1">
            <a:off x="2438400" y="5486400"/>
            <a:ext cx="304800" cy="3810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2153195" y="5858691"/>
            <a:ext cx="18440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Distance of the variable point x from the fixed point (0,-1)</a:t>
            </a:r>
          </a:p>
        </p:txBody>
      </p:sp>
      <p:cxnSp>
        <p:nvCxnSpPr>
          <p:cNvPr id="71" name="Straight Connector 70"/>
          <p:cNvCxnSpPr>
            <a:stCxn id="50" idx="1"/>
          </p:cNvCxnSpPr>
          <p:nvPr/>
        </p:nvCxnSpPr>
        <p:spPr>
          <a:xfrm>
            <a:off x="6019800" y="1967300"/>
            <a:ext cx="1219200" cy="3519100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Box 73"/>
          <p:cNvSpPr txBox="1"/>
          <p:nvPr/>
        </p:nvSpPr>
        <p:spPr>
          <a:xfrm>
            <a:off x="5638800" y="2286000"/>
            <a:ext cx="52931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(0,4)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0" y="0"/>
                <a:ext cx="2146026" cy="830997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The locus of points described by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dPr>
                      <m:e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𝑧</m:t>
                        </m:r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−</m:t>
                        </m:r>
                        <m:sSub>
                          <m:sSubPr>
                            <m:ctrlP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𝑧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sz="120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</m:t>
                    </m:r>
                    <m:r>
                      <a:rPr lang="en-US" sz="120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𝑟</m:t>
                    </m:r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is a circle with centre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GB" sz="1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1200" i="1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GB" sz="1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and radius </a:t>
                </a:r>
                <a14:m>
                  <m:oMath xmlns:m="http://schemas.openxmlformats.org/officeDocument/2006/math">
                    <m:r>
                      <a:rPr lang="en-US" sz="1200" i="1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2146026" cy="830997"/>
              </a:xfrm>
              <a:prstGeom prst="rect">
                <a:avLst/>
              </a:prstGeom>
              <a:blipFill>
                <a:blip r:embed="rId7"/>
                <a:stretch>
                  <a:fillRect r="-281" b="-3571"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Title 1"/>
          <p:cNvSpPr>
            <a:spLocks noGrp="1"/>
          </p:cNvSpPr>
          <p:nvPr>
            <p:ph type="title"/>
          </p:nvPr>
        </p:nvSpPr>
        <p:spPr>
          <a:xfrm>
            <a:off x="619941" y="147412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Argand Diagrams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6940731" y="0"/>
                <a:ext cx="2203269" cy="1015663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The locus of points described by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dPr>
                      <m:e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𝑧</m:t>
                        </m:r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−</m:t>
                        </m:r>
                        <m:sSub>
                          <m:sSubPr>
                            <m:ctrlP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𝑧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sz="120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</m:t>
                    </m:r>
                    <m:d>
                      <m:dPr>
                        <m:begChr m:val="|"/>
                        <m:endChr m:val="|"/>
                        <m:ctrlP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dPr>
                      <m:e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𝑧</m:t>
                        </m:r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−</m:t>
                        </m:r>
                        <m:sSub>
                          <m:sSubPr>
                            <m:ctrlP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𝑧</m:t>
                            </m:r>
                          </m:e>
                          <m:sub>
                            <m:r>
                              <a:rPr lang="en-US" sz="1200" b="0" i="1" smtClean="0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2</m:t>
                            </m:r>
                          </m:sub>
                        </m:sSub>
                      </m:e>
                    </m:d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is the perpendicular bisector of the line segment joining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1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1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GB" sz="12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40731" y="0"/>
                <a:ext cx="2203269" cy="1015663"/>
              </a:xfrm>
              <a:prstGeom prst="rect">
                <a:avLst/>
              </a:prstGeom>
              <a:blipFill>
                <a:blip r:embed="rId8"/>
                <a:stretch>
                  <a:fillRect r="-1644" b="-2339"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17154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  <p:bldP spid="50" grpId="0"/>
      <p:bldP spid="58" grpId="0"/>
      <p:bldP spid="59" grpId="0"/>
      <p:bldP spid="61" grpId="0"/>
      <p:bldP spid="62" grpId="0"/>
      <p:bldP spid="64" grpId="0"/>
      <p:bldP spid="66" grpId="0"/>
      <p:bldP spid="74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429000" cy="48006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anose="030F0702030302020204" pitchFamily="66" charset="0"/>
              </a:rPr>
              <a:t>You can use complex numbers to represent a locus of points on an </a:t>
            </a:r>
            <a:r>
              <a:rPr lang="en-GB" sz="1400" b="1" dirty="0" err="1">
                <a:latin typeface="Comic Sans MS" panose="030F0702030302020204" pitchFamily="66" charset="0"/>
              </a:rPr>
              <a:t>Argand</a:t>
            </a:r>
            <a:r>
              <a:rPr lang="en-GB" sz="1400" b="1" dirty="0">
                <a:latin typeface="Comic Sans MS" panose="030F0702030302020204" pitchFamily="66" charset="0"/>
              </a:rPr>
              <a:t> diagram</a:t>
            </a: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anose="030F0702030302020204" pitchFamily="66" charset="0"/>
              </a:rPr>
              <a:t>If:</a:t>
            </a: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anose="030F0702030302020204" pitchFamily="66" charset="0"/>
              </a:rPr>
              <a:t>Sketch the locus of P(</a:t>
            </a:r>
            <a:r>
              <a:rPr lang="en-GB" sz="1400" dirty="0" err="1">
                <a:latin typeface="Comic Sans MS" panose="030F0702030302020204" pitchFamily="66" charset="0"/>
              </a:rPr>
              <a:t>x,y</a:t>
            </a:r>
            <a:r>
              <a:rPr lang="en-GB" sz="1400" dirty="0">
                <a:latin typeface="Comic Sans MS" panose="030F0702030302020204" pitchFamily="66" charset="0"/>
              </a:rPr>
              <a:t>) which is represented by z on an </a:t>
            </a:r>
            <a:r>
              <a:rPr lang="en-GB" sz="1400" dirty="0" err="1">
                <a:latin typeface="Comic Sans MS" panose="030F0702030302020204" pitchFamily="66" charset="0"/>
              </a:rPr>
              <a:t>Argand</a:t>
            </a:r>
            <a:r>
              <a:rPr lang="en-GB" sz="1400" dirty="0">
                <a:latin typeface="Comic Sans MS" panose="030F0702030302020204" pitchFamily="66" charset="0"/>
              </a:rPr>
              <a:t> diagram. Then find the Cartesian equation of this locus algebraically.</a:t>
            </a: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anose="030F0702030302020204" pitchFamily="66" charset="0"/>
                <a:sym typeface="Wingdings" pitchFamily="2" charset="2"/>
              </a:rPr>
              <a:t> The locus will be the set of points which start at (0,0) and make an argument of </a:t>
            </a:r>
            <a:r>
              <a:rPr lang="el-GR" sz="1400" baseline="30000" dirty="0">
                <a:latin typeface="Comic Sans MS" panose="030F0702030302020204" pitchFamily="66" charset="0"/>
                <a:sym typeface="Wingdings" pitchFamily="2" charset="2"/>
              </a:rPr>
              <a:t>π</a:t>
            </a:r>
            <a:r>
              <a:rPr lang="en-GB" sz="1400" dirty="0">
                <a:latin typeface="Comic Sans MS" panose="030F0702030302020204" pitchFamily="66" charset="0"/>
                <a:sym typeface="Wingdings" pitchFamily="2" charset="2"/>
              </a:rPr>
              <a:t>/</a:t>
            </a:r>
            <a:r>
              <a:rPr lang="en-GB" sz="1400" baseline="-25000" dirty="0">
                <a:latin typeface="Comic Sans MS" panose="030F0702030302020204" pitchFamily="66" charset="0"/>
                <a:sym typeface="Wingdings" pitchFamily="2" charset="2"/>
              </a:rPr>
              <a:t>4</a:t>
            </a:r>
            <a:r>
              <a:rPr lang="en-GB" sz="1400" dirty="0">
                <a:latin typeface="Comic Sans MS" panose="030F0702030302020204" pitchFamily="66" charset="0"/>
                <a:sym typeface="Wingdings" pitchFamily="2" charset="2"/>
              </a:rPr>
              <a:t> with the positive x-axis</a:t>
            </a: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b="1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baseline="-250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447800" y="2819400"/>
                <a:ext cx="953402" cy="4583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𝑎𝑟𝑔𝑧</m:t>
                      </m:r>
                      <m:r>
                        <a:rPr lang="en-GB" sz="1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b="0" i="1" smtClean="0">
                              <a:latin typeface="Cambria Math"/>
                              <a:ea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GB" sz="1400" b="0" i="1" smtClean="0">
                              <a:latin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7800" y="2819400"/>
                <a:ext cx="953402" cy="45839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Straight Arrow Connector 9"/>
          <p:cNvCxnSpPr/>
          <p:nvPr/>
        </p:nvCxnSpPr>
        <p:spPr>
          <a:xfrm flipV="1">
            <a:off x="6477000" y="1447800"/>
            <a:ext cx="0" cy="4038601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8534400" y="3429000"/>
            <a:ext cx="2760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omic Sans MS" pitchFamily="66" charset="0"/>
              </a:rPr>
              <a:t>x</a:t>
            </a:r>
            <a:endParaRPr lang="en-GB" sz="1200" dirty="0">
              <a:latin typeface="Comic Sans MS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324600" y="1219200"/>
            <a:ext cx="26481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omic Sans MS" pitchFamily="66" charset="0"/>
              </a:rPr>
              <a:t>y</a:t>
            </a:r>
            <a:endParaRPr lang="en-GB" sz="1200" dirty="0">
              <a:latin typeface="Comic Sans MS" pitchFamily="66" charset="0"/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 rot="5400000" flipV="1">
            <a:off x="6591301" y="1562101"/>
            <a:ext cx="0" cy="4038601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Arc 14"/>
          <p:cNvSpPr/>
          <p:nvPr/>
        </p:nvSpPr>
        <p:spPr>
          <a:xfrm>
            <a:off x="5911702" y="3104707"/>
            <a:ext cx="914400" cy="914400"/>
          </a:xfrm>
          <a:prstGeom prst="arc">
            <a:avLst>
              <a:gd name="adj1" fmla="val 19515909"/>
              <a:gd name="adj2" fmla="val 61810"/>
            </a:avLst>
          </a:prstGeom>
          <a:ln>
            <a:solidFill>
              <a:schemeClr val="tx1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4" name="Straight Connector 13"/>
          <p:cNvCxnSpPr/>
          <p:nvPr/>
        </p:nvCxnSpPr>
        <p:spPr>
          <a:xfrm flipH="1">
            <a:off x="6482759" y="1499191"/>
            <a:ext cx="1927594" cy="2071576"/>
          </a:xfrm>
          <a:prstGeom prst="line">
            <a:avLst/>
          </a:prstGeom>
          <a:ln w="3175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6810153" y="3189767"/>
                <a:ext cx="325730" cy="4088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2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1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𝝅</m:t>
                          </m:r>
                        </m:num>
                        <m:den>
                          <m:r>
                            <a:rPr lang="en-GB" sz="12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𝟒</m:t>
                          </m:r>
                        </m:den>
                      </m:f>
                    </m:oMath>
                  </m:oMathPara>
                </a14:m>
                <a:endParaRPr lang="en-GB" sz="12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10153" y="3189767"/>
                <a:ext cx="325730" cy="408830"/>
              </a:xfrm>
              <a:prstGeom prst="rect">
                <a:avLst/>
              </a:prstGeom>
              <a:blipFill rotWithShape="1">
                <a:blip r:embed="rId5"/>
                <a:stretch>
                  <a:fillRect b="-149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extBox 17"/>
          <p:cNvSpPr txBox="1"/>
          <p:nvPr/>
        </p:nvSpPr>
        <p:spPr>
          <a:xfrm>
            <a:off x="4061638" y="1924494"/>
            <a:ext cx="229663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The line is </a:t>
            </a:r>
            <a:r>
              <a:rPr lang="en-GB" sz="1400" u="sng" dirty="0">
                <a:solidFill>
                  <a:srgbClr val="FF0000"/>
                </a:solidFill>
                <a:latin typeface="Comic Sans MS" pitchFamily="66" charset="0"/>
              </a:rPr>
              <a:t>not</a:t>
            </a:r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 extended back downwards</a:t>
            </a:r>
          </a:p>
          <a:p>
            <a:pPr algn="ctr"/>
            <a:endParaRPr lang="en-GB" sz="1400" dirty="0">
              <a:solidFill>
                <a:srgbClr val="FF0000"/>
              </a:solidFill>
              <a:latin typeface="Comic Sans MS" pitchFamily="66" charset="0"/>
            </a:endParaRPr>
          </a:p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 It is known as a ‘half-line’</a:t>
            </a:r>
            <a:endParaRPr lang="en-GB" sz="1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724980" y="6550223"/>
            <a:ext cx="4058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2E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0" y="0"/>
                <a:ext cx="2146026" cy="830997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The locus of points described by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dPr>
                      <m:e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𝑧</m:t>
                        </m:r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−</m:t>
                        </m:r>
                        <m:sSub>
                          <m:sSubPr>
                            <m:ctrlP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𝑧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sz="120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</m:t>
                    </m:r>
                    <m:r>
                      <a:rPr lang="en-US" sz="120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𝑟</m:t>
                    </m:r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is a circle with centre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GB" sz="1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1200" i="1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GB" sz="1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and radius </a:t>
                </a:r>
                <a14:m>
                  <m:oMath xmlns:m="http://schemas.openxmlformats.org/officeDocument/2006/math">
                    <m:r>
                      <a:rPr lang="en-US" sz="1200" i="1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2146026" cy="830997"/>
              </a:xfrm>
              <a:prstGeom prst="rect">
                <a:avLst/>
              </a:prstGeom>
              <a:blipFill>
                <a:blip r:embed="rId6"/>
                <a:stretch>
                  <a:fillRect r="-281" b="-3571"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itle 1"/>
          <p:cNvSpPr>
            <a:spLocks noGrp="1"/>
          </p:cNvSpPr>
          <p:nvPr>
            <p:ph type="title"/>
          </p:nvPr>
        </p:nvSpPr>
        <p:spPr>
          <a:xfrm>
            <a:off x="619941" y="147412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Argand Diagrams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6940731" y="0"/>
                <a:ext cx="2203269" cy="1015663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The locus of points described by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dPr>
                      <m:e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𝑧</m:t>
                        </m:r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−</m:t>
                        </m:r>
                        <m:sSub>
                          <m:sSubPr>
                            <m:ctrlP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𝑧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sz="120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</m:t>
                    </m:r>
                    <m:d>
                      <m:dPr>
                        <m:begChr m:val="|"/>
                        <m:endChr m:val="|"/>
                        <m:ctrlP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dPr>
                      <m:e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𝑧</m:t>
                        </m:r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−</m:t>
                        </m:r>
                        <m:sSub>
                          <m:sSubPr>
                            <m:ctrlP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𝑧</m:t>
                            </m:r>
                          </m:e>
                          <m:sub>
                            <m:r>
                              <a:rPr lang="en-US" sz="1200" b="0" i="1" smtClean="0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2</m:t>
                            </m:r>
                          </m:sub>
                        </m:sSub>
                      </m:e>
                    </m:d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is the perpendicular bisector of the line segment joining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1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1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GB" sz="12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40731" y="0"/>
                <a:ext cx="2203269" cy="1015663"/>
              </a:xfrm>
              <a:prstGeom prst="rect">
                <a:avLst/>
              </a:prstGeom>
              <a:blipFill>
                <a:blip r:embed="rId7"/>
                <a:stretch>
                  <a:fillRect r="-1644" b="-2339"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Straight Arrow Connector 7"/>
          <p:cNvCxnSpPr/>
          <p:nvPr/>
        </p:nvCxnSpPr>
        <p:spPr>
          <a:xfrm flipH="1" flipV="1">
            <a:off x="2525486" y="3178629"/>
            <a:ext cx="1645920" cy="653142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3687953" y="3935006"/>
                <a:ext cx="2553049" cy="231710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Think about what this means</a:t>
                </a:r>
              </a:p>
              <a:p>
                <a:pPr algn="ctr"/>
                <a:endParaRPr lang="en-US" sz="1400" dirty="0">
                  <a:solidFill>
                    <a:srgbClr val="FF0000"/>
                  </a:solidFill>
                  <a:latin typeface="Comic Sans MS" panose="030F0702030302020204" pitchFamily="66" charset="0"/>
                </a:endParaRPr>
              </a:p>
              <a:p>
                <a:pPr algn="ctr"/>
                <a:r>
                  <a:rPr lang="en-US" sz="14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‘The angle of the variable point z, from the fixed point (0,0) is equal to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4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r>
                          <a:rPr lang="en-US" sz="1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GB" sz="14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 radians’</a:t>
                </a:r>
              </a:p>
              <a:p>
                <a:pPr algn="ctr"/>
                <a:endParaRPr lang="en-US" sz="1400" dirty="0">
                  <a:solidFill>
                    <a:srgbClr val="FF0000"/>
                  </a:solidFill>
                  <a:latin typeface="Comic Sans MS" panose="030F0702030302020204" pitchFamily="66" charset="0"/>
                </a:endParaRPr>
              </a:p>
              <a:p>
                <a:pPr algn="ctr"/>
                <a:r>
                  <a:rPr lang="en-US" sz="1400" dirty="0">
                    <a:solidFill>
                      <a:srgbClr val="FF0000"/>
                    </a:solidFill>
                    <a:latin typeface="Comic Sans MS" panose="030F0702030302020204" pitchFamily="66" charset="0"/>
                    <a:sym typeface="Wingdings" panose="05000000000000000000" pitchFamily="2" charset="2"/>
                  </a:rPr>
                  <a:t> The point is (0,0) since there is no fixed point stated</a:t>
                </a:r>
                <a:endParaRPr lang="en-GB" sz="1400" dirty="0">
                  <a:solidFill>
                    <a:srgbClr val="FF0000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87953" y="3935006"/>
                <a:ext cx="2553049" cy="2317109"/>
              </a:xfrm>
              <a:prstGeom prst="rect">
                <a:avLst/>
              </a:prstGeom>
              <a:blipFill>
                <a:blip r:embed="rId8"/>
                <a:stretch>
                  <a:fillRect l="-716" t="-526" r="-477" b="-157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7619361" y="1846414"/>
                <a:ext cx="307520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dirty="0" smtClean="0">
                          <a:latin typeface="Cambria Math" panose="02040503050406030204" pitchFamily="18" charset="0"/>
                        </a:rPr>
                        <m:t>𝑧</m:t>
                      </m:r>
                    </m:oMath>
                  </m:oMathPara>
                </a14:m>
                <a:endParaRPr lang="en-GB" sz="1200" dirty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19361" y="1846414"/>
                <a:ext cx="307520" cy="276999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4" name="Group 23"/>
          <p:cNvGrpSpPr/>
          <p:nvPr/>
        </p:nvGrpSpPr>
        <p:grpSpPr>
          <a:xfrm>
            <a:off x="7683334" y="2104110"/>
            <a:ext cx="152400" cy="152400"/>
            <a:chOff x="5791200" y="2971800"/>
            <a:chExt cx="152400" cy="152400"/>
          </a:xfrm>
        </p:grpSpPr>
        <p:cxnSp>
          <p:nvCxnSpPr>
            <p:cNvPr id="25" name="Straight Connector 24"/>
            <p:cNvCxnSpPr/>
            <p:nvPr/>
          </p:nvCxnSpPr>
          <p:spPr>
            <a:xfrm>
              <a:off x="5791200" y="2971800"/>
              <a:ext cx="15240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flipH="1">
              <a:off x="5791200" y="2971800"/>
              <a:ext cx="15240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274330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9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2" dur="500"/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5" dur="500"/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6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2" grpId="0"/>
      <p:bldP spid="15" grpId="0" animBg="1"/>
      <p:bldP spid="17" grpId="0"/>
      <p:bldP spid="22" grpId="0" build="allAtOnce"/>
      <p:bldP spid="2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40142FD-D65A-415C-B42C-D7288410BF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875" y="1400175"/>
            <a:ext cx="3630135" cy="4776787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sz="1600" b="1" dirty="0">
                <a:latin typeface="Comic Sans MS" panose="030F0702030302020204" pitchFamily="66" charset="0"/>
              </a:rPr>
              <a:t>You can represent complex numbers using an Argand diagram.</a:t>
            </a:r>
          </a:p>
          <a:p>
            <a:pPr marL="0" indent="0" algn="ctr">
              <a:buNone/>
            </a:pPr>
            <a:endParaRPr lang="en-US" sz="1600" b="1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GB" sz="1600" dirty="0">
                <a:latin typeface="Comic Sans MS" pitchFamily="66" charset="0"/>
              </a:rPr>
              <a:t>A grid where values for x and y can be plotted is known as a Cartesian set of axes (after Rene Descartes)</a:t>
            </a:r>
          </a:p>
          <a:p>
            <a:pPr marL="0" indent="0" algn="ctr">
              <a:buNone/>
            </a:pPr>
            <a:endParaRPr lang="en-GB" sz="16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600" dirty="0">
                <a:latin typeface="Comic Sans MS" pitchFamily="66" charset="0"/>
              </a:rPr>
              <a:t>An Argand diagram is very similar, but the x-axis represents real numbers and the y-axis </a:t>
            </a:r>
            <a:r>
              <a:rPr lang="en-GB" sz="1500" dirty="0">
                <a:latin typeface="Comic Sans MS" pitchFamily="66" charset="0"/>
              </a:rPr>
              <a:t>represents imaginary numbers.</a:t>
            </a:r>
          </a:p>
          <a:p>
            <a:pPr marL="0" indent="0" algn="ctr">
              <a:buNone/>
            </a:pPr>
            <a:endParaRPr lang="en-US" sz="15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500" dirty="0">
                <a:latin typeface="Comic Sans MS" panose="030F0702030302020204" pitchFamily="66" charset="0"/>
              </a:rPr>
              <a:t>These are named after Jean-Robert Argand (1768–1822), although they were first described by Norwegian-Danish land surveyor and mathematician Caspar Wessel</a:t>
            </a:r>
          </a:p>
          <a:p>
            <a:pPr marL="0" indent="0" algn="ctr">
              <a:buNone/>
            </a:pPr>
            <a:endParaRPr lang="en-GB" sz="16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600" dirty="0">
                <a:latin typeface="Comic Sans MS" pitchFamily="66" charset="0"/>
              </a:rPr>
              <a:t>Complex numbers can be plotted on an Argand diagram, by considering the real and imaginary parts as coordinates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B541AC0-0713-47D7-9D98-F34D1BB5D915}"/>
              </a:ext>
            </a:extLst>
          </p:cNvPr>
          <p:cNvSpPr txBox="1"/>
          <p:nvPr/>
        </p:nvSpPr>
        <p:spPr>
          <a:xfrm>
            <a:off x="8649954" y="6488668"/>
            <a:ext cx="494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2A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619941" y="147412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Argand Diagrams</a:t>
            </a:r>
          </a:p>
        </p:txBody>
      </p:sp>
    </p:spTree>
    <p:extLst>
      <p:ext uri="{BB962C8B-B14F-4D97-AF65-F5344CB8AC3E}">
        <p14:creationId xmlns:p14="http://schemas.microsoft.com/office/powerpoint/2010/main" val="1718743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429000" cy="48006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anose="030F0702030302020204" pitchFamily="66" charset="0"/>
              </a:rPr>
              <a:t>You can use complex numbers to represent a locus of points on an </a:t>
            </a:r>
            <a:r>
              <a:rPr lang="en-GB" sz="1400" b="1" dirty="0" err="1">
                <a:latin typeface="Comic Sans MS" panose="030F0702030302020204" pitchFamily="66" charset="0"/>
              </a:rPr>
              <a:t>Argand</a:t>
            </a:r>
            <a:r>
              <a:rPr lang="en-GB" sz="1400" b="1" dirty="0">
                <a:latin typeface="Comic Sans MS" panose="030F0702030302020204" pitchFamily="66" charset="0"/>
              </a:rPr>
              <a:t> diagram</a:t>
            </a: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anose="030F0702030302020204" pitchFamily="66" charset="0"/>
              </a:rPr>
              <a:t>If:</a:t>
            </a: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anose="030F0702030302020204" pitchFamily="66" charset="0"/>
              </a:rPr>
              <a:t>Sketch the locus of P(</a:t>
            </a:r>
            <a:r>
              <a:rPr lang="en-GB" sz="1400" dirty="0" err="1">
                <a:latin typeface="Comic Sans MS" panose="030F0702030302020204" pitchFamily="66" charset="0"/>
              </a:rPr>
              <a:t>x,y</a:t>
            </a:r>
            <a:r>
              <a:rPr lang="en-GB" sz="1400" dirty="0">
                <a:latin typeface="Comic Sans MS" panose="030F0702030302020204" pitchFamily="66" charset="0"/>
              </a:rPr>
              <a:t>) which is represented by z on an </a:t>
            </a:r>
            <a:r>
              <a:rPr lang="en-GB" sz="1400" dirty="0" err="1">
                <a:latin typeface="Comic Sans MS" panose="030F0702030302020204" pitchFamily="66" charset="0"/>
              </a:rPr>
              <a:t>Argand</a:t>
            </a:r>
            <a:r>
              <a:rPr lang="en-GB" sz="1400" dirty="0">
                <a:latin typeface="Comic Sans MS" panose="030F0702030302020204" pitchFamily="66" charset="0"/>
              </a:rPr>
              <a:t> diagram. Then find the Cartesian equation of this locus algebraically.</a:t>
            </a: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anose="030F0702030302020204" pitchFamily="66" charset="0"/>
                <a:sym typeface="Wingdings" pitchFamily="2" charset="2"/>
              </a:rPr>
              <a:t> The locus will be the set of points which start at (0,0) and make an argument of </a:t>
            </a:r>
            <a:r>
              <a:rPr lang="el-GR" sz="1400" baseline="30000" dirty="0">
                <a:latin typeface="Comic Sans MS" panose="030F0702030302020204" pitchFamily="66" charset="0"/>
                <a:sym typeface="Wingdings" pitchFamily="2" charset="2"/>
              </a:rPr>
              <a:t>π</a:t>
            </a:r>
            <a:r>
              <a:rPr lang="en-GB" sz="1400" dirty="0">
                <a:latin typeface="Comic Sans MS" panose="030F0702030302020204" pitchFamily="66" charset="0"/>
                <a:sym typeface="Wingdings" pitchFamily="2" charset="2"/>
              </a:rPr>
              <a:t>/</a:t>
            </a:r>
            <a:r>
              <a:rPr lang="en-GB" sz="1400" baseline="-25000" dirty="0">
                <a:latin typeface="Comic Sans MS" panose="030F0702030302020204" pitchFamily="66" charset="0"/>
                <a:sym typeface="Wingdings" pitchFamily="2" charset="2"/>
              </a:rPr>
              <a:t>4</a:t>
            </a:r>
            <a:r>
              <a:rPr lang="en-GB" sz="1400" dirty="0">
                <a:latin typeface="Comic Sans MS" panose="030F0702030302020204" pitchFamily="66" charset="0"/>
                <a:sym typeface="Wingdings" pitchFamily="2" charset="2"/>
              </a:rPr>
              <a:t> with the positive x-axis</a:t>
            </a: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b="1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baseline="-250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447800" y="2819400"/>
                <a:ext cx="953402" cy="4583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𝑎𝑟𝑔𝑧</m:t>
                      </m:r>
                      <m:r>
                        <a:rPr lang="en-GB" sz="1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b="0" i="1" smtClean="0">
                              <a:latin typeface="Cambria Math"/>
                              <a:ea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GB" sz="1400" b="0" i="1" smtClean="0">
                              <a:latin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7800" y="2819400"/>
                <a:ext cx="953402" cy="45839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Straight Arrow Connector 9"/>
          <p:cNvCxnSpPr/>
          <p:nvPr/>
        </p:nvCxnSpPr>
        <p:spPr>
          <a:xfrm flipV="1">
            <a:off x="6475228" y="1447801"/>
            <a:ext cx="1772" cy="2273594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588102" y="2472070"/>
            <a:ext cx="2760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omic Sans MS" pitchFamily="66" charset="0"/>
              </a:rPr>
              <a:t>x</a:t>
            </a:r>
            <a:endParaRPr lang="en-GB" sz="1200" dirty="0">
              <a:latin typeface="Comic Sans MS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324600" y="1219200"/>
            <a:ext cx="26481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omic Sans MS" pitchFamily="66" charset="0"/>
              </a:rPr>
              <a:t>y</a:t>
            </a:r>
            <a:endParaRPr lang="en-GB" sz="1200" dirty="0">
              <a:latin typeface="Comic Sans MS" pitchFamily="66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 flipH="1">
            <a:off x="6472128" y="1477926"/>
            <a:ext cx="1108886" cy="1146544"/>
          </a:xfrm>
          <a:prstGeom prst="line">
            <a:avLst/>
          </a:prstGeom>
          <a:ln w="3175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6725093" y="2254102"/>
                <a:ext cx="312906" cy="3824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1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100" b="1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𝝅</m:t>
                          </m:r>
                        </m:num>
                        <m:den>
                          <m:r>
                            <a:rPr lang="en-GB" sz="11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𝟒</m:t>
                          </m:r>
                        </m:den>
                      </m:f>
                    </m:oMath>
                  </m:oMathPara>
                </a14:m>
                <a:endParaRPr lang="en-GB" sz="11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25093" y="2254102"/>
                <a:ext cx="312906" cy="382477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Straight Arrow Connector 15"/>
          <p:cNvCxnSpPr/>
          <p:nvPr/>
        </p:nvCxnSpPr>
        <p:spPr>
          <a:xfrm rot="5400000" flipV="1">
            <a:off x="6510670" y="1504508"/>
            <a:ext cx="1772" cy="2273594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Arc 14"/>
          <p:cNvSpPr/>
          <p:nvPr/>
        </p:nvSpPr>
        <p:spPr>
          <a:xfrm>
            <a:off x="5847906" y="2158411"/>
            <a:ext cx="914400" cy="914400"/>
          </a:xfrm>
          <a:prstGeom prst="arc">
            <a:avLst>
              <a:gd name="adj1" fmla="val 19749906"/>
              <a:gd name="adj2" fmla="val 61810"/>
            </a:avLst>
          </a:prstGeom>
          <a:ln>
            <a:solidFill>
              <a:schemeClr val="tx1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ectangle 21"/>
          <p:cNvSpPr/>
          <p:nvPr/>
        </p:nvSpPr>
        <p:spPr>
          <a:xfrm>
            <a:off x="7409785" y="2547384"/>
            <a:ext cx="76200" cy="762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9" name="Straight Connector 18"/>
          <p:cNvCxnSpPr/>
          <p:nvPr/>
        </p:nvCxnSpPr>
        <p:spPr>
          <a:xfrm>
            <a:off x="6464595" y="2626241"/>
            <a:ext cx="1031358" cy="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16200000">
            <a:off x="6957237" y="2098157"/>
            <a:ext cx="1031358" cy="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6858000" y="2604977"/>
            <a:ext cx="2904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x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488865" y="1938670"/>
            <a:ext cx="27764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4419600" y="3429000"/>
                <a:ext cx="845231" cy="40607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𝑎𝑟𝑔𝑧</m:t>
                      </m:r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  <a:ea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19600" y="3429000"/>
                <a:ext cx="845231" cy="406073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3962400" y="3962400"/>
                <a:ext cx="1307217" cy="40607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𝑎𝑟𝑔</m:t>
                      </m:r>
                      <m:r>
                        <a:rPr lang="en-GB" sz="1200" b="0" i="1" smtClean="0">
                          <a:latin typeface="Cambria Math"/>
                        </a:rPr>
                        <m:t>(</m:t>
                      </m:r>
                      <m:r>
                        <a:rPr lang="en-GB" sz="1200" b="0" i="1" smtClean="0">
                          <a:latin typeface="Cambria Math"/>
                        </a:rPr>
                        <m:t>𝑥</m:t>
                      </m:r>
                      <m:r>
                        <a:rPr lang="en-GB" sz="1200" b="0" i="1" smtClean="0">
                          <a:latin typeface="Cambria Math"/>
                        </a:rPr>
                        <m:t>+</m:t>
                      </m:r>
                      <m:r>
                        <a:rPr lang="en-GB" sz="1200" b="0" i="1" smtClean="0">
                          <a:latin typeface="Cambria Math"/>
                        </a:rPr>
                        <m:t>𝑖𝑦</m:t>
                      </m:r>
                      <m:r>
                        <a:rPr lang="en-GB" sz="1200" b="0" i="1" smtClean="0">
                          <a:latin typeface="Cambria Math"/>
                        </a:rPr>
                        <m:t>)=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  <a:ea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2400" y="3962400"/>
                <a:ext cx="1307217" cy="406073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3990109" y="4495800"/>
                <a:ext cx="1353787" cy="4085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𝑇𝑎</m:t>
                      </m:r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𝑛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/>
                            </a:rPr>
                            <m:t>−1</m:t>
                          </m:r>
                        </m:sup>
                      </m:sSup>
                      <m:d>
                        <m:d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200" b="0" i="1" smtClean="0">
                                  <a:latin typeface="Cambria Math"/>
                                </a:rPr>
                                <m:t>𝑦</m:t>
                              </m:r>
                            </m:num>
                            <m:den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</m:den>
                          </m:f>
                        </m:e>
                      </m:d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  <a:ea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90109" y="4495800"/>
                <a:ext cx="1353787" cy="408510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4500748" y="5017325"/>
                <a:ext cx="1371600" cy="4085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𝑦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</m:den>
                      </m:f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  <m:r>
                        <a:rPr lang="en-US" sz="1200" b="0" i="1" smtClean="0">
                          <a:latin typeface="Cambria Math"/>
                        </a:rPr>
                        <m:t>𝑇𝑎𝑛</m:t>
                      </m:r>
                      <m:d>
                        <m:d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GB" sz="12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200" i="1">
                                  <a:latin typeface="Cambria Math"/>
                                  <a:ea typeface="Cambria Math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GB" sz="1200" i="1">
                                  <a:latin typeface="Cambria Math"/>
                                </a:rPr>
                                <m:t>4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0748" y="5017325"/>
                <a:ext cx="1371600" cy="408510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4648200" y="5562600"/>
                <a:ext cx="609600" cy="4085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𝑦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</m:den>
                      </m:f>
                      <m:r>
                        <a:rPr lang="en-GB" sz="1200" b="0" i="1" smtClean="0">
                          <a:latin typeface="Cambria Math"/>
                        </a:rPr>
                        <m:t>=1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200" y="5562600"/>
                <a:ext cx="609600" cy="408510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4648200" y="6096000"/>
                <a:ext cx="6096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𝑦</m:t>
                      </m:r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  <m:r>
                        <a:rPr lang="en-GB" sz="1200" b="0" i="1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200" y="6096000"/>
                <a:ext cx="609600" cy="276999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Arc 30"/>
          <p:cNvSpPr/>
          <p:nvPr/>
        </p:nvSpPr>
        <p:spPr>
          <a:xfrm>
            <a:off x="5105400" y="3657600"/>
            <a:ext cx="304800" cy="533400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TextBox 31"/>
          <p:cNvSpPr txBox="1"/>
          <p:nvPr/>
        </p:nvSpPr>
        <p:spPr>
          <a:xfrm>
            <a:off x="5334000" y="3810000"/>
            <a:ext cx="19431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Replace z with ‘x + </a:t>
            </a:r>
            <a:r>
              <a:rPr lang="en-GB" sz="1200" dirty="0" err="1">
                <a:solidFill>
                  <a:srgbClr val="FF0000"/>
                </a:solidFill>
                <a:latin typeface="Comic Sans MS" pitchFamily="66" charset="0"/>
              </a:rPr>
              <a:t>iy</a:t>
            </a:r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’</a:t>
            </a:r>
          </a:p>
        </p:txBody>
      </p:sp>
      <p:sp>
        <p:nvSpPr>
          <p:cNvPr id="33" name="Arc 32"/>
          <p:cNvSpPr/>
          <p:nvPr/>
        </p:nvSpPr>
        <p:spPr>
          <a:xfrm>
            <a:off x="5105400" y="4191000"/>
            <a:ext cx="304800" cy="533400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Arc 33"/>
          <p:cNvSpPr/>
          <p:nvPr/>
        </p:nvSpPr>
        <p:spPr>
          <a:xfrm>
            <a:off x="5638800" y="4724400"/>
            <a:ext cx="304800" cy="533400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5638800" y="5257800"/>
            <a:ext cx="304800" cy="457200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Arc 35"/>
          <p:cNvSpPr/>
          <p:nvPr/>
        </p:nvSpPr>
        <p:spPr>
          <a:xfrm>
            <a:off x="5105400" y="5715000"/>
            <a:ext cx="304800" cy="533400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TextBox 36"/>
          <p:cNvSpPr txBox="1"/>
          <p:nvPr/>
        </p:nvSpPr>
        <p:spPr>
          <a:xfrm>
            <a:off x="5334000" y="4191000"/>
            <a:ext cx="2133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The value of the argument is tan</a:t>
            </a:r>
            <a:r>
              <a:rPr lang="en-GB" sz="1200" baseline="30000" dirty="0">
                <a:solidFill>
                  <a:srgbClr val="FF0000"/>
                </a:solidFill>
                <a:latin typeface="Comic Sans MS" pitchFamily="66" charset="0"/>
              </a:rPr>
              <a:t>-1</a:t>
            </a:r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(</a:t>
            </a:r>
            <a:r>
              <a:rPr lang="en-GB" sz="1200" baseline="30000" dirty="0">
                <a:solidFill>
                  <a:srgbClr val="FF0000"/>
                </a:solidFill>
                <a:latin typeface="Comic Sans MS" pitchFamily="66" charset="0"/>
              </a:rPr>
              <a:t>opposite</a:t>
            </a:r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/</a:t>
            </a:r>
            <a:r>
              <a:rPr lang="en-GB" sz="1200" baseline="-25000" dirty="0">
                <a:solidFill>
                  <a:srgbClr val="FF0000"/>
                </a:solidFill>
                <a:latin typeface="Comic Sans MS" pitchFamily="66" charset="0"/>
              </a:rPr>
              <a:t>adjacent</a:t>
            </a:r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)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5867400" y="4800600"/>
            <a:ext cx="1143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‘Normal tan’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5867400" y="5334000"/>
            <a:ext cx="1828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Calculate the tan part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5334000" y="5867400"/>
            <a:ext cx="1295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Multiply by x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697684" y="6044541"/>
            <a:ext cx="78258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  <a:latin typeface="Comic Sans MS" pitchFamily="66" charset="0"/>
              </a:rPr>
              <a:t>(x &gt; 0)</a:t>
            </a:r>
            <a:endParaRPr lang="en-GB" sz="16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8724980" y="6550223"/>
            <a:ext cx="4058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2E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0" y="0"/>
                <a:ext cx="2146026" cy="830997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The locus of points described by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dPr>
                      <m:e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𝑧</m:t>
                        </m:r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−</m:t>
                        </m:r>
                        <m:sSub>
                          <m:sSubPr>
                            <m:ctrlP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𝑧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sz="120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</m:t>
                    </m:r>
                    <m:r>
                      <a:rPr lang="en-US" sz="120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𝑟</m:t>
                    </m:r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is a circle with centre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GB" sz="1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1200" i="1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GB" sz="1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and radius </a:t>
                </a:r>
                <a14:m>
                  <m:oMath xmlns:m="http://schemas.openxmlformats.org/officeDocument/2006/math">
                    <m:r>
                      <a:rPr lang="en-US" sz="1200" i="1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2146026" cy="830997"/>
              </a:xfrm>
              <a:prstGeom prst="rect">
                <a:avLst/>
              </a:prstGeom>
              <a:blipFill>
                <a:blip r:embed="rId12"/>
                <a:stretch>
                  <a:fillRect r="-281" b="-3571"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3" name="Title 1"/>
          <p:cNvSpPr>
            <a:spLocks noGrp="1"/>
          </p:cNvSpPr>
          <p:nvPr>
            <p:ph type="title"/>
          </p:nvPr>
        </p:nvSpPr>
        <p:spPr>
          <a:xfrm>
            <a:off x="619941" y="147412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Argand Diagrams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/>
              <p:cNvSpPr txBox="1"/>
              <p:nvPr/>
            </p:nvSpPr>
            <p:spPr>
              <a:xfrm>
                <a:off x="6940731" y="0"/>
                <a:ext cx="2203269" cy="1015663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The locus of points described by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dPr>
                      <m:e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𝑧</m:t>
                        </m:r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−</m:t>
                        </m:r>
                        <m:sSub>
                          <m:sSubPr>
                            <m:ctrlP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𝑧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sz="120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</m:t>
                    </m:r>
                    <m:d>
                      <m:dPr>
                        <m:begChr m:val="|"/>
                        <m:endChr m:val="|"/>
                        <m:ctrlP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dPr>
                      <m:e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𝑧</m:t>
                        </m:r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−</m:t>
                        </m:r>
                        <m:sSub>
                          <m:sSubPr>
                            <m:ctrlP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𝑧</m:t>
                            </m:r>
                          </m:e>
                          <m:sub>
                            <m:r>
                              <a:rPr lang="en-US" sz="1200" b="0" i="1" smtClean="0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2</m:t>
                            </m:r>
                          </m:sub>
                        </m:sSub>
                      </m:e>
                    </m:d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is the perpendicular bisector of the line segment joining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1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1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GB" sz="12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40731" y="0"/>
                <a:ext cx="2203269" cy="1015663"/>
              </a:xfrm>
              <a:prstGeom prst="rect">
                <a:avLst/>
              </a:prstGeom>
              <a:blipFill>
                <a:blip r:embed="rId13"/>
                <a:stretch>
                  <a:fillRect r="-1644" b="-2339"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99132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 animBg="1"/>
      <p:bldP spid="32" grpId="0"/>
      <p:bldP spid="33" grpId="0" animBg="1"/>
      <p:bldP spid="34" grpId="0" animBg="1"/>
      <p:bldP spid="35" grpId="0" animBg="1"/>
      <p:bldP spid="36" grpId="0" animBg="1"/>
      <p:bldP spid="37" grpId="0"/>
      <p:bldP spid="38" grpId="0"/>
      <p:bldP spid="39" grpId="0"/>
      <p:bldP spid="40" grpId="0"/>
      <p:bldP spid="6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429000" cy="480060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anose="030F0702030302020204" pitchFamily="66" charset="0"/>
              </a:rPr>
              <a:t>You can use complex numbers to represent a locus of points on an </a:t>
            </a:r>
            <a:r>
              <a:rPr lang="en-GB" sz="1400" b="1" dirty="0" err="1">
                <a:latin typeface="Comic Sans MS" panose="030F0702030302020204" pitchFamily="66" charset="0"/>
              </a:rPr>
              <a:t>Argand</a:t>
            </a:r>
            <a:r>
              <a:rPr lang="en-GB" sz="1400" b="1" dirty="0">
                <a:latin typeface="Comic Sans MS" panose="030F0702030302020204" pitchFamily="66" charset="0"/>
              </a:rPr>
              <a:t> diagram</a:t>
            </a: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anose="030F0702030302020204" pitchFamily="66" charset="0"/>
              </a:rPr>
              <a:t>If:</a:t>
            </a: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anose="030F0702030302020204" pitchFamily="66" charset="0"/>
              </a:rPr>
              <a:t>Sketch the locus of P(</a:t>
            </a:r>
            <a:r>
              <a:rPr lang="en-GB" sz="1400" dirty="0" err="1">
                <a:latin typeface="Comic Sans MS" panose="030F0702030302020204" pitchFamily="66" charset="0"/>
              </a:rPr>
              <a:t>x,y</a:t>
            </a:r>
            <a:r>
              <a:rPr lang="en-GB" sz="1400" dirty="0">
                <a:latin typeface="Comic Sans MS" panose="030F0702030302020204" pitchFamily="66" charset="0"/>
              </a:rPr>
              <a:t>) which is represented by z on an </a:t>
            </a:r>
            <a:r>
              <a:rPr lang="en-GB" sz="1400" dirty="0" err="1">
                <a:latin typeface="Comic Sans MS" panose="030F0702030302020204" pitchFamily="66" charset="0"/>
              </a:rPr>
              <a:t>Argand</a:t>
            </a:r>
            <a:r>
              <a:rPr lang="en-GB" sz="1400" dirty="0">
                <a:latin typeface="Comic Sans MS" panose="030F0702030302020204" pitchFamily="66" charset="0"/>
              </a:rPr>
              <a:t> diagram. Then find the Cartesian equation of this locus algebraically.</a:t>
            </a: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algn="ctr">
              <a:buFont typeface="Wingdings"/>
              <a:buChar char="à"/>
            </a:pPr>
            <a:r>
              <a:rPr lang="en-US" sz="1400" dirty="0">
                <a:latin typeface="Comic Sans MS" panose="030F0702030302020204" pitchFamily="66" charset="0"/>
                <a:sym typeface="Wingdings" pitchFamily="2" charset="2"/>
              </a:rPr>
              <a:t>The locus will be the set of values that, </a:t>
            </a:r>
            <a:r>
              <a:rPr lang="en-US" sz="1400" u="sng" dirty="0">
                <a:latin typeface="Comic Sans MS" panose="030F0702030302020204" pitchFamily="66" charset="0"/>
                <a:sym typeface="Wingdings" pitchFamily="2" charset="2"/>
              </a:rPr>
              <a:t>when we subtract 2 from them</a:t>
            </a:r>
            <a:r>
              <a:rPr lang="en-US" sz="1400" dirty="0">
                <a:latin typeface="Comic Sans MS" panose="030F0702030302020204" pitchFamily="66" charset="0"/>
                <a:sym typeface="Wingdings" pitchFamily="2" charset="2"/>
              </a:rPr>
              <a:t>, make an angle of </a:t>
            </a:r>
            <a:r>
              <a:rPr lang="el-GR" sz="1400" baseline="30000" dirty="0">
                <a:latin typeface="Comic Sans MS" panose="030F0702030302020204" pitchFamily="66" charset="0"/>
                <a:sym typeface="Wingdings" pitchFamily="2" charset="2"/>
              </a:rPr>
              <a:t>π</a:t>
            </a:r>
            <a:r>
              <a:rPr lang="en-US" sz="1400" dirty="0">
                <a:latin typeface="Comic Sans MS" panose="030F0702030302020204" pitchFamily="66" charset="0"/>
                <a:sym typeface="Wingdings" pitchFamily="2" charset="2"/>
              </a:rPr>
              <a:t>/</a:t>
            </a:r>
            <a:r>
              <a:rPr lang="en-US" sz="1400" baseline="-25000" dirty="0">
                <a:latin typeface="Comic Sans MS" panose="030F0702030302020204" pitchFamily="66" charset="0"/>
                <a:sym typeface="Wingdings" pitchFamily="2" charset="2"/>
              </a:rPr>
              <a:t>3</a:t>
            </a:r>
            <a:r>
              <a:rPr lang="en-US" sz="1400" dirty="0">
                <a:latin typeface="Comic Sans MS" panose="030F0702030302020204" pitchFamily="66" charset="0"/>
                <a:sym typeface="Wingdings" pitchFamily="2" charset="2"/>
              </a:rPr>
              <a:t> with the origin</a:t>
            </a:r>
          </a:p>
          <a:p>
            <a:pPr algn="ctr">
              <a:buFont typeface="Wingdings"/>
              <a:buChar char="à"/>
            </a:pPr>
            <a:endParaRPr lang="en-US" sz="1400" dirty="0">
              <a:latin typeface="Comic Sans MS" panose="030F0702030302020204" pitchFamily="66" charset="0"/>
              <a:sym typeface="Wingdings" pitchFamily="2" charset="2"/>
            </a:endParaRPr>
          </a:p>
          <a:p>
            <a:pPr algn="ctr">
              <a:buFont typeface="Wingdings"/>
              <a:buChar char="à"/>
            </a:pPr>
            <a:r>
              <a:rPr lang="en-US" sz="1400" dirty="0">
                <a:latin typeface="Comic Sans MS" panose="030F0702030302020204" pitchFamily="66" charset="0"/>
                <a:sym typeface="Wingdings" pitchFamily="2" charset="2"/>
              </a:rPr>
              <a:t>The locus must therefore start at (2,0) rather than (0,0)!</a:t>
            </a: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b="1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baseline="-250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295400" y="2819400"/>
                <a:ext cx="1369799" cy="45980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GB" sz="1400" b="0" i="0" smtClean="0">
                          <a:latin typeface="Cambria Math"/>
                        </a:rPr>
                        <m:t>arg</m:t>
                      </m:r>
                      <m:r>
                        <a:rPr lang="en-GB" sz="1400" b="0" i="1" smtClean="0">
                          <a:latin typeface="Cambria Math"/>
                        </a:rPr>
                        <m:t>⁡(</m:t>
                      </m:r>
                      <m:r>
                        <a:rPr lang="en-GB" sz="1400" b="0" i="1" smtClean="0">
                          <a:latin typeface="Cambria Math"/>
                        </a:rPr>
                        <m:t>𝑧</m:t>
                      </m:r>
                      <m:r>
                        <a:rPr lang="en-GB" sz="1400" b="0" i="1" smtClean="0">
                          <a:latin typeface="Cambria Math"/>
                        </a:rPr>
                        <m:t>−2)=</m:t>
                      </m:r>
                      <m:f>
                        <m:fPr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b="0" i="1" smtClean="0">
                              <a:latin typeface="Cambria Math"/>
                              <a:ea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GB" sz="1400" b="0" i="1" smtClean="0">
                              <a:latin typeface="Cambria Math"/>
                              <a:ea typeface="Cambria Math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5400" y="2819400"/>
                <a:ext cx="1369799" cy="45980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Straight Arrow Connector 6"/>
          <p:cNvCxnSpPr/>
          <p:nvPr/>
        </p:nvCxnSpPr>
        <p:spPr>
          <a:xfrm flipV="1">
            <a:off x="6400800" y="1371600"/>
            <a:ext cx="1772" cy="2273594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513674" y="2395869"/>
            <a:ext cx="2760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omic Sans MS" pitchFamily="66" charset="0"/>
              </a:rPr>
              <a:t>x</a:t>
            </a:r>
            <a:endParaRPr lang="en-GB" sz="1200" dirty="0">
              <a:latin typeface="Comic Sans MS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250172" y="1142999"/>
            <a:ext cx="26481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omic Sans MS" pitchFamily="66" charset="0"/>
              </a:rPr>
              <a:t>y</a:t>
            </a:r>
            <a:endParaRPr lang="en-GB" sz="12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6928884" y="2176130"/>
                <a:ext cx="312906" cy="3824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1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100" b="1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𝝅</m:t>
                          </m:r>
                        </m:num>
                        <m:den>
                          <m:r>
                            <a:rPr lang="en-US" sz="11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en-GB" sz="11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28884" y="2176130"/>
                <a:ext cx="312906" cy="382477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" name="Straight Arrow Connector 12"/>
          <p:cNvCxnSpPr/>
          <p:nvPr/>
        </p:nvCxnSpPr>
        <p:spPr>
          <a:xfrm rot="5400000" flipV="1">
            <a:off x="6436242" y="1428307"/>
            <a:ext cx="1772" cy="2273594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6771168" y="1339702"/>
            <a:ext cx="597196" cy="1212111"/>
          </a:xfrm>
          <a:prstGeom prst="line">
            <a:avLst/>
          </a:prstGeom>
          <a:ln w="3175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Arc 13"/>
          <p:cNvSpPr/>
          <p:nvPr/>
        </p:nvSpPr>
        <p:spPr>
          <a:xfrm>
            <a:off x="6113721" y="2174358"/>
            <a:ext cx="914400" cy="914400"/>
          </a:xfrm>
          <a:prstGeom prst="arc">
            <a:avLst>
              <a:gd name="adj1" fmla="val 18891135"/>
              <a:gd name="adj2" fmla="val 21088592"/>
            </a:avLst>
          </a:prstGeom>
          <a:ln>
            <a:solidFill>
              <a:schemeClr val="tx1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TextBox 20"/>
          <p:cNvSpPr txBox="1"/>
          <p:nvPr/>
        </p:nvSpPr>
        <p:spPr>
          <a:xfrm>
            <a:off x="6320848" y="2264321"/>
            <a:ext cx="55335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rgbClr val="FF0000"/>
                </a:solidFill>
                <a:latin typeface="Comic Sans MS" pitchFamily="66" charset="0"/>
              </a:rPr>
              <a:t>(2,0)</a:t>
            </a:r>
            <a:endParaRPr lang="en-GB" sz="12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724980" y="6550223"/>
            <a:ext cx="4058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2E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0" y="0"/>
                <a:ext cx="2146026" cy="830997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The locus of points described by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dPr>
                      <m:e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𝑧</m:t>
                        </m:r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−</m:t>
                        </m:r>
                        <m:sSub>
                          <m:sSubPr>
                            <m:ctrlP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𝑧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sz="120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</m:t>
                    </m:r>
                    <m:r>
                      <a:rPr lang="en-US" sz="120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𝑟</m:t>
                    </m:r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is a circle with centre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GB" sz="1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1200" i="1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GB" sz="1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and radius </a:t>
                </a:r>
                <a14:m>
                  <m:oMath xmlns:m="http://schemas.openxmlformats.org/officeDocument/2006/math">
                    <m:r>
                      <a:rPr lang="en-US" sz="1200" i="1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2146026" cy="830997"/>
              </a:xfrm>
              <a:prstGeom prst="rect">
                <a:avLst/>
              </a:prstGeom>
              <a:blipFill>
                <a:blip r:embed="rId5"/>
                <a:stretch>
                  <a:fillRect r="-281" b="-3571"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itle 1"/>
          <p:cNvSpPr>
            <a:spLocks noGrp="1"/>
          </p:cNvSpPr>
          <p:nvPr>
            <p:ph type="title"/>
          </p:nvPr>
        </p:nvSpPr>
        <p:spPr>
          <a:xfrm>
            <a:off x="619941" y="147412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Argand Diagrams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6940731" y="0"/>
                <a:ext cx="2203269" cy="1015663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The locus of points described by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dPr>
                      <m:e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𝑧</m:t>
                        </m:r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−</m:t>
                        </m:r>
                        <m:sSub>
                          <m:sSubPr>
                            <m:ctrlP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𝑧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sz="120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</m:t>
                    </m:r>
                    <m:d>
                      <m:dPr>
                        <m:begChr m:val="|"/>
                        <m:endChr m:val="|"/>
                        <m:ctrlP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dPr>
                      <m:e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𝑧</m:t>
                        </m:r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−</m:t>
                        </m:r>
                        <m:sSub>
                          <m:sSubPr>
                            <m:ctrlP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𝑧</m:t>
                            </m:r>
                          </m:e>
                          <m:sub>
                            <m:r>
                              <a:rPr lang="en-US" sz="1200" b="0" i="1" smtClean="0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2</m:t>
                            </m:r>
                          </m:sub>
                        </m:sSub>
                      </m:e>
                    </m:d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is the perpendicular bisector of the line segment joining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1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1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GB" sz="12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40731" y="0"/>
                <a:ext cx="2203269" cy="1015663"/>
              </a:xfrm>
              <a:prstGeom prst="rect">
                <a:avLst/>
              </a:prstGeom>
              <a:blipFill>
                <a:blip r:embed="rId6"/>
                <a:stretch>
                  <a:fillRect r="-1644" b="-2339"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0" name="Straight Arrow Connector 19"/>
          <p:cNvCxnSpPr/>
          <p:nvPr/>
        </p:nvCxnSpPr>
        <p:spPr>
          <a:xfrm flipH="1" flipV="1">
            <a:off x="2943497" y="3126377"/>
            <a:ext cx="1645920" cy="653142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4105964" y="3882754"/>
                <a:ext cx="2553049" cy="14564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Think about what this means</a:t>
                </a:r>
              </a:p>
              <a:p>
                <a:pPr algn="ctr"/>
                <a:endParaRPr lang="en-US" sz="1400" dirty="0">
                  <a:solidFill>
                    <a:srgbClr val="FF0000"/>
                  </a:solidFill>
                  <a:latin typeface="Comic Sans MS" panose="030F0702030302020204" pitchFamily="66" charset="0"/>
                </a:endParaRPr>
              </a:p>
              <a:p>
                <a:pPr algn="ctr"/>
                <a:r>
                  <a:rPr lang="en-US" sz="14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‘The angle of the variable point z, from the fixed point (2,0) is equal to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4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r>
                          <a:rPr lang="en-US" sz="1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GB" sz="14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 radians’</a:t>
                </a: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05964" y="3882754"/>
                <a:ext cx="2553049" cy="1456424"/>
              </a:xfrm>
              <a:prstGeom prst="rect">
                <a:avLst/>
              </a:prstGeom>
              <a:blipFill>
                <a:blip r:embed="rId7"/>
                <a:stretch>
                  <a:fillRect l="-718" t="-837" r="-718" b="-29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37467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4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7" dur="500"/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6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8" grpId="0"/>
      <p:bldP spid="10" grpId="0"/>
      <p:bldP spid="12" grpId="0"/>
      <p:bldP spid="14" grpId="0" animBg="1"/>
      <p:bldP spid="21" grpId="0"/>
      <p:bldP spid="22" grpId="0" build="allAtOnce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429000" cy="480060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anose="030F0702030302020204" pitchFamily="66" charset="0"/>
              </a:rPr>
              <a:t>You can use complex numbers to represent a locus of points on an </a:t>
            </a:r>
            <a:r>
              <a:rPr lang="en-GB" sz="1400" b="1" dirty="0" err="1">
                <a:latin typeface="Comic Sans MS" panose="030F0702030302020204" pitchFamily="66" charset="0"/>
              </a:rPr>
              <a:t>Argand</a:t>
            </a:r>
            <a:r>
              <a:rPr lang="en-GB" sz="1400" b="1" dirty="0">
                <a:latin typeface="Comic Sans MS" panose="030F0702030302020204" pitchFamily="66" charset="0"/>
              </a:rPr>
              <a:t> diagram</a:t>
            </a: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anose="030F0702030302020204" pitchFamily="66" charset="0"/>
              </a:rPr>
              <a:t>If:</a:t>
            </a: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anose="030F0702030302020204" pitchFamily="66" charset="0"/>
              </a:rPr>
              <a:t>Sketch the locus of P(</a:t>
            </a:r>
            <a:r>
              <a:rPr lang="en-GB" sz="1400" dirty="0" err="1">
                <a:latin typeface="Comic Sans MS" panose="030F0702030302020204" pitchFamily="66" charset="0"/>
              </a:rPr>
              <a:t>x,y</a:t>
            </a:r>
            <a:r>
              <a:rPr lang="en-GB" sz="1400" dirty="0">
                <a:latin typeface="Comic Sans MS" panose="030F0702030302020204" pitchFamily="66" charset="0"/>
              </a:rPr>
              <a:t>) which is represented by z on an </a:t>
            </a:r>
            <a:r>
              <a:rPr lang="en-GB" sz="1400" dirty="0" err="1">
                <a:latin typeface="Comic Sans MS" panose="030F0702030302020204" pitchFamily="66" charset="0"/>
              </a:rPr>
              <a:t>Argand</a:t>
            </a:r>
            <a:r>
              <a:rPr lang="en-GB" sz="1400" dirty="0">
                <a:latin typeface="Comic Sans MS" panose="030F0702030302020204" pitchFamily="66" charset="0"/>
              </a:rPr>
              <a:t> diagram. Then find the Cartesian equation of this locus algebraically.</a:t>
            </a: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algn="ctr">
              <a:buFont typeface="Wingdings"/>
              <a:buChar char="à"/>
            </a:pPr>
            <a:r>
              <a:rPr lang="en-US" sz="1400" dirty="0">
                <a:latin typeface="Comic Sans MS" panose="030F0702030302020204" pitchFamily="66" charset="0"/>
                <a:sym typeface="Wingdings" pitchFamily="2" charset="2"/>
              </a:rPr>
              <a:t>The locus will be the set of values that, </a:t>
            </a:r>
            <a:r>
              <a:rPr lang="en-US" sz="1400" u="sng" dirty="0">
                <a:latin typeface="Comic Sans MS" panose="030F0702030302020204" pitchFamily="66" charset="0"/>
                <a:sym typeface="Wingdings" pitchFamily="2" charset="2"/>
              </a:rPr>
              <a:t>when we subtract 2 from them</a:t>
            </a:r>
            <a:r>
              <a:rPr lang="en-US" sz="1400" dirty="0">
                <a:latin typeface="Comic Sans MS" panose="030F0702030302020204" pitchFamily="66" charset="0"/>
                <a:sym typeface="Wingdings" pitchFamily="2" charset="2"/>
              </a:rPr>
              <a:t>, make an angle of </a:t>
            </a:r>
            <a:r>
              <a:rPr lang="el-GR" sz="1400" baseline="30000" dirty="0">
                <a:latin typeface="Comic Sans MS" panose="030F0702030302020204" pitchFamily="66" charset="0"/>
                <a:sym typeface="Wingdings" pitchFamily="2" charset="2"/>
              </a:rPr>
              <a:t>π</a:t>
            </a:r>
            <a:r>
              <a:rPr lang="en-US" sz="1400" dirty="0">
                <a:latin typeface="Comic Sans MS" panose="030F0702030302020204" pitchFamily="66" charset="0"/>
                <a:sym typeface="Wingdings" pitchFamily="2" charset="2"/>
              </a:rPr>
              <a:t>/</a:t>
            </a:r>
            <a:r>
              <a:rPr lang="en-US" sz="1400" baseline="-25000" dirty="0">
                <a:latin typeface="Comic Sans MS" panose="030F0702030302020204" pitchFamily="66" charset="0"/>
                <a:sym typeface="Wingdings" pitchFamily="2" charset="2"/>
              </a:rPr>
              <a:t>3</a:t>
            </a:r>
            <a:r>
              <a:rPr lang="en-US" sz="1400" dirty="0">
                <a:latin typeface="Comic Sans MS" panose="030F0702030302020204" pitchFamily="66" charset="0"/>
                <a:sym typeface="Wingdings" pitchFamily="2" charset="2"/>
              </a:rPr>
              <a:t> with the origin</a:t>
            </a:r>
          </a:p>
          <a:p>
            <a:pPr algn="ctr">
              <a:buFont typeface="Wingdings"/>
              <a:buChar char="à"/>
            </a:pPr>
            <a:endParaRPr lang="en-US" sz="1400" dirty="0">
              <a:latin typeface="Comic Sans MS" panose="030F0702030302020204" pitchFamily="66" charset="0"/>
              <a:sym typeface="Wingdings" pitchFamily="2" charset="2"/>
            </a:endParaRPr>
          </a:p>
          <a:p>
            <a:pPr algn="ctr">
              <a:buFont typeface="Wingdings"/>
              <a:buChar char="à"/>
            </a:pPr>
            <a:r>
              <a:rPr lang="en-US" sz="1400" dirty="0">
                <a:latin typeface="Comic Sans MS" panose="030F0702030302020204" pitchFamily="66" charset="0"/>
                <a:sym typeface="Wingdings" pitchFamily="2" charset="2"/>
              </a:rPr>
              <a:t>The locus must therefore start at (2,0) rather than (0,0)!</a:t>
            </a: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b="1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baseline="-250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295400" y="2819400"/>
                <a:ext cx="1369799" cy="45980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GB" sz="1400" b="0" i="0" smtClean="0">
                          <a:latin typeface="Cambria Math"/>
                        </a:rPr>
                        <m:t>arg</m:t>
                      </m:r>
                      <m:r>
                        <a:rPr lang="en-GB" sz="1400" b="0" i="1" smtClean="0">
                          <a:latin typeface="Cambria Math"/>
                        </a:rPr>
                        <m:t>⁡(</m:t>
                      </m:r>
                      <m:r>
                        <a:rPr lang="en-GB" sz="1400" b="0" i="1" smtClean="0">
                          <a:latin typeface="Cambria Math"/>
                        </a:rPr>
                        <m:t>𝑧</m:t>
                      </m:r>
                      <m:r>
                        <a:rPr lang="en-GB" sz="1400" b="0" i="1" smtClean="0">
                          <a:latin typeface="Cambria Math"/>
                        </a:rPr>
                        <m:t>−2)=</m:t>
                      </m:r>
                      <m:f>
                        <m:fPr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b="0" i="1" smtClean="0">
                              <a:latin typeface="Cambria Math"/>
                              <a:ea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GB" sz="1400" b="0" i="1" smtClean="0">
                              <a:latin typeface="Cambria Math"/>
                              <a:ea typeface="Cambria Math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5400" y="2819400"/>
                <a:ext cx="1369799" cy="45980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Straight Arrow Connector 6"/>
          <p:cNvCxnSpPr/>
          <p:nvPr/>
        </p:nvCxnSpPr>
        <p:spPr>
          <a:xfrm flipV="1">
            <a:off x="6400800" y="1371600"/>
            <a:ext cx="1772" cy="2273594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513674" y="2395869"/>
            <a:ext cx="2760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omic Sans MS" pitchFamily="66" charset="0"/>
              </a:rPr>
              <a:t>x</a:t>
            </a:r>
            <a:endParaRPr lang="en-GB" sz="1200" dirty="0">
              <a:latin typeface="Comic Sans MS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250172" y="1142999"/>
            <a:ext cx="26481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omic Sans MS" pitchFamily="66" charset="0"/>
              </a:rPr>
              <a:t>y</a:t>
            </a:r>
            <a:endParaRPr lang="en-GB" sz="12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6928884" y="2176130"/>
                <a:ext cx="312906" cy="3824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1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100" b="1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𝝅</m:t>
                          </m:r>
                        </m:num>
                        <m:den>
                          <m:r>
                            <a:rPr lang="en-US" sz="11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en-GB" sz="11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28884" y="2176130"/>
                <a:ext cx="312906" cy="382477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" name="Straight Arrow Connector 12"/>
          <p:cNvCxnSpPr/>
          <p:nvPr/>
        </p:nvCxnSpPr>
        <p:spPr>
          <a:xfrm rot="5400000" flipV="1">
            <a:off x="6436242" y="1428307"/>
            <a:ext cx="1772" cy="2273594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6771168" y="1339702"/>
            <a:ext cx="597196" cy="1212111"/>
          </a:xfrm>
          <a:prstGeom prst="line">
            <a:avLst/>
          </a:prstGeom>
          <a:ln w="3175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Arc 13"/>
          <p:cNvSpPr/>
          <p:nvPr/>
        </p:nvSpPr>
        <p:spPr>
          <a:xfrm>
            <a:off x="6113721" y="2174358"/>
            <a:ext cx="914400" cy="914400"/>
          </a:xfrm>
          <a:prstGeom prst="arc">
            <a:avLst>
              <a:gd name="adj1" fmla="val 18891135"/>
              <a:gd name="adj2" fmla="val 21088592"/>
            </a:avLst>
          </a:prstGeom>
          <a:ln>
            <a:solidFill>
              <a:schemeClr val="tx1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TextBox 19"/>
          <p:cNvSpPr txBox="1"/>
          <p:nvPr/>
        </p:nvSpPr>
        <p:spPr>
          <a:xfrm>
            <a:off x="6320848" y="2264321"/>
            <a:ext cx="55335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rgbClr val="FF0000"/>
                </a:solidFill>
                <a:latin typeface="Comic Sans MS" pitchFamily="66" charset="0"/>
              </a:rPr>
              <a:t>(2,0)</a:t>
            </a:r>
            <a:endParaRPr lang="en-GB" sz="12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243531" y="2499882"/>
            <a:ext cx="76200" cy="762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6" name="Straight Connector 15"/>
          <p:cNvCxnSpPr/>
          <p:nvPr/>
        </p:nvCxnSpPr>
        <p:spPr>
          <a:xfrm flipV="1">
            <a:off x="6761478" y="2565070"/>
            <a:ext cx="589348" cy="1794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 flipV="1">
            <a:off x="7315200" y="1472540"/>
            <a:ext cx="3337" cy="110567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6762998" y="2593102"/>
            <a:ext cx="5806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x - 2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310735" y="1867417"/>
            <a:ext cx="27764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4514602" y="3333998"/>
                <a:ext cx="1203727" cy="40607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GB" sz="1200" b="0" i="0" smtClean="0">
                          <a:latin typeface="Cambria Math"/>
                        </a:rPr>
                        <m:t>arg</m:t>
                      </m:r>
                      <m:r>
                        <a:rPr lang="en-US" sz="1200" b="0" i="1" smtClean="0">
                          <a:latin typeface="Cambria Math"/>
                        </a:rPr>
                        <m:t>⁡(</m:t>
                      </m:r>
                      <m:r>
                        <a:rPr lang="en-GB" sz="1200" b="0" i="1" smtClean="0">
                          <a:latin typeface="Cambria Math"/>
                        </a:rPr>
                        <m:t>𝑧</m:t>
                      </m:r>
                      <m:r>
                        <a:rPr lang="en-US" sz="1200" b="0" i="1" smtClean="0">
                          <a:latin typeface="Cambria Math"/>
                        </a:rPr>
                        <m:t>−2)</m:t>
                      </m:r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  <a:ea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US" sz="1200" b="0" i="1" smtClean="0">
                              <a:latin typeface="Cambria Math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14602" y="3333998"/>
                <a:ext cx="1203727" cy="406073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4152405" y="3855521"/>
                <a:ext cx="1575944" cy="40607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𝑎𝑟𝑔</m:t>
                      </m:r>
                      <m:r>
                        <a:rPr lang="en-GB" sz="1200" b="0" i="1" smtClean="0">
                          <a:latin typeface="Cambria Math"/>
                        </a:rPr>
                        <m:t>(</m:t>
                      </m:r>
                      <m:r>
                        <a:rPr lang="en-GB" sz="1200" b="0" i="1" smtClean="0">
                          <a:latin typeface="Cambria Math"/>
                        </a:rPr>
                        <m:t>𝑥</m:t>
                      </m:r>
                      <m:r>
                        <a:rPr lang="en-GB" sz="1200" b="0" i="1" smtClean="0">
                          <a:latin typeface="Cambria Math"/>
                        </a:rPr>
                        <m:t>+</m:t>
                      </m:r>
                      <m:r>
                        <a:rPr lang="en-GB" sz="1200" b="0" i="1" smtClean="0">
                          <a:latin typeface="Cambria Math"/>
                        </a:rPr>
                        <m:t>𝑖𝑦</m:t>
                      </m:r>
                      <m:r>
                        <a:rPr lang="en-US" sz="1200" b="0" i="1" smtClean="0">
                          <a:latin typeface="Cambria Math"/>
                        </a:rPr>
                        <m:t>−2</m:t>
                      </m:r>
                      <m:r>
                        <a:rPr lang="en-GB" sz="1200" b="0" i="1" smtClean="0">
                          <a:latin typeface="Cambria Math"/>
                        </a:rPr>
                        <m:t>)=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  <a:ea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US" sz="1200" b="0" i="1" smtClean="0">
                              <a:latin typeface="Cambria Math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52405" y="3855521"/>
                <a:ext cx="1575944" cy="406073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4180114" y="4424548"/>
                <a:ext cx="1600199" cy="4085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𝑇𝑎</m:t>
                      </m:r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𝑛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/>
                            </a:rPr>
                            <m:t>−1</m:t>
                          </m:r>
                        </m:sup>
                      </m:sSup>
                      <m:d>
                        <m:d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200" b="0" i="1" smtClean="0">
                                  <a:latin typeface="Cambria Math"/>
                                </a:rPr>
                                <m:t>𝑦</m:t>
                              </m:r>
                            </m:num>
                            <m:den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sz="1200" b="0" i="1" smtClean="0">
                                  <a:latin typeface="Cambria Math"/>
                                </a:rPr>
                                <m:t>−2</m:t>
                              </m:r>
                            </m:den>
                          </m:f>
                        </m:e>
                      </m:d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  <a:ea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US" sz="1200" b="0" i="1" smtClean="0">
                              <a:latin typeface="Cambria Math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80114" y="4424548"/>
                <a:ext cx="1600199" cy="40851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4655127" y="4922322"/>
                <a:ext cx="1739734" cy="4085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𝑦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−2</m:t>
                          </m:r>
                        </m:den>
                      </m:f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  <m:r>
                        <a:rPr lang="en-US" sz="1200" b="0" i="1" smtClean="0">
                          <a:latin typeface="Cambria Math"/>
                        </a:rPr>
                        <m:t>𝑇𝑎𝑛</m:t>
                      </m:r>
                      <m:d>
                        <m:d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GB" sz="12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200" i="1">
                                  <a:latin typeface="Cambria Math"/>
                                  <a:ea typeface="Cambria Math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sz="1200" b="0" i="1" smtClean="0">
                                  <a:latin typeface="Cambria Math"/>
                                </a:rPr>
                                <m:t>3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55127" y="4922322"/>
                <a:ext cx="1739734" cy="408510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4845132" y="5455722"/>
                <a:ext cx="1009403" cy="4085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𝑦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−2</m:t>
                          </m:r>
                        </m:den>
                      </m:f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3</m:t>
                          </m:r>
                        </m:e>
                      </m:ra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45132" y="5455722"/>
                <a:ext cx="1009403" cy="408510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5047012" y="6036623"/>
                <a:ext cx="1401289" cy="2987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𝑦</m:t>
                      </m:r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3</m:t>
                          </m:r>
                        </m:e>
                      </m:rad>
                      <m:r>
                        <a:rPr lang="en-GB" sz="1200" b="0" i="1" smtClean="0">
                          <a:latin typeface="Cambria Math"/>
                        </a:rPr>
                        <m:t>𝑥</m:t>
                      </m:r>
                      <m:r>
                        <a:rPr lang="en-US" sz="1200" b="0" i="1" smtClean="0">
                          <a:latin typeface="Cambria Math"/>
                        </a:rPr>
                        <m:t>−2</m:t>
                      </m:r>
                      <m:rad>
                        <m:radPr>
                          <m:degHide m:val="on"/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3</m:t>
                          </m:r>
                        </m:e>
                      </m:ra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47012" y="6036623"/>
                <a:ext cx="1401289" cy="298736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Arc 27"/>
          <p:cNvSpPr/>
          <p:nvPr/>
        </p:nvSpPr>
        <p:spPr>
          <a:xfrm>
            <a:off x="5568537" y="3562597"/>
            <a:ext cx="304800" cy="533400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TextBox 28"/>
          <p:cNvSpPr txBox="1"/>
          <p:nvPr/>
        </p:nvSpPr>
        <p:spPr>
          <a:xfrm>
            <a:off x="5797137" y="3714997"/>
            <a:ext cx="19431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Replace z with ‘x + </a:t>
            </a:r>
            <a:r>
              <a:rPr lang="en-GB" sz="1200" dirty="0" err="1">
                <a:solidFill>
                  <a:srgbClr val="FF0000"/>
                </a:solidFill>
                <a:latin typeface="Comic Sans MS" pitchFamily="66" charset="0"/>
              </a:rPr>
              <a:t>iy</a:t>
            </a:r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’</a:t>
            </a:r>
          </a:p>
        </p:txBody>
      </p:sp>
      <p:sp>
        <p:nvSpPr>
          <p:cNvPr id="30" name="Arc 29"/>
          <p:cNvSpPr/>
          <p:nvPr/>
        </p:nvSpPr>
        <p:spPr>
          <a:xfrm>
            <a:off x="5568537" y="4095997"/>
            <a:ext cx="304800" cy="533400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Arc 30"/>
          <p:cNvSpPr/>
          <p:nvPr/>
        </p:nvSpPr>
        <p:spPr>
          <a:xfrm>
            <a:off x="6101937" y="4629397"/>
            <a:ext cx="304800" cy="533400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Arc 31"/>
          <p:cNvSpPr/>
          <p:nvPr/>
        </p:nvSpPr>
        <p:spPr>
          <a:xfrm>
            <a:off x="6101937" y="5162797"/>
            <a:ext cx="304800" cy="457200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Arc 32"/>
          <p:cNvSpPr/>
          <p:nvPr/>
        </p:nvSpPr>
        <p:spPr>
          <a:xfrm>
            <a:off x="6174178" y="5643748"/>
            <a:ext cx="304800" cy="533400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TextBox 33"/>
          <p:cNvSpPr txBox="1"/>
          <p:nvPr/>
        </p:nvSpPr>
        <p:spPr>
          <a:xfrm>
            <a:off x="5797137" y="4095997"/>
            <a:ext cx="2133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The value of the argument is tan</a:t>
            </a:r>
            <a:r>
              <a:rPr lang="en-GB" sz="1200" baseline="30000" dirty="0">
                <a:solidFill>
                  <a:srgbClr val="FF0000"/>
                </a:solidFill>
                <a:latin typeface="Comic Sans MS" pitchFamily="66" charset="0"/>
              </a:rPr>
              <a:t>-1</a:t>
            </a:r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(</a:t>
            </a:r>
            <a:r>
              <a:rPr lang="en-GB" sz="1200" baseline="30000" dirty="0">
                <a:solidFill>
                  <a:srgbClr val="FF0000"/>
                </a:solidFill>
                <a:latin typeface="Comic Sans MS" pitchFamily="66" charset="0"/>
              </a:rPr>
              <a:t>opposite</a:t>
            </a:r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/</a:t>
            </a:r>
            <a:r>
              <a:rPr lang="en-GB" sz="1200" baseline="-25000" dirty="0">
                <a:solidFill>
                  <a:srgbClr val="FF0000"/>
                </a:solidFill>
                <a:latin typeface="Comic Sans MS" pitchFamily="66" charset="0"/>
              </a:rPr>
              <a:t>adjacent</a:t>
            </a:r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)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330537" y="4705597"/>
            <a:ext cx="1143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‘Normal tan’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330537" y="5238997"/>
            <a:ext cx="1828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Calculate the tan part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6355276" y="5784272"/>
            <a:ext cx="164869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Multiply by (x – 2)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992095" y="6008915"/>
            <a:ext cx="78258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  <a:latin typeface="Comic Sans MS" pitchFamily="66" charset="0"/>
              </a:rPr>
              <a:t>(x &gt; 2)</a:t>
            </a:r>
            <a:endParaRPr lang="en-GB" sz="16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8724980" y="6550223"/>
            <a:ext cx="4058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2E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0" y="0"/>
                <a:ext cx="2146026" cy="830997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The locus of points described by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dPr>
                      <m:e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𝑧</m:t>
                        </m:r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−</m:t>
                        </m:r>
                        <m:sSub>
                          <m:sSubPr>
                            <m:ctrlP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𝑧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sz="120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</m:t>
                    </m:r>
                    <m:r>
                      <a:rPr lang="en-US" sz="120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𝑟</m:t>
                    </m:r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is a circle with centre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GB" sz="1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1200" i="1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GB" sz="1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and radius </a:t>
                </a:r>
                <a14:m>
                  <m:oMath xmlns:m="http://schemas.openxmlformats.org/officeDocument/2006/math">
                    <m:r>
                      <a:rPr lang="en-US" sz="1200" i="1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2146026" cy="830997"/>
              </a:xfrm>
              <a:prstGeom prst="rect">
                <a:avLst/>
              </a:prstGeom>
              <a:blipFill>
                <a:blip r:embed="rId11"/>
                <a:stretch>
                  <a:fillRect r="-281" b="-3571"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1" name="Title 1"/>
          <p:cNvSpPr>
            <a:spLocks noGrp="1"/>
          </p:cNvSpPr>
          <p:nvPr>
            <p:ph type="title"/>
          </p:nvPr>
        </p:nvSpPr>
        <p:spPr>
          <a:xfrm>
            <a:off x="619941" y="147412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Argand Diagrams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6940731" y="0"/>
                <a:ext cx="2203269" cy="1015663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The locus of points described by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dPr>
                      <m:e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𝑧</m:t>
                        </m:r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−</m:t>
                        </m:r>
                        <m:sSub>
                          <m:sSubPr>
                            <m:ctrlP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𝑧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sz="120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</m:t>
                    </m:r>
                    <m:d>
                      <m:dPr>
                        <m:begChr m:val="|"/>
                        <m:endChr m:val="|"/>
                        <m:ctrlP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dPr>
                      <m:e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𝑧</m:t>
                        </m:r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−</m:t>
                        </m:r>
                        <m:sSub>
                          <m:sSubPr>
                            <m:ctrlP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𝑧</m:t>
                            </m:r>
                          </m:e>
                          <m:sub>
                            <m:r>
                              <a:rPr lang="en-US" sz="1200" b="0" i="1" smtClean="0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2</m:t>
                            </m:r>
                          </m:sub>
                        </m:sSub>
                      </m:e>
                    </m:d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is the perpendicular bisector of the line segment joining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1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1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GB" sz="12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40731" y="0"/>
                <a:ext cx="2203269" cy="1015663"/>
              </a:xfrm>
              <a:prstGeom prst="rect">
                <a:avLst/>
              </a:prstGeom>
              <a:blipFill>
                <a:blip r:embed="rId12"/>
                <a:stretch>
                  <a:fillRect r="-1644" b="-2339"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52277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4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8" grpId="0"/>
      <p:bldP spid="19" grpId="0"/>
      <p:bldP spid="22" grpId="0"/>
      <p:bldP spid="23" grpId="0"/>
      <p:bldP spid="24" grpId="0"/>
      <p:bldP spid="25" grpId="0"/>
      <p:bldP spid="26" grpId="0"/>
      <p:bldP spid="27" grpId="0"/>
      <p:bldP spid="28" grpId="0" animBg="1"/>
      <p:bldP spid="29" grpId="0"/>
      <p:bldP spid="30" grpId="0" animBg="1"/>
      <p:bldP spid="31" grpId="0" animBg="1"/>
      <p:bldP spid="32" grpId="0" animBg="1"/>
      <p:bldP spid="33" grpId="0" animBg="1"/>
      <p:bldP spid="34" grpId="0"/>
      <p:bldP spid="35" grpId="0"/>
      <p:bldP spid="36" grpId="0"/>
      <p:bldP spid="37" grpId="0"/>
      <p:bldP spid="38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429000" cy="48006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anose="030F0702030302020204" pitchFamily="66" charset="0"/>
              </a:rPr>
              <a:t>You can use complex numbers to represent a locus of points on an </a:t>
            </a:r>
            <a:r>
              <a:rPr lang="en-GB" sz="1400" b="1" dirty="0" err="1">
                <a:latin typeface="Comic Sans MS" panose="030F0702030302020204" pitchFamily="66" charset="0"/>
              </a:rPr>
              <a:t>Argand</a:t>
            </a:r>
            <a:r>
              <a:rPr lang="en-GB" sz="1400" b="1" dirty="0">
                <a:latin typeface="Comic Sans MS" panose="030F0702030302020204" pitchFamily="66" charset="0"/>
              </a:rPr>
              <a:t> diagram</a:t>
            </a: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anose="030F0702030302020204" pitchFamily="66" charset="0"/>
              </a:rPr>
              <a:t>If:</a:t>
            </a: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anose="030F0702030302020204" pitchFamily="66" charset="0"/>
              </a:rPr>
              <a:t>Sketch the locus of z on an </a:t>
            </a:r>
            <a:r>
              <a:rPr lang="en-US" sz="1400" dirty="0" err="1">
                <a:latin typeface="Comic Sans MS" panose="030F0702030302020204" pitchFamily="66" charset="0"/>
              </a:rPr>
              <a:t>Argand</a:t>
            </a:r>
            <a:r>
              <a:rPr lang="en-US" sz="1400" dirty="0">
                <a:latin typeface="Comic Sans MS" panose="030F0702030302020204" pitchFamily="66" charset="0"/>
              </a:rPr>
              <a:t> diagram and use an algebraic method to find the equation of the line.</a:t>
            </a:r>
          </a:p>
          <a:p>
            <a:pPr algn="ctr">
              <a:buFont typeface="Wingdings"/>
              <a:buChar char="à"/>
            </a:pPr>
            <a:endParaRPr lang="en-US" sz="1400" dirty="0">
              <a:latin typeface="Comic Sans MS" panose="030F0702030302020204" pitchFamily="66" charset="0"/>
              <a:sym typeface="Wingdings" pitchFamily="2" charset="2"/>
            </a:endParaRPr>
          </a:p>
          <a:p>
            <a:pPr algn="ctr">
              <a:buFont typeface="Wingdings"/>
              <a:buChar char="à"/>
            </a:pPr>
            <a:r>
              <a:rPr lang="en-US" sz="1400" dirty="0">
                <a:latin typeface="Comic Sans MS" panose="030F0702030302020204" pitchFamily="66" charset="0"/>
                <a:sym typeface="Wingdings" pitchFamily="2" charset="2"/>
              </a:rPr>
              <a:t>Start by writing the argument as a subtraction…</a:t>
            </a:r>
          </a:p>
          <a:p>
            <a:pPr algn="ctr">
              <a:buFont typeface="Wingdings"/>
              <a:buChar char="à"/>
            </a:pPr>
            <a:endParaRPr lang="en-US" sz="1400" dirty="0">
              <a:latin typeface="Comic Sans MS" panose="030F0702030302020204" pitchFamily="66" charset="0"/>
              <a:sym typeface="Wingdings" pitchFamily="2" charset="2"/>
            </a:endParaRPr>
          </a:p>
          <a:p>
            <a:pPr algn="ctr">
              <a:buFont typeface="Wingdings"/>
              <a:buChar char="à"/>
            </a:pPr>
            <a:r>
              <a:rPr lang="en-US" sz="1400" dirty="0">
                <a:latin typeface="Comic Sans MS" panose="030F0702030302020204" pitchFamily="66" charset="0"/>
              </a:rPr>
              <a:t>So the line will have to start at      (-3,-2)</a:t>
            </a: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b="1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baseline="-250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022267" y="2831276"/>
                <a:ext cx="1892762" cy="49705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𝑎𝑟𝑔</m:t>
                      </m:r>
                      <m:r>
                        <a:rPr lang="en-GB" sz="1400" b="0" i="1" smtClean="0">
                          <a:latin typeface="Cambria Math"/>
                        </a:rPr>
                        <m:t>⁡(</m:t>
                      </m:r>
                      <m:r>
                        <a:rPr lang="en-GB" sz="1400" b="0" i="1" smtClean="0">
                          <a:latin typeface="Cambria Math"/>
                        </a:rPr>
                        <m:t>𝑧</m:t>
                      </m:r>
                      <m:r>
                        <a:rPr lang="en-US" sz="1400" b="0" i="1" smtClean="0">
                          <a:latin typeface="Cambria Math"/>
                        </a:rPr>
                        <m:t>+3+2</m:t>
                      </m:r>
                      <m:r>
                        <a:rPr lang="en-US" sz="1400" b="0" i="1" smtClean="0">
                          <a:latin typeface="Cambria Math"/>
                        </a:rPr>
                        <m:t>𝑖</m:t>
                      </m:r>
                      <m:r>
                        <a:rPr lang="en-GB" sz="1400" b="0" i="1" smtClean="0">
                          <a:latin typeface="Cambria Math"/>
                        </a:rPr>
                        <m:t>)=</m:t>
                      </m:r>
                      <m:f>
                        <m:fPr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/>
                            </a:rPr>
                            <m:t>3</m:t>
                          </m:r>
                          <m:r>
                            <a:rPr lang="en-GB" sz="1400" b="0" i="1" smtClean="0">
                              <a:latin typeface="Cambria Math"/>
                              <a:ea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/>
                              <a:ea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2267" y="2831276"/>
                <a:ext cx="1892762" cy="497059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Straight Arrow Connector 6"/>
          <p:cNvCxnSpPr/>
          <p:nvPr/>
        </p:nvCxnSpPr>
        <p:spPr>
          <a:xfrm flipV="1">
            <a:off x="6400800" y="1371600"/>
            <a:ext cx="1772" cy="2273594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513674" y="2395869"/>
            <a:ext cx="2760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omic Sans MS" pitchFamily="66" charset="0"/>
              </a:rPr>
              <a:t>x</a:t>
            </a:r>
            <a:endParaRPr lang="en-GB" sz="1200" dirty="0">
              <a:latin typeface="Comic Sans MS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250172" y="1142999"/>
            <a:ext cx="26481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omic Sans MS" pitchFamily="66" charset="0"/>
              </a:rPr>
              <a:t>y</a:t>
            </a:r>
            <a:endParaRPr lang="en-GB" sz="12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5990734" y="2544265"/>
                <a:ext cx="397866" cy="41036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1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1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𝟑</m:t>
                          </m:r>
                          <m:r>
                            <a:rPr lang="en-GB" sz="1100" b="1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𝝅</m:t>
                          </m:r>
                        </m:num>
                        <m:den>
                          <m:r>
                            <a:rPr lang="en-US" sz="11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𝟒</m:t>
                          </m:r>
                        </m:den>
                      </m:f>
                    </m:oMath>
                  </m:oMathPara>
                </a14:m>
                <a:endParaRPr lang="en-GB" sz="11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90734" y="2544265"/>
                <a:ext cx="397866" cy="410369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Straight Arrow Connector 10"/>
          <p:cNvCxnSpPr/>
          <p:nvPr/>
        </p:nvCxnSpPr>
        <p:spPr>
          <a:xfrm rot="5400000" flipV="1">
            <a:off x="6436242" y="1428307"/>
            <a:ext cx="1772" cy="2273594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4536374" y="1567543"/>
            <a:ext cx="1332268" cy="1399907"/>
          </a:xfrm>
          <a:prstGeom prst="line">
            <a:avLst/>
          </a:prstGeom>
          <a:ln w="3175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Arc 12"/>
          <p:cNvSpPr/>
          <p:nvPr/>
        </p:nvSpPr>
        <p:spPr>
          <a:xfrm>
            <a:off x="5282448" y="2732499"/>
            <a:ext cx="914400" cy="914400"/>
          </a:xfrm>
          <a:prstGeom prst="arc">
            <a:avLst>
              <a:gd name="adj1" fmla="val 15523421"/>
              <a:gd name="adj2" fmla="val 19813251"/>
            </a:avLst>
          </a:prstGeom>
          <a:ln>
            <a:solidFill>
              <a:schemeClr val="tx1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extBox 13"/>
          <p:cNvSpPr txBox="1"/>
          <p:nvPr/>
        </p:nvSpPr>
        <p:spPr>
          <a:xfrm>
            <a:off x="5465825" y="3024343"/>
            <a:ext cx="74251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rgbClr val="FF0000"/>
                </a:solidFill>
                <a:latin typeface="Comic Sans MS" pitchFamily="66" charset="0"/>
              </a:rPr>
              <a:t>(-3,-2)</a:t>
            </a:r>
            <a:endParaRPr lang="en-GB" sz="12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5868367" y="2954124"/>
            <a:ext cx="1624963" cy="2832"/>
          </a:xfrm>
          <a:prstGeom prst="straightConnector1">
            <a:avLst/>
          </a:prstGeom>
          <a:ln w="12700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" name="Group 23"/>
          <p:cNvGrpSpPr/>
          <p:nvPr/>
        </p:nvGrpSpPr>
        <p:grpSpPr>
          <a:xfrm>
            <a:off x="5787241" y="2868881"/>
            <a:ext cx="152400" cy="152400"/>
            <a:chOff x="3048000" y="5410200"/>
            <a:chExt cx="152400" cy="152400"/>
          </a:xfrm>
        </p:grpSpPr>
        <p:cxnSp>
          <p:nvCxnSpPr>
            <p:cNvPr id="25" name="Straight Connector 24"/>
            <p:cNvCxnSpPr/>
            <p:nvPr/>
          </p:nvCxnSpPr>
          <p:spPr>
            <a:xfrm>
              <a:off x="3048000" y="5410200"/>
              <a:ext cx="1524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flipH="1">
              <a:off x="3048000" y="5410200"/>
              <a:ext cx="1524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TextBox 19"/>
          <p:cNvSpPr txBox="1"/>
          <p:nvPr/>
        </p:nvSpPr>
        <p:spPr>
          <a:xfrm>
            <a:off x="8724980" y="6550223"/>
            <a:ext cx="4058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2E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0" y="0"/>
                <a:ext cx="2146026" cy="830997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The locus of points described by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dPr>
                      <m:e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𝑧</m:t>
                        </m:r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−</m:t>
                        </m:r>
                        <m:sSub>
                          <m:sSubPr>
                            <m:ctrlP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𝑧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sz="120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</m:t>
                    </m:r>
                    <m:r>
                      <a:rPr lang="en-US" sz="120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𝑟</m:t>
                    </m:r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is a circle with centre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GB" sz="1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1200" i="1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GB" sz="1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and radius </a:t>
                </a:r>
                <a14:m>
                  <m:oMath xmlns:m="http://schemas.openxmlformats.org/officeDocument/2006/math">
                    <m:r>
                      <a:rPr lang="en-US" sz="1200" i="1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2146026" cy="830997"/>
              </a:xfrm>
              <a:prstGeom prst="rect">
                <a:avLst/>
              </a:prstGeom>
              <a:blipFill>
                <a:blip r:embed="rId5"/>
                <a:stretch>
                  <a:fillRect r="-281" b="-3571"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itle 1"/>
          <p:cNvSpPr>
            <a:spLocks noGrp="1"/>
          </p:cNvSpPr>
          <p:nvPr>
            <p:ph type="title"/>
          </p:nvPr>
        </p:nvSpPr>
        <p:spPr>
          <a:xfrm>
            <a:off x="619941" y="147412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Argand Diagrams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6940731" y="0"/>
                <a:ext cx="2203269" cy="1015663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The locus of points described by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dPr>
                      <m:e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𝑧</m:t>
                        </m:r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−</m:t>
                        </m:r>
                        <m:sSub>
                          <m:sSubPr>
                            <m:ctrlP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𝑧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sz="120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</m:t>
                    </m:r>
                    <m:d>
                      <m:dPr>
                        <m:begChr m:val="|"/>
                        <m:endChr m:val="|"/>
                        <m:ctrlP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dPr>
                      <m:e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𝑧</m:t>
                        </m:r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−</m:t>
                        </m:r>
                        <m:sSub>
                          <m:sSubPr>
                            <m:ctrlP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𝑧</m:t>
                            </m:r>
                          </m:e>
                          <m:sub>
                            <m:r>
                              <a:rPr lang="en-US" sz="1200" b="0" i="1" smtClean="0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2</m:t>
                            </m:r>
                          </m:sub>
                        </m:sSub>
                      </m:e>
                    </m:d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is the perpendicular bisector of the line segment joining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1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1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GB" sz="12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40731" y="0"/>
                <a:ext cx="2203269" cy="1015663"/>
              </a:xfrm>
              <a:prstGeom prst="rect">
                <a:avLst/>
              </a:prstGeom>
              <a:blipFill>
                <a:blip r:embed="rId6"/>
                <a:stretch>
                  <a:fillRect r="-1644" b="-2339"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8" name="Straight Arrow Connector 27"/>
          <p:cNvCxnSpPr/>
          <p:nvPr/>
        </p:nvCxnSpPr>
        <p:spPr>
          <a:xfrm flipH="1" flipV="1">
            <a:off x="3056707" y="3657601"/>
            <a:ext cx="1645920" cy="653142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4750398" y="4196263"/>
                <a:ext cx="2553049" cy="14752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Think about what this means</a:t>
                </a:r>
              </a:p>
              <a:p>
                <a:pPr algn="ctr"/>
                <a:endParaRPr lang="en-US" sz="1400" dirty="0">
                  <a:solidFill>
                    <a:srgbClr val="FF0000"/>
                  </a:solidFill>
                  <a:latin typeface="Comic Sans MS" panose="030F0702030302020204" pitchFamily="66" charset="0"/>
                </a:endParaRPr>
              </a:p>
              <a:p>
                <a:pPr algn="ctr"/>
                <a:r>
                  <a:rPr lang="en-US" sz="14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‘The angle of the variable point z, from the fixed point (-3,-2) is equal to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sz="14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r>
                          <a:rPr lang="en-US" sz="1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GB" sz="14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 radians’</a:t>
                </a:r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50398" y="4196263"/>
                <a:ext cx="2553049" cy="1475276"/>
              </a:xfrm>
              <a:prstGeom prst="rect">
                <a:avLst/>
              </a:prstGeom>
              <a:blipFill>
                <a:blip r:embed="rId7"/>
                <a:stretch>
                  <a:fillRect l="-716" t="-413" r="-477" b="-330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747947" y="3358145"/>
                <a:ext cx="2174891" cy="49564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𝑎𝑟𝑔</m:t>
                      </m:r>
                      <m:r>
                        <a:rPr lang="en-GB" sz="1400" b="0" i="1" smtClean="0">
                          <a:latin typeface="Cambria Math"/>
                        </a:rPr>
                        <m:t>⁡(</m:t>
                      </m:r>
                      <m:r>
                        <a:rPr lang="en-GB" sz="1400" b="0" i="1" smtClean="0">
                          <a:latin typeface="Cambria Math"/>
                        </a:rPr>
                        <m:t>𝑧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−(−</m:t>
                      </m:r>
                      <m:r>
                        <a:rPr lang="en-US" sz="1400" b="0" i="1" smtClean="0">
                          <a:latin typeface="Cambria Math"/>
                        </a:rPr>
                        <m:t>3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1400" b="0" i="1" smtClean="0">
                          <a:latin typeface="Cambria Math"/>
                        </a:rPr>
                        <m:t>2</m:t>
                      </m:r>
                      <m:r>
                        <a:rPr lang="en-US" sz="1400" b="0" i="1" smtClean="0">
                          <a:latin typeface="Cambria Math"/>
                        </a:rPr>
                        <m:t>𝑖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lang="en-GB" sz="1400" b="0" i="1" smtClean="0">
                          <a:latin typeface="Cambria Math"/>
                        </a:rPr>
                        <m:t>)=</m:t>
                      </m:r>
                      <m:f>
                        <m:fPr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/>
                            </a:rPr>
                            <m:t>3</m:t>
                          </m:r>
                          <m:r>
                            <a:rPr lang="en-GB" sz="1400" b="0" i="1" smtClean="0">
                              <a:latin typeface="Cambria Math"/>
                              <a:ea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/>
                              <a:ea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7947" y="3358145"/>
                <a:ext cx="2174891" cy="495649"/>
              </a:xfrm>
              <a:prstGeom prst="rect">
                <a:avLst/>
              </a:prstGeom>
              <a:blipFill>
                <a:blip r:embed="rId8"/>
                <a:stretch>
                  <a:fillRect b="-123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84711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4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7" dur="500"/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6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9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  <p:bldP spid="10" grpId="0"/>
      <p:bldP spid="13" grpId="0" animBg="1"/>
      <p:bldP spid="14" grpId="0"/>
      <p:bldP spid="29" grpId="0" build="allAtOnce"/>
      <p:bldP spid="30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Arrow Connector 6"/>
          <p:cNvCxnSpPr/>
          <p:nvPr/>
        </p:nvCxnSpPr>
        <p:spPr>
          <a:xfrm flipV="1">
            <a:off x="6400800" y="1371600"/>
            <a:ext cx="1772" cy="2273594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513674" y="2395869"/>
            <a:ext cx="2760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omic Sans MS" pitchFamily="66" charset="0"/>
              </a:rPr>
              <a:t>x</a:t>
            </a:r>
            <a:endParaRPr lang="en-GB" sz="1200" dirty="0">
              <a:latin typeface="Comic Sans MS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250172" y="1142999"/>
            <a:ext cx="26481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omic Sans MS" pitchFamily="66" charset="0"/>
              </a:rPr>
              <a:t>y</a:t>
            </a:r>
            <a:endParaRPr lang="en-GB" sz="12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5990734" y="2544265"/>
                <a:ext cx="397866" cy="41036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1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1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𝟑</m:t>
                          </m:r>
                          <m:r>
                            <a:rPr lang="en-GB" sz="1100" b="1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𝝅</m:t>
                          </m:r>
                        </m:num>
                        <m:den>
                          <m:r>
                            <a:rPr lang="en-US" sz="11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𝟒</m:t>
                          </m:r>
                        </m:den>
                      </m:f>
                    </m:oMath>
                  </m:oMathPara>
                </a14:m>
                <a:endParaRPr lang="en-GB" sz="11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90734" y="2544265"/>
                <a:ext cx="397866" cy="410369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Straight Arrow Connector 10"/>
          <p:cNvCxnSpPr/>
          <p:nvPr/>
        </p:nvCxnSpPr>
        <p:spPr>
          <a:xfrm rot="5400000" flipV="1">
            <a:off x="6436242" y="1428307"/>
            <a:ext cx="1772" cy="2273594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4536374" y="1567543"/>
            <a:ext cx="1332268" cy="1399907"/>
          </a:xfrm>
          <a:prstGeom prst="line">
            <a:avLst/>
          </a:prstGeom>
          <a:ln w="3175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Arc 12"/>
          <p:cNvSpPr/>
          <p:nvPr/>
        </p:nvSpPr>
        <p:spPr>
          <a:xfrm>
            <a:off x="5282448" y="2732499"/>
            <a:ext cx="914400" cy="914400"/>
          </a:xfrm>
          <a:prstGeom prst="arc">
            <a:avLst>
              <a:gd name="adj1" fmla="val 15523421"/>
              <a:gd name="adj2" fmla="val 19813251"/>
            </a:avLst>
          </a:prstGeom>
          <a:ln>
            <a:solidFill>
              <a:schemeClr val="tx1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extBox 13"/>
          <p:cNvSpPr txBox="1"/>
          <p:nvPr/>
        </p:nvSpPr>
        <p:spPr>
          <a:xfrm>
            <a:off x="5465825" y="3024343"/>
            <a:ext cx="74251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rgbClr val="FF0000"/>
                </a:solidFill>
                <a:latin typeface="Comic Sans MS" pitchFamily="66" charset="0"/>
              </a:rPr>
              <a:t>(-3,-2)</a:t>
            </a:r>
            <a:endParaRPr lang="en-GB" sz="12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5868367" y="2954124"/>
            <a:ext cx="1624963" cy="2832"/>
          </a:xfrm>
          <a:prstGeom prst="straightConnector1">
            <a:avLst/>
          </a:prstGeom>
          <a:ln w="12700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" name="Group 23"/>
          <p:cNvGrpSpPr/>
          <p:nvPr/>
        </p:nvGrpSpPr>
        <p:grpSpPr>
          <a:xfrm>
            <a:off x="5787241" y="2868881"/>
            <a:ext cx="152400" cy="152400"/>
            <a:chOff x="3048000" y="5410200"/>
            <a:chExt cx="152400" cy="152400"/>
          </a:xfrm>
        </p:grpSpPr>
        <p:cxnSp>
          <p:nvCxnSpPr>
            <p:cNvPr id="25" name="Straight Connector 24"/>
            <p:cNvCxnSpPr/>
            <p:nvPr/>
          </p:nvCxnSpPr>
          <p:spPr>
            <a:xfrm>
              <a:off x="3048000" y="5410200"/>
              <a:ext cx="1524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flipH="1">
              <a:off x="3048000" y="5410200"/>
              <a:ext cx="1524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4027715" y="3333998"/>
                <a:ext cx="1651478" cy="43800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𝑎𝑟𝑔</m:t>
                      </m:r>
                      <m:r>
                        <a:rPr lang="en-US" sz="1200" b="0" i="1" smtClean="0">
                          <a:latin typeface="Cambria Math"/>
                        </a:rPr>
                        <m:t>⁡(</m:t>
                      </m:r>
                      <m:r>
                        <a:rPr lang="en-GB" sz="1200" b="0" i="1" smtClean="0">
                          <a:latin typeface="Cambria Math"/>
                        </a:rPr>
                        <m:t>𝑧</m:t>
                      </m:r>
                      <m:r>
                        <a:rPr lang="en-US" sz="1200" b="0" i="1" smtClean="0">
                          <a:latin typeface="Cambria Math"/>
                        </a:rPr>
                        <m:t>+3+2</m:t>
                      </m:r>
                      <m:r>
                        <a:rPr lang="en-US" sz="1200" b="0" i="1" smtClean="0">
                          <a:latin typeface="Cambria Math"/>
                        </a:rPr>
                        <m:t>𝑖</m:t>
                      </m:r>
                      <m:r>
                        <a:rPr lang="en-US" sz="1200" b="0" i="1" smtClean="0">
                          <a:latin typeface="Cambria Math"/>
                        </a:rPr>
                        <m:t>)=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200" b="0" i="1" smtClean="0">
                              <a:latin typeface="Cambria Math"/>
                            </a:rPr>
                            <m:t>3</m:t>
                          </m:r>
                          <m:r>
                            <a:rPr lang="en-GB" sz="1200" b="0" i="1" smtClean="0">
                              <a:latin typeface="Cambria Math"/>
                              <a:ea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US" sz="1200" b="0" i="1" smtClean="0">
                              <a:latin typeface="Cambria Math"/>
                              <a:ea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27715" y="3333998"/>
                <a:ext cx="1651478" cy="43800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3701143" y="3855521"/>
                <a:ext cx="1982594" cy="43922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𝑎𝑟𝑔</m:t>
                      </m:r>
                      <m:r>
                        <a:rPr lang="en-GB" sz="1200" b="0" i="1" smtClean="0">
                          <a:latin typeface="Cambria Math"/>
                        </a:rPr>
                        <m:t>(</m:t>
                      </m:r>
                      <m:r>
                        <a:rPr lang="en-GB" sz="1200" b="0" i="1" smtClean="0">
                          <a:latin typeface="Cambria Math"/>
                        </a:rPr>
                        <m:t>𝑥</m:t>
                      </m:r>
                      <m:r>
                        <a:rPr lang="en-GB" sz="1200" b="0" i="1" smtClean="0">
                          <a:latin typeface="Cambria Math"/>
                        </a:rPr>
                        <m:t>+</m:t>
                      </m:r>
                      <m:r>
                        <a:rPr lang="en-GB" sz="1200" b="0" i="1" smtClean="0">
                          <a:latin typeface="Cambria Math"/>
                        </a:rPr>
                        <m:t>𝑖𝑦</m:t>
                      </m:r>
                      <m:r>
                        <a:rPr lang="en-US" sz="1200" b="0" i="1" smtClean="0">
                          <a:latin typeface="Cambria Math"/>
                        </a:rPr>
                        <m:t>+3+2</m:t>
                      </m:r>
                      <m:r>
                        <a:rPr lang="en-US" sz="1200" b="0" i="1" smtClean="0">
                          <a:latin typeface="Cambria Math"/>
                        </a:rPr>
                        <m:t>𝑖</m:t>
                      </m:r>
                      <m:r>
                        <a:rPr lang="en-GB" sz="1200" b="0" i="1" smtClean="0">
                          <a:latin typeface="Cambria Math"/>
                        </a:rPr>
                        <m:t>)=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200" b="0" i="1" smtClean="0">
                              <a:latin typeface="Cambria Math"/>
                            </a:rPr>
                            <m:t>3</m:t>
                          </m:r>
                          <m:r>
                            <a:rPr lang="en-GB" sz="1200" b="0" i="1" smtClean="0">
                              <a:latin typeface="Cambria Math"/>
                              <a:ea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US" sz="1200" b="0" i="1" smtClean="0">
                              <a:latin typeface="Cambria Math"/>
                              <a:ea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01143" y="3855521"/>
                <a:ext cx="1982594" cy="439223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4108863" y="4424548"/>
                <a:ext cx="1600199" cy="5073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𝑇𝑎</m:t>
                      </m:r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𝑛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/>
                            </a:rPr>
                            <m:t>−1</m:t>
                          </m:r>
                        </m:sup>
                      </m:sSup>
                      <m:d>
                        <m:d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200" b="0" i="1" smtClean="0">
                                  <a:latin typeface="Cambria Math"/>
                                </a:rPr>
                                <m:t>𝑦</m:t>
                              </m:r>
                              <m:r>
                                <a:rPr lang="en-US" sz="1200" b="0" i="1" smtClean="0">
                                  <a:latin typeface="Cambria Math"/>
                                </a:rPr>
                                <m:t>+2</m:t>
                              </m:r>
                            </m:num>
                            <m:den>
                              <m:r>
                                <a:rPr lang="en-US" sz="12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sz="1200" b="0" i="1" smtClean="0">
                                  <a:latin typeface="Cambria Math"/>
                                </a:rPr>
                                <m:t>+3</m:t>
                              </m:r>
                            </m:den>
                          </m:f>
                        </m:e>
                      </m:d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200" b="0" i="1" smtClean="0">
                              <a:latin typeface="Cambria Math"/>
                            </a:rPr>
                            <m:t>3</m:t>
                          </m:r>
                          <m:r>
                            <a:rPr lang="en-GB" sz="1200" b="0" i="1" smtClean="0">
                              <a:latin typeface="Cambria Math"/>
                              <a:ea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US" sz="1200" b="0" i="1" smtClean="0">
                              <a:latin typeface="Cambria Math"/>
                              <a:ea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08863" y="4424548"/>
                <a:ext cx="1600199" cy="507318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4702630" y="4922322"/>
                <a:ext cx="1496289" cy="5073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𝑦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+2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+3</m:t>
                          </m:r>
                        </m:den>
                      </m:f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  <m:r>
                        <a:rPr lang="en-US" sz="1200" b="0" i="1" smtClean="0">
                          <a:latin typeface="Cambria Math"/>
                        </a:rPr>
                        <m:t>𝑇𝑎𝑛</m:t>
                      </m:r>
                      <m:d>
                        <m:d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GB" sz="12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200" b="0" i="1" smtClean="0">
                                  <a:latin typeface="Cambria Math"/>
                                </a:rPr>
                                <m:t>3</m:t>
                              </m:r>
                              <m:r>
                                <a:rPr lang="en-GB" sz="1200" i="1">
                                  <a:latin typeface="Cambria Math"/>
                                  <a:ea typeface="Cambria Math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sz="1200" b="0" i="1" smtClean="0">
                                  <a:latin typeface="Cambria Math"/>
                                  <a:ea typeface="Cambria Math"/>
                                </a:rPr>
                                <m:t>4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02630" y="4922322"/>
                <a:ext cx="1496289" cy="507318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4714504" y="5455722"/>
                <a:ext cx="1009403" cy="43922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𝑦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+2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+3</m:t>
                          </m:r>
                        </m:den>
                      </m:f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  <m:r>
                        <a:rPr lang="en-US" sz="1200" b="0" i="1" smtClean="0">
                          <a:latin typeface="Cambria Math"/>
                        </a:rPr>
                        <m:t>−1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4504" y="5455722"/>
                <a:ext cx="1009403" cy="439223"/>
              </a:xfrm>
              <a:prstGeom prst="rect">
                <a:avLst/>
              </a:prstGeom>
              <a:blipFill rotWithShape="1">
                <a:blip r:embed="rId9"/>
                <a:stretch>
                  <a:fillRect b="-13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4726380" y="5973288"/>
                <a:ext cx="1270659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𝑦</m:t>
                      </m:r>
                      <m:r>
                        <a:rPr lang="en-US" sz="1200" b="0" i="1" smtClean="0">
                          <a:latin typeface="Cambria Math"/>
                        </a:rPr>
                        <m:t>+2</m:t>
                      </m:r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  <m:r>
                        <a:rPr lang="en-US" sz="1200" b="0" i="1" smtClean="0">
                          <a:latin typeface="Cambria Math"/>
                        </a:rPr>
                        <m:t>−</m:t>
                      </m:r>
                      <m:r>
                        <a:rPr lang="en-US" sz="1200" b="0" i="1" smtClean="0">
                          <a:latin typeface="Cambria Math"/>
                        </a:rPr>
                        <m:t>𝑥</m:t>
                      </m:r>
                      <m:r>
                        <a:rPr lang="en-US" sz="1200" b="0" i="1" smtClean="0">
                          <a:latin typeface="Cambria Math"/>
                        </a:rPr>
                        <m:t>−3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6380" y="5973288"/>
                <a:ext cx="1270659" cy="276999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Arc 28"/>
          <p:cNvSpPr/>
          <p:nvPr/>
        </p:nvSpPr>
        <p:spPr>
          <a:xfrm>
            <a:off x="5521037" y="3562597"/>
            <a:ext cx="304800" cy="533400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TextBox 29"/>
          <p:cNvSpPr txBox="1"/>
          <p:nvPr/>
        </p:nvSpPr>
        <p:spPr>
          <a:xfrm>
            <a:off x="5749637" y="3714997"/>
            <a:ext cx="19431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Replace z with ‘x + </a:t>
            </a:r>
            <a:r>
              <a:rPr lang="en-GB" sz="1200" dirty="0" err="1">
                <a:solidFill>
                  <a:srgbClr val="FF0000"/>
                </a:solidFill>
                <a:latin typeface="Comic Sans MS" pitchFamily="66" charset="0"/>
              </a:rPr>
              <a:t>iy</a:t>
            </a:r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’</a:t>
            </a:r>
          </a:p>
        </p:txBody>
      </p:sp>
      <p:sp>
        <p:nvSpPr>
          <p:cNvPr id="31" name="Arc 30"/>
          <p:cNvSpPr/>
          <p:nvPr/>
        </p:nvSpPr>
        <p:spPr>
          <a:xfrm>
            <a:off x="5521037" y="4095997"/>
            <a:ext cx="304800" cy="533400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Arc 31"/>
          <p:cNvSpPr/>
          <p:nvPr/>
        </p:nvSpPr>
        <p:spPr>
          <a:xfrm>
            <a:off x="5971309" y="4629397"/>
            <a:ext cx="304800" cy="533400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Arc 32"/>
          <p:cNvSpPr/>
          <p:nvPr/>
        </p:nvSpPr>
        <p:spPr>
          <a:xfrm>
            <a:off x="5971309" y="5162797"/>
            <a:ext cx="304800" cy="457200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Arc 33"/>
          <p:cNvSpPr/>
          <p:nvPr/>
        </p:nvSpPr>
        <p:spPr>
          <a:xfrm>
            <a:off x="6043550" y="5643748"/>
            <a:ext cx="262247" cy="472044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TextBox 34"/>
          <p:cNvSpPr txBox="1"/>
          <p:nvPr/>
        </p:nvSpPr>
        <p:spPr>
          <a:xfrm>
            <a:off x="5749637" y="4095997"/>
            <a:ext cx="2133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The value of the argument is tan</a:t>
            </a:r>
            <a:r>
              <a:rPr lang="en-GB" sz="1200" baseline="30000" dirty="0">
                <a:solidFill>
                  <a:srgbClr val="FF0000"/>
                </a:solidFill>
                <a:latin typeface="Comic Sans MS" pitchFamily="66" charset="0"/>
              </a:rPr>
              <a:t>-1</a:t>
            </a:r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(</a:t>
            </a:r>
            <a:r>
              <a:rPr lang="en-GB" sz="1200" baseline="30000" dirty="0">
                <a:solidFill>
                  <a:srgbClr val="FF0000"/>
                </a:solidFill>
                <a:latin typeface="Comic Sans MS" pitchFamily="66" charset="0"/>
              </a:rPr>
              <a:t>opposite</a:t>
            </a:r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/</a:t>
            </a:r>
            <a:r>
              <a:rPr lang="en-GB" sz="1200" baseline="-25000" dirty="0">
                <a:solidFill>
                  <a:srgbClr val="FF0000"/>
                </a:solidFill>
                <a:latin typeface="Comic Sans MS" pitchFamily="66" charset="0"/>
              </a:rPr>
              <a:t>adjacent</a:t>
            </a:r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)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199909" y="4705597"/>
            <a:ext cx="1143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‘Normal tan’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6199909" y="5238997"/>
            <a:ext cx="1828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Calculate the tan part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6189022" y="5748646"/>
            <a:ext cx="164869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Multiply by (x + 3)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7897093" y="6103918"/>
            <a:ext cx="8675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  <a:latin typeface="Comic Sans MS" pitchFamily="66" charset="0"/>
              </a:rPr>
              <a:t>(x &lt; -3)</a:t>
            </a:r>
            <a:endParaRPr lang="en-GB" sz="16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4714087" y="2879893"/>
            <a:ext cx="76200" cy="762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2" name="Straight Connector 41"/>
          <p:cNvCxnSpPr/>
          <p:nvPr/>
        </p:nvCxnSpPr>
        <p:spPr>
          <a:xfrm>
            <a:off x="4702629" y="2956956"/>
            <a:ext cx="1163781" cy="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H="1" flipV="1">
            <a:off x="4714504" y="1757547"/>
            <a:ext cx="3338" cy="1200673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4981700" y="2949362"/>
            <a:ext cx="59182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x + 3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4124697" y="2211113"/>
            <a:ext cx="5998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y + 2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4995158" y="6314505"/>
                <a:ext cx="987629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𝑦</m:t>
                      </m:r>
                      <m:r>
                        <a:rPr lang="en-GB" sz="1200" b="0" i="1" smtClean="0">
                          <a:latin typeface="Cambria Math"/>
                        </a:rPr>
                        <m:t>=−</m:t>
                      </m:r>
                      <m:r>
                        <a:rPr lang="en-US" sz="1200" b="0" i="1" smtClean="0">
                          <a:latin typeface="Cambria Math"/>
                        </a:rPr>
                        <m:t>𝑥</m:t>
                      </m:r>
                      <m:r>
                        <a:rPr lang="en-US" sz="1200" b="0" i="1" smtClean="0">
                          <a:latin typeface="Cambria Math"/>
                        </a:rPr>
                        <m:t>−</m:t>
                      </m:r>
                      <m:r>
                        <a:rPr lang="en-US" sz="1200" b="0" i="0" smtClean="0"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95158" y="6314505"/>
                <a:ext cx="987629" cy="276999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8" name="Arc 47"/>
          <p:cNvSpPr/>
          <p:nvPr/>
        </p:nvSpPr>
        <p:spPr>
          <a:xfrm>
            <a:off x="5839690" y="6092042"/>
            <a:ext cx="264227" cy="378030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TextBox 49"/>
          <p:cNvSpPr txBox="1"/>
          <p:nvPr/>
        </p:nvSpPr>
        <p:spPr>
          <a:xfrm>
            <a:off x="6080166" y="6139543"/>
            <a:ext cx="97377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Subtract 2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8724980" y="6550223"/>
            <a:ext cx="4058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2E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0" y="0"/>
                <a:ext cx="2146026" cy="830997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The locus of points described by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dPr>
                      <m:e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𝑧</m:t>
                        </m:r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−</m:t>
                        </m:r>
                        <m:sSub>
                          <m:sSubPr>
                            <m:ctrlP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𝑧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sz="120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</m:t>
                    </m:r>
                    <m:r>
                      <a:rPr lang="en-US" sz="120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𝑟</m:t>
                    </m:r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is a circle with centre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GB" sz="1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1200" i="1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GB" sz="1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and radius </a:t>
                </a:r>
                <a14:m>
                  <m:oMath xmlns:m="http://schemas.openxmlformats.org/officeDocument/2006/math">
                    <m:r>
                      <a:rPr lang="en-US" sz="1200" i="1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2146026" cy="830997"/>
              </a:xfrm>
              <a:prstGeom prst="rect">
                <a:avLst/>
              </a:prstGeom>
              <a:blipFill>
                <a:blip r:embed="rId12"/>
                <a:stretch>
                  <a:fillRect r="-281" b="-3571"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1" name="Title 1"/>
          <p:cNvSpPr>
            <a:spLocks noGrp="1"/>
          </p:cNvSpPr>
          <p:nvPr>
            <p:ph type="title"/>
          </p:nvPr>
        </p:nvSpPr>
        <p:spPr>
          <a:xfrm>
            <a:off x="619941" y="147412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Argand Diagrams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/>
              <p:cNvSpPr txBox="1"/>
              <p:nvPr/>
            </p:nvSpPr>
            <p:spPr>
              <a:xfrm>
                <a:off x="6940731" y="0"/>
                <a:ext cx="2203269" cy="1015663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The locus of points described by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dPr>
                      <m:e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𝑧</m:t>
                        </m:r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−</m:t>
                        </m:r>
                        <m:sSub>
                          <m:sSubPr>
                            <m:ctrlP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𝑧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sz="120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</m:t>
                    </m:r>
                    <m:d>
                      <m:dPr>
                        <m:begChr m:val="|"/>
                        <m:endChr m:val="|"/>
                        <m:ctrlP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dPr>
                      <m:e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𝑧</m:t>
                        </m:r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−</m:t>
                        </m:r>
                        <m:sSub>
                          <m:sSubPr>
                            <m:ctrlP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𝑧</m:t>
                            </m:r>
                          </m:e>
                          <m:sub>
                            <m:r>
                              <a:rPr lang="en-US" sz="1200" b="0" i="1" smtClean="0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2</m:t>
                            </m:r>
                          </m:sub>
                        </m:sSub>
                      </m:e>
                    </m:d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is the perpendicular bisector of the line segment joining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1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1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GB" sz="12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40731" y="0"/>
                <a:ext cx="2203269" cy="1015663"/>
              </a:xfrm>
              <a:prstGeom prst="rect">
                <a:avLst/>
              </a:prstGeom>
              <a:blipFill>
                <a:blip r:embed="rId13"/>
                <a:stretch>
                  <a:fillRect r="-1644" b="-2339"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3" name="Content Placeholder 2">
            <a:extLst>
              <a:ext uri="{FF2B5EF4-FFF2-40B4-BE49-F238E27FC236}">
                <a16:creationId xmlns:a16="http://schemas.microsoft.com/office/drawing/2014/main" id="{F3299AB1-74CB-45DA-8D6C-D6B189F75B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600200"/>
            <a:ext cx="3429000" cy="48006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anose="030F0702030302020204" pitchFamily="66" charset="0"/>
              </a:rPr>
              <a:t>You can use complex numbers to represent a locus of points on an </a:t>
            </a:r>
            <a:r>
              <a:rPr lang="en-GB" sz="1400" b="1" dirty="0" err="1">
                <a:latin typeface="Comic Sans MS" panose="030F0702030302020204" pitchFamily="66" charset="0"/>
              </a:rPr>
              <a:t>Argand</a:t>
            </a:r>
            <a:r>
              <a:rPr lang="en-GB" sz="1400" b="1" dirty="0">
                <a:latin typeface="Comic Sans MS" panose="030F0702030302020204" pitchFamily="66" charset="0"/>
              </a:rPr>
              <a:t> diagram</a:t>
            </a: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anose="030F0702030302020204" pitchFamily="66" charset="0"/>
              </a:rPr>
              <a:t>If:</a:t>
            </a: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anose="030F0702030302020204" pitchFamily="66" charset="0"/>
              </a:rPr>
              <a:t>Sketch the locus of z on an </a:t>
            </a:r>
            <a:r>
              <a:rPr lang="en-US" sz="1400" dirty="0" err="1">
                <a:latin typeface="Comic Sans MS" panose="030F0702030302020204" pitchFamily="66" charset="0"/>
              </a:rPr>
              <a:t>Argand</a:t>
            </a:r>
            <a:r>
              <a:rPr lang="en-US" sz="1400" dirty="0">
                <a:latin typeface="Comic Sans MS" panose="030F0702030302020204" pitchFamily="66" charset="0"/>
              </a:rPr>
              <a:t> diagram and use an algebraic method to find the equation of the line.</a:t>
            </a:r>
          </a:p>
          <a:p>
            <a:pPr algn="ctr">
              <a:buFont typeface="Wingdings"/>
              <a:buChar char="à"/>
            </a:pPr>
            <a:endParaRPr lang="en-US" sz="1400" dirty="0">
              <a:latin typeface="Comic Sans MS" panose="030F0702030302020204" pitchFamily="66" charset="0"/>
              <a:sym typeface="Wingdings" pitchFamily="2" charset="2"/>
            </a:endParaRPr>
          </a:p>
          <a:p>
            <a:pPr algn="ctr">
              <a:buFont typeface="Wingdings"/>
              <a:buChar char="à"/>
            </a:pPr>
            <a:r>
              <a:rPr lang="en-US" sz="1400" dirty="0">
                <a:latin typeface="Comic Sans MS" panose="030F0702030302020204" pitchFamily="66" charset="0"/>
                <a:sym typeface="Wingdings" pitchFamily="2" charset="2"/>
              </a:rPr>
              <a:t>Start by writing the argument as a subtraction…</a:t>
            </a:r>
          </a:p>
          <a:p>
            <a:pPr algn="ctr">
              <a:buFont typeface="Wingdings"/>
              <a:buChar char="à"/>
            </a:pPr>
            <a:endParaRPr lang="en-US" sz="1400" dirty="0">
              <a:latin typeface="Comic Sans MS" panose="030F0702030302020204" pitchFamily="66" charset="0"/>
              <a:sym typeface="Wingdings" pitchFamily="2" charset="2"/>
            </a:endParaRPr>
          </a:p>
          <a:p>
            <a:pPr algn="ctr">
              <a:buFont typeface="Wingdings"/>
              <a:buChar char="à"/>
            </a:pPr>
            <a:r>
              <a:rPr lang="en-US" sz="1400" dirty="0">
                <a:latin typeface="Comic Sans MS" panose="030F0702030302020204" pitchFamily="66" charset="0"/>
              </a:rPr>
              <a:t>So the line will have to start at      (-3,-2)</a:t>
            </a: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b="1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baseline="-250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">
                <a:extLst>
                  <a:ext uri="{FF2B5EF4-FFF2-40B4-BE49-F238E27FC236}">
                    <a16:creationId xmlns:a16="http://schemas.microsoft.com/office/drawing/2014/main" id="{AA372A65-1062-413F-B2A7-D9B09B0A4E97}"/>
                  </a:ext>
                </a:extLst>
              </p:cNvPr>
              <p:cNvSpPr txBox="1"/>
              <p:nvPr/>
            </p:nvSpPr>
            <p:spPr>
              <a:xfrm>
                <a:off x="1022267" y="2831276"/>
                <a:ext cx="1892762" cy="49705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𝑎𝑟𝑔</m:t>
                      </m:r>
                      <m:r>
                        <a:rPr lang="en-GB" sz="1400" b="0" i="1" smtClean="0">
                          <a:latin typeface="Cambria Math"/>
                        </a:rPr>
                        <m:t>⁡(</m:t>
                      </m:r>
                      <m:r>
                        <a:rPr lang="en-GB" sz="1400" b="0" i="1" smtClean="0">
                          <a:latin typeface="Cambria Math"/>
                        </a:rPr>
                        <m:t>𝑧</m:t>
                      </m:r>
                      <m:r>
                        <a:rPr lang="en-US" sz="1400" b="0" i="1" smtClean="0">
                          <a:latin typeface="Cambria Math"/>
                        </a:rPr>
                        <m:t>+3+2</m:t>
                      </m:r>
                      <m:r>
                        <a:rPr lang="en-US" sz="1400" b="0" i="1" smtClean="0">
                          <a:latin typeface="Cambria Math"/>
                        </a:rPr>
                        <m:t>𝑖</m:t>
                      </m:r>
                      <m:r>
                        <a:rPr lang="en-GB" sz="1400" b="0" i="1" smtClean="0">
                          <a:latin typeface="Cambria Math"/>
                        </a:rPr>
                        <m:t>)=</m:t>
                      </m:r>
                      <m:f>
                        <m:fPr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/>
                            </a:rPr>
                            <m:t>3</m:t>
                          </m:r>
                          <m:r>
                            <a:rPr lang="en-GB" sz="1400" b="0" i="1" smtClean="0">
                              <a:latin typeface="Cambria Math"/>
                              <a:ea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/>
                              <a:ea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54" name="TextBox 5">
                <a:extLst>
                  <a:ext uri="{FF2B5EF4-FFF2-40B4-BE49-F238E27FC236}">
                    <a16:creationId xmlns:a16="http://schemas.microsoft.com/office/drawing/2014/main" id="{AA372A65-1062-413F-B2A7-D9B09B0A4E9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2267" y="2831276"/>
                <a:ext cx="1892762" cy="497059"/>
              </a:xfrm>
              <a:prstGeom prst="rect">
                <a:avLst/>
              </a:prstGeom>
              <a:blipFill>
                <a:blip r:embed="rId14"/>
                <a:stretch>
                  <a:fillRect b="-122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Box 29">
                <a:extLst>
                  <a:ext uri="{FF2B5EF4-FFF2-40B4-BE49-F238E27FC236}">
                    <a16:creationId xmlns:a16="http://schemas.microsoft.com/office/drawing/2014/main" id="{DFF5D0AD-4F0A-4775-B68A-917D09F1CDCC}"/>
                  </a:ext>
                </a:extLst>
              </p:cNvPr>
              <p:cNvSpPr txBox="1"/>
              <p:nvPr/>
            </p:nvSpPr>
            <p:spPr>
              <a:xfrm>
                <a:off x="747947" y="3358145"/>
                <a:ext cx="2174891" cy="49564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𝑎𝑟𝑔</m:t>
                      </m:r>
                      <m:r>
                        <a:rPr lang="en-GB" sz="1400" b="0" i="1" smtClean="0">
                          <a:latin typeface="Cambria Math"/>
                        </a:rPr>
                        <m:t>⁡(</m:t>
                      </m:r>
                      <m:r>
                        <a:rPr lang="en-GB" sz="1400" b="0" i="1" smtClean="0">
                          <a:latin typeface="Cambria Math"/>
                        </a:rPr>
                        <m:t>𝑧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−(−</m:t>
                      </m:r>
                      <m:r>
                        <a:rPr lang="en-US" sz="1400" b="0" i="1" smtClean="0">
                          <a:latin typeface="Cambria Math"/>
                        </a:rPr>
                        <m:t>3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1400" b="0" i="1" smtClean="0">
                          <a:latin typeface="Cambria Math"/>
                        </a:rPr>
                        <m:t>2</m:t>
                      </m:r>
                      <m:r>
                        <a:rPr lang="en-US" sz="1400" b="0" i="1" smtClean="0">
                          <a:latin typeface="Cambria Math"/>
                        </a:rPr>
                        <m:t>𝑖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lang="en-GB" sz="1400" b="0" i="1" smtClean="0">
                          <a:latin typeface="Cambria Math"/>
                        </a:rPr>
                        <m:t>)=</m:t>
                      </m:r>
                      <m:f>
                        <m:fPr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/>
                            </a:rPr>
                            <m:t>3</m:t>
                          </m:r>
                          <m:r>
                            <a:rPr lang="en-GB" sz="1400" b="0" i="1" smtClean="0">
                              <a:latin typeface="Cambria Math"/>
                              <a:ea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/>
                              <a:ea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55" name="TextBox 29">
                <a:extLst>
                  <a:ext uri="{FF2B5EF4-FFF2-40B4-BE49-F238E27FC236}">
                    <a16:creationId xmlns:a16="http://schemas.microsoft.com/office/drawing/2014/main" id="{DFF5D0AD-4F0A-4775-B68A-917D09F1CD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7947" y="3358145"/>
                <a:ext cx="2174891" cy="495649"/>
              </a:xfrm>
              <a:prstGeom prst="rect">
                <a:avLst/>
              </a:prstGeom>
              <a:blipFill>
                <a:blip r:embed="rId15"/>
                <a:stretch>
                  <a:fillRect b="-123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86455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1" grpId="0"/>
      <p:bldP spid="23" grpId="0"/>
      <p:bldP spid="27" grpId="0"/>
      <p:bldP spid="28" grpId="0"/>
      <p:bldP spid="29" grpId="0" animBg="1"/>
      <p:bldP spid="30" grpId="0"/>
      <p:bldP spid="31" grpId="0" animBg="1"/>
      <p:bldP spid="32" grpId="0" animBg="1"/>
      <p:bldP spid="33" grpId="0" animBg="1"/>
      <p:bldP spid="34" grpId="0" animBg="1"/>
      <p:bldP spid="35" grpId="0"/>
      <p:bldP spid="36" grpId="0"/>
      <p:bldP spid="37" grpId="0"/>
      <p:bldP spid="38" grpId="0"/>
      <p:bldP spid="39" grpId="0"/>
      <p:bldP spid="41" grpId="0" animBg="1"/>
      <p:bldP spid="44" grpId="0"/>
      <p:bldP spid="46" grpId="0"/>
      <p:bldP spid="47" grpId="0"/>
      <p:bldP spid="48" grpId="0" animBg="1"/>
      <p:bldP spid="50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DB8E39B-EA44-453A-8CF7-C32DCB1EA9A9}"/>
              </a:ext>
            </a:extLst>
          </p:cNvPr>
          <p:cNvSpPr/>
          <p:nvPr/>
        </p:nvSpPr>
        <p:spPr>
          <a:xfrm>
            <a:off x="2036195" y="2567846"/>
            <a:ext cx="5195974" cy="2100575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en-US" altLang="ja-JP" sz="6600" b="1" dirty="0">
                <a:ln w="38100">
                  <a:solidFill>
                    <a:srgbClr val="7030A0"/>
                  </a:solidFill>
                  <a:prstDash val="solid"/>
                </a:ln>
                <a:solidFill>
                  <a:srgbClr val="00B0F0"/>
                </a:solidFill>
                <a:latin typeface="Javanese Text" panose="02000000000000000000" pitchFamily="2" charset="0"/>
                <a:ea typeface="HGGyoshotai" panose="03000609000000000000" pitchFamily="65" charset="-128"/>
                <a:cs typeface="Segoe UI Black" panose="020B0A02040204020203" pitchFamily="34" charset="0"/>
              </a:rPr>
              <a:t>Teachings for </a:t>
            </a:r>
          </a:p>
          <a:p>
            <a:pPr algn="ctr"/>
            <a:r>
              <a:rPr lang="en-US" altLang="ja-JP" sz="6600" b="1" dirty="0">
                <a:ln w="38100">
                  <a:solidFill>
                    <a:srgbClr val="7030A0"/>
                  </a:solidFill>
                  <a:prstDash val="solid"/>
                </a:ln>
                <a:solidFill>
                  <a:srgbClr val="00B0F0"/>
                </a:solidFill>
                <a:latin typeface="Javanese Text" panose="02000000000000000000" pitchFamily="2" charset="0"/>
                <a:ea typeface="HGGyoshotai" panose="03000609000000000000" pitchFamily="65" charset="-128"/>
                <a:cs typeface="Segoe UI Black" panose="020B0A02040204020203" pitchFamily="34" charset="0"/>
              </a:rPr>
              <a:t>Exercise 2F</a:t>
            </a:r>
            <a:endParaRPr lang="ja-JP" altLang="en-US" sz="6600" b="1" dirty="0">
              <a:ln w="38100">
                <a:solidFill>
                  <a:srgbClr val="7030A0"/>
                </a:solidFill>
                <a:prstDash val="solid"/>
              </a:ln>
              <a:solidFill>
                <a:srgbClr val="00B0F0"/>
              </a:solidFill>
              <a:latin typeface="Javanese Text" panose="02000000000000000000" pitchFamily="2" charset="0"/>
              <a:ea typeface="HGGyoshotai" panose="03000609000000000000" pitchFamily="65" charset="-128"/>
              <a:cs typeface="Segoe UI Black" panose="020B0A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406845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Oval 19"/>
          <p:cNvSpPr>
            <a:spLocks noChangeAspect="1"/>
          </p:cNvSpPr>
          <p:nvPr/>
        </p:nvSpPr>
        <p:spPr>
          <a:xfrm>
            <a:off x="6961871" y="2210615"/>
            <a:ext cx="1080120" cy="1080120"/>
          </a:xfrm>
          <a:prstGeom prst="ellipse">
            <a:avLst/>
          </a:prstGeom>
          <a:solidFill>
            <a:schemeClr val="tx2">
              <a:lumMod val="60000"/>
              <a:lumOff val="40000"/>
              <a:alpha val="75000"/>
            </a:schemeClr>
          </a:solidFill>
          <a:ln w="317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5814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anose="030F0702030302020204" pitchFamily="66" charset="0"/>
              </a:rPr>
              <a:t>You can use complex numbers to represent regions on a </a:t>
            </a:r>
            <a:r>
              <a:rPr lang="en-GB" sz="1400" b="1" dirty="0" err="1">
                <a:latin typeface="Comic Sans MS" panose="030F0702030302020204" pitchFamily="66" charset="0"/>
              </a:rPr>
              <a:t>Argand</a:t>
            </a:r>
            <a:r>
              <a:rPr lang="en-GB" sz="1400" b="1" dirty="0">
                <a:latin typeface="Comic Sans MS" panose="030F0702030302020204" pitchFamily="66" charset="0"/>
              </a:rPr>
              <a:t> diagram</a:t>
            </a: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anose="030F0702030302020204" pitchFamily="66" charset="0"/>
              </a:rPr>
              <a:t>This is very similar to what you have been doing with loci</a:t>
            </a: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anose="030F0702030302020204" pitchFamily="66" charset="0"/>
              </a:rPr>
              <a:t>The only extra part is that once you have drawn the locus representing the point, you need to indicate the area required</a:t>
            </a: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anose="030F0702030302020204" pitchFamily="66" charset="0"/>
              </a:rPr>
              <a:t>Shade on an </a:t>
            </a:r>
            <a:r>
              <a:rPr lang="en-GB" sz="1400" dirty="0" err="1">
                <a:latin typeface="Comic Sans MS" panose="030F0702030302020204" pitchFamily="66" charset="0"/>
              </a:rPr>
              <a:t>Argand</a:t>
            </a:r>
            <a:r>
              <a:rPr lang="en-GB" sz="1400" dirty="0">
                <a:latin typeface="Comic Sans MS" panose="030F0702030302020204" pitchFamily="66" charset="0"/>
              </a:rPr>
              <a:t> diagram the region indicated by:</a:t>
            </a: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anose="030F0702030302020204" pitchFamily="66" charset="0"/>
                <a:sym typeface="Wingdings" panose="05000000000000000000" pitchFamily="2" charset="2"/>
              </a:rPr>
              <a:t> Start with a circle, centre (4,2) and radius 2 units (as 2 is the ‘limit’)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259632" y="4725144"/>
                <a:ext cx="1451230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𝑧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−4−2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𝑖</m:t>
                          </m:r>
                        </m:e>
                      </m:d>
                      <m:r>
                        <a:rPr lang="en-GB" sz="1400" i="1" smtClean="0">
                          <a:latin typeface="Cambria Math"/>
                          <a:ea typeface="Cambria Math"/>
                        </a:rPr>
                        <m:t>≤</m:t>
                      </m:r>
                      <m:r>
                        <a:rPr lang="en-GB" sz="1400" b="0" i="1" smtClean="0">
                          <a:latin typeface="Cambria Math"/>
                          <a:ea typeface="Cambria Math"/>
                        </a:rPr>
                        <m:t>2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9632" y="4725144"/>
                <a:ext cx="1451230" cy="307777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Straight Arrow Connector 6"/>
          <p:cNvCxnSpPr/>
          <p:nvPr/>
        </p:nvCxnSpPr>
        <p:spPr>
          <a:xfrm flipV="1">
            <a:off x="6390389" y="1216325"/>
            <a:ext cx="1785" cy="3429492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8554095" y="3310864"/>
            <a:ext cx="2760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omic Sans MS" pitchFamily="66" charset="0"/>
              </a:rPr>
              <a:t>x</a:t>
            </a:r>
            <a:endParaRPr lang="en-GB" sz="1200" dirty="0">
              <a:latin typeface="Comic Sans MS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049646" y="1078059"/>
            <a:ext cx="26481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omic Sans MS" pitchFamily="66" charset="0"/>
              </a:rPr>
              <a:t>y</a:t>
            </a:r>
            <a:endParaRPr lang="en-GB" sz="1200" dirty="0">
              <a:latin typeface="Comic Sans MS" pitchFamily="66" charset="0"/>
            </a:endParaRPr>
          </a:p>
        </p:txBody>
      </p:sp>
      <p:sp>
        <p:nvSpPr>
          <p:cNvPr id="15" name="Oval 14"/>
          <p:cNvSpPr>
            <a:spLocks noChangeAspect="1"/>
          </p:cNvSpPr>
          <p:nvPr/>
        </p:nvSpPr>
        <p:spPr>
          <a:xfrm>
            <a:off x="6964746" y="2204864"/>
            <a:ext cx="1080120" cy="1080120"/>
          </a:xfrm>
          <a:prstGeom prst="ellipse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/>
          <p:cNvSpPr txBox="1"/>
          <p:nvPr/>
        </p:nvSpPr>
        <p:spPr>
          <a:xfrm>
            <a:off x="4139952" y="4833156"/>
            <a:ext cx="486054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The region we want is where the absolute value of z is </a:t>
            </a:r>
            <a:r>
              <a:rPr lang="en-GB" sz="1400" u="sng" dirty="0">
                <a:solidFill>
                  <a:srgbClr val="FF0000"/>
                </a:solidFill>
                <a:latin typeface="Comic Sans MS" panose="030F0702030302020204" pitchFamily="66" charset="0"/>
              </a:rPr>
              <a:t>less</a:t>
            </a:r>
            <a:r>
              <a:rPr lang="en-GB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 than 2</a:t>
            </a:r>
          </a:p>
          <a:p>
            <a:pPr algn="ctr"/>
            <a:endParaRPr lang="en-GB" sz="14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1400" dirty="0">
                <a:solidFill>
                  <a:srgbClr val="FF0000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 This will be the region </a:t>
            </a:r>
            <a:r>
              <a:rPr lang="en-GB" sz="1400" u="sng" dirty="0">
                <a:solidFill>
                  <a:srgbClr val="FF0000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inside</a:t>
            </a:r>
            <a:r>
              <a:rPr lang="en-GB" sz="1400" dirty="0">
                <a:solidFill>
                  <a:srgbClr val="FF0000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 the circle</a:t>
            </a:r>
            <a:endParaRPr lang="en-GB" sz="14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7432798" y="2672916"/>
            <a:ext cx="152400" cy="152400"/>
            <a:chOff x="3048000" y="5410200"/>
            <a:chExt cx="152400" cy="152400"/>
          </a:xfrm>
        </p:grpSpPr>
        <p:cxnSp>
          <p:nvCxnSpPr>
            <p:cNvPr id="12" name="Straight Connector 11"/>
            <p:cNvCxnSpPr/>
            <p:nvPr/>
          </p:nvCxnSpPr>
          <p:spPr>
            <a:xfrm>
              <a:off x="3048000" y="5410200"/>
              <a:ext cx="1524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flipH="1">
              <a:off x="3048000" y="5410200"/>
              <a:ext cx="1524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TextBox 13"/>
          <p:cNvSpPr txBox="1"/>
          <p:nvPr/>
        </p:nvSpPr>
        <p:spPr>
          <a:xfrm>
            <a:off x="7216774" y="2420888"/>
            <a:ext cx="5760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rgbClr val="FF0000"/>
                </a:solidFill>
                <a:latin typeface="Comic Sans MS" pitchFamily="66" charset="0"/>
              </a:rPr>
              <a:t>(4,2)</a:t>
            </a:r>
            <a:endParaRPr lang="en-GB" sz="11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cxnSp>
        <p:nvCxnSpPr>
          <p:cNvPr id="25" name="Straight Arrow Connector 24"/>
          <p:cNvCxnSpPr/>
          <p:nvPr/>
        </p:nvCxnSpPr>
        <p:spPr>
          <a:xfrm rot="5400000" flipV="1">
            <a:off x="6948231" y="1584387"/>
            <a:ext cx="1785" cy="3429492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48">
                <a:extLst>
                  <a:ext uri="{FF2B5EF4-FFF2-40B4-BE49-F238E27FC236}">
                    <a16:creationId xmlns:a16="http://schemas.microsoft.com/office/drawing/2014/main" id="{B1E44CA1-B150-44CD-8C5E-24FD5BE83DE6}"/>
                  </a:ext>
                </a:extLst>
              </p:cNvPr>
              <p:cNvSpPr txBox="1"/>
              <p:nvPr/>
            </p:nvSpPr>
            <p:spPr>
              <a:xfrm>
                <a:off x="0" y="0"/>
                <a:ext cx="2146026" cy="830997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The locus of points described by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dPr>
                      <m:e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𝑧</m:t>
                        </m:r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−</m:t>
                        </m:r>
                        <m:sSub>
                          <m:sSubPr>
                            <m:ctrlP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𝑧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sz="120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</m:t>
                    </m:r>
                    <m:r>
                      <a:rPr lang="en-US" sz="120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𝑟</m:t>
                    </m:r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is a circle with centre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GB" sz="1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1200" i="1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GB" sz="1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and radius </a:t>
                </a:r>
                <a14:m>
                  <m:oMath xmlns:m="http://schemas.openxmlformats.org/officeDocument/2006/math">
                    <m:r>
                      <a:rPr lang="en-US" sz="1200" i="1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21" name="TextBox 48">
                <a:extLst>
                  <a:ext uri="{FF2B5EF4-FFF2-40B4-BE49-F238E27FC236}">
                    <a16:creationId xmlns:a16="http://schemas.microsoft.com/office/drawing/2014/main" id="{B1E44CA1-B150-44CD-8C5E-24FD5BE83DE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2146026" cy="830997"/>
              </a:xfrm>
              <a:prstGeom prst="rect">
                <a:avLst/>
              </a:prstGeom>
              <a:blipFill>
                <a:blip r:embed="rId4"/>
                <a:stretch>
                  <a:fillRect r="-281" b="-3571"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Title 1">
            <a:extLst>
              <a:ext uri="{FF2B5EF4-FFF2-40B4-BE49-F238E27FC236}">
                <a16:creationId xmlns:a16="http://schemas.microsoft.com/office/drawing/2014/main" id="{3285E3A6-9232-4319-BE52-9BA0C0E07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9941" y="147412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Argand Diagrams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51">
                <a:extLst>
                  <a:ext uri="{FF2B5EF4-FFF2-40B4-BE49-F238E27FC236}">
                    <a16:creationId xmlns:a16="http://schemas.microsoft.com/office/drawing/2014/main" id="{9B66D965-2019-4B4E-8985-7AF262BF6273}"/>
                  </a:ext>
                </a:extLst>
              </p:cNvPr>
              <p:cNvSpPr txBox="1"/>
              <p:nvPr/>
            </p:nvSpPr>
            <p:spPr>
              <a:xfrm>
                <a:off x="6940731" y="0"/>
                <a:ext cx="2203269" cy="1015663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The locus of points described by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dPr>
                      <m:e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𝑧</m:t>
                        </m:r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−</m:t>
                        </m:r>
                        <m:sSub>
                          <m:sSubPr>
                            <m:ctrlP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𝑧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sz="120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</m:t>
                    </m:r>
                    <m:d>
                      <m:dPr>
                        <m:begChr m:val="|"/>
                        <m:endChr m:val="|"/>
                        <m:ctrlP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dPr>
                      <m:e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𝑧</m:t>
                        </m:r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−</m:t>
                        </m:r>
                        <m:sSub>
                          <m:sSubPr>
                            <m:ctrlP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𝑧</m:t>
                            </m:r>
                          </m:e>
                          <m:sub>
                            <m:r>
                              <a:rPr lang="en-US" sz="1200" b="0" i="1" smtClean="0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2</m:t>
                            </m:r>
                          </m:sub>
                        </m:sSub>
                      </m:e>
                    </m:d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is the perpendicular bisector of the line segment joining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1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1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GB" sz="12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3" name="TextBox 51">
                <a:extLst>
                  <a:ext uri="{FF2B5EF4-FFF2-40B4-BE49-F238E27FC236}">
                    <a16:creationId xmlns:a16="http://schemas.microsoft.com/office/drawing/2014/main" id="{9B66D965-2019-4B4E-8985-7AF262BF627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40731" y="0"/>
                <a:ext cx="2203269" cy="1015663"/>
              </a:xfrm>
              <a:prstGeom prst="rect">
                <a:avLst/>
              </a:prstGeom>
              <a:blipFill>
                <a:blip r:embed="rId5"/>
                <a:stretch>
                  <a:fillRect r="-1644" b="-2339"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TextBox 44">
            <a:extLst>
              <a:ext uri="{FF2B5EF4-FFF2-40B4-BE49-F238E27FC236}">
                <a16:creationId xmlns:a16="http://schemas.microsoft.com/office/drawing/2014/main" id="{B964671A-9FB0-4AD2-9FB0-D837B0D05BBB}"/>
              </a:ext>
            </a:extLst>
          </p:cNvPr>
          <p:cNvSpPr txBox="1"/>
          <p:nvPr/>
        </p:nvSpPr>
        <p:spPr>
          <a:xfrm>
            <a:off x="8724980" y="6550223"/>
            <a:ext cx="4058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2F</a:t>
            </a:r>
          </a:p>
        </p:txBody>
      </p:sp>
    </p:spTree>
    <p:extLst>
      <p:ext uri="{BB962C8B-B14F-4D97-AF65-F5344CB8AC3E}">
        <p14:creationId xmlns:p14="http://schemas.microsoft.com/office/powerpoint/2010/main" val="4233522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6" grpId="0"/>
      <p:bldP spid="9" grpId="0"/>
      <p:bldP spid="10" grpId="0"/>
      <p:bldP spid="15" grpId="0" animBg="1"/>
      <p:bldP spid="14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35"/>
          <p:cNvSpPr/>
          <p:nvPr/>
        </p:nvSpPr>
        <p:spPr>
          <a:xfrm>
            <a:off x="5227608" y="1345721"/>
            <a:ext cx="2544792" cy="3381555"/>
          </a:xfrm>
          <a:prstGeom prst="rect">
            <a:avLst/>
          </a:prstGeom>
          <a:solidFill>
            <a:schemeClr val="tx2">
              <a:lumMod val="60000"/>
              <a:lumOff val="40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581400" cy="4525963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anose="030F0702030302020204" pitchFamily="66" charset="0"/>
              </a:rPr>
              <a:t>You can use complex numbers to represent regions on a </a:t>
            </a:r>
            <a:r>
              <a:rPr lang="en-GB" sz="1400" b="1" dirty="0" err="1">
                <a:latin typeface="Comic Sans MS" panose="030F0702030302020204" pitchFamily="66" charset="0"/>
              </a:rPr>
              <a:t>Argand</a:t>
            </a:r>
            <a:r>
              <a:rPr lang="en-GB" sz="1400" b="1" dirty="0">
                <a:latin typeface="Comic Sans MS" panose="030F0702030302020204" pitchFamily="66" charset="0"/>
              </a:rPr>
              <a:t> diagram</a:t>
            </a: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anose="030F0702030302020204" pitchFamily="66" charset="0"/>
              </a:rPr>
              <a:t>This is very similar to what you have been doing with loci</a:t>
            </a: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anose="030F0702030302020204" pitchFamily="66" charset="0"/>
              </a:rPr>
              <a:t>The only extra part is that once you have drawn the locus representing the point, you need to indicate the area required</a:t>
            </a: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anose="030F0702030302020204" pitchFamily="66" charset="0"/>
              </a:rPr>
              <a:t>Shade on an </a:t>
            </a:r>
            <a:r>
              <a:rPr lang="en-GB" sz="1400" dirty="0" err="1">
                <a:latin typeface="Comic Sans MS" panose="030F0702030302020204" pitchFamily="66" charset="0"/>
              </a:rPr>
              <a:t>Argand</a:t>
            </a:r>
            <a:r>
              <a:rPr lang="en-GB" sz="1400" dirty="0">
                <a:latin typeface="Comic Sans MS" panose="030F0702030302020204" pitchFamily="66" charset="0"/>
              </a:rPr>
              <a:t> diagram the region indicated by:</a:t>
            </a: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anose="030F0702030302020204" pitchFamily="66" charset="0"/>
                <a:sym typeface="Wingdings" panose="05000000000000000000" pitchFamily="2" charset="2"/>
              </a:rPr>
              <a:t> Start with the perpendicular bisector between (4,0) and (6,0) as this is the ‘limit’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259632" y="4725144"/>
                <a:ext cx="149329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𝑧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−4</m:t>
                          </m:r>
                        </m:e>
                      </m:d>
                      <m:r>
                        <a:rPr lang="en-GB" sz="1400" b="0" i="1" smtClean="0">
                          <a:latin typeface="Cambria Math"/>
                          <a:ea typeface="Cambria Math"/>
                        </a:rPr>
                        <m:t>&lt;</m:t>
                      </m:r>
                      <m:d>
                        <m:dPr>
                          <m:begChr m:val="|"/>
                          <m:endChr m:val="|"/>
                          <m:ctrlPr>
                            <a:rPr lang="en-GB" sz="140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GB" sz="1400" b="0" i="1" smtClean="0">
                              <a:latin typeface="Cambria Math"/>
                              <a:ea typeface="Cambria Math"/>
                            </a:rPr>
                            <m:t>𝑧</m:t>
                          </m:r>
                          <m:r>
                            <a:rPr lang="en-GB" sz="1400" b="0" i="1" smtClean="0">
                              <a:latin typeface="Cambria Math"/>
                              <a:ea typeface="Cambria Math"/>
                            </a:rPr>
                            <m:t>−6</m:t>
                          </m:r>
                        </m:e>
                      </m: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9632" y="4725144"/>
                <a:ext cx="1493294" cy="307777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/>
          <p:cNvSpPr txBox="1"/>
          <p:nvPr/>
        </p:nvSpPr>
        <p:spPr>
          <a:xfrm>
            <a:off x="7242653" y="3343914"/>
            <a:ext cx="52112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rgbClr val="FF0000"/>
                </a:solidFill>
                <a:latin typeface="Comic Sans MS" pitchFamily="66" charset="0"/>
              </a:rPr>
              <a:t>(4,0)</a:t>
            </a:r>
            <a:endParaRPr lang="en-GB" sz="11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789653" y="3341038"/>
            <a:ext cx="54921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rgbClr val="FF0000"/>
                </a:solidFill>
                <a:latin typeface="Comic Sans MS" pitchFamily="66" charset="0"/>
              </a:rPr>
              <a:t>(6,0)</a:t>
            </a:r>
            <a:endParaRPr lang="en-GB" sz="11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cxnSp>
        <p:nvCxnSpPr>
          <p:cNvPr id="32" name="Straight Connector 31"/>
          <p:cNvCxnSpPr/>
          <p:nvPr/>
        </p:nvCxnSpPr>
        <p:spPr>
          <a:xfrm flipV="1">
            <a:off x="7772400" y="1345721"/>
            <a:ext cx="0" cy="3381555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5923647" y="4903424"/>
                <a:ext cx="149329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𝑧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−4</m:t>
                          </m:r>
                        </m:e>
                      </m:d>
                      <m:r>
                        <a:rPr lang="en-GB" sz="1400" b="0" i="1" smtClean="0">
                          <a:latin typeface="Cambria Math"/>
                          <a:ea typeface="Cambria Math"/>
                        </a:rPr>
                        <m:t>&lt;</m:t>
                      </m:r>
                      <m:d>
                        <m:dPr>
                          <m:begChr m:val="|"/>
                          <m:endChr m:val="|"/>
                          <m:ctrlPr>
                            <a:rPr lang="en-GB" sz="140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GB" sz="1400" b="0" i="1" smtClean="0">
                              <a:latin typeface="Cambria Math"/>
                              <a:ea typeface="Cambria Math"/>
                            </a:rPr>
                            <m:t>𝑧</m:t>
                          </m:r>
                          <m:r>
                            <a:rPr lang="en-GB" sz="1400" b="0" i="1" smtClean="0">
                              <a:latin typeface="Cambria Math"/>
                              <a:ea typeface="Cambria Math"/>
                            </a:rPr>
                            <m:t>−6</m:t>
                          </m:r>
                        </m:e>
                      </m: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23647" y="4903424"/>
                <a:ext cx="1493294" cy="307777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TextBox 34"/>
          <p:cNvSpPr txBox="1"/>
          <p:nvPr/>
        </p:nvSpPr>
        <p:spPr>
          <a:xfrm>
            <a:off x="4321833" y="5262114"/>
            <a:ext cx="460650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The distance to |z – 4| must be </a:t>
            </a:r>
            <a:r>
              <a:rPr lang="en-GB" sz="1400" u="sng" dirty="0">
                <a:solidFill>
                  <a:srgbClr val="FF0000"/>
                </a:solidFill>
                <a:latin typeface="Comic Sans MS" panose="030F0702030302020204" pitchFamily="66" charset="0"/>
              </a:rPr>
              <a:t>less</a:t>
            </a:r>
            <a:r>
              <a:rPr lang="en-GB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 than the distance to |z – 6|</a:t>
            </a:r>
          </a:p>
          <a:p>
            <a:pPr algn="ctr"/>
            <a:endParaRPr lang="en-GB" sz="14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1400" dirty="0">
                <a:solidFill>
                  <a:srgbClr val="FF0000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 Shade the region </a:t>
            </a:r>
            <a:r>
              <a:rPr lang="en-GB" sz="1400" u="sng" dirty="0">
                <a:solidFill>
                  <a:srgbClr val="FF0000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closest</a:t>
            </a:r>
            <a:r>
              <a:rPr lang="en-GB" sz="1400" dirty="0">
                <a:solidFill>
                  <a:srgbClr val="FF0000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 to (4,0)</a:t>
            </a:r>
            <a:endParaRPr lang="en-GB" sz="14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37" name="Straight Arrow Connector 36"/>
          <p:cNvCxnSpPr/>
          <p:nvPr/>
        </p:nvCxnSpPr>
        <p:spPr>
          <a:xfrm flipV="1">
            <a:off x="6390389" y="1216325"/>
            <a:ext cx="1785" cy="3429492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8554095" y="3310864"/>
            <a:ext cx="2760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omic Sans MS" pitchFamily="66" charset="0"/>
              </a:rPr>
              <a:t>x</a:t>
            </a:r>
            <a:endParaRPr lang="en-GB" sz="1200" dirty="0">
              <a:latin typeface="Comic Sans MS" pitchFamily="66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6049646" y="1078059"/>
            <a:ext cx="26481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omic Sans MS" pitchFamily="66" charset="0"/>
              </a:rPr>
              <a:t>y</a:t>
            </a:r>
            <a:endParaRPr lang="en-GB" sz="1200" dirty="0">
              <a:latin typeface="Comic Sans MS" pitchFamily="66" charset="0"/>
            </a:endParaRPr>
          </a:p>
        </p:txBody>
      </p:sp>
      <p:cxnSp>
        <p:nvCxnSpPr>
          <p:cNvPr id="40" name="Straight Arrow Connector 39"/>
          <p:cNvCxnSpPr/>
          <p:nvPr/>
        </p:nvCxnSpPr>
        <p:spPr>
          <a:xfrm rot="5400000" flipV="1">
            <a:off x="6948231" y="1584387"/>
            <a:ext cx="1785" cy="3429492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Group 16"/>
          <p:cNvGrpSpPr/>
          <p:nvPr/>
        </p:nvGrpSpPr>
        <p:grpSpPr>
          <a:xfrm>
            <a:off x="7432798" y="3207753"/>
            <a:ext cx="152400" cy="152400"/>
            <a:chOff x="3048000" y="5410200"/>
            <a:chExt cx="152400" cy="152400"/>
          </a:xfrm>
        </p:grpSpPr>
        <p:cxnSp>
          <p:nvCxnSpPr>
            <p:cNvPr id="18" name="Straight Connector 17"/>
            <p:cNvCxnSpPr/>
            <p:nvPr/>
          </p:nvCxnSpPr>
          <p:spPr>
            <a:xfrm>
              <a:off x="3048000" y="5410200"/>
              <a:ext cx="1524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3048000" y="5410200"/>
              <a:ext cx="1524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" name="Group 26"/>
          <p:cNvGrpSpPr/>
          <p:nvPr/>
        </p:nvGrpSpPr>
        <p:grpSpPr>
          <a:xfrm>
            <a:off x="7970512" y="3210629"/>
            <a:ext cx="152400" cy="152400"/>
            <a:chOff x="3048000" y="5410200"/>
            <a:chExt cx="152400" cy="152400"/>
          </a:xfrm>
        </p:grpSpPr>
        <p:cxnSp>
          <p:nvCxnSpPr>
            <p:cNvPr id="28" name="Straight Connector 27"/>
            <p:cNvCxnSpPr/>
            <p:nvPr/>
          </p:nvCxnSpPr>
          <p:spPr>
            <a:xfrm>
              <a:off x="3048000" y="5410200"/>
              <a:ext cx="1524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flipH="1">
              <a:off x="3048000" y="5410200"/>
              <a:ext cx="1524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48">
                <a:extLst>
                  <a:ext uri="{FF2B5EF4-FFF2-40B4-BE49-F238E27FC236}">
                    <a16:creationId xmlns:a16="http://schemas.microsoft.com/office/drawing/2014/main" id="{B5E31E00-70F6-4FF1-BE16-624379867A1F}"/>
                  </a:ext>
                </a:extLst>
              </p:cNvPr>
              <p:cNvSpPr txBox="1"/>
              <p:nvPr/>
            </p:nvSpPr>
            <p:spPr>
              <a:xfrm>
                <a:off x="0" y="0"/>
                <a:ext cx="2146026" cy="830997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The locus of points described by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dPr>
                      <m:e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𝑧</m:t>
                        </m:r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−</m:t>
                        </m:r>
                        <m:sSub>
                          <m:sSubPr>
                            <m:ctrlP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𝑧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sz="120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</m:t>
                    </m:r>
                    <m:r>
                      <a:rPr lang="en-US" sz="120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𝑟</m:t>
                    </m:r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is a circle with centre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GB" sz="1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1200" i="1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GB" sz="1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and radius </a:t>
                </a:r>
                <a14:m>
                  <m:oMath xmlns:m="http://schemas.openxmlformats.org/officeDocument/2006/math">
                    <m:r>
                      <a:rPr lang="en-US" sz="1200" i="1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25" name="TextBox 48">
                <a:extLst>
                  <a:ext uri="{FF2B5EF4-FFF2-40B4-BE49-F238E27FC236}">
                    <a16:creationId xmlns:a16="http://schemas.microsoft.com/office/drawing/2014/main" id="{B5E31E00-70F6-4FF1-BE16-624379867A1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2146026" cy="830997"/>
              </a:xfrm>
              <a:prstGeom prst="rect">
                <a:avLst/>
              </a:prstGeom>
              <a:blipFill>
                <a:blip r:embed="rId5"/>
                <a:stretch>
                  <a:fillRect r="-281" b="-3571"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Title 1">
            <a:extLst>
              <a:ext uri="{FF2B5EF4-FFF2-40B4-BE49-F238E27FC236}">
                <a16:creationId xmlns:a16="http://schemas.microsoft.com/office/drawing/2014/main" id="{0F62CED5-CB05-4198-8ABA-8696DDE5A8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9941" y="147412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Argand Diagrams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51">
                <a:extLst>
                  <a:ext uri="{FF2B5EF4-FFF2-40B4-BE49-F238E27FC236}">
                    <a16:creationId xmlns:a16="http://schemas.microsoft.com/office/drawing/2014/main" id="{F0506972-3E05-4D09-84F0-EE15536D87B1}"/>
                  </a:ext>
                </a:extLst>
              </p:cNvPr>
              <p:cNvSpPr txBox="1"/>
              <p:nvPr/>
            </p:nvSpPr>
            <p:spPr>
              <a:xfrm>
                <a:off x="6940731" y="0"/>
                <a:ext cx="2203269" cy="1015663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The locus of points described by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dPr>
                      <m:e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𝑧</m:t>
                        </m:r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−</m:t>
                        </m:r>
                        <m:sSub>
                          <m:sSubPr>
                            <m:ctrlP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𝑧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sz="120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</m:t>
                    </m:r>
                    <m:d>
                      <m:dPr>
                        <m:begChr m:val="|"/>
                        <m:endChr m:val="|"/>
                        <m:ctrlP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dPr>
                      <m:e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𝑧</m:t>
                        </m:r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−</m:t>
                        </m:r>
                        <m:sSub>
                          <m:sSubPr>
                            <m:ctrlP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𝑧</m:t>
                            </m:r>
                          </m:e>
                          <m:sub>
                            <m:r>
                              <a:rPr lang="en-US" sz="1200" b="0" i="1" smtClean="0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2</m:t>
                            </m:r>
                          </m:sub>
                        </m:sSub>
                      </m:e>
                    </m:d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is the perpendicular bisector of the line segment joining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1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1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GB" sz="12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1" name="TextBox 51">
                <a:extLst>
                  <a:ext uri="{FF2B5EF4-FFF2-40B4-BE49-F238E27FC236}">
                    <a16:creationId xmlns:a16="http://schemas.microsoft.com/office/drawing/2014/main" id="{F0506972-3E05-4D09-84F0-EE15536D87B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40731" y="0"/>
                <a:ext cx="2203269" cy="1015663"/>
              </a:xfrm>
              <a:prstGeom prst="rect">
                <a:avLst/>
              </a:prstGeom>
              <a:blipFill>
                <a:blip r:embed="rId6"/>
                <a:stretch>
                  <a:fillRect r="-1644" b="-2339"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TextBox 44">
            <a:extLst>
              <a:ext uri="{FF2B5EF4-FFF2-40B4-BE49-F238E27FC236}">
                <a16:creationId xmlns:a16="http://schemas.microsoft.com/office/drawing/2014/main" id="{C28937A3-563E-46D8-BB8D-84E8BE3BCE2D}"/>
              </a:ext>
            </a:extLst>
          </p:cNvPr>
          <p:cNvSpPr txBox="1"/>
          <p:nvPr/>
        </p:nvSpPr>
        <p:spPr>
          <a:xfrm>
            <a:off x="8724980" y="6550223"/>
            <a:ext cx="4058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2F</a:t>
            </a:r>
          </a:p>
        </p:txBody>
      </p:sp>
    </p:spTree>
    <p:extLst>
      <p:ext uri="{BB962C8B-B14F-4D97-AF65-F5344CB8AC3E}">
        <p14:creationId xmlns:p14="http://schemas.microsoft.com/office/powerpoint/2010/main" val="20404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6" grpId="0"/>
      <p:bldP spid="20" grpId="0"/>
      <p:bldP spid="30" grpId="0"/>
      <p:bldP spid="34" grpId="0"/>
      <p:bldP spid="38" grpId="0"/>
      <p:bldP spid="39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Isosceles Triangle 15"/>
          <p:cNvSpPr/>
          <p:nvPr/>
        </p:nvSpPr>
        <p:spPr>
          <a:xfrm>
            <a:off x="6961171" y="1173193"/>
            <a:ext cx="1652130" cy="1578634"/>
          </a:xfrm>
          <a:custGeom>
            <a:avLst/>
            <a:gdLst>
              <a:gd name="connsiteX0" fmla="*/ 0 w 1060704"/>
              <a:gd name="connsiteY0" fmla="*/ 914400 h 914400"/>
              <a:gd name="connsiteX1" fmla="*/ 530352 w 1060704"/>
              <a:gd name="connsiteY1" fmla="*/ 0 h 914400"/>
              <a:gd name="connsiteX2" fmla="*/ 1060704 w 1060704"/>
              <a:gd name="connsiteY2" fmla="*/ 914400 h 914400"/>
              <a:gd name="connsiteX3" fmla="*/ 0 w 1060704"/>
              <a:gd name="connsiteY3" fmla="*/ 914400 h 914400"/>
              <a:gd name="connsiteX0" fmla="*/ 0 w 965813"/>
              <a:gd name="connsiteY0" fmla="*/ 914400 h 1388852"/>
              <a:gd name="connsiteX1" fmla="*/ 530352 w 965813"/>
              <a:gd name="connsiteY1" fmla="*/ 0 h 1388852"/>
              <a:gd name="connsiteX2" fmla="*/ 965813 w 965813"/>
              <a:gd name="connsiteY2" fmla="*/ 1388852 h 1388852"/>
              <a:gd name="connsiteX3" fmla="*/ 0 w 965813"/>
              <a:gd name="connsiteY3" fmla="*/ 914400 h 1388852"/>
              <a:gd name="connsiteX0" fmla="*/ 0 w 3049265"/>
              <a:gd name="connsiteY0" fmla="*/ 0 h 474453"/>
              <a:gd name="connsiteX1" fmla="*/ 3049265 w 3049265"/>
              <a:gd name="connsiteY1" fmla="*/ 474453 h 474453"/>
              <a:gd name="connsiteX2" fmla="*/ 965813 w 3049265"/>
              <a:gd name="connsiteY2" fmla="*/ 474452 h 474453"/>
              <a:gd name="connsiteX3" fmla="*/ 0 w 3049265"/>
              <a:gd name="connsiteY3" fmla="*/ 0 h 474453"/>
              <a:gd name="connsiteX0" fmla="*/ 1354692 w 2083452"/>
              <a:gd name="connsiteY0" fmla="*/ 0 h 1656272"/>
              <a:gd name="connsiteX1" fmla="*/ 2083452 w 2083452"/>
              <a:gd name="connsiteY1" fmla="*/ 1656272 h 1656272"/>
              <a:gd name="connsiteX2" fmla="*/ 0 w 2083452"/>
              <a:gd name="connsiteY2" fmla="*/ 1656271 h 1656272"/>
              <a:gd name="connsiteX3" fmla="*/ 1354692 w 2083452"/>
              <a:gd name="connsiteY3" fmla="*/ 0 h 1656272"/>
              <a:gd name="connsiteX0" fmla="*/ 1475461 w 2204221"/>
              <a:gd name="connsiteY0" fmla="*/ 0 h 1716656"/>
              <a:gd name="connsiteX1" fmla="*/ 2204221 w 2204221"/>
              <a:gd name="connsiteY1" fmla="*/ 1656272 h 1716656"/>
              <a:gd name="connsiteX2" fmla="*/ 0 w 2204221"/>
              <a:gd name="connsiteY2" fmla="*/ 1716656 h 1716656"/>
              <a:gd name="connsiteX3" fmla="*/ 1475461 w 2204221"/>
              <a:gd name="connsiteY3" fmla="*/ 0 h 1716656"/>
              <a:gd name="connsiteX0" fmla="*/ 1475461 w 2186968"/>
              <a:gd name="connsiteY0" fmla="*/ 0 h 1725283"/>
              <a:gd name="connsiteX1" fmla="*/ 2186968 w 2186968"/>
              <a:gd name="connsiteY1" fmla="*/ 1725283 h 1725283"/>
              <a:gd name="connsiteX2" fmla="*/ 0 w 2186968"/>
              <a:gd name="connsiteY2" fmla="*/ 1716656 h 1725283"/>
              <a:gd name="connsiteX3" fmla="*/ 1475461 w 2186968"/>
              <a:gd name="connsiteY3" fmla="*/ 0 h 1725283"/>
              <a:gd name="connsiteX0" fmla="*/ 1415076 w 2186968"/>
              <a:gd name="connsiteY0" fmla="*/ 0 h 1759788"/>
              <a:gd name="connsiteX1" fmla="*/ 2186968 w 2186968"/>
              <a:gd name="connsiteY1" fmla="*/ 1759788 h 1759788"/>
              <a:gd name="connsiteX2" fmla="*/ 0 w 2186968"/>
              <a:gd name="connsiteY2" fmla="*/ 1751161 h 1759788"/>
              <a:gd name="connsiteX3" fmla="*/ 1415076 w 2186968"/>
              <a:gd name="connsiteY3" fmla="*/ 0 h 1759788"/>
              <a:gd name="connsiteX0" fmla="*/ 1277053 w 2186968"/>
              <a:gd name="connsiteY0" fmla="*/ 0 h 1587260"/>
              <a:gd name="connsiteX1" fmla="*/ 2186968 w 2186968"/>
              <a:gd name="connsiteY1" fmla="*/ 1587260 h 1587260"/>
              <a:gd name="connsiteX2" fmla="*/ 0 w 2186968"/>
              <a:gd name="connsiteY2" fmla="*/ 1578633 h 1587260"/>
              <a:gd name="connsiteX3" fmla="*/ 1277053 w 2186968"/>
              <a:gd name="connsiteY3" fmla="*/ 0 h 1587260"/>
              <a:gd name="connsiteX0" fmla="*/ 1277053 w 1652130"/>
              <a:gd name="connsiteY0" fmla="*/ 0 h 1578634"/>
              <a:gd name="connsiteX1" fmla="*/ 1652130 w 1652130"/>
              <a:gd name="connsiteY1" fmla="*/ 1578634 h 1578634"/>
              <a:gd name="connsiteX2" fmla="*/ 0 w 1652130"/>
              <a:gd name="connsiteY2" fmla="*/ 1578633 h 1578634"/>
              <a:gd name="connsiteX3" fmla="*/ 1277053 w 1652130"/>
              <a:gd name="connsiteY3" fmla="*/ 0 h 15786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52130" h="1578634">
                <a:moveTo>
                  <a:pt x="1277053" y="0"/>
                </a:moveTo>
                <a:lnTo>
                  <a:pt x="1652130" y="1578634"/>
                </a:lnTo>
                <a:lnTo>
                  <a:pt x="0" y="1578633"/>
                </a:lnTo>
                <a:lnTo>
                  <a:pt x="1277053" y="0"/>
                </a:lnTo>
                <a:close/>
              </a:path>
            </a:pathLst>
          </a:custGeom>
          <a:solidFill>
            <a:schemeClr val="tx2">
              <a:lumMod val="60000"/>
              <a:lumOff val="40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5814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anose="030F0702030302020204" pitchFamily="66" charset="0"/>
              </a:rPr>
              <a:t>You can use complex numbers to represent regions on a </a:t>
            </a:r>
            <a:r>
              <a:rPr lang="en-GB" sz="1400" b="1" dirty="0" err="1">
                <a:latin typeface="Comic Sans MS" panose="030F0702030302020204" pitchFamily="66" charset="0"/>
              </a:rPr>
              <a:t>Argand</a:t>
            </a:r>
            <a:r>
              <a:rPr lang="en-GB" sz="1400" b="1" dirty="0">
                <a:latin typeface="Comic Sans MS" panose="030F0702030302020204" pitchFamily="66" charset="0"/>
              </a:rPr>
              <a:t> diagram</a:t>
            </a: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anose="030F0702030302020204" pitchFamily="66" charset="0"/>
              </a:rPr>
              <a:t>This is very similar to what you have been doing with loci</a:t>
            </a: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anose="030F0702030302020204" pitchFamily="66" charset="0"/>
              </a:rPr>
              <a:t>The only extra part is that once you have drawn the locus representing the point, you need to indicate the area required</a:t>
            </a: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anose="030F0702030302020204" pitchFamily="66" charset="0"/>
              </a:rPr>
              <a:t>Shade on an </a:t>
            </a:r>
            <a:r>
              <a:rPr lang="en-GB" sz="1400" dirty="0" err="1">
                <a:latin typeface="Comic Sans MS" panose="030F0702030302020204" pitchFamily="66" charset="0"/>
              </a:rPr>
              <a:t>Argand</a:t>
            </a:r>
            <a:r>
              <a:rPr lang="en-GB" sz="1400" dirty="0">
                <a:latin typeface="Comic Sans MS" panose="030F0702030302020204" pitchFamily="66" charset="0"/>
              </a:rPr>
              <a:t> diagram the region indicated by:</a:t>
            </a: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anose="030F0702030302020204" pitchFamily="66" charset="0"/>
                <a:sym typeface="Wingdings" panose="05000000000000000000" pitchFamily="2" charset="2"/>
              </a:rPr>
              <a:t> Start by drawing the limits of the argument from the point (2,2)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931828" y="4682012"/>
                <a:ext cx="2184188" cy="4583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i="1" smtClean="0">
                          <a:latin typeface="Cambria Math"/>
                        </a:rPr>
                        <m:t>0</m:t>
                      </m:r>
                      <m:r>
                        <a:rPr lang="en-GB" sz="1400" i="1" smtClean="0">
                          <a:latin typeface="Cambria Math"/>
                          <a:ea typeface="Cambria Math"/>
                        </a:rPr>
                        <m:t>≤</m:t>
                      </m:r>
                      <m:r>
                        <a:rPr lang="en-GB" sz="1400" b="0" i="1" smtClean="0">
                          <a:latin typeface="Cambria Math"/>
                          <a:ea typeface="Cambria Math"/>
                        </a:rPr>
                        <m:t>𝑎𝑟𝑔</m:t>
                      </m:r>
                      <m:d>
                        <m:dPr>
                          <m:ctrlPr>
                            <a:rPr lang="en-GB" sz="14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GB" sz="1400" b="0" i="1" smtClean="0">
                              <a:latin typeface="Cambria Math"/>
                              <a:ea typeface="Cambria Math"/>
                            </a:rPr>
                            <m:t>𝑧</m:t>
                          </m:r>
                          <m:r>
                            <a:rPr lang="en-GB" sz="1400" b="0" i="1" smtClean="0">
                              <a:latin typeface="Cambria Math"/>
                              <a:ea typeface="Cambria Math"/>
                            </a:rPr>
                            <m:t>−2−2</m:t>
                          </m:r>
                          <m:r>
                            <a:rPr lang="en-GB" sz="1400" b="0" i="1" smtClean="0">
                              <a:latin typeface="Cambria Math"/>
                              <a:ea typeface="Cambria Math"/>
                            </a:rPr>
                            <m:t>𝑖</m:t>
                          </m:r>
                        </m:e>
                      </m:d>
                      <m:r>
                        <a:rPr lang="en-GB" sz="1400" b="0" i="1" smtClean="0">
                          <a:latin typeface="Cambria Math"/>
                          <a:ea typeface="Cambria Math"/>
                        </a:rPr>
                        <m:t>≤</m:t>
                      </m:r>
                      <m:f>
                        <m:fPr>
                          <m:ctrlPr>
                            <a:rPr lang="en-GB" sz="14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GB" sz="1400" b="0" i="1" smtClean="0">
                              <a:latin typeface="Cambria Math"/>
                              <a:ea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GB" sz="1400" b="0" i="1" smtClean="0">
                              <a:latin typeface="Cambria Math"/>
                              <a:ea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1828" y="4682012"/>
                <a:ext cx="2184188" cy="458395"/>
              </a:xfrm>
              <a:prstGeom prst="rect">
                <a:avLst/>
              </a:prstGeom>
              <a:blipFill rotWithShape="1">
                <a:blip r:embed="rId3"/>
                <a:stretch>
                  <a:fillRect b="-1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/>
          <p:cNvSpPr txBox="1"/>
          <p:nvPr/>
        </p:nvSpPr>
        <p:spPr>
          <a:xfrm>
            <a:off x="6716441" y="2826330"/>
            <a:ext cx="52112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rgbClr val="FF0000"/>
                </a:solidFill>
                <a:latin typeface="Comic Sans MS" pitchFamily="66" charset="0"/>
              </a:rPr>
              <a:t>(2,2)</a:t>
            </a:r>
            <a:endParaRPr lang="en-GB" sz="11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235569" y="4822167"/>
            <a:ext cx="460650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The argument must be between these two values</a:t>
            </a:r>
          </a:p>
          <a:p>
            <a:pPr algn="ctr"/>
            <a:endParaRPr lang="en-GB" sz="14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1400" dirty="0">
                <a:solidFill>
                  <a:srgbClr val="FF0000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 Shade the region </a:t>
            </a:r>
            <a:r>
              <a:rPr lang="en-GB" sz="1400" u="sng" dirty="0">
                <a:solidFill>
                  <a:srgbClr val="FF0000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between</a:t>
            </a:r>
            <a:r>
              <a:rPr lang="en-GB" sz="1400" dirty="0">
                <a:solidFill>
                  <a:srgbClr val="FF0000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 the two arguments</a:t>
            </a:r>
            <a:endParaRPr lang="en-GB" sz="14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grpSp>
        <p:nvGrpSpPr>
          <p:cNvPr id="26" name="Group 25"/>
          <p:cNvGrpSpPr/>
          <p:nvPr/>
        </p:nvGrpSpPr>
        <p:grpSpPr>
          <a:xfrm>
            <a:off x="6880707" y="2672915"/>
            <a:ext cx="152400" cy="152400"/>
            <a:chOff x="3048000" y="5410200"/>
            <a:chExt cx="152400" cy="152400"/>
          </a:xfrm>
        </p:grpSpPr>
        <p:cxnSp>
          <p:nvCxnSpPr>
            <p:cNvPr id="31" name="Straight Connector 30"/>
            <p:cNvCxnSpPr/>
            <p:nvPr/>
          </p:nvCxnSpPr>
          <p:spPr>
            <a:xfrm>
              <a:off x="3048000" y="5410200"/>
              <a:ext cx="1524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flipH="1">
              <a:off x="3048000" y="5410200"/>
              <a:ext cx="1524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7" name="Straight Arrow Connector 36"/>
          <p:cNvCxnSpPr/>
          <p:nvPr/>
        </p:nvCxnSpPr>
        <p:spPr>
          <a:xfrm flipV="1">
            <a:off x="6390389" y="1216325"/>
            <a:ext cx="1785" cy="3429492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8554095" y="3310864"/>
            <a:ext cx="2760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omic Sans MS" pitchFamily="66" charset="0"/>
              </a:rPr>
              <a:t>x</a:t>
            </a:r>
            <a:endParaRPr lang="en-GB" sz="1200" dirty="0">
              <a:latin typeface="Comic Sans MS" pitchFamily="66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6049646" y="1078059"/>
            <a:ext cx="26481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omic Sans MS" pitchFamily="66" charset="0"/>
              </a:rPr>
              <a:t>y</a:t>
            </a:r>
            <a:endParaRPr lang="en-GB" sz="1200" dirty="0">
              <a:latin typeface="Comic Sans MS" pitchFamily="66" charset="0"/>
            </a:endParaRPr>
          </a:p>
        </p:txBody>
      </p:sp>
      <p:cxnSp>
        <p:nvCxnSpPr>
          <p:cNvPr id="40" name="Straight Arrow Connector 39"/>
          <p:cNvCxnSpPr/>
          <p:nvPr/>
        </p:nvCxnSpPr>
        <p:spPr>
          <a:xfrm rot="5400000" flipV="1">
            <a:off x="6948231" y="1584387"/>
            <a:ext cx="1785" cy="3429492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Arc 13"/>
          <p:cNvSpPr/>
          <p:nvPr/>
        </p:nvSpPr>
        <p:spPr>
          <a:xfrm>
            <a:off x="6392174" y="2286000"/>
            <a:ext cx="914400" cy="914400"/>
          </a:xfrm>
          <a:prstGeom prst="arc">
            <a:avLst>
              <a:gd name="adj1" fmla="val 19228642"/>
              <a:gd name="adj2" fmla="val 21585748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2" name="Straight Connector 31"/>
          <p:cNvCxnSpPr/>
          <p:nvPr/>
        </p:nvCxnSpPr>
        <p:spPr>
          <a:xfrm>
            <a:off x="6961517" y="2751827"/>
            <a:ext cx="1621766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H="1">
            <a:off x="6950014" y="1199072"/>
            <a:ext cx="1245080" cy="1549879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7250501" y="2355011"/>
                <a:ext cx="312906" cy="3824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1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100" b="1" i="1" smtClean="0">
                              <a:latin typeface="Cambria Math"/>
                              <a:ea typeface="Cambria Math"/>
                            </a:rPr>
                            <m:t>𝝅</m:t>
                          </m:r>
                        </m:num>
                        <m:den>
                          <m:r>
                            <a:rPr lang="en-GB" sz="1100" b="1" i="1" smtClean="0">
                              <a:latin typeface="Cambria Math"/>
                            </a:rPr>
                            <m:t>𝟒</m:t>
                          </m:r>
                        </m:den>
                      </m:f>
                    </m:oMath>
                  </m:oMathPara>
                </a14:m>
                <a:endParaRPr lang="en-GB" sz="1100" b="1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50501" y="2355011"/>
                <a:ext cx="312906" cy="382477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48">
                <a:extLst>
                  <a:ext uri="{FF2B5EF4-FFF2-40B4-BE49-F238E27FC236}">
                    <a16:creationId xmlns:a16="http://schemas.microsoft.com/office/drawing/2014/main" id="{F98CE003-7B5A-4100-BBE3-118DEA063E8E}"/>
                  </a:ext>
                </a:extLst>
              </p:cNvPr>
              <p:cNvSpPr txBox="1"/>
              <p:nvPr/>
            </p:nvSpPr>
            <p:spPr>
              <a:xfrm>
                <a:off x="0" y="0"/>
                <a:ext cx="2146026" cy="830997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The locus of points described by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dPr>
                      <m:e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𝑧</m:t>
                        </m:r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−</m:t>
                        </m:r>
                        <m:sSub>
                          <m:sSubPr>
                            <m:ctrlP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𝑧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sz="120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</m:t>
                    </m:r>
                    <m:r>
                      <a:rPr lang="en-US" sz="120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𝑟</m:t>
                    </m:r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is a circle with centre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GB" sz="1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1200" i="1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GB" sz="1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and radius </a:t>
                </a:r>
                <a14:m>
                  <m:oMath xmlns:m="http://schemas.openxmlformats.org/officeDocument/2006/math">
                    <m:r>
                      <a:rPr lang="en-US" sz="1200" i="1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23" name="TextBox 48">
                <a:extLst>
                  <a:ext uri="{FF2B5EF4-FFF2-40B4-BE49-F238E27FC236}">
                    <a16:creationId xmlns:a16="http://schemas.microsoft.com/office/drawing/2014/main" id="{F98CE003-7B5A-4100-BBE3-118DEA063E8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2146026" cy="830997"/>
              </a:xfrm>
              <a:prstGeom prst="rect">
                <a:avLst/>
              </a:prstGeom>
              <a:blipFill>
                <a:blip r:embed="rId5"/>
                <a:stretch>
                  <a:fillRect r="-281" b="-3571"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Title 1">
            <a:extLst>
              <a:ext uri="{FF2B5EF4-FFF2-40B4-BE49-F238E27FC236}">
                <a16:creationId xmlns:a16="http://schemas.microsoft.com/office/drawing/2014/main" id="{299CD386-FFE5-4302-97D9-F19FD38E3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9941" y="147412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Argand Diagrams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51">
                <a:extLst>
                  <a:ext uri="{FF2B5EF4-FFF2-40B4-BE49-F238E27FC236}">
                    <a16:creationId xmlns:a16="http://schemas.microsoft.com/office/drawing/2014/main" id="{A176F78F-3B0C-4276-8F9C-C0546BC91D84}"/>
                  </a:ext>
                </a:extLst>
              </p:cNvPr>
              <p:cNvSpPr txBox="1"/>
              <p:nvPr/>
            </p:nvSpPr>
            <p:spPr>
              <a:xfrm>
                <a:off x="6940731" y="0"/>
                <a:ext cx="2203269" cy="1015663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The locus of points described by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dPr>
                      <m:e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𝑧</m:t>
                        </m:r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−</m:t>
                        </m:r>
                        <m:sSub>
                          <m:sSubPr>
                            <m:ctrlP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𝑧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sz="120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</m:t>
                    </m:r>
                    <m:d>
                      <m:dPr>
                        <m:begChr m:val="|"/>
                        <m:endChr m:val="|"/>
                        <m:ctrlP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dPr>
                      <m:e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𝑧</m:t>
                        </m:r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−</m:t>
                        </m:r>
                        <m:sSub>
                          <m:sSubPr>
                            <m:ctrlP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𝑧</m:t>
                            </m:r>
                          </m:e>
                          <m:sub>
                            <m:r>
                              <a:rPr lang="en-US" sz="1200" b="0" i="1" smtClean="0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2</m:t>
                            </m:r>
                          </m:sub>
                        </m:sSub>
                      </m:e>
                    </m:d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is the perpendicular bisector of the line segment joining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1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1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GB" sz="12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5" name="TextBox 51">
                <a:extLst>
                  <a:ext uri="{FF2B5EF4-FFF2-40B4-BE49-F238E27FC236}">
                    <a16:creationId xmlns:a16="http://schemas.microsoft.com/office/drawing/2014/main" id="{A176F78F-3B0C-4276-8F9C-C0546BC91D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40731" y="0"/>
                <a:ext cx="2203269" cy="1015663"/>
              </a:xfrm>
              <a:prstGeom prst="rect">
                <a:avLst/>
              </a:prstGeom>
              <a:blipFill>
                <a:blip r:embed="rId6"/>
                <a:stretch>
                  <a:fillRect r="-1644" b="-2339"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TextBox 44">
            <a:extLst>
              <a:ext uri="{FF2B5EF4-FFF2-40B4-BE49-F238E27FC236}">
                <a16:creationId xmlns:a16="http://schemas.microsoft.com/office/drawing/2014/main" id="{F4488270-7626-486B-A7A1-50F2DEE7DC42}"/>
              </a:ext>
            </a:extLst>
          </p:cNvPr>
          <p:cNvSpPr txBox="1"/>
          <p:nvPr/>
        </p:nvSpPr>
        <p:spPr>
          <a:xfrm>
            <a:off x="8724980" y="6550223"/>
            <a:ext cx="4058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2F</a:t>
            </a:r>
          </a:p>
        </p:txBody>
      </p:sp>
    </p:spTree>
    <p:extLst>
      <p:ext uri="{BB962C8B-B14F-4D97-AF65-F5344CB8AC3E}">
        <p14:creationId xmlns:p14="http://schemas.microsoft.com/office/powerpoint/2010/main" val="3878874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6" grpId="0"/>
      <p:bldP spid="20" grpId="0"/>
      <p:bldP spid="38" grpId="0"/>
      <p:bldP spid="39" grpId="0"/>
      <p:bldP spid="14" grpId="0" animBg="1"/>
      <p:bldP spid="15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Isosceles Triangle 15"/>
          <p:cNvSpPr/>
          <p:nvPr/>
        </p:nvSpPr>
        <p:spPr>
          <a:xfrm>
            <a:off x="6961171" y="1173193"/>
            <a:ext cx="1652130" cy="1578634"/>
          </a:xfrm>
          <a:custGeom>
            <a:avLst/>
            <a:gdLst>
              <a:gd name="connsiteX0" fmla="*/ 0 w 1060704"/>
              <a:gd name="connsiteY0" fmla="*/ 914400 h 914400"/>
              <a:gd name="connsiteX1" fmla="*/ 530352 w 1060704"/>
              <a:gd name="connsiteY1" fmla="*/ 0 h 914400"/>
              <a:gd name="connsiteX2" fmla="*/ 1060704 w 1060704"/>
              <a:gd name="connsiteY2" fmla="*/ 914400 h 914400"/>
              <a:gd name="connsiteX3" fmla="*/ 0 w 1060704"/>
              <a:gd name="connsiteY3" fmla="*/ 914400 h 914400"/>
              <a:gd name="connsiteX0" fmla="*/ 0 w 965813"/>
              <a:gd name="connsiteY0" fmla="*/ 914400 h 1388852"/>
              <a:gd name="connsiteX1" fmla="*/ 530352 w 965813"/>
              <a:gd name="connsiteY1" fmla="*/ 0 h 1388852"/>
              <a:gd name="connsiteX2" fmla="*/ 965813 w 965813"/>
              <a:gd name="connsiteY2" fmla="*/ 1388852 h 1388852"/>
              <a:gd name="connsiteX3" fmla="*/ 0 w 965813"/>
              <a:gd name="connsiteY3" fmla="*/ 914400 h 1388852"/>
              <a:gd name="connsiteX0" fmla="*/ 0 w 3049265"/>
              <a:gd name="connsiteY0" fmla="*/ 0 h 474453"/>
              <a:gd name="connsiteX1" fmla="*/ 3049265 w 3049265"/>
              <a:gd name="connsiteY1" fmla="*/ 474453 h 474453"/>
              <a:gd name="connsiteX2" fmla="*/ 965813 w 3049265"/>
              <a:gd name="connsiteY2" fmla="*/ 474452 h 474453"/>
              <a:gd name="connsiteX3" fmla="*/ 0 w 3049265"/>
              <a:gd name="connsiteY3" fmla="*/ 0 h 474453"/>
              <a:gd name="connsiteX0" fmla="*/ 1354692 w 2083452"/>
              <a:gd name="connsiteY0" fmla="*/ 0 h 1656272"/>
              <a:gd name="connsiteX1" fmla="*/ 2083452 w 2083452"/>
              <a:gd name="connsiteY1" fmla="*/ 1656272 h 1656272"/>
              <a:gd name="connsiteX2" fmla="*/ 0 w 2083452"/>
              <a:gd name="connsiteY2" fmla="*/ 1656271 h 1656272"/>
              <a:gd name="connsiteX3" fmla="*/ 1354692 w 2083452"/>
              <a:gd name="connsiteY3" fmla="*/ 0 h 1656272"/>
              <a:gd name="connsiteX0" fmla="*/ 1475461 w 2204221"/>
              <a:gd name="connsiteY0" fmla="*/ 0 h 1716656"/>
              <a:gd name="connsiteX1" fmla="*/ 2204221 w 2204221"/>
              <a:gd name="connsiteY1" fmla="*/ 1656272 h 1716656"/>
              <a:gd name="connsiteX2" fmla="*/ 0 w 2204221"/>
              <a:gd name="connsiteY2" fmla="*/ 1716656 h 1716656"/>
              <a:gd name="connsiteX3" fmla="*/ 1475461 w 2204221"/>
              <a:gd name="connsiteY3" fmla="*/ 0 h 1716656"/>
              <a:gd name="connsiteX0" fmla="*/ 1475461 w 2186968"/>
              <a:gd name="connsiteY0" fmla="*/ 0 h 1725283"/>
              <a:gd name="connsiteX1" fmla="*/ 2186968 w 2186968"/>
              <a:gd name="connsiteY1" fmla="*/ 1725283 h 1725283"/>
              <a:gd name="connsiteX2" fmla="*/ 0 w 2186968"/>
              <a:gd name="connsiteY2" fmla="*/ 1716656 h 1725283"/>
              <a:gd name="connsiteX3" fmla="*/ 1475461 w 2186968"/>
              <a:gd name="connsiteY3" fmla="*/ 0 h 1725283"/>
              <a:gd name="connsiteX0" fmla="*/ 1415076 w 2186968"/>
              <a:gd name="connsiteY0" fmla="*/ 0 h 1759788"/>
              <a:gd name="connsiteX1" fmla="*/ 2186968 w 2186968"/>
              <a:gd name="connsiteY1" fmla="*/ 1759788 h 1759788"/>
              <a:gd name="connsiteX2" fmla="*/ 0 w 2186968"/>
              <a:gd name="connsiteY2" fmla="*/ 1751161 h 1759788"/>
              <a:gd name="connsiteX3" fmla="*/ 1415076 w 2186968"/>
              <a:gd name="connsiteY3" fmla="*/ 0 h 1759788"/>
              <a:gd name="connsiteX0" fmla="*/ 1277053 w 2186968"/>
              <a:gd name="connsiteY0" fmla="*/ 0 h 1587260"/>
              <a:gd name="connsiteX1" fmla="*/ 2186968 w 2186968"/>
              <a:gd name="connsiteY1" fmla="*/ 1587260 h 1587260"/>
              <a:gd name="connsiteX2" fmla="*/ 0 w 2186968"/>
              <a:gd name="connsiteY2" fmla="*/ 1578633 h 1587260"/>
              <a:gd name="connsiteX3" fmla="*/ 1277053 w 2186968"/>
              <a:gd name="connsiteY3" fmla="*/ 0 h 1587260"/>
              <a:gd name="connsiteX0" fmla="*/ 1277053 w 1652130"/>
              <a:gd name="connsiteY0" fmla="*/ 0 h 1578634"/>
              <a:gd name="connsiteX1" fmla="*/ 1652130 w 1652130"/>
              <a:gd name="connsiteY1" fmla="*/ 1578634 h 1578634"/>
              <a:gd name="connsiteX2" fmla="*/ 0 w 1652130"/>
              <a:gd name="connsiteY2" fmla="*/ 1578633 h 1578634"/>
              <a:gd name="connsiteX3" fmla="*/ 1277053 w 1652130"/>
              <a:gd name="connsiteY3" fmla="*/ 0 h 15786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52130" h="1578634">
                <a:moveTo>
                  <a:pt x="1277053" y="0"/>
                </a:moveTo>
                <a:lnTo>
                  <a:pt x="1652130" y="1578634"/>
                </a:lnTo>
                <a:lnTo>
                  <a:pt x="0" y="1578633"/>
                </a:lnTo>
                <a:lnTo>
                  <a:pt x="1277053" y="0"/>
                </a:lnTo>
                <a:close/>
              </a:path>
            </a:pathLst>
          </a:custGeom>
          <a:solidFill>
            <a:schemeClr val="tx2">
              <a:lumMod val="60000"/>
              <a:lumOff val="40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 22"/>
          <p:cNvSpPr/>
          <p:nvPr/>
        </p:nvSpPr>
        <p:spPr>
          <a:xfrm>
            <a:off x="5227608" y="1345721"/>
            <a:ext cx="2544792" cy="3381555"/>
          </a:xfrm>
          <a:prstGeom prst="rect">
            <a:avLst/>
          </a:prstGeom>
          <a:solidFill>
            <a:schemeClr val="tx2">
              <a:lumMod val="60000"/>
              <a:lumOff val="40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Oval 42"/>
          <p:cNvSpPr>
            <a:spLocks noChangeAspect="1"/>
          </p:cNvSpPr>
          <p:nvPr/>
        </p:nvSpPr>
        <p:spPr>
          <a:xfrm>
            <a:off x="6961871" y="2210615"/>
            <a:ext cx="1080120" cy="1080120"/>
          </a:xfrm>
          <a:prstGeom prst="ellipse">
            <a:avLst/>
          </a:prstGeom>
          <a:solidFill>
            <a:schemeClr val="tx2">
              <a:lumMod val="60000"/>
              <a:lumOff val="40000"/>
              <a:alpha val="75000"/>
            </a:schemeClr>
          </a:solidFill>
          <a:ln w="317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581400" cy="4525963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anose="030F0702030302020204" pitchFamily="66" charset="0"/>
              </a:rPr>
              <a:t>You can use complex numbers to represent regions on a </a:t>
            </a:r>
            <a:r>
              <a:rPr lang="en-GB" sz="1400" b="1" dirty="0" err="1">
                <a:latin typeface="Comic Sans MS" panose="030F0702030302020204" pitchFamily="66" charset="0"/>
              </a:rPr>
              <a:t>Argand</a:t>
            </a:r>
            <a:r>
              <a:rPr lang="en-GB" sz="1400" b="1" dirty="0">
                <a:latin typeface="Comic Sans MS" panose="030F0702030302020204" pitchFamily="66" charset="0"/>
              </a:rPr>
              <a:t> diagram</a:t>
            </a: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anose="030F0702030302020204" pitchFamily="66" charset="0"/>
              </a:rPr>
              <a:t>This is very similar to what you have been doing with loci</a:t>
            </a: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anose="030F0702030302020204" pitchFamily="66" charset="0"/>
              </a:rPr>
              <a:t>The only extra part is that once you have drawn the locus representing the point, you need to indicate the area required</a:t>
            </a: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anose="030F0702030302020204" pitchFamily="66" charset="0"/>
              </a:rPr>
              <a:t>Shade on an </a:t>
            </a:r>
            <a:r>
              <a:rPr lang="en-GB" sz="1400" dirty="0" err="1">
                <a:latin typeface="Comic Sans MS" panose="030F0702030302020204" pitchFamily="66" charset="0"/>
              </a:rPr>
              <a:t>Argand</a:t>
            </a:r>
            <a:r>
              <a:rPr lang="en-GB" sz="1400" dirty="0">
                <a:latin typeface="Comic Sans MS" panose="030F0702030302020204" pitchFamily="66" charset="0"/>
              </a:rPr>
              <a:t> diagram the region indicated by:</a:t>
            </a: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anose="030F0702030302020204" pitchFamily="66" charset="0"/>
              </a:rPr>
              <a:t>and</a:t>
            </a: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905948" y="5682677"/>
                <a:ext cx="2184188" cy="4583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i="1" smtClean="0">
                          <a:latin typeface="Cambria Math"/>
                        </a:rPr>
                        <m:t>0</m:t>
                      </m:r>
                      <m:r>
                        <a:rPr lang="en-GB" sz="1400" i="1" smtClean="0">
                          <a:latin typeface="Cambria Math"/>
                          <a:ea typeface="Cambria Math"/>
                        </a:rPr>
                        <m:t>≤</m:t>
                      </m:r>
                      <m:r>
                        <a:rPr lang="en-GB" sz="1400" b="0" i="1" smtClean="0">
                          <a:latin typeface="Cambria Math"/>
                          <a:ea typeface="Cambria Math"/>
                        </a:rPr>
                        <m:t>𝑎𝑟𝑔</m:t>
                      </m:r>
                      <m:d>
                        <m:dPr>
                          <m:ctrlPr>
                            <a:rPr lang="en-GB" sz="14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GB" sz="1400" b="0" i="1" smtClean="0">
                              <a:latin typeface="Cambria Math"/>
                              <a:ea typeface="Cambria Math"/>
                            </a:rPr>
                            <m:t>𝑧</m:t>
                          </m:r>
                          <m:r>
                            <a:rPr lang="en-GB" sz="1400" b="0" i="1" smtClean="0">
                              <a:latin typeface="Cambria Math"/>
                              <a:ea typeface="Cambria Math"/>
                            </a:rPr>
                            <m:t>−2−2</m:t>
                          </m:r>
                          <m:r>
                            <a:rPr lang="en-GB" sz="1400" b="0" i="1" smtClean="0">
                              <a:latin typeface="Cambria Math"/>
                              <a:ea typeface="Cambria Math"/>
                            </a:rPr>
                            <m:t>𝑖</m:t>
                          </m:r>
                        </m:e>
                      </m:d>
                      <m:r>
                        <a:rPr lang="en-GB" sz="1400" b="0" i="1" smtClean="0">
                          <a:latin typeface="Cambria Math"/>
                          <a:ea typeface="Cambria Math"/>
                        </a:rPr>
                        <m:t>≤</m:t>
                      </m:r>
                      <m:f>
                        <m:fPr>
                          <m:ctrlPr>
                            <a:rPr lang="en-GB" sz="14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GB" sz="1400" b="0" i="1" smtClean="0">
                              <a:latin typeface="Cambria Math"/>
                              <a:ea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GB" sz="1400" b="0" i="1" smtClean="0">
                              <a:latin typeface="Cambria Math"/>
                              <a:ea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5948" y="5682677"/>
                <a:ext cx="2184188" cy="458395"/>
              </a:xfrm>
              <a:prstGeom prst="rect">
                <a:avLst/>
              </a:prstGeom>
              <a:blipFill rotWithShape="1">
                <a:blip r:embed="rId3"/>
                <a:stretch>
                  <a:fillRect b="-1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TextBox 34"/>
          <p:cNvSpPr txBox="1"/>
          <p:nvPr/>
        </p:nvSpPr>
        <p:spPr>
          <a:xfrm>
            <a:off x="4235569" y="4822167"/>
            <a:ext cx="460650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Imagine all the regions were on the same diagram</a:t>
            </a:r>
          </a:p>
          <a:p>
            <a:pPr algn="ctr"/>
            <a:endParaRPr lang="en-GB" sz="14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1400" dirty="0">
                <a:solidFill>
                  <a:srgbClr val="FF0000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 The region we want will have to satisfy all of these at the same time!</a:t>
            </a:r>
            <a:endParaRPr lang="en-GB" sz="14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37" name="Straight Arrow Connector 36"/>
          <p:cNvCxnSpPr/>
          <p:nvPr/>
        </p:nvCxnSpPr>
        <p:spPr>
          <a:xfrm flipV="1">
            <a:off x="6390389" y="1216325"/>
            <a:ext cx="1785" cy="3429492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8554095" y="3310864"/>
            <a:ext cx="2760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omic Sans MS" pitchFamily="66" charset="0"/>
              </a:rPr>
              <a:t>x</a:t>
            </a:r>
            <a:endParaRPr lang="en-GB" sz="1200" dirty="0">
              <a:latin typeface="Comic Sans MS" pitchFamily="66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6049646" y="1078059"/>
            <a:ext cx="26481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omic Sans MS" pitchFamily="66" charset="0"/>
              </a:rPr>
              <a:t>y</a:t>
            </a:r>
            <a:endParaRPr lang="en-GB" sz="1200" dirty="0">
              <a:latin typeface="Comic Sans MS" pitchFamily="66" charset="0"/>
            </a:endParaRPr>
          </a:p>
        </p:txBody>
      </p:sp>
      <p:cxnSp>
        <p:nvCxnSpPr>
          <p:cNvPr id="40" name="Straight Arrow Connector 39"/>
          <p:cNvCxnSpPr/>
          <p:nvPr/>
        </p:nvCxnSpPr>
        <p:spPr>
          <a:xfrm rot="5400000" flipV="1">
            <a:off x="6948231" y="1584387"/>
            <a:ext cx="1785" cy="3429492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1233753" y="5087452"/>
                <a:ext cx="149329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𝑧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−4</m:t>
                          </m:r>
                        </m:e>
                      </m:d>
                      <m:r>
                        <a:rPr lang="en-GB" sz="1400" b="0" i="1" smtClean="0">
                          <a:latin typeface="Cambria Math"/>
                          <a:ea typeface="Cambria Math"/>
                        </a:rPr>
                        <m:t>&lt;</m:t>
                      </m:r>
                      <m:d>
                        <m:dPr>
                          <m:begChr m:val="|"/>
                          <m:endChr m:val="|"/>
                          <m:ctrlPr>
                            <a:rPr lang="en-GB" sz="140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GB" sz="1400" b="0" i="1" smtClean="0">
                              <a:latin typeface="Cambria Math"/>
                              <a:ea typeface="Cambria Math"/>
                            </a:rPr>
                            <m:t>𝑧</m:t>
                          </m:r>
                          <m:r>
                            <a:rPr lang="en-GB" sz="1400" b="0" i="1" smtClean="0">
                              <a:latin typeface="Cambria Math"/>
                              <a:ea typeface="Cambria Math"/>
                            </a:rPr>
                            <m:t>−6</m:t>
                          </m:r>
                        </m:e>
                      </m: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3753" y="5087452"/>
                <a:ext cx="1493294" cy="307777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1259632" y="4725144"/>
                <a:ext cx="1451230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𝑧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−4−2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𝑖</m:t>
                          </m:r>
                        </m:e>
                      </m:d>
                      <m:r>
                        <a:rPr lang="en-GB" sz="1400" i="1" smtClean="0">
                          <a:latin typeface="Cambria Math"/>
                          <a:ea typeface="Cambria Math"/>
                        </a:rPr>
                        <m:t>≤</m:t>
                      </m:r>
                      <m:r>
                        <a:rPr lang="en-GB" sz="1400" b="0" i="1" smtClean="0">
                          <a:latin typeface="Cambria Math"/>
                          <a:ea typeface="Cambria Math"/>
                        </a:rPr>
                        <m:t>2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9632" y="4725144"/>
                <a:ext cx="1451230" cy="307777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Freeform 6"/>
          <p:cNvSpPr/>
          <p:nvPr/>
        </p:nvSpPr>
        <p:spPr>
          <a:xfrm>
            <a:off x="6961517" y="2199736"/>
            <a:ext cx="810883" cy="552090"/>
          </a:xfrm>
          <a:custGeom>
            <a:avLst/>
            <a:gdLst>
              <a:gd name="connsiteX0" fmla="*/ 0 w 810883"/>
              <a:gd name="connsiteY0" fmla="*/ 552090 h 552090"/>
              <a:gd name="connsiteX1" fmla="*/ 810883 w 810883"/>
              <a:gd name="connsiteY1" fmla="*/ 543464 h 552090"/>
              <a:gd name="connsiteX2" fmla="*/ 810883 w 810883"/>
              <a:gd name="connsiteY2" fmla="*/ 77638 h 552090"/>
              <a:gd name="connsiteX3" fmla="*/ 707366 w 810883"/>
              <a:gd name="connsiteY3" fmla="*/ 25879 h 552090"/>
              <a:gd name="connsiteX4" fmla="*/ 577970 w 810883"/>
              <a:gd name="connsiteY4" fmla="*/ 8626 h 552090"/>
              <a:gd name="connsiteX5" fmla="*/ 483079 w 810883"/>
              <a:gd name="connsiteY5" fmla="*/ 0 h 552090"/>
              <a:gd name="connsiteX6" fmla="*/ 414068 w 810883"/>
              <a:gd name="connsiteY6" fmla="*/ 8626 h 552090"/>
              <a:gd name="connsiteX7" fmla="*/ 0 w 810883"/>
              <a:gd name="connsiteY7" fmla="*/ 552090 h 5520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0883" h="552090">
                <a:moveTo>
                  <a:pt x="0" y="552090"/>
                </a:moveTo>
                <a:lnTo>
                  <a:pt x="810883" y="543464"/>
                </a:lnTo>
                <a:lnTo>
                  <a:pt x="810883" y="77638"/>
                </a:lnTo>
                <a:lnTo>
                  <a:pt x="707366" y="25879"/>
                </a:lnTo>
                <a:lnTo>
                  <a:pt x="577970" y="8626"/>
                </a:lnTo>
                <a:lnTo>
                  <a:pt x="483079" y="0"/>
                </a:lnTo>
                <a:lnTo>
                  <a:pt x="414068" y="8626"/>
                </a:lnTo>
                <a:lnTo>
                  <a:pt x="0" y="552090"/>
                </a:lnTo>
                <a:close/>
              </a:path>
            </a:pathLst>
          </a:cu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2" name="Straight Connector 31"/>
          <p:cNvCxnSpPr/>
          <p:nvPr/>
        </p:nvCxnSpPr>
        <p:spPr>
          <a:xfrm>
            <a:off x="6961517" y="2751827"/>
            <a:ext cx="1621766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H="1">
            <a:off x="6950014" y="1199072"/>
            <a:ext cx="1245080" cy="1549879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V="1">
            <a:off x="7772400" y="1345721"/>
            <a:ext cx="0" cy="3381555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Oval 43"/>
          <p:cNvSpPr>
            <a:spLocks noChangeAspect="1"/>
          </p:cNvSpPr>
          <p:nvPr/>
        </p:nvSpPr>
        <p:spPr>
          <a:xfrm>
            <a:off x="6964746" y="2204864"/>
            <a:ext cx="1080120" cy="1080120"/>
          </a:xfrm>
          <a:prstGeom prst="ellipse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48">
                <a:extLst>
                  <a:ext uri="{FF2B5EF4-FFF2-40B4-BE49-F238E27FC236}">
                    <a16:creationId xmlns:a16="http://schemas.microsoft.com/office/drawing/2014/main" id="{22134EA4-A330-4B80-AD9E-E1CCD82773DA}"/>
                  </a:ext>
                </a:extLst>
              </p:cNvPr>
              <p:cNvSpPr txBox="1"/>
              <p:nvPr/>
            </p:nvSpPr>
            <p:spPr>
              <a:xfrm>
                <a:off x="0" y="0"/>
                <a:ext cx="2146026" cy="830997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The locus of points described by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dPr>
                      <m:e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𝑧</m:t>
                        </m:r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−</m:t>
                        </m:r>
                        <m:sSub>
                          <m:sSubPr>
                            <m:ctrlP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𝑧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sz="120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</m:t>
                    </m:r>
                    <m:r>
                      <a:rPr lang="en-US" sz="120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𝑟</m:t>
                    </m:r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is a circle with centre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GB" sz="1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1200" i="1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GB" sz="1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and radius </a:t>
                </a:r>
                <a14:m>
                  <m:oMath xmlns:m="http://schemas.openxmlformats.org/officeDocument/2006/math">
                    <m:r>
                      <a:rPr lang="en-US" sz="1200" i="1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24" name="TextBox 48">
                <a:extLst>
                  <a:ext uri="{FF2B5EF4-FFF2-40B4-BE49-F238E27FC236}">
                    <a16:creationId xmlns:a16="http://schemas.microsoft.com/office/drawing/2014/main" id="{22134EA4-A330-4B80-AD9E-E1CCD82773D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2146026" cy="830997"/>
              </a:xfrm>
              <a:prstGeom prst="rect">
                <a:avLst/>
              </a:prstGeom>
              <a:blipFill>
                <a:blip r:embed="rId6"/>
                <a:stretch>
                  <a:fillRect r="-281" b="-3571"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Title 1">
            <a:extLst>
              <a:ext uri="{FF2B5EF4-FFF2-40B4-BE49-F238E27FC236}">
                <a16:creationId xmlns:a16="http://schemas.microsoft.com/office/drawing/2014/main" id="{948688BD-7319-43F8-9FB9-7FD3DCC840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9941" y="147412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Argand Diagrams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51">
                <a:extLst>
                  <a:ext uri="{FF2B5EF4-FFF2-40B4-BE49-F238E27FC236}">
                    <a16:creationId xmlns:a16="http://schemas.microsoft.com/office/drawing/2014/main" id="{803BEB62-3623-4735-A3A0-36B7A53D86FD}"/>
                  </a:ext>
                </a:extLst>
              </p:cNvPr>
              <p:cNvSpPr txBox="1"/>
              <p:nvPr/>
            </p:nvSpPr>
            <p:spPr>
              <a:xfrm>
                <a:off x="6940731" y="0"/>
                <a:ext cx="2203269" cy="1015663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The locus of points described by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dPr>
                      <m:e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𝑧</m:t>
                        </m:r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−</m:t>
                        </m:r>
                        <m:sSub>
                          <m:sSubPr>
                            <m:ctrlP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𝑧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sz="120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</m:t>
                    </m:r>
                    <m:d>
                      <m:dPr>
                        <m:begChr m:val="|"/>
                        <m:endChr m:val="|"/>
                        <m:ctrlP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dPr>
                      <m:e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𝑧</m:t>
                        </m:r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−</m:t>
                        </m:r>
                        <m:sSub>
                          <m:sSubPr>
                            <m:ctrlP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𝑧</m:t>
                            </m:r>
                          </m:e>
                          <m:sub>
                            <m:r>
                              <a:rPr lang="en-US" sz="1200" b="0" i="1" smtClean="0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2</m:t>
                            </m:r>
                          </m:sub>
                        </m:sSub>
                      </m:e>
                    </m:d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is the perpendicular bisector of the line segment joining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1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1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GB" sz="12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6" name="TextBox 51">
                <a:extLst>
                  <a:ext uri="{FF2B5EF4-FFF2-40B4-BE49-F238E27FC236}">
                    <a16:creationId xmlns:a16="http://schemas.microsoft.com/office/drawing/2014/main" id="{803BEB62-3623-4735-A3A0-36B7A53D86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40731" y="0"/>
                <a:ext cx="2203269" cy="1015663"/>
              </a:xfrm>
              <a:prstGeom prst="rect">
                <a:avLst/>
              </a:prstGeom>
              <a:blipFill>
                <a:blip r:embed="rId7"/>
                <a:stretch>
                  <a:fillRect r="-1644" b="-2339"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TextBox 44">
            <a:extLst>
              <a:ext uri="{FF2B5EF4-FFF2-40B4-BE49-F238E27FC236}">
                <a16:creationId xmlns:a16="http://schemas.microsoft.com/office/drawing/2014/main" id="{27F1B3FE-9020-4BF1-B2E5-251B42362D8F}"/>
              </a:ext>
            </a:extLst>
          </p:cNvPr>
          <p:cNvSpPr txBox="1"/>
          <p:nvPr/>
        </p:nvSpPr>
        <p:spPr>
          <a:xfrm>
            <a:off x="8724980" y="6550223"/>
            <a:ext cx="4058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2F</a:t>
            </a:r>
          </a:p>
        </p:txBody>
      </p:sp>
    </p:spTree>
    <p:extLst>
      <p:ext uri="{BB962C8B-B14F-4D97-AF65-F5344CB8AC3E}">
        <p14:creationId xmlns:p14="http://schemas.microsoft.com/office/powerpoint/2010/main" val="874921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23" grpId="0" animBg="1"/>
      <p:bldP spid="43" grpId="0" animBg="1"/>
      <p:bldP spid="6" grpId="0"/>
      <p:bldP spid="38" grpId="0"/>
      <p:bldP spid="39" grpId="0"/>
      <p:bldP spid="21" grpId="0"/>
      <p:bldP spid="22" grpId="0"/>
      <p:bldP spid="7" grpId="0" animBg="1"/>
      <p:bldP spid="4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40142FD-D65A-415C-B42C-D7288410BF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875" y="1400175"/>
            <a:ext cx="3630135" cy="477678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1600" b="1" dirty="0">
                <a:latin typeface="Comic Sans MS" panose="030F0702030302020204" pitchFamily="66" charset="0"/>
              </a:rPr>
              <a:t>You can represent complex numbers using an Argand diagram.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B541AC0-0713-47D7-9D98-F34D1BB5D915}"/>
              </a:ext>
            </a:extLst>
          </p:cNvPr>
          <p:cNvSpPr txBox="1"/>
          <p:nvPr/>
        </p:nvSpPr>
        <p:spPr>
          <a:xfrm>
            <a:off x="8649954" y="6488668"/>
            <a:ext cx="494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2A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619941" y="147412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Argand Diagrams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04800" y="2168434"/>
            <a:ext cx="3200400" cy="43085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GB" sz="1400" dirty="0">
                <a:latin typeface="Comic Sans MS" pitchFamily="66" charset="0"/>
              </a:rPr>
              <a:t>Represent the following complex numbers on an Argand diagram: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GB" sz="1400" dirty="0">
                <a:latin typeface="Comic Sans MS" pitchFamily="66" charset="0"/>
              </a:rPr>
              <a:t>Find the magnitude of |OA|, |OB| and |OC|, where O is the origin of the Argand diagram, and A, B and C are z</a:t>
            </a:r>
            <a:r>
              <a:rPr lang="en-GB" sz="1400" baseline="-25000" dirty="0">
                <a:latin typeface="Comic Sans MS" pitchFamily="66" charset="0"/>
              </a:rPr>
              <a:t>1</a:t>
            </a:r>
            <a:r>
              <a:rPr lang="en-GB" sz="1400" dirty="0">
                <a:latin typeface="Comic Sans MS" pitchFamily="66" charset="0"/>
              </a:rPr>
              <a:t>, z</a:t>
            </a:r>
            <a:r>
              <a:rPr lang="en-GB" sz="1400" baseline="-25000" dirty="0">
                <a:latin typeface="Comic Sans MS" pitchFamily="66" charset="0"/>
              </a:rPr>
              <a:t>2</a:t>
            </a:r>
            <a:r>
              <a:rPr lang="en-GB" sz="1400" dirty="0">
                <a:latin typeface="Comic Sans MS" pitchFamily="66" charset="0"/>
              </a:rPr>
              <a:t> and z</a:t>
            </a:r>
            <a:r>
              <a:rPr lang="en-GB" sz="1400" baseline="-25000" dirty="0">
                <a:latin typeface="Comic Sans MS" pitchFamily="66" charset="0"/>
              </a:rPr>
              <a:t>3</a:t>
            </a:r>
            <a:r>
              <a:rPr lang="en-GB" sz="1400" dirty="0">
                <a:latin typeface="Comic Sans MS" pitchFamily="66" charset="0"/>
              </a:rPr>
              <a:t> respectively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GB" sz="1400" dirty="0">
                <a:latin typeface="Comic Sans MS" pitchFamily="66" charset="0"/>
                <a:sym typeface="Wingdings" pitchFamily="2" charset="2"/>
              </a:rPr>
              <a:t> You can use Pythagoras’ Theorem to find the magnitude of the distances</a:t>
            </a:r>
            <a:endParaRPr lang="en-GB" sz="14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295400" y="2936966"/>
                <a:ext cx="1228733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𝑧</m:t>
                          </m:r>
                        </m:e>
                        <m:sub>
                          <m:r>
                            <a:rPr lang="en-GB" sz="16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GB" sz="1600" b="0" i="1" smtClean="0">
                          <a:latin typeface="Cambria Math"/>
                        </a:rPr>
                        <m:t>=2+5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5400" y="2936966"/>
                <a:ext cx="1228733" cy="33855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295400" y="3394166"/>
                <a:ext cx="1233479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𝑧</m:t>
                          </m:r>
                        </m:e>
                        <m:sub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n-GB" sz="1600" b="0" i="1" smtClean="0">
                          <a:latin typeface="Cambria Math"/>
                        </a:rPr>
                        <m:t>=3−4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5400" y="3394166"/>
                <a:ext cx="1233479" cy="33855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295400" y="3851366"/>
                <a:ext cx="127355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𝑧</m:t>
                          </m:r>
                        </m:e>
                        <m:sub>
                          <m:r>
                            <a:rPr lang="en-GB" sz="1600" b="0" i="1" smtClean="0">
                              <a:latin typeface="Cambria Math"/>
                            </a:rPr>
                            <m:t>3</m:t>
                          </m:r>
                        </m:sub>
                      </m:sSub>
                      <m:r>
                        <a:rPr lang="en-GB" sz="1600" b="0" i="1" smtClean="0">
                          <a:latin typeface="Cambria Math"/>
                        </a:rPr>
                        <m:t>=−4+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5400" y="3851366"/>
                <a:ext cx="1273554" cy="33855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Straight Connector 8"/>
          <p:cNvCxnSpPr/>
          <p:nvPr/>
        </p:nvCxnSpPr>
        <p:spPr>
          <a:xfrm flipV="1">
            <a:off x="5867400" y="14478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6172200" y="14478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6477000" y="1447800"/>
            <a:ext cx="0" cy="3048000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6781800" y="14478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7086600" y="14478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7391400" y="14478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7696200" y="14478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5257800" y="14478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5562600" y="14478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16200000" flipV="1">
            <a:off x="6477000" y="26670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16200000" flipV="1">
            <a:off x="6477000" y="23622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16200000" flipV="1">
            <a:off x="6477000" y="20574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16200000" flipV="1">
            <a:off x="6477000" y="17526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5400000" flipH="1" flipV="1">
            <a:off x="6477000" y="1447800"/>
            <a:ext cx="0" cy="3048000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16200000" flipV="1">
            <a:off x="6477000" y="11430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16200000" flipV="1">
            <a:off x="6477000" y="8382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16200000" flipV="1">
            <a:off x="6477000" y="5334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16200000" flipV="1">
            <a:off x="6477000" y="2286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8001000" y="2819400"/>
            <a:ext cx="82586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x (Real)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943600" y="1066800"/>
            <a:ext cx="13003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y (Imaginary)</a:t>
            </a:r>
          </a:p>
        </p:txBody>
      </p:sp>
      <p:grpSp>
        <p:nvGrpSpPr>
          <p:cNvPr id="29" name="Group 28"/>
          <p:cNvGrpSpPr/>
          <p:nvPr/>
        </p:nvGrpSpPr>
        <p:grpSpPr>
          <a:xfrm>
            <a:off x="7013028" y="1374228"/>
            <a:ext cx="152400" cy="152400"/>
            <a:chOff x="5791200" y="5334000"/>
            <a:chExt cx="152400" cy="152400"/>
          </a:xfrm>
        </p:grpSpPr>
        <p:cxnSp>
          <p:nvCxnSpPr>
            <p:cNvPr id="30" name="Straight Connector 29"/>
            <p:cNvCxnSpPr/>
            <p:nvPr/>
          </p:nvCxnSpPr>
          <p:spPr>
            <a:xfrm>
              <a:off x="5791200" y="5334000"/>
              <a:ext cx="1524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flipH="1">
              <a:off x="5791200" y="5334000"/>
              <a:ext cx="1524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" name="Group 31"/>
          <p:cNvGrpSpPr/>
          <p:nvPr/>
        </p:nvGrpSpPr>
        <p:grpSpPr>
          <a:xfrm>
            <a:off x="5189429" y="2585364"/>
            <a:ext cx="152400" cy="152400"/>
            <a:chOff x="5791200" y="5334000"/>
            <a:chExt cx="152400" cy="152400"/>
          </a:xfrm>
        </p:grpSpPr>
        <p:cxnSp>
          <p:nvCxnSpPr>
            <p:cNvPr id="33" name="Straight Connector 32"/>
            <p:cNvCxnSpPr/>
            <p:nvPr/>
          </p:nvCxnSpPr>
          <p:spPr>
            <a:xfrm>
              <a:off x="5791200" y="5334000"/>
              <a:ext cx="1524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flipH="1">
              <a:off x="5791200" y="5334000"/>
              <a:ext cx="1524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5" name="Group 34"/>
          <p:cNvGrpSpPr/>
          <p:nvPr/>
        </p:nvGrpSpPr>
        <p:grpSpPr>
          <a:xfrm>
            <a:off x="7309807" y="4101456"/>
            <a:ext cx="152400" cy="152400"/>
            <a:chOff x="5791200" y="5334000"/>
            <a:chExt cx="152400" cy="152400"/>
          </a:xfrm>
        </p:grpSpPr>
        <p:cxnSp>
          <p:nvCxnSpPr>
            <p:cNvPr id="36" name="Straight Connector 35"/>
            <p:cNvCxnSpPr/>
            <p:nvPr/>
          </p:nvCxnSpPr>
          <p:spPr>
            <a:xfrm>
              <a:off x="5791200" y="5334000"/>
              <a:ext cx="1524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flipH="1">
              <a:off x="5791200" y="5334000"/>
              <a:ext cx="1524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9" name="TextBox 38"/>
          <p:cNvSpPr txBox="1"/>
          <p:nvPr/>
        </p:nvSpPr>
        <p:spPr>
          <a:xfrm>
            <a:off x="7096836" y="1187356"/>
            <a:ext cx="3545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solidFill>
                  <a:srgbClr val="FF0000"/>
                </a:solidFill>
                <a:latin typeface="Comic Sans MS" pitchFamily="66" charset="0"/>
              </a:rPr>
              <a:t>z</a:t>
            </a:r>
            <a:r>
              <a:rPr lang="en-GB" sz="1400" b="1" baseline="-25000" dirty="0">
                <a:solidFill>
                  <a:srgbClr val="FF0000"/>
                </a:solidFill>
                <a:latin typeface="Comic Sans MS" pitchFamily="66" charset="0"/>
              </a:rPr>
              <a:t>1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7391400" y="4191000"/>
            <a:ext cx="3545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solidFill>
                  <a:srgbClr val="FF0000"/>
                </a:solidFill>
                <a:latin typeface="Comic Sans MS" pitchFamily="66" charset="0"/>
              </a:rPr>
              <a:t>z</a:t>
            </a:r>
            <a:r>
              <a:rPr lang="en-GB" sz="1400" b="1" baseline="-25000" dirty="0">
                <a:solidFill>
                  <a:srgbClr val="FF0000"/>
                </a:solidFill>
                <a:latin typeface="Comic Sans MS" pitchFamily="66" charset="0"/>
              </a:rPr>
              <a:t>2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4876800" y="2362200"/>
            <a:ext cx="3545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solidFill>
                  <a:srgbClr val="FF0000"/>
                </a:solidFill>
                <a:latin typeface="Comic Sans MS" pitchFamily="66" charset="0"/>
              </a:rPr>
              <a:t>z</a:t>
            </a:r>
            <a:r>
              <a:rPr lang="en-GB" sz="1400" b="1" baseline="-25000" dirty="0">
                <a:solidFill>
                  <a:srgbClr val="FF0000"/>
                </a:solidFill>
                <a:latin typeface="Comic Sans MS" pitchFamily="66" charset="0"/>
              </a:rPr>
              <a:t>3</a:t>
            </a:r>
          </a:p>
        </p:txBody>
      </p:sp>
      <p:cxnSp>
        <p:nvCxnSpPr>
          <p:cNvPr id="42" name="Straight Connector 41"/>
          <p:cNvCxnSpPr/>
          <p:nvPr/>
        </p:nvCxnSpPr>
        <p:spPr>
          <a:xfrm>
            <a:off x="6477000" y="2971800"/>
            <a:ext cx="609600" cy="0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7086600" y="1447800"/>
            <a:ext cx="0" cy="1524000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H="1">
            <a:off x="6477000" y="1447800"/>
            <a:ext cx="609600" cy="1524000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5257800" y="2667000"/>
            <a:ext cx="0" cy="304800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5257800" y="2971800"/>
            <a:ext cx="1219200" cy="0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5257800" y="2667000"/>
            <a:ext cx="1219200" cy="304800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H="1" flipV="1">
            <a:off x="6477000" y="2971800"/>
            <a:ext cx="914400" cy="1219200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flipH="1">
            <a:off x="6477000" y="2971800"/>
            <a:ext cx="914400" cy="0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7391400" y="2971800"/>
            <a:ext cx="0" cy="1219200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6705600" y="2743200"/>
            <a:ext cx="2936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solidFill>
                  <a:srgbClr val="FF0000"/>
                </a:solidFill>
                <a:latin typeface="Comic Sans MS" pitchFamily="66" charset="0"/>
              </a:rPr>
              <a:t>2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7086600" y="2133600"/>
            <a:ext cx="2936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solidFill>
                  <a:srgbClr val="FF0000"/>
                </a:solidFill>
                <a:latin typeface="Comic Sans MS" pitchFamily="66" charset="0"/>
              </a:rPr>
              <a:t>5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7391400" y="3276600"/>
            <a:ext cx="2936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solidFill>
                  <a:srgbClr val="FF0000"/>
                </a:solidFill>
                <a:latin typeface="Comic Sans MS" pitchFamily="66" charset="0"/>
              </a:rPr>
              <a:t>4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6781800" y="2971800"/>
            <a:ext cx="2936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solidFill>
                  <a:srgbClr val="FF0000"/>
                </a:solidFill>
                <a:latin typeface="Comic Sans MS" pitchFamily="66" charset="0"/>
              </a:rPr>
              <a:t>3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5638800" y="2971800"/>
            <a:ext cx="2936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solidFill>
                  <a:srgbClr val="FF0000"/>
                </a:solidFill>
                <a:latin typeface="Comic Sans MS" pitchFamily="66" charset="0"/>
              </a:rPr>
              <a:t>4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4953000" y="2667000"/>
            <a:ext cx="2936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solidFill>
                  <a:srgbClr val="FF0000"/>
                </a:solidFill>
                <a:latin typeface="Comic Sans MS" pitchFamily="66" charset="0"/>
              </a:rPr>
              <a:t>1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7848600" y="2971800"/>
            <a:ext cx="2936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latin typeface="Comic Sans MS" pitchFamily="66" charset="0"/>
              </a:rPr>
              <a:t>5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4724400" y="2971800"/>
            <a:ext cx="40267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latin typeface="Comic Sans MS" pitchFamily="66" charset="0"/>
              </a:rPr>
              <a:t>-5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6400800" y="4343400"/>
            <a:ext cx="45236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latin typeface="Comic Sans MS" pitchFamily="66" charset="0"/>
              </a:rPr>
              <a:t>-5i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6477000" y="1295400"/>
            <a:ext cx="3433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latin typeface="Comic Sans MS" pitchFamily="66" charset="0"/>
              </a:rPr>
              <a:t>5i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/>
              <p:cNvSpPr txBox="1"/>
              <p:nvPr/>
            </p:nvSpPr>
            <p:spPr>
              <a:xfrm>
                <a:off x="4648200" y="4800600"/>
                <a:ext cx="1522212" cy="3592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𝑂𝐴</m:t>
                          </m:r>
                        </m:e>
                      </m:d>
                      <m:r>
                        <a:rPr lang="en-GB" sz="1400" b="0" i="1" smtClean="0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400" b="0" i="1" smtClean="0">
                                  <a:latin typeface="Cambria Math"/>
                                </a:rPr>
                                <m:t>2</m:t>
                              </m:r>
                            </m:e>
                            <m:sup>
                              <m:r>
                                <a:rPr lang="en-GB" sz="14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1400" b="0" i="1" smtClean="0">
                              <a:latin typeface="Cambria Math"/>
                            </a:rPr>
                            <m:t>+</m:t>
                          </m:r>
                          <m:sSup>
                            <m:sSupPr>
                              <m:ctrlP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400" b="0" i="1" smtClean="0">
                                  <a:latin typeface="Cambria Math"/>
                                </a:rPr>
                                <m:t>5</m:t>
                              </m:r>
                            </m:e>
                            <m:sup>
                              <m:r>
                                <a:rPr lang="en-GB" sz="14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61" name="TextBox 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200" y="4800600"/>
                <a:ext cx="1522212" cy="35920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Box 61"/>
              <p:cNvSpPr txBox="1"/>
              <p:nvPr/>
            </p:nvSpPr>
            <p:spPr>
              <a:xfrm>
                <a:off x="4648200" y="5181600"/>
                <a:ext cx="1126847" cy="33316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𝑂𝐴</m:t>
                          </m:r>
                        </m:e>
                      </m:d>
                      <m:r>
                        <a:rPr lang="en-GB" sz="1400" b="0" i="1" smtClean="0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29</m:t>
                          </m:r>
                        </m:e>
                      </m:ra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62" name="TextBox 6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200" y="5181600"/>
                <a:ext cx="1126847" cy="33316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/>
              <p:cNvSpPr txBox="1"/>
              <p:nvPr/>
            </p:nvSpPr>
            <p:spPr>
              <a:xfrm>
                <a:off x="4648200" y="5715000"/>
                <a:ext cx="1522212" cy="3592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𝑂𝐵</m:t>
                          </m:r>
                        </m:e>
                      </m:d>
                      <m:r>
                        <a:rPr lang="en-GB" sz="1400" b="0" i="1" smtClean="0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400" b="0" i="1" smtClean="0">
                                  <a:latin typeface="Cambria Math"/>
                                </a:rPr>
                                <m:t>3</m:t>
                              </m:r>
                            </m:e>
                            <m:sup>
                              <m:r>
                                <a:rPr lang="en-GB" sz="14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1400" b="0" i="1" smtClean="0">
                              <a:latin typeface="Cambria Math"/>
                            </a:rPr>
                            <m:t>+</m:t>
                          </m:r>
                          <m:sSup>
                            <m:sSupPr>
                              <m:ctrlP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400" b="0" i="1" smtClean="0">
                                  <a:latin typeface="Cambria Math"/>
                                </a:rPr>
                                <m:t>4</m:t>
                              </m:r>
                            </m:e>
                            <m:sup>
                              <m:r>
                                <a:rPr lang="en-GB" sz="14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63" name="TextBox 6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200" y="5715000"/>
                <a:ext cx="1522212" cy="35920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/>
              <p:cNvSpPr txBox="1"/>
              <p:nvPr/>
            </p:nvSpPr>
            <p:spPr>
              <a:xfrm>
                <a:off x="4648200" y="6096000"/>
                <a:ext cx="917431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𝑂𝐵</m:t>
                          </m:r>
                        </m:e>
                      </m:d>
                      <m:r>
                        <a:rPr lang="en-GB" sz="1400" b="0" i="1" smtClean="0">
                          <a:latin typeface="Cambria Math"/>
                        </a:rPr>
                        <m:t>=5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64" name="Text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200" y="6096000"/>
                <a:ext cx="917431" cy="30777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5" name="TextBox 64"/>
              <p:cNvSpPr txBox="1"/>
              <p:nvPr/>
            </p:nvSpPr>
            <p:spPr>
              <a:xfrm>
                <a:off x="6553200" y="5257800"/>
                <a:ext cx="1522212" cy="3592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𝑂𝐶</m:t>
                          </m:r>
                        </m:e>
                      </m:d>
                      <m:r>
                        <a:rPr lang="en-GB" sz="1400" b="0" i="1" smtClean="0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400" b="0" i="1" smtClean="0">
                                  <a:latin typeface="Cambria Math"/>
                                </a:rPr>
                                <m:t>4</m:t>
                              </m:r>
                            </m:e>
                            <m:sup>
                              <m:r>
                                <a:rPr lang="en-GB" sz="14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1400" b="0" i="1" smtClean="0">
                              <a:latin typeface="Cambria Math"/>
                            </a:rPr>
                            <m:t>+</m:t>
                          </m:r>
                          <m:sSup>
                            <m:sSupPr>
                              <m:ctrlP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400" b="0" i="1" smtClean="0">
                                  <a:latin typeface="Cambria Math"/>
                                </a:rPr>
                                <m:t>1</m:t>
                              </m:r>
                            </m:e>
                            <m:sup>
                              <m:r>
                                <a:rPr lang="en-GB" sz="14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65" name="TextBox 6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53200" y="5257800"/>
                <a:ext cx="1522212" cy="359201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TextBox 65"/>
              <p:cNvSpPr txBox="1"/>
              <p:nvPr/>
            </p:nvSpPr>
            <p:spPr>
              <a:xfrm>
                <a:off x="6553200" y="5638800"/>
                <a:ext cx="1126590" cy="33316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𝑂𝐶</m:t>
                          </m:r>
                        </m:e>
                      </m:d>
                      <m:r>
                        <a:rPr lang="en-GB" sz="1400" b="0" i="1" smtClean="0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GB" sz="1400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17</m:t>
                          </m:r>
                        </m:e>
                      </m:ra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66" name="TextBox 6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53200" y="5638800"/>
                <a:ext cx="1126590" cy="333168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7" name="TextBox 66"/>
          <p:cNvSpPr txBox="1"/>
          <p:nvPr/>
        </p:nvSpPr>
        <p:spPr>
          <a:xfrm>
            <a:off x="6400800" y="1752600"/>
            <a:ext cx="51167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solidFill>
                  <a:srgbClr val="FF0000"/>
                </a:solidFill>
                <a:latin typeface="Comic Sans MS" pitchFamily="66" charset="0"/>
              </a:rPr>
              <a:t>√29</a:t>
            </a:r>
            <a:endParaRPr lang="en-GB" sz="1400" b="1" baseline="-25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6705600" y="3581400"/>
            <a:ext cx="2936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solidFill>
                  <a:srgbClr val="FF0000"/>
                </a:solidFill>
                <a:latin typeface="Comic Sans MS" pitchFamily="66" charset="0"/>
              </a:rPr>
              <a:t>5</a:t>
            </a:r>
            <a:endParaRPr lang="en-GB" sz="1400" b="1" baseline="-25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5486400" y="2438400"/>
            <a:ext cx="51167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solidFill>
                  <a:srgbClr val="FF0000"/>
                </a:solidFill>
                <a:latin typeface="Comic Sans MS" pitchFamily="66" charset="0"/>
              </a:rPr>
              <a:t>√17</a:t>
            </a:r>
            <a:endParaRPr lang="en-GB" sz="1400" b="1" baseline="-25000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8107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2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>
                      <p:stCondLst>
                        <p:cond delay="indefinite"/>
                      </p:stCondLst>
                      <p:childTnLst>
                        <p:par>
                          <p:cTn id="223" fill="hold">
                            <p:stCondLst>
                              <p:cond delay="0"/>
                            </p:stCondLst>
                            <p:childTnLst>
                              <p:par>
                                <p:cTn id="2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>
                      <p:stCondLst>
                        <p:cond delay="indefinite"/>
                      </p:stCondLst>
                      <p:childTnLst>
                        <p:par>
                          <p:cTn id="242" fill="hold">
                            <p:stCondLst>
                              <p:cond delay="0"/>
                            </p:stCondLst>
                            <p:childTnLst>
                              <p:par>
                                <p:cTn id="2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6" fill="hold">
                      <p:stCondLst>
                        <p:cond delay="indefinite"/>
                      </p:stCondLst>
                      <p:childTnLst>
                        <p:par>
                          <p:cTn id="247" fill="hold">
                            <p:stCondLst>
                              <p:cond delay="0"/>
                            </p:stCondLst>
                            <p:childTnLst>
                              <p:par>
                                <p:cTn id="2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1" fill="hold">
                      <p:stCondLst>
                        <p:cond delay="indefinite"/>
                      </p:stCondLst>
                      <p:childTnLst>
                        <p:par>
                          <p:cTn id="252" fill="hold">
                            <p:stCondLst>
                              <p:cond delay="0"/>
                            </p:stCondLst>
                            <p:childTnLst>
                              <p:par>
                                <p:cTn id="2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5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6" fill="hold">
                      <p:stCondLst>
                        <p:cond delay="indefinite"/>
                      </p:stCondLst>
                      <p:childTnLst>
                        <p:par>
                          <p:cTn id="257" fill="hold">
                            <p:stCondLst>
                              <p:cond delay="0"/>
                            </p:stCondLst>
                            <p:childTnLst>
                              <p:par>
                                <p:cTn id="258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5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7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27" grpId="0"/>
      <p:bldP spid="28" grpId="0"/>
      <p:bldP spid="39" grpId="0"/>
      <p:bldP spid="40" grpId="0"/>
      <p:bldP spid="41" grpId="0"/>
      <p:bldP spid="51" grpId="0"/>
      <p:bldP spid="51" grpId="1"/>
      <p:bldP spid="52" grpId="0"/>
      <p:bldP spid="52" grpId="1"/>
      <p:bldP spid="53" grpId="0"/>
      <p:bldP spid="53" grpId="1"/>
      <p:bldP spid="54" grpId="0"/>
      <p:bldP spid="54" grpId="1"/>
      <p:bldP spid="55" grpId="0"/>
      <p:bldP spid="55" grpId="1"/>
      <p:bldP spid="56" grpId="0"/>
      <p:bldP spid="56" grpId="1"/>
      <p:bldP spid="57" grpId="0"/>
      <p:bldP spid="58" grpId="0"/>
      <p:bldP spid="59" grpId="0"/>
      <p:bldP spid="60" grpId="0"/>
      <p:bldP spid="61" grpId="0"/>
      <p:bldP spid="62" grpId="0"/>
      <p:bldP spid="63" grpId="0"/>
      <p:bldP spid="64" grpId="0"/>
      <p:bldP spid="65" grpId="0"/>
      <p:bldP spid="66" grpId="0"/>
      <p:bldP spid="67" grpId="0"/>
      <p:bldP spid="68" grpId="0"/>
      <p:bldP spid="6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40142FD-D65A-415C-B42C-D7288410BF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875" y="1400175"/>
            <a:ext cx="3630135" cy="477678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1600" b="1" dirty="0">
                <a:latin typeface="Comic Sans MS" panose="030F0702030302020204" pitchFamily="66" charset="0"/>
              </a:rPr>
              <a:t>You can represent complex numbers using an Argand diagram.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B541AC0-0713-47D7-9D98-F34D1BB5D915}"/>
              </a:ext>
            </a:extLst>
          </p:cNvPr>
          <p:cNvSpPr txBox="1"/>
          <p:nvPr/>
        </p:nvSpPr>
        <p:spPr>
          <a:xfrm>
            <a:off x="8649954" y="6488668"/>
            <a:ext cx="494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2A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619941" y="147412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Argand Diagrams</a:t>
            </a:r>
          </a:p>
        </p:txBody>
      </p:sp>
      <p:sp>
        <p:nvSpPr>
          <p:cNvPr id="70" name="Content Placeholder 2"/>
          <p:cNvSpPr txBox="1">
            <a:spLocks/>
          </p:cNvSpPr>
          <p:nvPr/>
        </p:nvSpPr>
        <p:spPr>
          <a:xfrm>
            <a:off x="304800" y="2133600"/>
            <a:ext cx="320040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GB" sz="1400" dirty="0">
                <a:latin typeface="Comic Sans MS" pitchFamily="66" charset="0"/>
              </a:rPr>
              <a:t>Show z</a:t>
            </a:r>
            <a:r>
              <a:rPr lang="en-GB" sz="1400" baseline="-25000" dirty="0">
                <a:latin typeface="Comic Sans MS" pitchFamily="66" charset="0"/>
              </a:rPr>
              <a:t>1</a:t>
            </a:r>
            <a:r>
              <a:rPr lang="en-GB" sz="1400" dirty="0">
                <a:latin typeface="Comic Sans MS" pitchFamily="66" charset="0"/>
              </a:rPr>
              <a:t>, z</a:t>
            </a:r>
            <a:r>
              <a:rPr lang="en-GB" sz="1400" baseline="-25000" dirty="0">
                <a:latin typeface="Comic Sans MS" pitchFamily="66" charset="0"/>
              </a:rPr>
              <a:t>2</a:t>
            </a:r>
            <a:r>
              <a:rPr lang="en-GB" sz="1400" dirty="0">
                <a:latin typeface="Comic Sans MS" pitchFamily="66" charset="0"/>
              </a:rPr>
              <a:t> and z</a:t>
            </a:r>
            <a:r>
              <a:rPr lang="en-GB" sz="1400" baseline="-25000" dirty="0">
                <a:latin typeface="Comic Sans MS" pitchFamily="66" charset="0"/>
              </a:rPr>
              <a:t>1</a:t>
            </a:r>
            <a:r>
              <a:rPr lang="en-GB" sz="1400" dirty="0">
                <a:latin typeface="Comic Sans MS" pitchFamily="66" charset="0"/>
              </a:rPr>
              <a:t> + z</a:t>
            </a:r>
            <a:r>
              <a:rPr lang="en-GB" sz="1400" baseline="-25000" dirty="0">
                <a:latin typeface="Comic Sans MS" pitchFamily="66" charset="0"/>
              </a:rPr>
              <a:t>2</a:t>
            </a:r>
            <a:r>
              <a:rPr lang="en-GB" sz="1400" dirty="0">
                <a:latin typeface="Comic Sans MS" pitchFamily="66" charset="0"/>
              </a:rPr>
              <a:t> on an Argand diagram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GB" sz="14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1" name="TextBox 70"/>
              <p:cNvSpPr txBox="1"/>
              <p:nvPr/>
            </p:nvSpPr>
            <p:spPr>
              <a:xfrm>
                <a:off x="609600" y="2286000"/>
                <a:ext cx="1114921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𝑧</m:t>
                          </m:r>
                        </m:e>
                        <m:sub>
                          <m:r>
                            <a:rPr lang="en-GB" sz="16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GB" sz="1600" b="0" i="1" smtClean="0">
                          <a:latin typeface="Cambria Math"/>
                        </a:rPr>
                        <m:t>=4+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71" name="TextBox 7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" y="2286000"/>
                <a:ext cx="1114921" cy="33855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2" name="TextBox 71"/>
              <p:cNvSpPr txBox="1"/>
              <p:nvPr/>
            </p:nvSpPr>
            <p:spPr>
              <a:xfrm>
                <a:off x="1981200" y="2286000"/>
                <a:ext cx="1233479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𝑧</m:t>
                          </m:r>
                        </m:e>
                        <m:sub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n-GB" sz="1600" b="0" i="1" smtClean="0">
                          <a:latin typeface="Cambria Math"/>
                        </a:rPr>
                        <m:t>=3+3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72" name="TextBox 7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81200" y="2286000"/>
                <a:ext cx="1233479" cy="33855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3" name="TextBox 72"/>
              <p:cNvSpPr txBox="1"/>
              <p:nvPr/>
            </p:nvSpPr>
            <p:spPr>
              <a:xfrm>
                <a:off x="1447800" y="3429000"/>
                <a:ext cx="85042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𝑧</m:t>
                          </m:r>
                        </m:e>
                        <m:sub>
                          <m:r>
                            <a:rPr lang="en-GB" sz="16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GB" sz="1600" b="0" i="1" smtClean="0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𝑧</m:t>
                          </m:r>
                        </m:e>
                        <m:sub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73" name="TextBox 7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7800" y="3429000"/>
                <a:ext cx="850426" cy="33855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4" name="TextBox 73"/>
              <p:cNvSpPr txBox="1"/>
              <p:nvPr/>
            </p:nvSpPr>
            <p:spPr>
              <a:xfrm>
                <a:off x="990600" y="3886200"/>
                <a:ext cx="1868742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4+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𝑖</m:t>
                          </m:r>
                        </m:e>
                      </m:d>
                      <m:r>
                        <a:rPr lang="en-GB" sz="1600" b="0" i="1" smtClean="0">
                          <a:latin typeface="Cambria Math"/>
                        </a:rPr>
                        <m:t>+(3+3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  <m:r>
                        <a:rPr lang="en-GB" sz="1600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74" name="TextBox 7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3886200"/>
                <a:ext cx="1868742" cy="338554"/>
              </a:xfrm>
              <a:prstGeom prst="rect">
                <a:avLst/>
              </a:prstGeom>
              <a:blipFill>
                <a:blip r:embed="rId5"/>
                <a:stretch>
                  <a:fillRect b="-909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5" name="TextBox 74"/>
              <p:cNvSpPr txBox="1"/>
              <p:nvPr/>
            </p:nvSpPr>
            <p:spPr>
              <a:xfrm>
                <a:off x="1219200" y="4343400"/>
                <a:ext cx="11430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=7+4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75" name="TextBox 7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9200" y="4343400"/>
                <a:ext cx="1143000" cy="33855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6" name="Straight Connector 75"/>
          <p:cNvCxnSpPr/>
          <p:nvPr/>
        </p:nvCxnSpPr>
        <p:spPr>
          <a:xfrm flipV="1">
            <a:off x="5849983" y="1761308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 flipV="1">
            <a:off x="6154783" y="1761308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 flipV="1">
            <a:off x="6459583" y="1761308"/>
            <a:ext cx="0" cy="3048000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 flipV="1">
            <a:off x="6764383" y="1761308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 flipV="1">
            <a:off x="7069183" y="1761308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 flipV="1">
            <a:off x="7373983" y="1761308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 flipV="1">
            <a:off x="7678783" y="1761308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flipV="1">
            <a:off x="5240383" y="1761308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 flipV="1">
            <a:off x="5545183" y="1761308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/>
          <p:nvPr/>
        </p:nvCxnSpPr>
        <p:spPr>
          <a:xfrm rot="16200000" flipV="1">
            <a:off x="6459583" y="2980508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 rot="16200000" flipV="1">
            <a:off x="6459583" y="2675708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 rot="16200000" flipV="1">
            <a:off x="6459583" y="2370908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 rot="16200000" flipV="1">
            <a:off x="6459583" y="2066108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 rot="5400000" flipH="1" flipV="1">
            <a:off x="6459583" y="1761308"/>
            <a:ext cx="0" cy="3048000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 rot="16200000" flipV="1">
            <a:off x="6459583" y="1456508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/>
          <p:nvPr/>
        </p:nvCxnSpPr>
        <p:spPr>
          <a:xfrm rot="16200000" flipV="1">
            <a:off x="6459583" y="1151708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/>
        </p:nvCxnSpPr>
        <p:spPr>
          <a:xfrm rot="16200000" flipV="1">
            <a:off x="6459583" y="846908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/>
        </p:nvCxnSpPr>
        <p:spPr>
          <a:xfrm rot="16200000" flipV="1">
            <a:off x="6459583" y="542108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TextBox 93"/>
          <p:cNvSpPr txBox="1"/>
          <p:nvPr/>
        </p:nvSpPr>
        <p:spPr>
          <a:xfrm>
            <a:off x="7983583" y="3132908"/>
            <a:ext cx="82586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x (Real)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5926183" y="1380308"/>
            <a:ext cx="13003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y (Imaginary)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7754983" y="3285308"/>
            <a:ext cx="40267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latin typeface="Comic Sans MS" pitchFamily="66" charset="0"/>
              </a:rPr>
              <a:t>10</a:t>
            </a:r>
          </a:p>
        </p:txBody>
      </p:sp>
      <p:sp>
        <p:nvSpPr>
          <p:cNvPr id="97" name="TextBox 96"/>
          <p:cNvSpPr txBox="1"/>
          <p:nvPr/>
        </p:nvSpPr>
        <p:spPr>
          <a:xfrm>
            <a:off x="4630783" y="3285308"/>
            <a:ext cx="51167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latin typeface="Comic Sans MS" pitchFamily="66" charset="0"/>
              </a:rPr>
              <a:t>-10</a:t>
            </a:r>
          </a:p>
        </p:txBody>
      </p:sp>
      <p:sp>
        <p:nvSpPr>
          <p:cNvPr id="98" name="TextBox 97"/>
          <p:cNvSpPr txBox="1"/>
          <p:nvPr/>
        </p:nvSpPr>
        <p:spPr>
          <a:xfrm>
            <a:off x="6307183" y="4692534"/>
            <a:ext cx="56137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latin typeface="Comic Sans MS" pitchFamily="66" charset="0"/>
              </a:rPr>
              <a:t>-10i</a:t>
            </a:r>
          </a:p>
        </p:txBody>
      </p:sp>
      <p:sp>
        <p:nvSpPr>
          <p:cNvPr id="99" name="TextBox 98"/>
          <p:cNvSpPr txBox="1"/>
          <p:nvPr/>
        </p:nvSpPr>
        <p:spPr>
          <a:xfrm>
            <a:off x="6383383" y="1608908"/>
            <a:ext cx="45236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latin typeface="Comic Sans MS" pitchFamily="66" charset="0"/>
              </a:rPr>
              <a:t>10i</a:t>
            </a:r>
          </a:p>
        </p:txBody>
      </p:sp>
      <p:grpSp>
        <p:nvGrpSpPr>
          <p:cNvPr id="100" name="Group 99"/>
          <p:cNvGrpSpPr/>
          <p:nvPr/>
        </p:nvGrpSpPr>
        <p:grpSpPr>
          <a:xfrm>
            <a:off x="6994685" y="3052946"/>
            <a:ext cx="152400" cy="152400"/>
            <a:chOff x="5791200" y="5334000"/>
            <a:chExt cx="152400" cy="152400"/>
          </a:xfrm>
        </p:grpSpPr>
        <p:cxnSp>
          <p:nvCxnSpPr>
            <p:cNvPr id="101" name="Straight Connector 100"/>
            <p:cNvCxnSpPr/>
            <p:nvPr/>
          </p:nvCxnSpPr>
          <p:spPr>
            <a:xfrm>
              <a:off x="5791200" y="5334000"/>
              <a:ext cx="1524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 flipH="1">
              <a:off x="5791200" y="5334000"/>
              <a:ext cx="1524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3" name="Group 102"/>
          <p:cNvGrpSpPr/>
          <p:nvPr/>
        </p:nvGrpSpPr>
        <p:grpSpPr>
          <a:xfrm>
            <a:off x="6839847" y="2744488"/>
            <a:ext cx="152400" cy="152400"/>
            <a:chOff x="5791200" y="5334000"/>
            <a:chExt cx="152400" cy="152400"/>
          </a:xfrm>
        </p:grpSpPr>
        <p:cxnSp>
          <p:nvCxnSpPr>
            <p:cNvPr id="104" name="Straight Connector 103"/>
            <p:cNvCxnSpPr/>
            <p:nvPr/>
          </p:nvCxnSpPr>
          <p:spPr>
            <a:xfrm>
              <a:off x="5791200" y="5334000"/>
              <a:ext cx="1524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Connector 104"/>
            <p:cNvCxnSpPr/>
            <p:nvPr/>
          </p:nvCxnSpPr>
          <p:spPr>
            <a:xfrm flipH="1">
              <a:off x="5791200" y="5334000"/>
              <a:ext cx="1524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6" name="Group 105"/>
          <p:cNvGrpSpPr/>
          <p:nvPr/>
        </p:nvGrpSpPr>
        <p:grpSpPr>
          <a:xfrm>
            <a:off x="7438474" y="2589649"/>
            <a:ext cx="152400" cy="152400"/>
            <a:chOff x="5791200" y="5334000"/>
            <a:chExt cx="152400" cy="152400"/>
          </a:xfrm>
        </p:grpSpPr>
        <p:cxnSp>
          <p:nvCxnSpPr>
            <p:cNvPr id="107" name="Straight Connector 106"/>
            <p:cNvCxnSpPr/>
            <p:nvPr/>
          </p:nvCxnSpPr>
          <p:spPr>
            <a:xfrm>
              <a:off x="5791200" y="5334000"/>
              <a:ext cx="1524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flipH="1">
              <a:off x="5791200" y="5334000"/>
              <a:ext cx="1524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09" name="Straight Connector 108"/>
          <p:cNvCxnSpPr/>
          <p:nvPr/>
        </p:nvCxnSpPr>
        <p:spPr>
          <a:xfrm flipH="1">
            <a:off x="6471458" y="2819202"/>
            <a:ext cx="446315" cy="454230"/>
          </a:xfrm>
          <a:prstGeom prst="line">
            <a:avLst/>
          </a:prstGeom>
          <a:ln w="3810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 flipH="1">
            <a:off x="6469480" y="3139835"/>
            <a:ext cx="602672" cy="131618"/>
          </a:xfrm>
          <a:prstGeom prst="line">
            <a:avLst/>
          </a:prstGeom>
          <a:ln w="3810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 flipH="1">
            <a:off x="6466510" y="2664822"/>
            <a:ext cx="1056905" cy="617517"/>
          </a:xfrm>
          <a:prstGeom prst="line">
            <a:avLst/>
          </a:prstGeom>
          <a:ln w="3810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 flipH="1">
            <a:off x="7098872" y="2650968"/>
            <a:ext cx="446315" cy="454230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/>
          <p:nvPr/>
        </p:nvCxnSpPr>
        <p:spPr>
          <a:xfrm flipH="1">
            <a:off x="6930639" y="2662843"/>
            <a:ext cx="602672" cy="131618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TextBox 113"/>
          <p:cNvSpPr txBox="1"/>
          <p:nvPr/>
        </p:nvSpPr>
        <p:spPr>
          <a:xfrm>
            <a:off x="7077101" y="3008217"/>
            <a:ext cx="3545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solidFill>
                  <a:srgbClr val="FF0000"/>
                </a:solidFill>
                <a:latin typeface="Comic Sans MS" pitchFamily="66" charset="0"/>
              </a:rPr>
              <a:t>z</a:t>
            </a:r>
            <a:r>
              <a:rPr lang="en-GB" sz="1400" b="1" baseline="-25000" dirty="0">
                <a:solidFill>
                  <a:srgbClr val="FF0000"/>
                </a:solidFill>
                <a:latin typeface="Comic Sans MS" pitchFamily="66" charset="0"/>
              </a:rPr>
              <a:t>1</a:t>
            </a:r>
          </a:p>
        </p:txBody>
      </p:sp>
      <p:sp>
        <p:nvSpPr>
          <p:cNvPr id="115" name="TextBox 114"/>
          <p:cNvSpPr txBox="1"/>
          <p:nvPr/>
        </p:nvSpPr>
        <p:spPr>
          <a:xfrm>
            <a:off x="6457606" y="2626228"/>
            <a:ext cx="3545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solidFill>
                  <a:srgbClr val="FF0000"/>
                </a:solidFill>
                <a:latin typeface="Comic Sans MS" pitchFamily="66" charset="0"/>
              </a:rPr>
              <a:t>z</a:t>
            </a:r>
            <a:r>
              <a:rPr lang="en-GB" sz="1400" b="1" baseline="-25000" dirty="0">
                <a:solidFill>
                  <a:srgbClr val="FF0000"/>
                </a:solidFill>
                <a:latin typeface="Comic Sans MS" pitchFamily="66" charset="0"/>
              </a:rPr>
              <a:t>2</a:t>
            </a:r>
          </a:p>
        </p:txBody>
      </p:sp>
      <p:sp>
        <p:nvSpPr>
          <p:cNvPr id="116" name="TextBox 115"/>
          <p:cNvSpPr txBox="1"/>
          <p:nvPr/>
        </p:nvSpPr>
        <p:spPr>
          <a:xfrm>
            <a:off x="7655034" y="2362992"/>
            <a:ext cx="63350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solidFill>
                  <a:srgbClr val="FF0000"/>
                </a:solidFill>
                <a:latin typeface="Comic Sans MS" pitchFamily="66" charset="0"/>
              </a:rPr>
              <a:t>z</a:t>
            </a:r>
            <a:r>
              <a:rPr lang="en-GB" sz="1400" b="1" baseline="-25000" dirty="0">
                <a:solidFill>
                  <a:srgbClr val="FF0000"/>
                </a:solidFill>
                <a:latin typeface="Comic Sans MS" pitchFamily="66" charset="0"/>
              </a:rPr>
              <a:t>1</a:t>
            </a:r>
            <a:r>
              <a:rPr lang="en-GB" sz="1400" b="1" dirty="0">
                <a:solidFill>
                  <a:srgbClr val="FF0000"/>
                </a:solidFill>
                <a:latin typeface="Comic Sans MS" pitchFamily="66" charset="0"/>
              </a:rPr>
              <a:t>+z</a:t>
            </a:r>
            <a:r>
              <a:rPr lang="en-GB" sz="1400" b="1" baseline="-25000" dirty="0">
                <a:solidFill>
                  <a:srgbClr val="FF0000"/>
                </a:solidFill>
                <a:latin typeface="Comic Sans MS" pitchFamily="66" charset="0"/>
              </a:rPr>
              <a:t>2</a:t>
            </a:r>
          </a:p>
        </p:txBody>
      </p:sp>
      <p:sp>
        <p:nvSpPr>
          <p:cNvPr id="117" name="TextBox 116"/>
          <p:cNvSpPr txBox="1"/>
          <p:nvPr/>
        </p:nvSpPr>
        <p:spPr>
          <a:xfrm>
            <a:off x="4381163" y="5216584"/>
            <a:ext cx="42409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>
                <a:solidFill>
                  <a:srgbClr val="FF0000"/>
                </a:solidFill>
                <a:latin typeface="Comic Sans MS" pitchFamily="66" charset="0"/>
              </a:rPr>
              <a:t>Notice that vector z</a:t>
            </a:r>
            <a:r>
              <a:rPr lang="en-GB" sz="1600" baseline="-25000" dirty="0">
                <a:solidFill>
                  <a:srgbClr val="FF0000"/>
                </a:solidFill>
                <a:latin typeface="Comic Sans MS" pitchFamily="66" charset="0"/>
              </a:rPr>
              <a:t>1</a:t>
            </a:r>
            <a:r>
              <a:rPr lang="en-GB" sz="1600" dirty="0">
                <a:solidFill>
                  <a:srgbClr val="FF0000"/>
                </a:solidFill>
                <a:latin typeface="Comic Sans MS" pitchFamily="66" charset="0"/>
              </a:rPr>
              <a:t> + z</a:t>
            </a:r>
            <a:r>
              <a:rPr lang="en-GB" sz="1600" baseline="-25000" dirty="0">
                <a:solidFill>
                  <a:srgbClr val="FF0000"/>
                </a:solidFill>
                <a:latin typeface="Comic Sans MS" pitchFamily="66" charset="0"/>
              </a:rPr>
              <a:t>2</a:t>
            </a:r>
            <a:r>
              <a:rPr lang="en-GB" sz="1600" dirty="0">
                <a:solidFill>
                  <a:srgbClr val="FF0000"/>
                </a:solidFill>
                <a:latin typeface="Comic Sans MS" pitchFamily="66" charset="0"/>
              </a:rPr>
              <a:t> is effectively the diagonal of a parallelogram</a:t>
            </a:r>
          </a:p>
        </p:txBody>
      </p:sp>
    </p:spTree>
    <p:extLst>
      <p:ext uri="{BB962C8B-B14F-4D97-AF65-F5344CB8AC3E}">
        <p14:creationId xmlns:p14="http://schemas.microsoft.com/office/powerpoint/2010/main" val="529447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5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0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5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8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/>
      <p:bldP spid="74" grpId="0"/>
      <p:bldP spid="75" grpId="0"/>
      <p:bldP spid="94" grpId="0"/>
      <p:bldP spid="95" grpId="0"/>
      <p:bldP spid="96" grpId="0"/>
      <p:bldP spid="97" grpId="0"/>
      <p:bldP spid="98" grpId="0"/>
      <p:bldP spid="99" grpId="0"/>
      <p:bldP spid="114" grpId="0"/>
      <p:bldP spid="115" grpId="0"/>
      <p:bldP spid="116" grpId="0"/>
      <p:bldP spid="1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40142FD-D65A-415C-B42C-D7288410BF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875" y="1400175"/>
            <a:ext cx="3630135" cy="477678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1600" b="1" dirty="0">
                <a:latin typeface="Comic Sans MS" panose="030F0702030302020204" pitchFamily="66" charset="0"/>
              </a:rPr>
              <a:t>You can represent complex numbers using an Argand diagram.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B541AC0-0713-47D7-9D98-F34D1BB5D915}"/>
              </a:ext>
            </a:extLst>
          </p:cNvPr>
          <p:cNvSpPr txBox="1"/>
          <p:nvPr/>
        </p:nvSpPr>
        <p:spPr>
          <a:xfrm>
            <a:off x="8649954" y="6488668"/>
            <a:ext cx="494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2A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619941" y="147412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Argand Diagrams</a:t>
            </a:r>
          </a:p>
        </p:txBody>
      </p:sp>
      <p:sp>
        <p:nvSpPr>
          <p:cNvPr id="53" name="Content Placeholder 2"/>
          <p:cNvSpPr txBox="1">
            <a:spLocks/>
          </p:cNvSpPr>
          <p:nvPr/>
        </p:nvSpPr>
        <p:spPr>
          <a:xfrm>
            <a:off x="304800" y="2804160"/>
            <a:ext cx="3200400" cy="36728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GB" sz="1400" dirty="0">
                <a:latin typeface="Comic Sans MS" pitchFamily="66" charset="0"/>
              </a:rPr>
              <a:t>Show z</a:t>
            </a:r>
            <a:r>
              <a:rPr lang="en-GB" sz="1400" baseline="-25000" dirty="0">
                <a:latin typeface="Comic Sans MS" pitchFamily="66" charset="0"/>
              </a:rPr>
              <a:t>1</a:t>
            </a:r>
            <a:r>
              <a:rPr lang="en-GB" sz="1400" dirty="0">
                <a:latin typeface="Comic Sans MS" pitchFamily="66" charset="0"/>
              </a:rPr>
              <a:t>, z</a:t>
            </a:r>
            <a:r>
              <a:rPr lang="en-GB" sz="1400" baseline="-25000" dirty="0">
                <a:latin typeface="Comic Sans MS" pitchFamily="66" charset="0"/>
              </a:rPr>
              <a:t>2</a:t>
            </a:r>
            <a:r>
              <a:rPr lang="en-GB" sz="1400" dirty="0">
                <a:latin typeface="Comic Sans MS" pitchFamily="66" charset="0"/>
              </a:rPr>
              <a:t> and z</a:t>
            </a:r>
            <a:r>
              <a:rPr lang="en-GB" sz="1400" baseline="-25000" dirty="0">
                <a:latin typeface="Comic Sans MS" pitchFamily="66" charset="0"/>
              </a:rPr>
              <a:t>1</a:t>
            </a:r>
            <a:r>
              <a:rPr lang="en-GB" sz="1400" dirty="0">
                <a:latin typeface="Comic Sans MS" pitchFamily="66" charset="0"/>
              </a:rPr>
              <a:t> - z</a:t>
            </a:r>
            <a:r>
              <a:rPr lang="en-GB" sz="1400" baseline="-25000" dirty="0">
                <a:latin typeface="Comic Sans MS" pitchFamily="66" charset="0"/>
              </a:rPr>
              <a:t>2</a:t>
            </a:r>
            <a:r>
              <a:rPr lang="en-GB" sz="1400" dirty="0">
                <a:latin typeface="Comic Sans MS" pitchFamily="66" charset="0"/>
              </a:rPr>
              <a:t> on an Argand diagram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GB" sz="14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/>
              <p:cNvSpPr txBox="1"/>
              <p:nvPr/>
            </p:nvSpPr>
            <p:spPr>
              <a:xfrm>
                <a:off x="609600" y="2286000"/>
                <a:ext cx="122873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𝑧</m:t>
                          </m:r>
                        </m:e>
                        <m:sub>
                          <m:r>
                            <a:rPr lang="en-GB" sz="16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GB" sz="1600" b="0" i="1" smtClean="0">
                          <a:latin typeface="Cambria Math"/>
                        </a:rPr>
                        <m:t>=2+5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54" name="TextBox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" y="2286000"/>
                <a:ext cx="1228734" cy="33855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Box 54"/>
              <p:cNvSpPr txBox="1"/>
              <p:nvPr/>
            </p:nvSpPr>
            <p:spPr>
              <a:xfrm>
                <a:off x="1981200" y="2286000"/>
                <a:ext cx="1233479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𝑧</m:t>
                          </m:r>
                        </m:e>
                        <m:sub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n-GB" sz="1600" b="0" i="1" smtClean="0">
                          <a:latin typeface="Cambria Math"/>
                        </a:rPr>
                        <m:t>=4+2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55" name="TextBox 5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81200" y="2286000"/>
                <a:ext cx="1233479" cy="33855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/>
              <p:cNvSpPr txBox="1"/>
              <p:nvPr/>
            </p:nvSpPr>
            <p:spPr>
              <a:xfrm>
                <a:off x="1447800" y="3429000"/>
                <a:ext cx="85042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𝑧</m:t>
                          </m:r>
                        </m:e>
                        <m:sub>
                          <m:r>
                            <a:rPr lang="en-GB" sz="16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GB" sz="1600" b="0" i="1" smtClean="0"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𝑧</m:t>
                          </m:r>
                        </m:e>
                        <m:sub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56" name="TextBox 5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7800" y="3429000"/>
                <a:ext cx="850426" cy="33855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/>
              <p:cNvSpPr txBox="1"/>
              <p:nvPr/>
            </p:nvSpPr>
            <p:spPr>
              <a:xfrm>
                <a:off x="990600" y="3886200"/>
                <a:ext cx="1868742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2+5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𝑖</m:t>
                          </m:r>
                        </m:e>
                      </m:d>
                      <m:r>
                        <a:rPr lang="en-GB" sz="1600" b="0" i="1" smtClean="0">
                          <a:latin typeface="Cambria Math"/>
                        </a:rPr>
                        <m:t>−(4+2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  <m:r>
                        <a:rPr lang="en-GB" sz="1600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57" name="TextBox 5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3886200"/>
                <a:ext cx="1868742" cy="338554"/>
              </a:xfrm>
              <a:prstGeom prst="rect">
                <a:avLst/>
              </a:prstGeom>
              <a:blipFill>
                <a:blip r:embed="rId5"/>
                <a:stretch>
                  <a:fillRect b="-909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/>
              <p:cNvSpPr txBox="1"/>
              <p:nvPr/>
            </p:nvSpPr>
            <p:spPr>
              <a:xfrm>
                <a:off x="1219200" y="4343400"/>
                <a:ext cx="11430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=−2+3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58" name="TextBox 5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9200" y="4343400"/>
                <a:ext cx="1143000" cy="33855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9" name="Straight Connector 58"/>
          <p:cNvCxnSpPr/>
          <p:nvPr/>
        </p:nvCxnSpPr>
        <p:spPr>
          <a:xfrm flipV="1">
            <a:off x="5867400" y="14478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flipV="1">
            <a:off x="6172200" y="14478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 flipV="1">
            <a:off x="6477000" y="1447800"/>
            <a:ext cx="0" cy="3048000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flipV="1">
            <a:off x="6781800" y="14478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flipV="1">
            <a:off x="7086600" y="14478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 flipV="1">
            <a:off x="7391400" y="14478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 flipV="1">
            <a:off x="7696200" y="14478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 flipV="1">
            <a:off x="5257800" y="14478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 flipV="1">
            <a:off x="5562600" y="14478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 rot="16200000" flipV="1">
            <a:off x="6477000" y="26670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 rot="16200000" flipV="1">
            <a:off x="6477000" y="23622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/>
          <p:nvPr/>
        </p:nvCxnSpPr>
        <p:spPr>
          <a:xfrm rot="16200000" flipV="1">
            <a:off x="6477000" y="20574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/>
          <p:nvPr/>
        </p:nvCxnSpPr>
        <p:spPr>
          <a:xfrm rot="16200000" flipV="1">
            <a:off x="6477000" y="17526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/>
          <p:nvPr/>
        </p:nvCxnSpPr>
        <p:spPr>
          <a:xfrm rot="5400000" flipH="1" flipV="1">
            <a:off x="6477000" y="1447800"/>
            <a:ext cx="0" cy="3048000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/>
          <p:cNvCxnSpPr/>
          <p:nvPr/>
        </p:nvCxnSpPr>
        <p:spPr>
          <a:xfrm rot="16200000" flipV="1">
            <a:off x="6477000" y="11430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 rot="16200000" flipV="1">
            <a:off x="6477000" y="8382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122"/>
          <p:cNvCxnSpPr/>
          <p:nvPr/>
        </p:nvCxnSpPr>
        <p:spPr>
          <a:xfrm rot="16200000" flipV="1">
            <a:off x="6477000" y="5334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Connector 123"/>
          <p:cNvCxnSpPr/>
          <p:nvPr/>
        </p:nvCxnSpPr>
        <p:spPr>
          <a:xfrm rot="16200000" flipV="1">
            <a:off x="6477000" y="2286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5" name="TextBox 124"/>
          <p:cNvSpPr txBox="1"/>
          <p:nvPr/>
        </p:nvSpPr>
        <p:spPr>
          <a:xfrm>
            <a:off x="8001000" y="2819400"/>
            <a:ext cx="82586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x (Real)</a:t>
            </a:r>
          </a:p>
        </p:txBody>
      </p:sp>
      <p:sp>
        <p:nvSpPr>
          <p:cNvPr id="126" name="TextBox 125"/>
          <p:cNvSpPr txBox="1"/>
          <p:nvPr/>
        </p:nvSpPr>
        <p:spPr>
          <a:xfrm>
            <a:off x="5943600" y="1066800"/>
            <a:ext cx="13003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y (Imaginary)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7854287" y="2971800"/>
            <a:ext cx="2936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latin typeface="Comic Sans MS" pitchFamily="66" charset="0"/>
              </a:rPr>
              <a:t>5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4648200" y="2971800"/>
            <a:ext cx="40267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latin typeface="Comic Sans MS" pitchFamily="66" charset="0"/>
              </a:rPr>
              <a:t>-5</a:t>
            </a:r>
          </a:p>
        </p:txBody>
      </p:sp>
      <p:sp>
        <p:nvSpPr>
          <p:cNvPr id="129" name="TextBox 128"/>
          <p:cNvSpPr txBox="1"/>
          <p:nvPr/>
        </p:nvSpPr>
        <p:spPr>
          <a:xfrm>
            <a:off x="6420135" y="4343400"/>
            <a:ext cx="45236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latin typeface="Comic Sans MS" pitchFamily="66" charset="0"/>
              </a:rPr>
              <a:t>-5i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6455391" y="1295400"/>
            <a:ext cx="3433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latin typeface="Comic Sans MS" pitchFamily="66" charset="0"/>
              </a:rPr>
              <a:t>5i</a:t>
            </a:r>
          </a:p>
        </p:txBody>
      </p:sp>
      <p:grpSp>
        <p:nvGrpSpPr>
          <p:cNvPr id="131" name="Group 130"/>
          <p:cNvGrpSpPr/>
          <p:nvPr/>
        </p:nvGrpSpPr>
        <p:grpSpPr>
          <a:xfrm>
            <a:off x="7012102" y="1374661"/>
            <a:ext cx="152400" cy="152400"/>
            <a:chOff x="5791200" y="5334000"/>
            <a:chExt cx="152400" cy="152400"/>
          </a:xfrm>
        </p:grpSpPr>
        <p:cxnSp>
          <p:nvCxnSpPr>
            <p:cNvPr id="132" name="Straight Connector 131"/>
            <p:cNvCxnSpPr/>
            <p:nvPr/>
          </p:nvCxnSpPr>
          <p:spPr>
            <a:xfrm>
              <a:off x="5791200" y="5334000"/>
              <a:ext cx="1524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/>
            <p:cNvCxnSpPr/>
            <p:nvPr/>
          </p:nvCxnSpPr>
          <p:spPr>
            <a:xfrm flipH="1">
              <a:off x="5791200" y="5334000"/>
              <a:ext cx="1524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4" name="Group 133"/>
          <p:cNvGrpSpPr/>
          <p:nvPr/>
        </p:nvGrpSpPr>
        <p:grpSpPr>
          <a:xfrm>
            <a:off x="7621539" y="2287679"/>
            <a:ext cx="152400" cy="152400"/>
            <a:chOff x="5791200" y="5334000"/>
            <a:chExt cx="152400" cy="152400"/>
          </a:xfrm>
        </p:grpSpPr>
        <p:cxnSp>
          <p:nvCxnSpPr>
            <p:cNvPr id="135" name="Straight Connector 134"/>
            <p:cNvCxnSpPr/>
            <p:nvPr/>
          </p:nvCxnSpPr>
          <p:spPr>
            <a:xfrm>
              <a:off x="5791200" y="5334000"/>
              <a:ext cx="1524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Straight Connector 135"/>
            <p:cNvCxnSpPr/>
            <p:nvPr/>
          </p:nvCxnSpPr>
          <p:spPr>
            <a:xfrm flipH="1">
              <a:off x="5791200" y="5334000"/>
              <a:ext cx="1524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7" name="Group 136"/>
          <p:cNvGrpSpPr/>
          <p:nvPr/>
        </p:nvGrpSpPr>
        <p:grpSpPr>
          <a:xfrm>
            <a:off x="5782239" y="1980911"/>
            <a:ext cx="152400" cy="152400"/>
            <a:chOff x="5791200" y="5334000"/>
            <a:chExt cx="152400" cy="152400"/>
          </a:xfrm>
        </p:grpSpPr>
        <p:cxnSp>
          <p:nvCxnSpPr>
            <p:cNvPr id="138" name="Straight Connector 137"/>
            <p:cNvCxnSpPr/>
            <p:nvPr/>
          </p:nvCxnSpPr>
          <p:spPr>
            <a:xfrm>
              <a:off x="5791200" y="5334000"/>
              <a:ext cx="1524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Straight Connector 138"/>
            <p:cNvCxnSpPr/>
            <p:nvPr/>
          </p:nvCxnSpPr>
          <p:spPr>
            <a:xfrm flipH="1">
              <a:off x="5791200" y="5334000"/>
              <a:ext cx="1524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40" name="Straight Connector 139"/>
          <p:cNvCxnSpPr/>
          <p:nvPr/>
        </p:nvCxnSpPr>
        <p:spPr>
          <a:xfrm flipH="1">
            <a:off x="6464772" y="1448790"/>
            <a:ext cx="624797" cy="1523718"/>
          </a:xfrm>
          <a:prstGeom prst="line">
            <a:avLst/>
          </a:prstGeom>
          <a:ln w="3810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Straight Connector 140"/>
          <p:cNvCxnSpPr/>
          <p:nvPr/>
        </p:nvCxnSpPr>
        <p:spPr>
          <a:xfrm>
            <a:off x="5866410" y="2054431"/>
            <a:ext cx="596383" cy="916099"/>
          </a:xfrm>
          <a:prstGeom prst="line">
            <a:avLst/>
          </a:prstGeom>
          <a:ln w="3810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Connector 141"/>
          <p:cNvCxnSpPr/>
          <p:nvPr/>
        </p:nvCxnSpPr>
        <p:spPr>
          <a:xfrm flipH="1">
            <a:off x="6471698" y="2363190"/>
            <a:ext cx="1235388" cy="606350"/>
          </a:xfrm>
          <a:prstGeom prst="line">
            <a:avLst/>
          </a:prstGeom>
          <a:ln w="3810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" name="TextBox 142"/>
          <p:cNvSpPr txBox="1"/>
          <p:nvPr/>
        </p:nvSpPr>
        <p:spPr>
          <a:xfrm>
            <a:off x="7089467" y="1180073"/>
            <a:ext cx="3545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solidFill>
                  <a:srgbClr val="FF0000"/>
                </a:solidFill>
                <a:latin typeface="Comic Sans MS" pitchFamily="66" charset="0"/>
              </a:rPr>
              <a:t>z</a:t>
            </a:r>
            <a:r>
              <a:rPr lang="en-GB" sz="1400" b="1" baseline="-25000" dirty="0">
                <a:solidFill>
                  <a:srgbClr val="FF0000"/>
                </a:solidFill>
                <a:latin typeface="Comic Sans MS" pitchFamily="66" charset="0"/>
              </a:rPr>
              <a:t>1</a:t>
            </a:r>
          </a:p>
        </p:txBody>
      </p:sp>
      <p:sp>
        <p:nvSpPr>
          <p:cNvPr id="144" name="TextBox 143"/>
          <p:cNvSpPr txBox="1"/>
          <p:nvPr/>
        </p:nvSpPr>
        <p:spPr>
          <a:xfrm>
            <a:off x="7691446" y="2046854"/>
            <a:ext cx="3545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solidFill>
                  <a:srgbClr val="FF0000"/>
                </a:solidFill>
                <a:latin typeface="Comic Sans MS" pitchFamily="66" charset="0"/>
              </a:rPr>
              <a:t>z</a:t>
            </a:r>
            <a:r>
              <a:rPr lang="en-GB" sz="1400" b="1" baseline="-25000" dirty="0">
                <a:solidFill>
                  <a:srgbClr val="FF0000"/>
                </a:solidFill>
                <a:latin typeface="Comic Sans MS" pitchFamily="66" charset="0"/>
              </a:rPr>
              <a:t>2</a:t>
            </a:r>
          </a:p>
        </p:txBody>
      </p:sp>
      <p:sp>
        <p:nvSpPr>
          <p:cNvPr id="145" name="TextBox 144"/>
          <p:cNvSpPr txBox="1"/>
          <p:nvPr/>
        </p:nvSpPr>
        <p:spPr>
          <a:xfrm>
            <a:off x="5516106" y="1658308"/>
            <a:ext cx="63350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solidFill>
                  <a:srgbClr val="FF0000"/>
                </a:solidFill>
                <a:latin typeface="Comic Sans MS" pitchFamily="66" charset="0"/>
              </a:rPr>
              <a:t>z</a:t>
            </a:r>
            <a:r>
              <a:rPr lang="en-GB" sz="1400" b="1" baseline="-25000" dirty="0">
                <a:solidFill>
                  <a:srgbClr val="FF0000"/>
                </a:solidFill>
                <a:latin typeface="Comic Sans MS" pitchFamily="66" charset="0"/>
              </a:rPr>
              <a:t>1</a:t>
            </a:r>
            <a:r>
              <a:rPr lang="en-GB" sz="1400" b="1" dirty="0">
                <a:solidFill>
                  <a:srgbClr val="FF0000"/>
                </a:solidFill>
                <a:latin typeface="Comic Sans MS" pitchFamily="66" charset="0"/>
              </a:rPr>
              <a:t>-z</a:t>
            </a:r>
            <a:r>
              <a:rPr lang="en-GB" sz="1400" b="1" baseline="-25000" dirty="0">
                <a:solidFill>
                  <a:srgbClr val="FF0000"/>
                </a:solidFill>
                <a:latin typeface="Comic Sans MS" pitchFamily="66" charset="0"/>
              </a:rPr>
              <a:t>2</a:t>
            </a:r>
          </a:p>
        </p:txBody>
      </p:sp>
      <p:sp>
        <p:nvSpPr>
          <p:cNvPr id="146" name="TextBox 145"/>
          <p:cNvSpPr txBox="1"/>
          <p:nvPr/>
        </p:nvSpPr>
        <p:spPr>
          <a:xfrm>
            <a:off x="4398580" y="4903076"/>
            <a:ext cx="424092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>
                <a:solidFill>
                  <a:srgbClr val="FF0000"/>
                </a:solidFill>
                <a:latin typeface="Comic Sans MS" pitchFamily="66" charset="0"/>
              </a:rPr>
              <a:t>Vector z</a:t>
            </a:r>
            <a:r>
              <a:rPr lang="en-GB" sz="1600" baseline="-25000" dirty="0">
                <a:solidFill>
                  <a:srgbClr val="FF0000"/>
                </a:solidFill>
                <a:latin typeface="Comic Sans MS" pitchFamily="66" charset="0"/>
              </a:rPr>
              <a:t>1</a:t>
            </a:r>
            <a:r>
              <a:rPr lang="en-GB" sz="1600" dirty="0">
                <a:solidFill>
                  <a:srgbClr val="FF0000"/>
                </a:solidFill>
                <a:latin typeface="Comic Sans MS" pitchFamily="66" charset="0"/>
              </a:rPr>
              <a:t> – z</a:t>
            </a:r>
            <a:r>
              <a:rPr lang="en-GB" sz="1600" baseline="-25000" dirty="0">
                <a:solidFill>
                  <a:srgbClr val="FF0000"/>
                </a:solidFill>
                <a:latin typeface="Comic Sans MS" pitchFamily="66" charset="0"/>
              </a:rPr>
              <a:t>2</a:t>
            </a:r>
            <a:r>
              <a:rPr lang="en-GB" sz="1600" dirty="0">
                <a:solidFill>
                  <a:srgbClr val="FF0000"/>
                </a:solidFill>
                <a:latin typeface="Comic Sans MS" pitchFamily="66" charset="0"/>
              </a:rPr>
              <a:t> is still the diagram of a parallelogram</a:t>
            </a:r>
          </a:p>
          <a:p>
            <a:pPr algn="ctr"/>
            <a:endParaRPr lang="en-GB" sz="1600" dirty="0">
              <a:solidFill>
                <a:srgbClr val="FF0000"/>
              </a:solidFill>
              <a:latin typeface="Comic Sans MS" pitchFamily="66" charset="0"/>
            </a:endParaRPr>
          </a:p>
          <a:p>
            <a:pPr algn="ctr"/>
            <a:r>
              <a:rPr lang="en-GB" sz="1600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 One side is z</a:t>
            </a:r>
            <a:r>
              <a:rPr lang="en-GB" sz="1600" baseline="-25000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1</a:t>
            </a:r>
            <a:r>
              <a:rPr lang="en-GB" sz="1600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 and the other side is –z</a:t>
            </a:r>
            <a:r>
              <a:rPr lang="en-GB" sz="1600" baseline="-25000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2</a:t>
            </a:r>
            <a:r>
              <a:rPr lang="en-GB" sz="1600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 (shown on the diagram)</a:t>
            </a:r>
            <a:endParaRPr lang="en-GB" sz="16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cxnSp>
        <p:nvCxnSpPr>
          <p:cNvPr id="147" name="Straight Connector 146"/>
          <p:cNvCxnSpPr/>
          <p:nvPr/>
        </p:nvCxnSpPr>
        <p:spPr>
          <a:xfrm flipH="1">
            <a:off x="5234686" y="2966851"/>
            <a:ext cx="1235388" cy="606350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Straight Connector 147"/>
          <p:cNvCxnSpPr/>
          <p:nvPr/>
        </p:nvCxnSpPr>
        <p:spPr>
          <a:xfrm flipH="1">
            <a:off x="5239634" y="2028701"/>
            <a:ext cx="624797" cy="1523718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Straight Connector 148"/>
          <p:cNvCxnSpPr/>
          <p:nvPr/>
        </p:nvCxnSpPr>
        <p:spPr>
          <a:xfrm flipH="1">
            <a:off x="5838348" y="1456706"/>
            <a:ext cx="1235388" cy="606350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0" name="TextBox 149"/>
          <p:cNvSpPr txBox="1"/>
          <p:nvPr/>
        </p:nvSpPr>
        <p:spPr>
          <a:xfrm>
            <a:off x="4862521" y="3551804"/>
            <a:ext cx="46358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solidFill>
                  <a:srgbClr val="FF0000"/>
                </a:solidFill>
                <a:latin typeface="Comic Sans MS" pitchFamily="66" charset="0"/>
              </a:rPr>
              <a:t>-z</a:t>
            </a:r>
            <a:r>
              <a:rPr lang="en-GB" sz="1400" b="1" baseline="-25000" dirty="0">
                <a:solidFill>
                  <a:srgbClr val="FF0000"/>
                </a:solidFill>
                <a:latin typeface="Comic Sans MS" pitchFamily="66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4757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5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0" dur="500"/>
                                        <p:tgtEl>
                                          <p:spTgt spid="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5" dur="500"/>
                                        <p:tgtEl>
                                          <p:spTgt spid="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0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3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8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1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/>
      <p:bldP spid="57" grpId="0"/>
      <p:bldP spid="58" grpId="0"/>
      <p:bldP spid="125" grpId="0"/>
      <p:bldP spid="126" grpId="0"/>
      <p:bldP spid="127" grpId="0"/>
      <p:bldP spid="128" grpId="0"/>
      <p:bldP spid="129" grpId="0"/>
      <p:bldP spid="130" grpId="0"/>
      <p:bldP spid="143" grpId="0"/>
      <p:bldP spid="144" grpId="0"/>
      <p:bldP spid="145" grpId="0"/>
      <p:bldP spid="15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DB8E39B-EA44-453A-8CF7-C32DCB1EA9A9}"/>
              </a:ext>
            </a:extLst>
          </p:cNvPr>
          <p:cNvSpPr/>
          <p:nvPr/>
        </p:nvSpPr>
        <p:spPr>
          <a:xfrm>
            <a:off x="2036195" y="2567846"/>
            <a:ext cx="5195974" cy="2100575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en-US" altLang="ja-JP" sz="6600" b="1" dirty="0">
                <a:ln w="38100">
                  <a:solidFill>
                    <a:srgbClr val="7030A0"/>
                  </a:solidFill>
                  <a:prstDash val="solid"/>
                </a:ln>
                <a:solidFill>
                  <a:srgbClr val="00B0F0"/>
                </a:solidFill>
                <a:latin typeface="Javanese Text" panose="02000000000000000000" pitchFamily="2" charset="0"/>
                <a:ea typeface="HGGyoshotai" panose="03000609000000000000" pitchFamily="65" charset="-128"/>
                <a:cs typeface="Segoe UI Black" panose="020B0A02040204020203" pitchFamily="34" charset="0"/>
              </a:rPr>
              <a:t>Teachings for </a:t>
            </a:r>
          </a:p>
          <a:p>
            <a:pPr algn="ctr"/>
            <a:r>
              <a:rPr lang="en-US" altLang="ja-JP" sz="6600" b="1" dirty="0">
                <a:ln w="38100">
                  <a:solidFill>
                    <a:srgbClr val="7030A0"/>
                  </a:solidFill>
                  <a:prstDash val="solid"/>
                </a:ln>
                <a:solidFill>
                  <a:srgbClr val="00B0F0"/>
                </a:solidFill>
                <a:latin typeface="Javanese Text" panose="02000000000000000000" pitchFamily="2" charset="0"/>
                <a:ea typeface="HGGyoshotai" panose="03000609000000000000" pitchFamily="65" charset="-128"/>
                <a:cs typeface="Segoe UI Black" panose="020B0A02040204020203" pitchFamily="34" charset="0"/>
              </a:rPr>
              <a:t>Exercise 2B</a:t>
            </a:r>
            <a:endParaRPr lang="ja-JP" altLang="en-US" sz="6600" b="1" dirty="0">
              <a:ln w="38100">
                <a:solidFill>
                  <a:srgbClr val="7030A0"/>
                </a:solidFill>
                <a:prstDash val="solid"/>
              </a:ln>
              <a:solidFill>
                <a:srgbClr val="00B0F0"/>
              </a:solidFill>
              <a:latin typeface="Javanese Text" panose="02000000000000000000" pitchFamily="2" charset="0"/>
              <a:ea typeface="HGGyoshotai" panose="03000609000000000000" pitchFamily="65" charset="-128"/>
              <a:cs typeface="Segoe UI Black" panose="020B0A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85487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6700" y="1600200"/>
            <a:ext cx="3714750" cy="474345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can find the value of r, the modulus of a complex number z, and the value of </a:t>
            </a:r>
            <a:r>
              <a:rPr lang="el-GR" sz="1400" b="1" dirty="0">
                <a:latin typeface="Comic Sans MS" pitchFamily="66" charset="0"/>
              </a:rPr>
              <a:t>θ</a:t>
            </a:r>
            <a:r>
              <a:rPr lang="en-GB" sz="1400" b="1" dirty="0">
                <a:latin typeface="Comic Sans MS" pitchFamily="66" charset="0"/>
              </a:rPr>
              <a:t>, which is the argument of z</a:t>
            </a: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The modulus of a complex number is its magnitude – you have already seen how to calculate it by using Pythagoras’ Theorem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algn="ctr">
              <a:buFont typeface="Wingdings"/>
              <a:buChar char="à"/>
            </a:pPr>
            <a:r>
              <a:rPr lang="en-GB" sz="1400" dirty="0">
                <a:latin typeface="Comic Sans MS" pitchFamily="66" charset="0"/>
                <a:sym typeface="Wingdings" pitchFamily="2" charset="2"/>
              </a:rPr>
              <a:t>It is usually represented by the letter r</a:t>
            </a:r>
          </a:p>
          <a:p>
            <a:pPr algn="ctr">
              <a:buFont typeface="Wingdings"/>
              <a:buChar char="à"/>
            </a:pPr>
            <a:endParaRPr lang="en-GB" sz="1400" dirty="0">
              <a:latin typeface="Comic Sans MS" pitchFamily="66" charset="0"/>
              <a:sym typeface="Wingdings" pitchFamily="2" charset="2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  <a:sym typeface="Wingdings" pitchFamily="2" charset="2"/>
              </a:rPr>
              <a:t>The argument of a complex number is the angle it makes with the positive real axis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  <a:sym typeface="Wingdings" pitchFamily="2" charset="2"/>
            </a:endParaRPr>
          </a:p>
          <a:p>
            <a:pPr algn="ctr">
              <a:buFont typeface="Wingdings"/>
              <a:buChar char="à"/>
            </a:pPr>
            <a:r>
              <a:rPr lang="en-GB" sz="1400" dirty="0">
                <a:latin typeface="Comic Sans MS" pitchFamily="66" charset="0"/>
                <a:sym typeface="Wingdings" pitchFamily="2" charset="2"/>
              </a:rPr>
              <a:t>The argument is usually measured in radians</a:t>
            </a:r>
          </a:p>
          <a:p>
            <a:pPr algn="ctr">
              <a:buFont typeface="Wingdings"/>
              <a:buChar char="à"/>
            </a:pPr>
            <a:r>
              <a:rPr lang="en-GB" sz="1400" dirty="0">
                <a:latin typeface="Comic Sans MS" pitchFamily="66" charset="0"/>
                <a:sym typeface="Wingdings" pitchFamily="2" charset="2"/>
              </a:rPr>
              <a:t>It will be negative if the complex number is plotted below the horizontal axis</a:t>
            </a:r>
            <a:endParaRPr lang="en-GB" sz="1400" dirty="0">
              <a:latin typeface="Comic Sans MS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681038" y="6519446"/>
            <a:ext cx="43954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Comic Sans MS" pitchFamily="66" charset="0"/>
              </a:rPr>
              <a:t>2B</a:t>
            </a:r>
            <a:endParaRPr lang="en-GB" sz="1600" dirty="0">
              <a:latin typeface="Comic Sans MS" pitchFamily="66" charset="0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19941" y="147412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Argand Diagrams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20940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580</TotalTime>
  <Words>5972</Words>
  <Application>Microsoft Office PowerPoint</Application>
  <PresentationFormat>画面に合わせる (4:3)</PresentationFormat>
  <Paragraphs>1150</Paragraphs>
  <Slides>49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49</vt:i4>
      </vt:variant>
    </vt:vector>
  </HeadingPairs>
  <TitlesOfParts>
    <vt:vector size="62" baseType="lpstr">
      <vt:lpstr>HGGyoshotai</vt:lpstr>
      <vt:lpstr>游ゴシック</vt:lpstr>
      <vt:lpstr>游ゴシック Light</vt:lpstr>
      <vt:lpstr>Arial</vt:lpstr>
      <vt:lpstr>Arial Black</vt:lpstr>
      <vt:lpstr>Calibri</vt:lpstr>
      <vt:lpstr>Calibri Light</vt:lpstr>
      <vt:lpstr>Cambria Math</vt:lpstr>
      <vt:lpstr>Comic Sans MS</vt:lpstr>
      <vt:lpstr>Javanese Text</vt:lpstr>
      <vt:lpstr>Segoe UI Black</vt:lpstr>
      <vt:lpstr>Wingdings</vt:lpstr>
      <vt:lpstr>Office テーマ</vt:lpstr>
      <vt:lpstr>PowerPoint プレゼンテーション</vt:lpstr>
      <vt:lpstr>Prior Knowledge Check</vt:lpstr>
      <vt:lpstr>PowerPoint プレゼンテーション</vt:lpstr>
      <vt:lpstr>Argand Diagrams</vt:lpstr>
      <vt:lpstr>Argand Diagrams</vt:lpstr>
      <vt:lpstr>Argand Diagrams</vt:lpstr>
      <vt:lpstr>Argand Diagrams</vt:lpstr>
      <vt:lpstr>PowerPoint プレゼンテーション</vt:lpstr>
      <vt:lpstr>Argand Diagrams</vt:lpstr>
      <vt:lpstr>Argand Diagrams</vt:lpstr>
      <vt:lpstr>Argand Diagrams</vt:lpstr>
      <vt:lpstr>Argand Diagrams</vt:lpstr>
      <vt:lpstr>PowerPoint プレゼンテーション</vt:lpstr>
      <vt:lpstr>Argand Diagrams</vt:lpstr>
      <vt:lpstr>Argand Diagrams</vt:lpstr>
      <vt:lpstr>Argand Diagrams</vt:lpstr>
      <vt:lpstr>PowerPoint プレゼンテーション</vt:lpstr>
      <vt:lpstr>Argand Diagrams</vt:lpstr>
      <vt:lpstr>Argand Diagrams</vt:lpstr>
      <vt:lpstr>Argand Diagrams</vt:lpstr>
      <vt:lpstr>Argand Diagrams</vt:lpstr>
      <vt:lpstr>Argand Diagrams</vt:lpstr>
      <vt:lpstr>PowerPoint プレゼンテーション</vt:lpstr>
      <vt:lpstr>Argand Diagrams</vt:lpstr>
      <vt:lpstr>Argand Diagrams</vt:lpstr>
      <vt:lpstr>Argand Diagrams</vt:lpstr>
      <vt:lpstr>Argand Diagrams</vt:lpstr>
      <vt:lpstr>Argand Diagrams</vt:lpstr>
      <vt:lpstr>Argand Diagrams</vt:lpstr>
      <vt:lpstr>Argand Diagrams</vt:lpstr>
      <vt:lpstr>Argand Diagrams</vt:lpstr>
      <vt:lpstr>Argand Diagrams</vt:lpstr>
      <vt:lpstr>Argand Diagrams</vt:lpstr>
      <vt:lpstr>Argand Diagrams</vt:lpstr>
      <vt:lpstr>Argand Diagrams</vt:lpstr>
      <vt:lpstr>Argand Diagrams</vt:lpstr>
      <vt:lpstr>Argand Diagrams</vt:lpstr>
      <vt:lpstr>Argand Diagrams</vt:lpstr>
      <vt:lpstr>Argand Diagrams</vt:lpstr>
      <vt:lpstr>Argand Diagrams</vt:lpstr>
      <vt:lpstr>Argand Diagrams</vt:lpstr>
      <vt:lpstr>Argand Diagrams</vt:lpstr>
      <vt:lpstr>Argand Diagrams</vt:lpstr>
      <vt:lpstr>Argand Diagrams</vt:lpstr>
      <vt:lpstr>PowerPoint プレゼンテーション</vt:lpstr>
      <vt:lpstr>Argand Diagrams</vt:lpstr>
      <vt:lpstr>Argand Diagrams</vt:lpstr>
      <vt:lpstr>Argand Diagrams</vt:lpstr>
      <vt:lpstr>Argand Diagrams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Mike Pye</dc:creator>
  <cp:lastModifiedBy>Mike Pye</cp:lastModifiedBy>
  <cp:revision>152</cp:revision>
  <dcterms:created xsi:type="dcterms:W3CDTF">2017-08-14T15:35:38Z</dcterms:created>
  <dcterms:modified xsi:type="dcterms:W3CDTF">2018-08-13T23:48:52Z</dcterms:modified>
</cp:coreProperties>
</file>