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0" r:id="rId5"/>
    <p:sldId id="264" r:id="rId6"/>
    <p:sldId id="263" r:id="rId7"/>
    <p:sldId id="265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61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3" r:id="rId25"/>
    <p:sldId id="284" r:id="rId26"/>
    <p:sldId id="285" r:id="rId27"/>
    <p:sldId id="286" r:id="rId28"/>
    <p:sldId id="287" r:id="rId29"/>
    <p:sldId id="288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73" autoAdjust="0"/>
  </p:normalViewPr>
  <p:slideViewPr>
    <p:cSldViewPr snapToGrid="0">
      <p:cViewPr varScale="1">
        <p:scale>
          <a:sx n="108" d="100"/>
          <a:sy n="108" d="100"/>
        </p:scale>
        <p:origin x="17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934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667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26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5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139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65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977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38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14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03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777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6600"/>
            </a:gs>
            <a:gs pos="7000">
              <a:schemeClr val="accent2">
                <a:lumMod val="20000"/>
                <a:lumOff val="80000"/>
              </a:schemeClr>
            </a:gs>
            <a:gs pos="95000">
              <a:schemeClr val="accent2">
                <a:lumMod val="20000"/>
                <a:lumOff val="80000"/>
              </a:schemeClr>
            </a:gs>
            <a:gs pos="100000">
              <a:srgbClr val="FF66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97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17.png"/><Relationship Id="rId7" Type="http://schemas.openxmlformats.org/officeDocument/2006/relationships/image" Target="../media/image41.png"/><Relationship Id="rId12" Type="http://schemas.openxmlformats.org/officeDocument/2006/relationships/image" Target="../media/image4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11" Type="http://schemas.openxmlformats.org/officeDocument/2006/relationships/image" Target="../media/image44.png"/><Relationship Id="rId5" Type="http://schemas.openxmlformats.org/officeDocument/2006/relationships/image" Target="../media/image39.png"/><Relationship Id="rId10" Type="http://schemas.openxmlformats.org/officeDocument/2006/relationships/image" Target="../media/image43.png"/><Relationship Id="rId4" Type="http://schemas.openxmlformats.org/officeDocument/2006/relationships/image" Target="../media/image34.png"/><Relationship Id="rId1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60.png"/><Relationship Id="rId7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13" Type="http://schemas.openxmlformats.org/officeDocument/2006/relationships/image" Target="../media/image73.png"/><Relationship Id="rId18" Type="http://schemas.openxmlformats.org/officeDocument/2006/relationships/image" Target="../media/image78.png"/><Relationship Id="rId3" Type="http://schemas.openxmlformats.org/officeDocument/2006/relationships/image" Target="../media/image630.png"/><Relationship Id="rId21" Type="http://schemas.openxmlformats.org/officeDocument/2006/relationships/image" Target="../media/image17.png"/><Relationship Id="rId7" Type="http://schemas.openxmlformats.org/officeDocument/2006/relationships/image" Target="../media/image67.png"/><Relationship Id="rId12" Type="http://schemas.openxmlformats.org/officeDocument/2006/relationships/image" Target="../media/image72.png"/><Relationship Id="rId17" Type="http://schemas.openxmlformats.org/officeDocument/2006/relationships/image" Target="../media/image77.png"/><Relationship Id="rId16" Type="http://schemas.openxmlformats.org/officeDocument/2006/relationships/image" Target="../media/image76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11" Type="http://schemas.openxmlformats.org/officeDocument/2006/relationships/image" Target="../media/image71.png"/><Relationship Id="rId5" Type="http://schemas.openxmlformats.org/officeDocument/2006/relationships/image" Target="../media/image26.png"/><Relationship Id="rId15" Type="http://schemas.openxmlformats.org/officeDocument/2006/relationships/image" Target="../media/image75.png"/><Relationship Id="rId10" Type="http://schemas.openxmlformats.org/officeDocument/2006/relationships/image" Target="../media/image70.png"/><Relationship Id="rId19" Type="http://schemas.openxmlformats.org/officeDocument/2006/relationships/image" Target="../media/image79.png"/><Relationship Id="rId4" Type="http://schemas.openxmlformats.org/officeDocument/2006/relationships/image" Target="../media/image25.png"/><Relationship Id="rId9" Type="http://schemas.openxmlformats.org/officeDocument/2006/relationships/image" Target="../media/image69.png"/><Relationship Id="rId14" Type="http://schemas.openxmlformats.org/officeDocument/2006/relationships/image" Target="../media/image74.png"/><Relationship Id="rId22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13" Type="http://schemas.openxmlformats.org/officeDocument/2006/relationships/image" Target="../media/image17.png"/><Relationship Id="rId3" Type="http://schemas.openxmlformats.org/officeDocument/2006/relationships/image" Target="../media/image80.png"/><Relationship Id="rId7" Type="http://schemas.openxmlformats.org/officeDocument/2006/relationships/image" Target="../media/image84.png"/><Relationship Id="rId1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3.png"/><Relationship Id="rId11" Type="http://schemas.openxmlformats.org/officeDocument/2006/relationships/image" Target="../media/image88.png"/><Relationship Id="rId5" Type="http://schemas.openxmlformats.org/officeDocument/2006/relationships/image" Target="../media/image82.png"/><Relationship Id="rId10" Type="http://schemas.openxmlformats.org/officeDocument/2006/relationships/image" Target="../media/image87.png"/><Relationship Id="rId4" Type="http://schemas.openxmlformats.org/officeDocument/2006/relationships/image" Target="../media/image81.png"/><Relationship Id="rId9" Type="http://schemas.openxmlformats.org/officeDocument/2006/relationships/image" Target="../media/image86.png"/><Relationship Id="rId1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png"/><Relationship Id="rId13" Type="http://schemas.openxmlformats.org/officeDocument/2006/relationships/image" Target="../media/image97.png"/><Relationship Id="rId18" Type="http://schemas.openxmlformats.org/officeDocument/2006/relationships/image" Target="../media/image24.png"/><Relationship Id="rId3" Type="http://schemas.openxmlformats.org/officeDocument/2006/relationships/image" Target="../media/image89.png"/><Relationship Id="rId7" Type="http://schemas.openxmlformats.org/officeDocument/2006/relationships/image" Target="../media/image27.png"/><Relationship Id="rId12" Type="http://schemas.openxmlformats.org/officeDocument/2006/relationships/image" Target="../media/image96.png"/><Relationship Id="rId17" Type="http://schemas.openxmlformats.org/officeDocument/2006/relationships/image" Target="../media/image101.png"/><Relationship Id="rId16" Type="http://schemas.openxmlformats.org/officeDocument/2006/relationships/image" Target="../media/image100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2.png"/><Relationship Id="rId11" Type="http://schemas.openxmlformats.org/officeDocument/2006/relationships/image" Target="../media/image95.png"/><Relationship Id="rId5" Type="http://schemas.openxmlformats.org/officeDocument/2006/relationships/image" Target="../media/image91.png"/><Relationship Id="rId15" Type="http://schemas.openxmlformats.org/officeDocument/2006/relationships/image" Target="../media/image99.png"/><Relationship Id="rId19" Type="http://schemas.openxmlformats.org/officeDocument/2006/relationships/image" Target="../media/image17.png"/><Relationship Id="rId4" Type="http://schemas.openxmlformats.org/officeDocument/2006/relationships/image" Target="../media/image90.png"/><Relationship Id="rId14" Type="http://schemas.openxmlformats.org/officeDocument/2006/relationships/image" Target="../media/image9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png"/><Relationship Id="rId13" Type="http://schemas.openxmlformats.org/officeDocument/2006/relationships/image" Target="../media/image108.png"/><Relationship Id="rId18" Type="http://schemas.openxmlformats.org/officeDocument/2006/relationships/image" Target="../media/image24.png"/><Relationship Id="rId3" Type="http://schemas.openxmlformats.org/officeDocument/2006/relationships/image" Target="../media/image89.png"/><Relationship Id="rId7" Type="http://schemas.openxmlformats.org/officeDocument/2006/relationships/image" Target="../media/image102.png"/><Relationship Id="rId12" Type="http://schemas.openxmlformats.org/officeDocument/2006/relationships/image" Target="../media/image107.png"/><Relationship Id="rId17" Type="http://schemas.openxmlformats.org/officeDocument/2006/relationships/image" Target="../media/image112.png"/><Relationship Id="rId16" Type="http://schemas.openxmlformats.org/officeDocument/2006/relationships/image" Target="../media/image111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106.png"/><Relationship Id="rId15" Type="http://schemas.openxmlformats.org/officeDocument/2006/relationships/image" Target="../media/image110.png"/><Relationship Id="rId10" Type="http://schemas.openxmlformats.org/officeDocument/2006/relationships/image" Target="../media/image105.png"/><Relationship Id="rId19" Type="http://schemas.openxmlformats.org/officeDocument/2006/relationships/image" Target="../media/image17.png"/><Relationship Id="rId4" Type="http://schemas.openxmlformats.org/officeDocument/2006/relationships/image" Target="../media/image90.png"/><Relationship Id="rId9" Type="http://schemas.openxmlformats.org/officeDocument/2006/relationships/image" Target="../media/image104.png"/><Relationship Id="rId14" Type="http://schemas.openxmlformats.org/officeDocument/2006/relationships/image" Target="../media/image10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png"/><Relationship Id="rId13" Type="http://schemas.openxmlformats.org/officeDocument/2006/relationships/image" Target="../media/image46.png"/><Relationship Id="rId3" Type="http://schemas.openxmlformats.org/officeDocument/2006/relationships/image" Target="../media/image113.png"/><Relationship Id="rId7" Type="http://schemas.openxmlformats.org/officeDocument/2006/relationships/image" Target="../media/image117.png"/><Relationship Id="rId1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6.png"/><Relationship Id="rId11" Type="http://schemas.openxmlformats.org/officeDocument/2006/relationships/image" Target="../media/image32.png"/><Relationship Id="rId5" Type="http://schemas.openxmlformats.org/officeDocument/2006/relationships/image" Target="../media/image115.png"/><Relationship Id="rId10" Type="http://schemas.openxmlformats.org/officeDocument/2006/relationships/image" Target="../media/image30.png"/><Relationship Id="rId4" Type="http://schemas.openxmlformats.org/officeDocument/2006/relationships/image" Target="../media/image114.png"/><Relationship Id="rId9" Type="http://schemas.openxmlformats.org/officeDocument/2006/relationships/image" Target="../media/image29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png"/><Relationship Id="rId13" Type="http://schemas.openxmlformats.org/officeDocument/2006/relationships/image" Target="../media/image46.png"/><Relationship Id="rId7" Type="http://schemas.openxmlformats.org/officeDocument/2006/relationships/image" Target="../media/image124.png"/><Relationship Id="rId12" Type="http://schemas.openxmlformats.org/officeDocument/2006/relationships/image" Target="../media/image38.png"/><Relationship Id="rId16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3.png"/><Relationship Id="rId11" Type="http://schemas.openxmlformats.org/officeDocument/2006/relationships/image" Target="../media/image128.png"/><Relationship Id="rId15" Type="http://schemas.openxmlformats.org/officeDocument/2006/relationships/image" Target="../media/image30.png"/><Relationship Id="rId10" Type="http://schemas.openxmlformats.org/officeDocument/2006/relationships/image" Target="../media/image127.png"/><Relationship Id="rId9" Type="http://schemas.openxmlformats.org/officeDocument/2006/relationships/image" Target="../media/image126.png"/><Relationship Id="rId14" Type="http://schemas.openxmlformats.org/officeDocument/2006/relationships/image" Target="../media/image29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png"/><Relationship Id="rId13" Type="http://schemas.openxmlformats.org/officeDocument/2006/relationships/image" Target="../media/image136.png"/><Relationship Id="rId18" Type="http://schemas.openxmlformats.org/officeDocument/2006/relationships/image" Target="../media/image46.png"/><Relationship Id="rId21" Type="http://schemas.openxmlformats.org/officeDocument/2006/relationships/image" Target="../media/image32.png"/><Relationship Id="rId7" Type="http://schemas.openxmlformats.org/officeDocument/2006/relationships/image" Target="../media/image130.png"/><Relationship Id="rId12" Type="http://schemas.openxmlformats.org/officeDocument/2006/relationships/image" Target="../media/image135.png"/><Relationship Id="rId17" Type="http://schemas.openxmlformats.org/officeDocument/2006/relationships/image" Target="../media/image38.png"/><Relationship Id="rId16" Type="http://schemas.openxmlformats.org/officeDocument/2006/relationships/image" Target="../media/image139.png"/><Relationship Id="rId20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9.png"/><Relationship Id="rId11" Type="http://schemas.openxmlformats.org/officeDocument/2006/relationships/image" Target="../media/image134.png"/><Relationship Id="rId15" Type="http://schemas.openxmlformats.org/officeDocument/2006/relationships/image" Target="../media/image138.png"/><Relationship Id="rId10" Type="http://schemas.openxmlformats.org/officeDocument/2006/relationships/image" Target="../media/image133.png"/><Relationship Id="rId19" Type="http://schemas.openxmlformats.org/officeDocument/2006/relationships/image" Target="../media/image29.png"/><Relationship Id="rId9" Type="http://schemas.openxmlformats.org/officeDocument/2006/relationships/image" Target="../media/image132.png"/><Relationship Id="rId14" Type="http://schemas.openxmlformats.org/officeDocument/2006/relationships/image" Target="../media/image13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png"/><Relationship Id="rId13" Type="http://schemas.openxmlformats.org/officeDocument/2006/relationships/image" Target="../media/image147.png"/><Relationship Id="rId18" Type="http://schemas.openxmlformats.org/officeDocument/2006/relationships/image" Target="../media/image152.png"/><Relationship Id="rId26" Type="http://schemas.openxmlformats.org/officeDocument/2006/relationships/image" Target="../media/image160.png"/><Relationship Id="rId21" Type="http://schemas.openxmlformats.org/officeDocument/2006/relationships/image" Target="../media/image155.png"/><Relationship Id="rId34" Type="http://schemas.openxmlformats.org/officeDocument/2006/relationships/image" Target="../media/image30.png"/><Relationship Id="rId7" Type="http://schemas.openxmlformats.org/officeDocument/2006/relationships/image" Target="../media/image141.png"/><Relationship Id="rId12" Type="http://schemas.openxmlformats.org/officeDocument/2006/relationships/image" Target="../media/image146.png"/><Relationship Id="rId17" Type="http://schemas.openxmlformats.org/officeDocument/2006/relationships/image" Target="../media/image151.png"/><Relationship Id="rId25" Type="http://schemas.openxmlformats.org/officeDocument/2006/relationships/image" Target="../media/image159.png"/><Relationship Id="rId33" Type="http://schemas.openxmlformats.org/officeDocument/2006/relationships/image" Target="../media/image29.png"/><Relationship Id="rId16" Type="http://schemas.openxmlformats.org/officeDocument/2006/relationships/image" Target="../media/image150.png"/><Relationship Id="rId20" Type="http://schemas.openxmlformats.org/officeDocument/2006/relationships/image" Target="../media/image154.png"/><Relationship Id="rId29" Type="http://schemas.openxmlformats.org/officeDocument/2006/relationships/image" Target="../media/image1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0.png"/><Relationship Id="rId11" Type="http://schemas.openxmlformats.org/officeDocument/2006/relationships/image" Target="../media/image145.png"/><Relationship Id="rId24" Type="http://schemas.openxmlformats.org/officeDocument/2006/relationships/image" Target="../media/image158.png"/><Relationship Id="rId32" Type="http://schemas.openxmlformats.org/officeDocument/2006/relationships/image" Target="../media/image46.png"/><Relationship Id="rId15" Type="http://schemas.openxmlformats.org/officeDocument/2006/relationships/image" Target="../media/image149.png"/><Relationship Id="rId23" Type="http://schemas.openxmlformats.org/officeDocument/2006/relationships/image" Target="../media/image157.png"/><Relationship Id="rId28" Type="http://schemas.openxmlformats.org/officeDocument/2006/relationships/image" Target="../media/image162.png"/><Relationship Id="rId10" Type="http://schemas.openxmlformats.org/officeDocument/2006/relationships/image" Target="../media/image144.png"/><Relationship Id="rId19" Type="http://schemas.openxmlformats.org/officeDocument/2006/relationships/image" Target="../media/image153.png"/><Relationship Id="rId31" Type="http://schemas.openxmlformats.org/officeDocument/2006/relationships/image" Target="../media/image38.png"/><Relationship Id="rId9" Type="http://schemas.openxmlformats.org/officeDocument/2006/relationships/image" Target="../media/image143.png"/><Relationship Id="rId14" Type="http://schemas.openxmlformats.org/officeDocument/2006/relationships/image" Target="../media/image148.png"/><Relationship Id="rId22" Type="http://schemas.openxmlformats.org/officeDocument/2006/relationships/image" Target="../media/image156.png"/><Relationship Id="rId27" Type="http://schemas.openxmlformats.org/officeDocument/2006/relationships/image" Target="../media/image161.png"/><Relationship Id="rId30" Type="http://schemas.openxmlformats.org/officeDocument/2006/relationships/image" Target="../media/image164.png"/><Relationship Id="rId35" Type="http://schemas.openxmlformats.org/officeDocument/2006/relationships/image" Target="../media/image32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7.png"/><Relationship Id="rId13" Type="http://schemas.openxmlformats.org/officeDocument/2006/relationships/image" Target="../media/image172.png"/><Relationship Id="rId18" Type="http://schemas.openxmlformats.org/officeDocument/2006/relationships/image" Target="../media/image30.png"/><Relationship Id="rId7" Type="http://schemas.openxmlformats.org/officeDocument/2006/relationships/image" Target="../media/image166.png"/><Relationship Id="rId12" Type="http://schemas.openxmlformats.org/officeDocument/2006/relationships/image" Target="../media/image171.png"/><Relationship Id="rId17" Type="http://schemas.openxmlformats.org/officeDocument/2006/relationships/image" Target="../media/image29.png"/><Relationship Id="rId16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5.png"/><Relationship Id="rId11" Type="http://schemas.openxmlformats.org/officeDocument/2006/relationships/image" Target="../media/image170.png"/><Relationship Id="rId15" Type="http://schemas.openxmlformats.org/officeDocument/2006/relationships/image" Target="../media/image38.png"/><Relationship Id="rId10" Type="http://schemas.openxmlformats.org/officeDocument/2006/relationships/image" Target="../media/image169.png"/><Relationship Id="rId19" Type="http://schemas.openxmlformats.org/officeDocument/2006/relationships/image" Target="../media/image32.png"/><Relationship Id="rId9" Type="http://schemas.openxmlformats.org/officeDocument/2006/relationships/image" Target="../media/image168.png"/><Relationship Id="rId14" Type="http://schemas.openxmlformats.org/officeDocument/2006/relationships/image" Target="../media/image173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7.png"/><Relationship Id="rId13" Type="http://schemas.openxmlformats.org/officeDocument/2006/relationships/image" Target="../media/image177.png"/><Relationship Id="rId18" Type="http://schemas.openxmlformats.org/officeDocument/2006/relationships/image" Target="../media/image30.png"/><Relationship Id="rId7" Type="http://schemas.openxmlformats.org/officeDocument/2006/relationships/image" Target="../media/image166.png"/><Relationship Id="rId12" Type="http://schemas.openxmlformats.org/officeDocument/2006/relationships/image" Target="../media/image176.png"/><Relationship Id="rId17" Type="http://schemas.openxmlformats.org/officeDocument/2006/relationships/image" Target="../media/image29.png"/><Relationship Id="rId16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5.png"/><Relationship Id="rId11" Type="http://schemas.openxmlformats.org/officeDocument/2006/relationships/image" Target="../media/image175.png"/><Relationship Id="rId15" Type="http://schemas.openxmlformats.org/officeDocument/2006/relationships/image" Target="../media/image38.png"/><Relationship Id="rId10" Type="http://schemas.openxmlformats.org/officeDocument/2006/relationships/image" Target="../media/image169.png"/><Relationship Id="rId19" Type="http://schemas.openxmlformats.org/officeDocument/2006/relationships/image" Target="../media/image32.png"/><Relationship Id="rId9" Type="http://schemas.openxmlformats.org/officeDocument/2006/relationships/image" Target="../media/image174.png"/><Relationship Id="rId14" Type="http://schemas.openxmlformats.org/officeDocument/2006/relationships/image" Target="../media/image178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7.png"/><Relationship Id="rId13" Type="http://schemas.openxmlformats.org/officeDocument/2006/relationships/image" Target="../media/image182.png"/><Relationship Id="rId18" Type="http://schemas.openxmlformats.org/officeDocument/2006/relationships/image" Target="../media/image30.png"/><Relationship Id="rId7" Type="http://schemas.openxmlformats.org/officeDocument/2006/relationships/image" Target="../media/image166.png"/><Relationship Id="rId12" Type="http://schemas.openxmlformats.org/officeDocument/2006/relationships/image" Target="../media/image181.png"/><Relationship Id="rId17" Type="http://schemas.openxmlformats.org/officeDocument/2006/relationships/image" Target="../media/image29.png"/><Relationship Id="rId16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5.png"/><Relationship Id="rId11" Type="http://schemas.openxmlformats.org/officeDocument/2006/relationships/image" Target="../media/image180.png"/><Relationship Id="rId15" Type="http://schemas.openxmlformats.org/officeDocument/2006/relationships/image" Target="../media/image38.png"/><Relationship Id="rId10" Type="http://schemas.openxmlformats.org/officeDocument/2006/relationships/image" Target="../media/image169.png"/><Relationship Id="rId19" Type="http://schemas.openxmlformats.org/officeDocument/2006/relationships/image" Target="../media/image32.png"/><Relationship Id="rId9" Type="http://schemas.openxmlformats.org/officeDocument/2006/relationships/image" Target="../media/image179.png"/><Relationship Id="rId14" Type="http://schemas.openxmlformats.org/officeDocument/2006/relationships/image" Target="../media/image183.png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97.png"/><Relationship Id="rId18" Type="http://schemas.openxmlformats.org/officeDocument/2006/relationships/image" Target="../media/image202.png"/><Relationship Id="rId26" Type="http://schemas.openxmlformats.org/officeDocument/2006/relationships/image" Target="../media/image210.png"/><Relationship Id="rId39" Type="http://schemas.openxmlformats.org/officeDocument/2006/relationships/image" Target="../media/image223.png"/><Relationship Id="rId51" Type="http://schemas.openxmlformats.org/officeDocument/2006/relationships/image" Target="../media/image30.png"/><Relationship Id="rId3" Type="http://schemas.openxmlformats.org/officeDocument/2006/relationships/image" Target="../media/image191.png"/><Relationship Id="rId21" Type="http://schemas.openxmlformats.org/officeDocument/2006/relationships/image" Target="../media/image205.png"/><Relationship Id="rId34" Type="http://schemas.openxmlformats.org/officeDocument/2006/relationships/image" Target="../media/image218.png"/><Relationship Id="rId42" Type="http://schemas.openxmlformats.org/officeDocument/2006/relationships/image" Target="../media/image49.png"/><Relationship Id="rId47" Type="http://schemas.openxmlformats.org/officeDocument/2006/relationships/image" Target="../media/image230.png"/><Relationship Id="rId50" Type="http://schemas.openxmlformats.org/officeDocument/2006/relationships/image" Target="../media/image29.png"/><Relationship Id="rId12" Type="http://schemas.openxmlformats.org/officeDocument/2006/relationships/image" Target="../media/image196.png"/><Relationship Id="rId17" Type="http://schemas.openxmlformats.org/officeDocument/2006/relationships/image" Target="../media/image201.png"/><Relationship Id="rId25" Type="http://schemas.openxmlformats.org/officeDocument/2006/relationships/image" Target="../media/image209.png"/><Relationship Id="rId33" Type="http://schemas.openxmlformats.org/officeDocument/2006/relationships/image" Target="../media/image217.png"/><Relationship Id="rId38" Type="http://schemas.openxmlformats.org/officeDocument/2006/relationships/image" Target="../media/image48.png"/><Relationship Id="rId46" Type="http://schemas.openxmlformats.org/officeDocument/2006/relationships/image" Target="../media/image229.png"/><Relationship Id="rId2" Type="http://schemas.openxmlformats.org/officeDocument/2006/relationships/image" Target="../media/image190.png"/><Relationship Id="rId16" Type="http://schemas.openxmlformats.org/officeDocument/2006/relationships/image" Target="../media/image200.png"/><Relationship Id="rId20" Type="http://schemas.openxmlformats.org/officeDocument/2006/relationships/image" Target="../media/image204.png"/><Relationship Id="rId29" Type="http://schemas.openxmlformats.org/officeDocument/2006/relationships/image" Target="../media/image213.png"/><Relationship Id="rId41" Type="http://schemas.openxmlformats.org/officeDocument/2006/relationships/image" Target="../media/image225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195.png"/><Relationship Id="rId24" Type="http://schemas.openxmlformats.org/officeDocument/2006/relationships/image" Target="../media/image208.png"/><Relationship Id="rId32" Type="http://schemas.openxmlformats.org/officeDocument/2006/relationships/image" Target="../media/image216.png"/><Relationship Id="rId37" Type="http://schemas.openxmlformats.org/officeDocument/2006/relationships/image" Target="../media/image221.png"/><Relationship Id="rId40" Type="http://schemas.openxmlformats.org/officeDocument/2006/relationships/image" Target="../media/image224.png"/><Relationship Id="rId45" Type="http://schemas.openxmlformats.org/officeDocument/2006/relationships/image" Target="../media/image226.png"/><Relationship Id="rId5" Type="http://schemas.openxmlformats.org/officeDocument/2006/relationships/image" Target="../media/image193.png"/><Relationship Id="rId15" Type="http://schemas.openxmlformats.org/officeDocument/2006/relationships/image" Target="../media/image199.png"/><Relationship Id="rId23" Type="http://schemas.openxmlformats.org/officeDocument/2006/relationships/image" Target="../media/image207.png"/><Relationship Id="rId28" Type="http://schemas.openxmlformats.org/officeDocument/2006/relationships/image" Target="../media/image212.png"/><Relationship Id="rId36" Type="http://schemas.openxmlformats.org/officeDocument/2006/relationships/image" Target="../media/image220.png"/><Relationship Id="rId49" Type="http://schemas.openxmlformats.org/officeDocument/2006/relationships/image" Target="../media/image46.png"/><Relationship Id="rId10" Type="http://schemas.openxmlformats.org/officeDocument/2006/relationships/image" Target="../media/image194.png"/><Relationship Id="rId19" Type="http://schemas.openxmlformats.org/officeDocument/2006/relationships/image" Target="../media/image203.png"/><Relationship Id="rId31" Type="http://schemas.openxmlformats.org/officeDocument/2006/relationships/image" Target="../media/image215.png"/><Relationship Id="rId44" Type="http://schemas.openxmlformats.org/officeDocument/2006/relationships/image" Target="../media/image228.png"/><Relationship Id="rId52" Type="http://schemas.openxmlformats.org/officeDocument/2006/relationships/image" Target="../media/image32.png"/><Relationship Id="rId4" Type="http://schemas.openxmlformats.org/officeDocument/2006/relationships/image" Target="../media/image192.png"/><Relationship Id="rId14" Type="http://schemas.openxmlformats.org/officeDocument/2006/relationships/image" Target="../media/image47.png"/><Relationship Id="rId22" Type="http://schemas.openxmlformats.org/officeDocument/2006/relationships/image" Target="../media/image206.png"/><Relationship Id="rId27" Type="http://schemas.openxmlformats.org/officeDocument/2006/relationships/image" Target="../media/image211.png"/><Relationship Id="rId30" Type="http://schemas.openxmlformats.org/officeDocument/2006/relationships/image" Target="../media/image214.png"/><Relationship Id="rId35" Type="http://schemas.openxmlformats.org/officeDocument/2006/relationships/image" Target="../media/image219.png"/><Relationship Id="rId43" Type="http://schemas.openxmlformats.org/officeDocument/2006/relationships/image" Target="../media/image227.png"/><Relationship Id="rId48" Type="http://schemas.openxmlformats.org/officeDocument/2006/relationships/image" Target="../media/image38.png"/></Relationships>
</file>

<file path=ppt/slides/_rels/slide2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33.png"/><Relationship Id="rId18" Type="http://schemas.openxmlformats.org/officeDocument/2006/relationships/image" Target="../media/image238.png"/><Relationship Id="rId26" Type="http://schemas.openxmlformats.org/officeDocument/2006/relationships/image" Target="../media/image246.png"/><Relationship Id="rId21" Type="http://schemas.openxmlformats.org/officeDocument/2006/relationships/image" Target="../media/image241.png"/><Relationship Id="rId12" Type="http://schemas.openxmlformats.org/officeDocument/2006/relationships/image" Target="../media/image232.png"/><Relationship Id="rId17" Type="http://schemas.openxmlformats.org/officeDocument/2006/relationships/image" Target="../media/image237.png"/><Relationship Id="rId25" Type="http://schemas.openxmlformats.org/officeDocument/2006/relationships/image" Target="../media/image245.png"/><Relationship Id="rId16" Type="http://schemas.openxmlformats.org/officeDocument/2006/relationships/image" Target="../media/image236.png"/><Relationship Id="rId20" Type="http://schemas.openxmlformats.org/officeDocument/2006/relationships/image" Target="../media/image240.png"/><Relationship Id="rId29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31.png"/><Relationship Id="rId24" Type="http://schemas.openxmlformats.org/officeDocument/2006/relationships/image" Target="../media/image244.png"/><Relationship Id="rId15" Type="http://schemas.openxmlformats.org/officeDocument/2006/relationships/image" Target="../media/image235.png"/><Relationship Id="rId23" Type="http://schemas.openxmlformats.org/officeDocument/2006/relationships/image" Target="../media/image243.png"/><Relationship Id="rId28" Type="http://schemas.openxmlformats.org/officeDocument/2006/relationships/image" Target="../media/image46.png"/><Relationship Id="rId10" Type="http://schemas.openxmlformats.org/officeDocument/2006/relationships/image" Target="../media/image194.png"/><Relationship Id="rId19" Type="http://schemas.openxmlformats.org/officeDocument/2006/relationships/image" Target="../media/image239.png"/><Relationship Id="rId31" Type="http://schemas.openxmlformats.org/officeDocument/2006/relationships/image" Target="../media/image32.png"/><Relationship Id="rId14" Type="http://schemas.openxmlformats.org/officeDocument/2006/relationships/image" Target="../media/image234.png"/><Relationship Id="rId22" Type="http://schemas.openxmlformats.org/officeDocument/2006/relationships/image" Target="../media/image242.png"/><Relationship Id="rId27" Type="http://schemas.openxmlformats.org/officeDocument/2006/relationships/image" Target="../media/image38.png"/><Relationship Id="rId30" Type="http://schemas.openxmlformats.org/officeDocument/2006/relationships/image" Target="../media/image30.png"/></Relationships>
</file>

<file path=ppt/slides/_rels/slide2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49.png"/><Relationship Id="rId18" Type="http://schemas.openxmlformats.org/officeDocument/2006/relationships/image" Target="../media/image254.png"/><Relationship Id="rId21" Type="http://schemas.openxmlformats.org/officeDocument/2006/relationships/image" Target="../media/image29.png"/><Relationship Id="rId12" Type="http://schemas.openxmlformats.org/officeDocument/2006/relationships/image" Target="../media/image248.png"/><Relationship Id="rId17" Type="http://schemas.openxmlformats.org/officeDocument/2006/relationships/image" Target="../media/image253.png"/><Relationship Id="rId16" Type="http://schemas.openxmlformats.org/officeDocument/2006/relationships/image" Target="../media/image252.png"/><Relationship Id="rId20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47.png"/><Relationship Id="rId15" Type="http://schemas.openxmlformats.org/officeDocument/2006/relationships/image" Target="../media/image251.png"/><Relationship Id="rId23" Type="http://schemas.openxmlformats.org/officeDocument/2006/relationships/image" Target="../media/image32.png"/><Relationship Id="rId10" Type="http://schemas.openxmlformats.org/officeDocument/2006/relationships/image" Target="../media/image194.png"/><Relationship Id="rId19" Type="http://schemas.openxmlformats.org/officeDocument/2006/relationships/image" Target="../media/image38.png"/><Relationship Id="rId14" Type="http://schemas.openxmlformats.org/officeDocument/2006/relationships/image" Target="../media/image250.png"/><Relationship Id="rId22" Type="http://schemas.openxmlformats.org/officeDocument/2006/relationships/image" Target="../media/image30.png"/></Relationships>
</file>

<file path=ppt/slides/_rels/slide2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58.png"/><Relationship Id="rId18" Type="http://schemas.openxmlformats.org/officeDocument/2006/relationships/image" Target="../media/image263.png"/><Relationship Id="rId26" Type="http://schemas.openxmlformats.org/officeDocument/2006/relationships/image" Target="../media/image271.png"/><Relationship Id="rId39" Type="http://schemas.openxmlformats.org/officeDocument/2006/relationships/image" Target="../media/image284.png"/><Relationship Id="rId21" Type="http://schemas.openxmlformats.org/officeDocument/2006/relationships/image" Target="../media/image266.png"/><Relationship Id="rId34" Type="http://schemas.openxmlformats.org/officeDocument/2006/relationships/image" Target="../media/image279.png"/><Relationship Id="rId42" Type="http://schemas.openxmlformats.org/officeDocument/2006/relationships/image" Target="../media/image46.png"/><Relationship Id="rId12" Type="http://schemas.openxmlformats.org/officeDocument/2006/relationships/image" Target="../media/image257.png"/><Relationship Id="rId17" Type="http://schemas.openxmlformats.org/officeDocument/2006/relationships/image" Target="../media/image262.png"/><Relationship Id="rId25" Type="http://schemas.openxmlformats.org/officeDocument/2006/relationships/image" Target="../media/image270.png"/><Relationship Id="rId33" Type="http://schemas.openxmlformats.org/officeDocument/2006/relationships/image" Target="../media/image278.png"/><Relationship Id="rId38" Type="http://schemas.openxmlformats.org/officeDocument/2006/relationships/image" Target="../media/image283.png"/><Relationship Id="rId16" Type="http://schemas.openxmlformats.org/officeDocument/2006/relationships/image" Target="../media/image261.png"/><Relationship Id="rId20" Type="http://schemas.openxmlformats.org/officeDocument/2006/relationships/image" Target="../media/image265.png"/><Relationship Id="rId29" Type="http://schemas.openxmlformats.org/officeDocument/2006/relationships/image" Target="../media/image274.png"/><Relationship Id="rId41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56.png"/><Relationship Id="rId24" Type="http://schemas.openxmlformats.org/officeDocument/2006/relationships/image" Target="../media/image269.png"/><Relationship Id="rId32" Type="http://schemas.openxmlformats.org/officeDocument/2006/relationships/image" Target="../media/image277.png"/><Relationship Id="rId37" Type="http://schemas.openxmlformats.org/officeDocument/2006/relationships/image" Target="../media/image282.png"/><Relationship Id="rId40" Type="http://schemas.openxmlformats.org/officeDocument/2006/relationships/image" Target="../media/image285.png"/><Relationship Id="rId45" Type="http://schemas.openxmlformats.org/officeDocument/2006/relationships/image" Target="../media/image32.png"/><Relationship Id="rId15" Type="http://schemas.openxmlformats.org/officeDocument/2006/relationships/image" Target="../media/image260.png"/><Relationship Id="rId23" Type="http://schemas.openxmlformats.org/officeDocument/2006/relationships/image" Target="../media/image268.png"/><Relationship Id="rId28" Type="http://schemas.openxmlformats.org/officeDocument/2006/relationships/image" Target="../media/image273.png"/><Relationship Id="rId36" Type="http://schemas.openxmlformats.org/officeDocument/2006/relationships/image" Target="../media/image281.png"/><Relationship Id="rId10" Type="http://schemas.openxmlformats.org/officeDocument/2006/relationships/image" Target="../media/image255.png"/><Relationship Id="rId19" Type="http://schemas.openxmlformats.org/officeDocument/2006/relationships/image" Target="../media/image264.png"/><Relationship Id="rId31" Type="http://schemas.openxmlformats.org/officeDocument/2006/relationships/image" Target="../media/image276.png"/><Relationship Id="rId44" Type="http://schemas.openxmlformats.org/officeDocument/2006/relationships/image" Target="../media/image30.png"/><Relationship Id="rId14" Type="http://schemas.openxmlformats.org/officeDocument/2006/relationships/image" Target="../media/image259.png"/><Relationship Id="rId22" Type="http://schemas.openxmlformats.org/officeDocument/2006/relationships/image" Target="../media/image267.png"/><Relationship Id="rId27" Type="http://schemas.openxmlformats.org/officeDocument/2006/relationships/image" Target="../media/image272.png"/><Relationship Id="rId30" Type="http://schemas.openxmlformats.org/officeDocument/2006/relationships/image" Target="../media/image275.png"/><Relationship Id="rId35" Type="http://schemas.openxmlformats.org/officeDocument/2006/relationships/image" Target="../media/image280.png"/><Relationship Id="rId43" Type="http://schemas.openxmlformats.org/officeDocument/2006/relationships/image" Target="../media/image29.png"/></Relationships>
</file>

<file path=ppt/slides/_rels/slide2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88.png"/><Relationship Id="rId18" Type="http://schemas.openxmlformats.org/officeDocument/2006/relationships/image" Target="../media/image292.png"/><Relationship Id="rId21" Type="http://schemas.openxmlformats.org/officeDocument/2006/relationships/image" Target="../media/image38.png"/><Relationship Id="rId12" Type="http://schemas.openxmlformats.org/officeDocument/2006/relationships/image" Target="../media/image50.png"/><Relationship Id="rId17" Type="http://schemas.openxmlformats.org/officeDocument/2006/relationships/image" Target="../media/image291.png"/><Relationship Id="rId25" Type="http://schemas.openxmlformats.org/officeDocument/2006/relationships/image" Target="../media/image32.png"/><Relationship Id="rId16" Type="http://schemas.openxmlformats.org/officeDocument/2006/relationships/image" Target="../media/image285.png"/><Relationship Id="rId20" Type="http://schemas.openxmlformats.org/officeDocument/2006/relationships/image" Target="../media/image294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86.png"/><Relationship Id="rId24" Type="http://schemas.openxmlformats.org/officeDocument/2006/relationships/image" Target="../media/image30.png"/><Relationship Id="rId15" Type="http://schemas.openxmlformats.org/officeDocument/2006/relationships/image" Target="../media/image290.png"/><Relationship Id="rId23" Type="http://schemas.openxmlformats.org/officeDocument/2006/relationships/image" Target="../media/image29.png"/><Relationship Id="rId10" Type="http://schemas.openxmlformats.org/officeDocument/2006/relationships/image" Target="../media/image255.png"/><Relationship Id="rId19" Type="http://schemas.openxmlformats.org/officeDocument/2006/relationships/image" Target="../media/image293.png"/><Relationship Id="rId14" Type="http://schemas.openxmlformats.org/officeDocument/2006/relationships/image" Target="../media/image289.png"/><Relationship Id="rId22" Type="http://schemas.openxmlformats.org/officeDocument/2006/relationships/image" Target="../media/image46.png"/></Relationships>
</file>

<file path=ppt/slides/_rels/slide29.xml.rels><?xml version="1.0" encoding="UTF-8" standalone="yes"?>
<Relationships xmlns="http://schemas.openxmlformats.org/package/2006/relationships"><Relationship Id="rId26" Type="http://schemas.openxmlformats.org/officeDocument/2006/relationships/image" Target="../media/image51.png"/><Relationship Id="rId21" Type="http://schemas.openxmlformats.org/officeDocument/2006/relationships/image" Target="../media/image38.png"/><Relationship Id="rId25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30.png"/><Relationship Id="rId23" Type="http://schemas.openxmlformats.org/officeDocument/2006/relationships/image" Target="../media/image29.png"/><Relationship Id="rId22" Type="http://schemas.openxmlformats.org/officeDocument/2006/relationships/image" Target="../media/image4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7" Type="http://schemas.openxmlformats.org/officeDocument/2006/relationships/image" Target="../media/image31.png"/><Relationship Id="rId1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17.png"/><Relationship Id="rId5" Type="http://schemas.openxmlformats.org/officeDocument/2006/relationships/image" Target="../media/image21.png"/><Relationship Id="rId10" Type="http://schemas.openxmlformats.org/officeDocument/2006/relationships/image" Target="../media/image2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7" Type="http://schemas.openxmlformats.org/officeDocument/2006/relationships/image" Target="../media/image37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51BC11E-75C5-4612-8041-02DDC84458DD}"/>
              </a:ext>
            </a:extLst>
          </p:cNvPr>
          <p:cNvSpPr/>
          <p:nvPr/>
        </p:nvSpPr>
        <p:spPr>
          <a:xfrm>
            <a:off x="1583699" y="1835903"/>
            <a:ext cx="5939768" cy="313162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199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Tempus Sans ITC" panose="04020404030D07020202" pitchFamily="82" charset="0"/>
                <a:cs typeface="MV Boli" panose="02000500030200090000" pitchFamily="2" charset="0"/>
              </a:rPr>
              <a:t>Series</a:t>
            </a:r>
            <a:endParaRPr lang="ja-JP" altLang="en-US" sz="199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latin typeface="Tempus Sans ITC" panose="04020404030D07020202" pitchFamily="82" charset="0"/>
              <a:cs typeface="MV Boli" panose="02000500030200090000" pitchFamily="2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D70DD23-DBB1-48AE-BCF2-1500DD51E942}"/>
              </a:ext>
            </a:extLst>
          </p:cNvPr>
          <p:cNvSpPr txBox="1"/>
          <p:nvPr/>
        </p:nvSpPr>
        <p:spPr>
          <a:xfrm>
            <a:off x="2300451" y="4512049"/>
            <a:ext cx="47206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latin typeface="Arial Black" panose="020B0A04020102020204" pitchFamily="34" charset="0"/>
              </a:rPr>
              <a:t>Twitter: @Owen134866</a:t>
            </a:r>
          </a:p>
          <a:p>
            <a:pPr algn="ctr"/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www.mathsfreeresourcelibrary.com</a:t>
            </a:r>
            <a:endParaRPr lang="en-GB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76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9624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anose="030F0702030302020204" pitchFamily="66" charset="0"/>
              </a:rPr>
              <a:t>You can use the sigma notation to write the sum of a series clearly and concisely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Calculate the sum of the series indicated below: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752600" y="2971800"/>
                <a:ext cx="872226" cy="9559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20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2000" b="0" i="1" smtClean="0">
                              <a:latin typeface="Cambria Math"/>
                            </a:rPr>
                            <m:t>=21</m:t>
                          </m:r>
                        </m:sub>
                        <m:sup>
                          <m:r>
                            <a:rPr lang="en-GB" sz="2000" b="0" i="1" smtClean="0">
                              <a:latin typeface="Cambria Math"/>
                            </a:rPr>
                            <m:t>60</m:t>
                          </m:r>
                        </m:sup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2971800"/>
                <a:ext cx="872226" cy="95596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>
          <a:xfrm flipV="1">
            <a:off x="2133600" y="4038600"/>
            <a:ext cx="0" cy="5334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28600" y="46482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This is asking you to find the sum of the numbers from 21 to 60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4343400" y="1600200"/>
                <a:ext cx="802591" cy="869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=21</m:t>
                          </m:r>
                        </m:sub>
                        <m:sup>
                          <m:r>
                            <a:rPr lang="en-GB" b="0" i="1" smtClean="0">
                              <a:latin typeface="Cambria Math"/>
                            </a:rPr>
                            <m:t>60</m:t>
                          </m:r>
                        </m:sup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1600200"/>
                <a:ext cx="802591" cy="86959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5029200" y="1600200"/>
                <a:ext cx="942053" cy="869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b="0" i="1" smtClean="0">
                              <a:latin typeface="Cambria Math"/>
                            </a:rPr>
                            <m:t>60</m:t>
                          </m:r>
                        </m:sup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1600200"/>
                <a:ext cx="942053" cy="86959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5867400" y="1600200"/>
                <a:ext cx="967701" cy="869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− </m:t>
                      </m:r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b="0" i="1" smtClean="0">
                              <a:latin typeface="Cambria Math"/>
                            </a:rPr>
                            <m:t>20</m:t>
                          </m:r>
                        </m:sup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1600200"/>
                <a:ext cx="967701" cy="86959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343400" y="2743200"/>
                <a:ext cx="802591" cy="869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=21</m:t>
                          </m:r>
                        </m:sub>
                        <m:sup>
                          <m:r>
                            <a:rPr lang="en-GB" b="0" i="1" smtClean="0">
                              <a:latin typeface="Cambria Math"/>
                            </a:rPr>
                            <m:t>60</m:t>
                          </m:r>
                        </m:sup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2743200"/>
                <a:ext cx="802591" cy="86959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5029200" y="2895600"/>
                <a:ext cx="1255472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60</m:t>
                          </m:r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×61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2895600"/>
                <a:ext cx="1255472" cy="61093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6172200" y="2895600"/>
                <a:ext cx="1281120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20</m:t>
                          </m:r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×21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2895600"/>
                <a:ext cx="1281120" cy="61093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Arc 48"/>
          <p:cNvSpPr/>
          <p:nvPr/>
        </p:nvSpPr>
        <p:spPr>
          <a:xfrm>
            <a:off x="7010400" y="2133600"/>
            <a:ext cx="914400" cy="1066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Box 50"/>
          <p:cNvSpPr txBox="1"/>
          <p:nvPr/>
        </p:nvSpPr>
        <p:spPr>
          <a:xfrm>
            <a:off x="7924800" y="24384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values for each part</a:t>
            </a:r>
          </a:p>
        </p:txBody>
      </p:sp>
      <p:sp>
        <p:nvSpPr>
          <p:cNvPr id="53" name="Arc 52"/>
          <p:cNvSpPr/>
          <p:nvPr/>
        </p:nvSpPr>
        <p:spPr>
          <a:xfrm>
            <a:off x="7010400" y="3276600"/>
            <a:ext cx="914400" cy="1066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7848600" y="3657600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5029200" y="4191000"/>
                <a:ext cx="98777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=1620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4191000"/>
                <a:ext cx="987771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419600" y="5105400"/>
            <a:ext cx="3276600" cy="58477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So the sum of the numbers from 21 to 60 is 1620!</a:t>
            </a: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26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3946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7" grpId="0"/>
      <p:bldP spid="48" grpId="0"/>
      <p:bldP spid="49" grpId="0" animBg="1"/>
      <p:bldP spid="51" grpId="0"/>
      <p:bldP spid="53" grpId="0" animBg="1"/>
      <p:bldP spid="54" grpId="0"/>
      <p:bldP spid="60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038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split up parts of a sequence and sum them separately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You can split up series sums of the form: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into 2 separate ‘series sums’ as follows: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This allows you to then use the sum formulae for the sequence overall!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600200" y="2743200"/>
                <a:ext cx="1392754" cy="8470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𝑎𝑟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2743200"/>
                <a:ext cx="1392754" cy="84702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95400" y="4343400"/>
                <a:ext cx="877163" cy="8470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4343400"/>
                <a:ext cx="877163" cy="84702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057400" y="4343400"/>
                <a:ext cx="1163267" cy="8470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+  </m:t>
                      </m:r>
                      <m:r>
                        <a:rPr lang="en-US" b="0" i="1" smtClean="0">
                          <a:latin typeface="Cambria Math"/>
                        </a:rPr>
                        <m:t>𝑏</m:t>
                      </m:r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7400" y="4343400"/>
                <a:ext cx="1163267" cy="84702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1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3978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split up parts of a sequence and sum them separately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Show that: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Can be written as: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447800" y="2895600"/>
                <a:ext cx="1254894" cy="763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(3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+2)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2895600"/>
                <a:ext cx="1254894" cy="76322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160417" y="4524103"/>
                <a:ext cx="794448" cy="763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3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0417" y="4524103"/>
                <a:ext cx="794448" cy="76322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846217" y="4524103"/>
                <a:ext cx="1049646" cy="763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+  2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1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6217" y="4524103"/>
                <a:ext cx="1049646" cy="76322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943600" y="1524000"/>
                <a:ext cx="1117357" cy="6793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(3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+2)</m:t>
                          </m:r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1524000"/>
                <a:ext cx="1117357" cy="67935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505200" y="2819400"/>
                <a:ext cx="127887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×1+2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2819400"/>
                <a:ext cx="1278876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648200" y="2819400"/>
                <a:ext cx="130914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×2+2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819400"/>
                <a:ext cx="1309141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791200" y="2819400"/>
                <a:ext cx="130914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×3+2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2819400"/>
                <a:ext cx="1309141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934200" y="2819400"/>
                <a:ext cx="180292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×4+2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………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2819400"/>
                <a:ext cx="1802929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505200" y="3581400"/>
                <a:ext cx="96507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×1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3581400"/>
                <a:ext cx="965072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343400" y="3581400"/>
                <a:ext cx="99533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×2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3581400"/>
                <a:ext cx="995337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181600" y="3581400"/>
                <a:ext cx="99533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×3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3581400"/>
                <a:ext cx="995337" cy="30777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019800" y="3581400"/>
                <a:ext cx="99533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×4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3581400"/>
                <a:ext cx="995337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858000" y="3581400"/>
                <a:ext cx="199862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+  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2+2+2+2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 ……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3581400"/>
                <a:ext cx="1998624" cy="30777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505200" y="4495800"/>
                <a:ext cx="240027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=3</m:t>
                      </m:r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1+2+3+4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………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4495800"/>
                <a:ext cx="2400272" cy="307777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791200" y="4495800"/>
                <a:ext cx="222253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+  2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1+1+1+1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………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4495800"/>
                <a:ext cx="2222532" cy="307777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114800" y="2438400"/>
            <a:ext cx="41264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If we wrote out the first few terms of this sequence…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458081" y="3200400"/>
            <a:ext cx="56493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This is equal to the sum of the multiplied terms, added to the sum of the 2s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57600" y="3962400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We can ‘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factorise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’ the 3 out of the multiplied terms and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factorise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 a 2 from the added terms…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819400" y="50292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FF0000"/>
                </a:solidFill>
                <a:latin typeface="Comic Sans MS" pitchFamily="66" charset="0"/>
              </a:rPr>
              <a:t>This is 3 multiplied by the sum of the first ‘n’ numbers represented by the formula ‘r’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343400" y="4800600"/>
            <a:ext cx="1524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867400" y="5029200"/>
            <a:ext cx="259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FF0000"/>
                </a:solidFill>
                <a:latin typeface="Comic Sans MS" pitchFamily="66" charset="0"/>
              </a:rPr>
              <a:t>This is 2 multiplied by ‘n’ 1s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H="1" flipV="1">
            <a:off x="6858000" y="4800600"/>
            <a:ext cx="3048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4495800" y="5715000"/>
            <a:ext cx="304800" cy="1524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029200" y="5715000"/>
                <a:ext cx="794448" cy="763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3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5715000"/>
                <a:ext cx="794448" cy="76322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715000" y="5715000"/>
                <a:ext cx="1049646" cy="763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+  2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1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5715000"/>
                <a:ext cx="1049646" cy="76322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Straight Arrow Connector 38"/>
          <p:cNvCxnSpPr/>
          <p:nvPr/>
        </p:nvCxnSpPr>
        <p:spPr>
          <a:xfrm flipH="1">
            <a:off x="6705600" y="5257800"/>
            <a:ext cx="457200" cy="3810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810000" y="3124200"/>
            <a:ext cx="4572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029200" y="3124200"/>
            <a:ext cx="4572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172200" y="3124200"/>
            <a:ext cx="4572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315200" y="3124200"/>
            <a:ext cx="4572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810000" y="3886200"/>
            <a:ext cx="30480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7162800" y="3886200"/>
            <a:ext cx="12192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343400" y="3124200"/>
            <a:ext cx="3048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486400" y="3124200"/>
            <a:ext cx="3048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6705600" y="3124200"/>
            <a:ext cx="3048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7848600" y="3124200"/>
            <a:ext cx="3048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1236617" y="4524103"/>
            <a:ext cx="1524000" cy="7620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5105400" y="5715000"/>
            <a:ext cx="1600200" cy="7620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9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8686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8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8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9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1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2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4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6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3" grpId="0"/>
      <p:bldP spid="24" grpId="0"/>
      <p:bldP spid="25" grpId="0"/>
      <p:bldP spid="26" grpId="0"/>
      <p:bldP spid="28" grpId="0"/>
      <p:bldP spid="36" grpId="0"/>
      <p:bldP spid="37" grpId="0"/>
      <p:bldP spid="62" grpId="0" animBg="1"/>
      <p:bldP spid="6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split up parts of a sequence and sum them separately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Evaluate: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You need to split this up and sum the parts separately!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371600" y="2895600"/>
                <a:ext cx="1254895" cy="786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25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(3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+1)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2895600"/>
                <a:ext cx="1254895" cy="7867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181600" y="1447800"/>
                <a:ext cx="1254895" cy="786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25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(3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+1)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1447800"/>
                <a:ext cx="1254895" cy="7867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572000" y="2362200"/>
                <a:ext cx="794448" cy="786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3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25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362200"/>
                <a:ext cx="794448" cy="7867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257800" y="2362200"/>
                <a:ext cx="935834" cy="786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+  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25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1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2362200"/>
                <a:ext cx="935834" cy="7867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974275" y="3364675"/>
                <a:ext cx="1325748" cy="559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latin typeface="Cambria Math"/>
                            </a:rPr>
                            <m:t>3</m:t>
                          </m:r>
                          <m:r>
                            <a:rPr lang="en-US" sz="1600" i="1">
                              <a:latin typeface="Cambria Math"/>
                            </a:rPr>
                            <m:t>𝑛</m:t>
                          </m:r>
                          <m:r>
                            <a:rPr lang="en-US" sz="1600" i="1">
                              <a:latin typeface="Cambria Math"/>
                            </a:rPr>
                            <m:t>(</m:t>
                          </m:r>
                          <m:r>
                            <a:rPr lang="en-US" sz="1600" i="1">
                              <a:latin typeface="Cambria Math"/>
                            </a:rPr>
                            <m:t>𝑛</m:t>
                          </m:r>
                          <m:r>
                            <a:rPr lang="en-US" sz="16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6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4275" y="3364675"/>
                <a:ext cx="1325748" cy="55976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257800" y="3505200"/>
                <a:ext cx="87908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+  </m:t>
                      </m:r>
                      <m:r>
                        <a:rPr lang="en-US" sz="1600" b="0" i="1" smtClean="0">
                          <a:latin typeface="Cambria Math"/>
                        </a:rPr>
                        <m:t>𝑛</m:t>
                      </m:r>
                      <m:r>
                        <a:rPr lang="en-US" sz="1600" b="0" i="1" smtClean="0">
                          <a:latin typeface="Cambria Math"/>
                        </a:rPr>
                        <m:t>(1)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3505200"/>
                <a:ext cx="879087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652652" y="4138550"/>
                <a:ext cx="1709827" cy="559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latin typeface="Cambria Math"/>
                            </a:rPr>
                            <m:t>3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(25)</m:t>
                          </m:r>
                          <m:r>
                            <a:rPr lang="en-US" sz="1600" i="1">
                              <a:latin typeface="Cambria Math"/>
                            </a:rPr>
                            <m:t>(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25</m:t>
                          </m:r>
                          <m:r>
                            <a:rPr lang="en-US" sz="16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6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2652" y="4138550"/>
                <a:ext cx="1709827" cy="55976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257800" y="4267200"/>
                <a:ext cx="98616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+  25(1)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4267200"/>
                <a:ext cx="986167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581400" y="4953000"/>
                <a:ext cx="89729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=1000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4953000"/>
                <a:ext cx="897297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Arc 15"/>
          <p:cNvSpPr/>
          <p:nvPr/>
        </p:nvSpPr>
        <p:spPr>
          <a:xfrm>
            <a:off x="6172200" y="1905000"/>
            <a:ext cx="533400" cy="8382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6705600" y="19812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Split into two separate parts as you have seen</a:t>
            </a:r>
          </a:p>
        </p:txBody>
      </p:sp>
      <p:sp>
        <p:nvSpPr>
          <p:cNvPr id="18" name="Arc 17"/>
          <p:cNvSpPr/>
          <p:nvPr/>
        </p:nvSpPr>
        <p:spPr>
          <a:xfrm>
            <a:off x="6172200" y="2819400"/>
            <a:ext cx="533400" cy="8382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6172200" y="3733800"/>
            <a:ext cx="5334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Arc 19"/>
          <p:cNvSpPr/>
          <p:nvPr/>
        </p:nvSpPr>
        <p:spPr>
          <a:xfrm>
            <a:off x="6172200" y="4495800"/>
            <a:ext cx="533400" cy="6096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6629400" y="2819400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Write the formulae for the sums. Remember the 3 at the start of the first one!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We will also have ‘n’ lots of 1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05600" y="38100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n = 25 (25 terms to add up)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05600" y="4648200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14800" y="5715000"/>
            <a:ext cx="4343400" cy="52322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So the first 25 terms of the sequence with the formula (3r + 1) will add up to 1000!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93870" y="3370613"/>
            <a:ext cx="807522" cy="524493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1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038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7" grpId="0"/>
      <p:bldP spid="18" grpId="0" animBg="1"/>
      <p:bldP spid="19" grpId="0" animBg="1"/>
      <p:bldP spid="20" grpId="0" animBg="1"/>
      <p:bldP spid="22" grpId="0"/>
      <p:bldP spid="23" grpId="0"/>
      <p:bldP spid="24" grpId="0" animBg="1"/>
      <p:bldP spid="27" grpId="0" animBg="1"/>
      <p:bldP spid="27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split up parts of a sequence and sum them separately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Show that: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In this case you should proceed as normal, but use ‘n’ instead!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9605" y="2871849"/>
                <a:ext cx="1254895" cy="786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(7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−4)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605" y="2871849"/>
                <a:ext cx="1254895" cy="7867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878280" y="2988623"/>
                <a:ext cx="1405192" cy="5124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/>
                        </a:rPr>
                        <m:t>=</m:t>
                      </m:r>
                      <m:r>
                        <a:rPr lang="en-US" sz="1600" b="0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7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8280" y="2988623"/>
                <a:ext cx="1405192" cy="512448"/>
              </a:xfrm>
              <a:prstGeom prst="rect">
                <a:avLst/>
              </a:prstGeom>
              <a:blipFill rotWithShape="1">
                <a:blip r:embed="rId4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/>
          <p:cNvCxnSpPr/>
          <p:nvPr/>
        </p:nvCxnSpPr>
        <p:spPr>
          <a:xfrm flipV="1">
            <a:off x="1033153" y="3516101"/>
            <a:ext cx="429526" cy="80651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0" y="4381995"/>
            <a:ext cx="18763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The sum of the first ‘n’ terms of this sequence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H="1" flipV="1">
            <a:off x="2790736" y="3549748"/>
            <a:ext cx="154345" cy="74912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159330" y="4332515"/>
            <a:ext cx="16288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Is given by this formula, where ‘n’ is the number of terms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504213" y="1340922"/>
                <a:ext cx="1254895" cy="786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(7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−4)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213" y="1340922"/>
                <a:ext cx="1254895" cy="7867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970813" y="2255322"/>
                <a:ext cx="794448" cy="763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7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0813" y="2255322"/>
                <a:ext cx="794448" cy="76322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656613" y="2255322"/>
                <a:ext cx="1049646" cy="763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− 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4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613" y="2255322"/>
                <a:ext cx="1049646" cy="76322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577938" y="3234046"/>
                <a:ext cx="1181285" cy="5012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7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7938" y="3234046"/>
                <a:ext cx="1181285" cy="501291"/>
              </a:xfrm>
              <a:prstGeom prst="rect">
                <a:avLst/>
              </a:prstGeom>
              <a:blipFill rotWithShape="1">
                <a:blip r:embed="rId8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5647707" y="3338944"/>
                <a:ext cx="64459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−  4</m:t>
                      </m:r>
                      <m:r>
                        <a:rPr lang="en-US" sz="14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707" y="3338944"/>
                <a:ext cx="644599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4599710" y="3813958"/>
                <a:ext cx="1181285" cy="5012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7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9710" y="3813958"/>
                <a:ext cx="1181285" cy="501291"/>
              </a:xfrm>
              <a:prstGeom prst="rect">
                <a:avLst/>
              </a:prstGeom>
              <a:blipFill rotWithShape="1">
                <a:blip r:embed="rId12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5693230" y="3800103"/>
                <a:ext cx="674544" cy="4956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8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3230" y="3800103"/>
                <a:ext cx="674544" cy="49564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597731" y="4453246"/>
                <a:ext cx="1602297" cy="5090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7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US" sz="1400" b="0" i="1" smtClean="0">
                              <a:latin typeface="Cambria Math"/>
                            </a:rPr>
                            <m:t>−8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7731" y="4453246"/>
                <a:ext cx="1602297" cy="509050"/>
              </a:xfrm>
              <a:prstGeom prst="rect">
                <a:avLst/>
              </a:prstGeom>
              <a:blipFill rotWithShape="1">
                <a:blip r:embed="rId14"/>
                <a:stretch>
                  <a:fillRect b="-12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595752" y="5080658"/>
                <a:ext cx="1536062" cy="5231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7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/>
                            </a:rPr>
                            <m:t>+7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−8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5752" y="5080658"/>
                <a:ext cx="1536062" cy="52315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605649" y="5696197"/>
                <a:ext cx="1017202" cy="5231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7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5649" y="5696197"/>
                <a:ext cx="1017202" cy="523157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615545" y="6356709"/>
                <a:ext cx="1181285" cy="5012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(7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5545" y="6356709"/>
                <a:ext cx="1181285" cy="501291"/>
              </a:xfrm>
              <a:prstGeom prst="rect">
                <a:avLst/>
              </a:prstGeom>
              <a:blipFill rotWithShape="1">
                <a:blip r:embed="rId17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Arc 46"/>
          <p:cNvSpPr/>
          <p:nvPr/>
        </p:nvSpPr>
        <p:spPr>
          <a:xfrm>
            <a:off x="6494813" y="1752600"/>
            <a:ext cx="533400" cy="914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/>
          <p:cNvSpPr txBox="1"/>
          <p:nvPr/>
        </p:nvSpPr>
        <p:spPr>
          <a:xfrm>
            <a:off x="7045036" y="1945574"/>
            <a:ext cx="1288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Split up as two separate sums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994566" y="2823358"/>
            <a:ext cx="2149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Remember the 7 on the first expression!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We also have n lots of 4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0" name="Arc 49"/>
          <p:cNvSpPr/>
          <p:nvPr/>
        </p:nvSpPr>
        <p:spPr>
          <a:xfrm>
            <a:off x="6494813" y="2743200"/>
            <a:ext cx="533400" cy="7620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Arc 50"/>
          <p:cNvSpPr/>
          <p:nvPr/>
        </p:nvSpPr>
        <p:spPr>
          <a:xfrm>
            <a:off x="6494813" y="3581400"/>
            <a:ext cx="533400" cy="533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Arc 51"/>
          <p:cNvSpPr/>
          <p:nvPr/>
        </p:nvSpPr>
        <p:spPr>
          <a:xfrm>
            <a:off x="6494813" y="4191000"/>
            <a:ext cx="533400" cy="533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Arc 52"/>
          <p:cNvSpPr/>
          <p:nvPr/>
        </p:nvSpPr>
        <p:spPr>
          <a:xfrm>
            <a:off x="6494813" y="4800600"/>
            <a:ext cx="533400" cy="533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Arc 53"/>
          <p:cNvSpPr/>
          <p:nvPr/>
        </p:nvSpPr>
        <p:spPr>
          <a:xfrm>
            <a:off x="6037613" y="5410200"/>
            <a:ext cx="533400" cy="533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Arc 54"/>
          <p:cNvSpPr/>
          <p:nvPr/>
        </p:nvSpPr>
        <p:spPr>
          <a:xfrm>
            <a:off x="6037613" y="6096000"/>
            <a:ext cx="533400" cy="533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4952010" y="3200401"/>
            <a:ext cx="704603" cy="5334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TextBox 57"/>
          <p:cNvSpPr txBox="1"/>
          <p:nvPr/>
        </p:nvSpPr>
        <p:spPr>
          <a:xfrm>
            <a:off x="6994566" y="3605150"/>
            <a:ext cx="2149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‘4n’ as fraction over 2 (for grouping)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826333" y="4322619"/>
            <a:ext cx="1367641" cy="281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Group terms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907482" y="4807528"/>
            <a:ext cx="1367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Expand the bracket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477991" y="5565569"/>
            <a:ext cx="13676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Group terms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333507" y="6228608"/>
            <a:ext cx="13676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4831278" y="6324600"/>
            <a:ext cx="892628" cy="5334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2145474" y="3009405"/>
            <a:ext cx="1084613" cy="5334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TextBox 64"/>
          <p:cNvSpPr txBox="1"/>
          <p:nvPr/>
        </p:nvSpPr>
        <p:spPr>
          <a:xfrm>
            <a:off x="1676401" y="6131627"/>
            <a:ext cx="25393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0000FF"/>
                </a:solidFill>
                <a:latin typeface="Comic Sans MS" pitchFamily="66" charset="0"/>
              </a:rPr>
              <a:t>The two expressions are equivalent!</a:t>
            </a:r>
            <a:endParaRPr lang="en-GB" sz="1600" dirty="0">
              <a:solidFill>
                <a:srgbClr val="0000FF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68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0807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5" grpId="0"/>
      <p:bldP spid="27" grpId="0"/>
      <p:bldP spid="33" grpId="0"/>
      <p:bldP spid="34" grpId="0"/>
      <p:bldP spid="35" grpId="0"/>
      <p:bldP spid="36" grpId="0"/>
      <p:bldP spid="37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 animBg="1"/>
      <p:bldP spid="48" grpId="0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7" grpId="0" animBg="1"/>
      <p:bldP spid="57" grpId="1" animBg="1"/>
      <p:bldP spid="58" grpId="0"/>
      <p:bldP spid="59" grpId="0"/>
      <p:bldP spid="60" grpId="0"/>
      <p:bldP spid="61" grpId="0"/>
      <p:bldP spid="62" grpId="0"/>
      <p:bldP spid="63" grpId="0" animBg="1"/>
      <p:bldP spid="64" grpId="0" animBg="1"/>
      <p:bldP spid="6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5259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split up parts of a sequence and sum them separately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Show that: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Hence, calculate the value of: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Here, you can use the formula you’re given – remember that this will be the sum of the first 50 terms subtract the sum of the first 19!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9605" y="2871849"/>
                <a:ext cx="1254895" cy="786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(7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−4)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605" y="2871849"/>
                <a:ext cx="1254895" cy="7867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878280" y="2988623"/>
                <a:ext cx="1405192" cy="5124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/>
                        </a:rPr>
                        <m:t>=</m:t>
                      </m:r>
                      <m:r>
                        <a:rPr lang="en-US" sz="1600" b="0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7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8280" y="2988623"/>
                <a:ext cx="1405192" cy="512448"/>
              </a:xfrm>
              <a:prstGeom prst="rect">
                <a:avLst/>
              </a:prstGeom>
              <a:blipFill rotWithShape="1">
                <a:blip r:embed="rId4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1379516" y="4211782"/>
                <a:ext cx="1341457" cy="7882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=20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50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(7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−4)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9516" y="4211782"/>
                <a:ext cx="1341457" cy="78829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3728852" y="1600200"/>
                <a:ext cx="1192699" cy="7012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=20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50</m:t>
                          </m:r>
                        </m:sup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(7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−4)</m:t>
                          </m:r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852" y="1600200"/>
                <a:ext cx="1192699" cy="70128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4795652" y="1600200"/>
                <a:ext cx="1422121" cy="6999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  </m:t>
                      </m:r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50</m:t>
                          </m:r>
                        </m:sup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(7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−4)</m:t>
                          </m:r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5652" y="1600200"/>
                <a:ext cx="1422121" cy="69993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6091052" y="1600200"/>
                <a:ext cx="1362103" cy="6999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−  </m:t>
                      </m:r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19</m:t>
                          </m:r>
                        </m:sup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(7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−4)</m:t>
                          </m:r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1052" y="1600200"/>
                <a:ext cx="1362103" cy="69993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795652" y="2514600"/>
                <a:ext cx="1219200" cy="5012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(7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5652" y="2514600"/>
                <a:ext cx="1219200" cy="50129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5938652" y="2514600"/>
                <a:ext cx="1219200" cy="5012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(7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8652" y="2514600"/>
                <a:ext cx="1219200" cy="50129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4795652" y="3200400"/>
                <a:ext cx="1447800" cy="5012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50(7(50)−1)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5652" y="3200400"/>
                <a:ext cx="1447800" cy="501291"/>
              </a:xfrm>
              <a:prstGeom prst="rect">
                <a:avLst/>
              </a:prstGeom>
              <a:blipFill rotWithShape="1">
                <a:blip r:embed="rId13"/>
                <a:stretch>
                  <a:fillRect r="-422"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6167252" y="3200400"/>
                <a:ext cx="1524000" cy="5012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19(7(19)−1)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7252" y="3200400"/>
                <a:ext cx="1524000" cy="501291"/>
              </a:xfrm>
              <a:prstGeom prst="rect">
                <a:avLst/>
              </a:prstGeom>
              <a:blipFill rotWithShape="1">
                <a:blip r:embed="rId14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4643252" y="3886200"/>
                <a:ext cx="1066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=8725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3252" y="3886200"/>
                <a:ext cx="1066800" cy="30777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5329052" y="3886200"/>
                <a:ext cx="1066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−  1254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9052" y="3886200"/>
                <a:ext cx="1066800" cy="307777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4643252" y="4343400"/>
                <a:ext cx="1066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=7471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3252" y="4343400"/>
                <a:ext cx="1066800" cy="307777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Arc 76"/>
          <p:cNvSpPr/>
          <p:nvPr/>
        </p:nvSpPr>
        <p:spPr>
          <a:xfrm>
            <a:off x="7234052" y="2057400"/>
            <a:ext cx="5334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TextBox 77"/>
          <p:cNvSpPr txBox="1"/>
          <p:nvPr/>
        </p:nvSpPr>
        <p:spPr>
          <a:xfrm>
            <a:off x="4795652" y="1371600"/>
            <a:ext cx="2971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as one sum subtract another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9" name="Arc 78"/>
          <p:cNvSpPr/>
          <p:nvPr/>
        </p:nvSpPr>
        <p:spPr>
          <a:xfrm>
            <a:off x="7462652" y="2743200"/>
            <a:ext cx="5334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Arc 79"/>
          <p:cNvSpPr/>
          <p:nvPr/>
        </p:nvSpPr>
        <p:spPr>
          <a:xfrm>
            <a:off x="7462652" y="3505200"/>
            <a:ext cx="533400" cy="533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Arc 80"/>
          <p:cNvSpPr/>
          <p:nvPr/>
        </p:nvSpPr>
        <p:spPr>
          <a:xfrm>
            <a:off x="6014852" y="4038600"/>
            <a:ext cx="533400" cy="4572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TextBox 81"/>
          <p:cNvSpPr txBox="1"/>
          <p:nvPr/>
        </p:nvSpPr>
        <p:spPr>
          <a:xfrm>
            <a:off x="7645730" y="20574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the formula separately for each sum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7838704" y="2667000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50 into the first and 19 into the second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7924800" y="35814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 each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6485709" y="4134395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145474" y="3009405"/>
            <a:ext cx="1084613" cy="5334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ectangle 86"/>
          <p:cNvSpPr/>
          <p:nvPr/>
        </p:nvSpPr>
        <p:spPr>
          <a:xfrm>
            <a:off x="5029201" y="2514600"/>
            <a:ext cx="914400" cy="5334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Rectangle 87"/>
          <p:cNvSpPr/>
          <p:nvPr/>
        </p:nvSpPr>
        <p:spPr>
          <a:xfrm>
            <a:off x="6248400" y="2514600"/>
            <a:ext cx="914400" cy="5334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6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1793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 animBg="1"/>
      <p:bldP spid="78" grpId="0"/>
      <p:bldP spid="79" grpId="0" animBg="1"/>
      <p:bldP spid="80" grpId="0" animBg="1"/>
      <p:bldP spid="81" grpId="0" animBg="1"/>
      <p:bldP spid="82" grpId="0"/>
      <p:bldP spid="83" grpId="0"/>
      <p:bldP spid="84" grpId="0"/>
      <p:bldP spid="85" grpId="0"/>
      <p:bldP spid="86" grpId="0" animBg="1"/>
      <p:bldP spid="86" grpId="1" animBg="1"/>
      <p:bldP spid="87" grpId="0" animBg="1"/>
      <p:bldP spid="87" grpId="1" animBg="1"/>
      <p:bldP spid="88" grpId="0" animBg="1"/>
      <p:bldP spid="88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BEB1919-3B2D-406E-AC20-659AC0E706E9}"/>
              </a:ext>
            </a:extLst>
          </p:cNvPr>
          <p:cNvSpPr/>
          <p:nvPr/>
        </p:nvSpPr>
        <p:spPr>
          <a:xfrm>
            <a:off x="1513169" y="2035187"/>
            <a:ext cx="6117700" cy="253146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Tempus Sans ITC" panose="04020404030D07020202" pitchFamily="82" charset="0"/>
                <a:cs typeface="MV Boli" panose="02000500030200090000" pitchFamily="2" charset="0"/>
              </a:rPr>
              <a:t>Teachings for </a:t>
            </a:r>
          </a:p>
          <a:p>
            <a:pPr algn="ctr"/>
            <a:r>
              <a:rPr lang="en-US" altLang="ja-JP" sz="8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Tempus Sans ITC" panose="04020404030D07020202" pitchFamily="82" charset="0"/>
                <a:cs typeface="MV Boli" panose="02000500030200090000" pitchFamily="2" charset="0"/>
              </a:rPr>
              <a:t>Exercise 3B</a:t>
            </a:r>
            <a:endParaRPr lang="ja-JP" altLang="en-US" sz="8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latin typeface="Tempus Sans ITC" panose="04020404030D07020202" pitchFamily="8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000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83622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calculate the sum of a sequence based on powers of 2 and 3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The sum of a sequence of squared numbers is given as follows: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And the formula for the sum of a sequence of cubes is: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You will see proofs for these in chapter 8!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62000" y="3124200"/>
                <a:ext cx="747063" cy="763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3124200"/>
                <a:ext cx="747063" cy="76322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347849" y="3212276"/>
                <a:ext cx="1975092" cy="561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+1)(2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7849" y="3212276"/>
                <a:ext cx="1975092" cy="56137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73876" y="4651169"/>
                <a:ext cx="747063" cy="763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876" y="4651169"/>
                <a:ext cx="747063" cy="76322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317172" y="4727369"/>
                <a:ext cx="1453796" cy="6066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b="0" i="1" smtClean="0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1600" b="0" i="1" smtClean="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6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7172" y="4727369"/>
                <a:ext cx="1453796" cy="60664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93423" y="3234048"/>
                <a:ext cx="2223365" cy="5140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𝑜𝑟</m:t>
                      </m:r>
                      <m:r>
                        <a:rPr lang="en-US" sz="1600" b="0" i="1" smtClean="0">
                          <a:latin typeface="Cambria Math"/>
                        </a:rPr>
                        <m:t>    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sz="1600" b="0" i="1" smtClean="0">
                          <a:latin typeface="Cambria Math"/>
                        </a:rPr>
                        <m:t>(</m:t>
                      </m:r>
                      <m:r>
                        <a:rPr lang="en-US" sz="1600" b="0" i="1" smtClean="0">
                          <a:latin typeface="Cambria Math"/>
                        </a:rPr>
                        <m:t>𝑛</m:t>
                      </m:r>
                      <m:r>
                        <a:rPr lang="en-US" sz="1600" b="0" i="1" smtClean="0">
                          <a:latin typeface="Cambria Math"/>
                        </a:rPr>
                        <m:t>+1)(2</m:t>
                      </m:r>
                      <m:r>
                        <a:rPr lang="en-US" sz="1600" b="0" i="1" smtClean="0">
                          <a:latin typeface="Cambria Math"/>
                        </a:rPr>
                        <m:t>𝑛</m:t>
                      </m:r>
                      <m:r>
                        <a:rPr lang="en-US" sz="16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3423" y="3234048"/>
                <a:ext cx="2223365" cy="514051"/>
              </a:xfrm>
              <a:prstGeom prst="rect">
                <a:avLst/>
              </a:prstGeom>
              <a:blipFill rotWithShape="1">
                <a:blip r:embed="rId7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673928" y="4728360"/>
                <a:ext cx="1702069" cy="5848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𝑜𝑟</m:t>
                      </m:r>
                      <m:r>
                        <a:rPr lang="en-US" sz="1600" b="0" i="1" smtClean="0">
                          <a:latin typeface="Cambria Math"/>
                        </a:rPr>
                        <m:t>    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6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6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3928" y="4728360"/>
                <a:ext cx="1702069" cy="58484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0482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0" grpId="0"/>
      <p:bldP spid="11" grpId="0"/>
      <p:bldP spid="26" grpId="0" animBg="1"/>
      <p:bldP spid="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85221" y="6519446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anose="030F0702030302020204" pitchFamily="66" charset="0"/>
              </a:rPr>
              <a:t>5D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8362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calculate the sum of a sequence based on powers of 2 and 3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Evaluate: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676400" y="2895600"/>
                <a:ext cx="747063" cy="7832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30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2895600"/>
                <a:ext cx="747063" cy="78322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181600" y="1447800"/>
                <a:ext cx="747063" cy="7832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30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1447800"/>
                <a:ext cx="747063" cy="78322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495800" y="2438400"/>
                <a:ext cx="1975092" cy="561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latin typeface="Cambria Math"/>
                            </a:rPr>
                            <m:t>𝑛</m:t>
                          </m:r>
                          <m:r>
                            <a:rPr lang="en-US" sz="1600" i="1">
                              <a:latin typeface="Cambria Math"/>
                            </a:rPr>
                            <m:t>(</m:t>
                          </m:r>
                          <m:r>
                            <a:rPr lang="en-US" sz="1600" i="1">
                              <a:latin typeface="Cambria Math"/>
                            </a:rPr>
                            <m:t>𝑛</m:t>
                          </m:r>
                          <m:r>
                            <a:rPr lang="en-US" sz="1600" i="1">
                              <a:latin typeface="Cambria Math"/>
                            </a:rPr>
                            <m:t>+1)(2</m:t>
                          </m:r>
                          <m:r>
                            <a:rPr lang="en-US" sz="1600" i="1">
                              <a:latin typeface="Cambria Math"/>
                            </a:rPr>
                            <m:t>𝑛</m:t>
                          </m:r>
                          <m:r>
                            <a:rPr lang="en-US" sz="16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6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438400"/>
                <a:ext cx="1975092" cy="56137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495800" y="3048000"/>
                <a:ext cx="2636171" cy="561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/>
                            </a:rPr>
                            <m:t>(30)</m:t>
                          </m:r>
                          <m:r>
                            <a:rPr lang="en-US" sz="1600" i="1">
                              <a:latin typeface="Cambria Math"/>
                            </a:rPr>
                            <m:t>(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30</m:t>
                          </m:r>
                          <m:r>
                            <a:rPr lang="en-US" sz="1600" i="1">
                              <a:latin typeface="Cambria Math"/>
                            </a:rPr>
                            <m:t>+1)(2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(30)</m:t>
                          </m:r>
                          <m:r>
                            <a:rPr lang="en-US" sz="16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6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3048000"/>
                <a:ext cx="2636171" cy="56137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495800" y="3733800"/>
                <a:ext cx="1634678" cy="561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/>
                            </a:rPr>
                            <m:t>(30)</m:t>
                          </m:r>
                          <m:r>
                            <a:rPr lang="en-US" sz="1600" i="1">
                              <a:latin typeface="Cambria Math"/>
                            </a:rPr>
                            <m:t>(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31</m:t>
                          </m:r>
                          <m:r>
                            <a:rPr lang="en-US" sz="1600" i="1">
                              <a:latin typeface="Cambria Math"/>
                            </a:rPr>
                            <m:t>)(</m:t>
                          </m:r>
                          <m:r>
                            <a:rPr lang="en-US" sz="1600" i="1" smtClean="0">
                              <a:latin typeface="Cambria Math"/>
                            </a:rPr>
                            <m:t>6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1600" i="1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sz="16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3733800"/>
                <a:ext cx="1634678" cy="56137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95800" y="4495800"/>
                <a:ext cx="89729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/>
                        </a:rPr>
                        <m:t>=9</m:t>
                      </m:r>
                      <m:r>
                        <a:rPr lang="en-US" sz="1600" b="0" i="1" smtClean="0">
                          <a:latin typeface="Cambria Math"/>
                        </a:rPr>
                        <m:t>455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4495800"/>
                <a:ext cx="897297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Arc 14"/>
          <p:cNvSpPr/>
          <p:nvPr/>
        </p:nvSpPr>
        <p:spPr>
          <a:xfrm>
            <a:off x="6553200" y="1905000"/>
            <a:ext cx="533400" cy="8382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7000504" y="20574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out the formula for a squared sequence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" name="Arc 16"/>
          <p:cNvSpPr/>
          <p:nvPr/>
        </p:nvSpPr>
        <p:spPr>
          <a:xfrm>
            <a:off x="7010400" y="2743200"/>
            <a:ext cx="533400" cy="6096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c 17"/>
          <p:cNvSpPr/>
          <p:nvPr/>
        </p:nvSpPr>
        <p:spPr>
          <a:xfrm>
            <a:off x="7010400" y="3429000"/>
            <a:ext cx="533400" cy="6096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5867400" y="4038600"/>
            <a:ext cx="533400" cy="6096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7467600" y="27432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n = 30 as we want 30 terms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391400" y="34290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Simplify the numerator (if necessary!)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00800" y="41910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5425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2" grpId="0"/>
      <p:bldP spid="13" grpId="0"/>
      <p:bldP spid="14" grpId="0"/>
      <p:bldP spid="15" grpId="0" animBg="1"/>
      <p:bldP spid="16" grpId="0"/>
      <p:bldP spid="17" grpId="0" animBg="1"/>
      <p:bldP spid="18" grpId="0" animBg="1"/>
      <p:bldP spid="19" grpId="0" animBg="1"/>
      <p:bldP spid="20" grpId="0"/>
      <p:bldP spid="22" grpId="0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8362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calculate the sum of a sequence based on powers of 2 and 3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Evaluate: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Remember for this one you need the sum of the first 40 terms, subtract the first 19 terms!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600200" y="2895600"/>
                <a:ext cx="833626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=20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40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2895600"/>
                <a:ext cx="833626" cy="78476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724400" y="2819400"/>
                <a:ext cx="1248995" cy="5231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14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2819400"/>
                <a:ext cx="1248995" cy="52315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962400" y="1752600"/>
                <a:ext cx="833626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=20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40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1752600"/>
                <a:ext cx="833626" cy="78476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724400" y="1752600"/>
                <a:ext cx="957955" cy="7832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40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1752600"/>
                <a:ext cx="957955" cy="78322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562600" y="1752600"/>
                <a:ext cx="980012" cy="7832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− 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19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1752600"/>
                <a:ext cx="980012" cy="78322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867400" y="2819400"/>
                <a:ext cx="1269129" cy="5231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14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2819400"/>
                <a:ext cx="1269129" cy="5231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724400" y="3505200"/>
                <a:ext cx="1582677" cy="5231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(40)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40</m:t>
                                  </m:r>
                                  <m:r>
                                    <a:rPr lang="en-US" sz="14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3505200"/>
                <a:ext cx="1582677" cy="52315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172200" y="3505200"/>
                <a:ext cx="1602811" cy="5231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(19)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19</m:t>
                                  </m:r>
                                  <m:r>
                                    <a:rPr lang="en-US" sz="14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505200"/>
                <a:ext cx="1602811" cy="52315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724400" y="4191000"/>
                <a:ext cx="100559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/>
                        </a:rPr>
                        <m:t>=6</m:t>
                      </m:r>
                      <m:r>
                        <a:rPr lang="en-US" sz="1400" b="0" i="1" smtClean="0">
                          <a:latin typeface="Cambria Math"/>
                        </a:rPr>
                        <m:t>72400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191000"/>
                <a:ext cx="1005596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562600" y="4191000"/>
                <a:ext cx="93647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/>
                        </a:rPr>
                        <m:t>−</m:t>
                      </m:r>
                      <m:r>
                        <a:rPr lang="en-US" sz="1400" b="0" i="1" smtClean="0">
                          <a:latin typeface="Cambria Math"/>
                        </a:rPr>
                        <m:t>  36100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4191000"/>
                <a:ext cx="936475" cy="30777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724400" y="4724400"/>
                <a:ext cx="100559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/>
                        </a:rPr>
                        <m:t>=6</m:t>
                      </m:r>
                      <m:r>
                        <a:rPr lang="en-US" sz="1400" b="0" i="1" smtClean="0">
                          <a:latin typeface="Cambria Math"/>
                        </a:rPr>
                        <m:t>36300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724400"/>
                <a:ext cx="1005596" cy="307777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Arc 35"/>
          <p:cNvSpPr/>
          <p:nvPr/>
        </p:nvSpPr>
        <p:spPr>
          <a:xfrm>
            <a:off x="6934200" y="2209800"/>
            <a:ext cx="533400" cy="8382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4876800" y="1447800"/>
            <a:ext cx="2895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it as one sum subtract another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8" name="Arc 37"/>
          <p:cNvSpPr/>
          <p:nvPr/>
        </p:nvSpPr>
        <p:spPr>
          <a:xfrm>
            <a:off x="7467600" y="3048000"/>
            <a:ext cx="533400" cy="7620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Arc 38"/>
          <p:cNvSpPr/>
          <p:nvPr/>
        </p:nvSpPr>
        <p:spPr>
          <a:xfrm>
            <a:off x="7467600" y="3810000"/>
            <a:ext cx="533400" cy="533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Arc 39"/>
          <p:cNvSpPr/>
          <p:nvPr/>
        </p:nvSpPr>
        <p:spPr>
          <a:xfrm>
            <a:off x="6324600" y="4343400"/>
            <a:ext cx="533400" cy="533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7391400" y="22860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out the formula for the cubed sequence twice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924800" y="3048000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40 for the first and 19 for the second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848600" y="3962400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781800" y="4495800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Finish the sum!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8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9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8454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 animBg="1"/>
      <p:bldP spid="37" grpId="0"/>
      <p:bldP spid="38" grpId="0" animBg="1"/>
      <p:bldP spid="39" grpId="0" animBg="1"/>
      <p:bldP spid="40" grpId="0" animBg="1"/>
      <p:bldP spid="41" grpId="0"/>
      <p:bldP spid="42" grpId="0"/>
      <p:bldP spid="43" grpId="0"/>
      <p:bldP spid="4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Prior Knowledge Check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65759" y="1367245"/>
                <a:ext cx="3892732" cy="25853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en-US" dirty="0">
                    <a:latin typeface="Comic Sans MS" panose="030F0702030302020204" pitchFamily="66" charset="0"/>
                  </a:rPr>
                  <a:t>Factorise</a:t>
                </a:r>
              </a:p>
              <a:p>
                <a:pPr marL="342900" indent="-342900">
                  <a:buAutoNum type="arabicParenR"/>
                </a:pPr>
                <a:endParaRPr lang="en-US" dirty="0">
                  <a:latin typeface="Comic Sans MS" panose="030F0702030302020204" pitchFamily="66" charset="0"/>
                </a:endParaRPr>
              </a:p>
              <a:p>
                <a:r>
                  <a:rPr lang="en-US" dirty="0">
                    <a:latin typeface="Comic Sans MS" panose="030F0702030302020204" pitchFamily="66" charset="0"/>
                  </a:rPr>
                  <a:t>a)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+6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</a:t>
                </a:r>
              </a:p>
              <a:p>
                <a:endParaRPr lang="en-US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b)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−4</m:t>
                    </m:r>
                  </m:oMath>
                </a14:m>
                <a:endParaRPr lang="en-US" b="0" dirty="0">
                  <a:latin typeface="Comic Sans MS" panose="030F0702030302020204" pitchFamily="66" charset="0"/>
                </a:endParaRPr>
              </a:p>
              <a:p>
                <a:endParaRPr lang="en-US" b="0" dirty="0">
                  <a:latin typeface="Comic Sans MS" panose="030F0702030302020204" pitchFamily="66" charset="0"/>
                </a:endParaRPr>
              </a:p>
              <a:p>
                <a:endParaRPr lang="en-US" b="0" dirty="0">
                  <a:latin typeface="Comic Sans MS" panose="030F0702030302020204" pitchFamily="66" charset="0"/>
                </a:endParaRPr>
              </a:p>
              <a:p>
                <a:r>
                  <a:rPr lang="en-US" dirty="0">
                    <a:latin typeface="Comic Sans MS" panose="030F0702030302020204" pitchFamily="66" charset="0"/>
                  </a:rPr>
                  <a:t>c)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+7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+6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59" y="1367245"/>
                <a:ext cx="3892732" cy="2585323"/>
              </a:xfrm>
              <a:prstGeom prst="rect">
                <a:avLst/>
              </a:prstGeom>
              <a:blipFill>
                <a:blip r:embed="rId2"/>
                <a:stretch>
                  <a:fillRect l="-1878" t="-2830" b="-30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249782" y="1358536"/>
                <a:ext cx="3892732" cy="32534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omic Sans MS" panose="030F0702030302020204" pitchFamily="66" charset="0"/>
                  </a:rPr>
                  <a:t>2) Simplify each of these by writing it as a product of two factors (brackets)</a:t>
                </a:r>
              </a:p>
              <a:p>
                <a:endParaRPr lang="en-US" dirty="0">
                  <a:latin typeface="Comic Sans MS" panose="030F0702030302020204" pitchFamily="66" charset="0"/>
                </a:endParaRPr>
              </a:p>
              <a:p>
                <a:r>
                  <a:rPr lang="en-US" dirty="0">
                    <a:latin typeface="Comic Sans MS" panose="030F0702030302020204" pitchFamily="66" charset="0"/>
                  </a:rPr>
                  <a:t>a)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e>
                    </m:d>
                  </m:oMath>
                </a14:m>
                <a:endParaRPr lang="en-US" b="0" dirty="0">
                  <a:latin typeface="Comic Sans MS" panose="030F0702030302020204" pitchFamily="66" charset="0"/>
                </a:endParaRPr>
              </a:p>
              <a:p>
                <a:endParaRPr lang="en-US" dirty="0">
                  <a:latin typeface="Comic Sans MS" panose="030F0702030302020204" pitchFamily="66" charset="0"/>
                </a:endParaRPr>
              </a:p>
              <a:p>
                <a:endParaRPr lang="en-US" dirty="0">
                  <a:latin typeface="Comic Sans MS" panose="030F0702030302020204" pitchFamily="66" charset="0"/>
                </a:endParaRPr>
              </a:p>
              <a:p>
                <a:r>
                  <a:rPr lang="en-US" dirty="0">
                    <a:latin typeface="Comic Sans MS" panose="030F0702030302020204" pitchFamily="66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US" dirty="0">
                  <a:latin typeface="Comic Sans MS" panose="030F0702030302020204" pitchFamily="66" charset="0"/>
                </a:endParaRPr>
              </a:p>
              <a:p>
                <a:endParaRPr lang="en-US" dirty="0">
                  <a:latin typeface="Comic Sans MS" panose="030F0702030302020204" pitchFamily="66" charset="0"/>
                </a:endParaRPr>
              </a:p>
              <a:p>
                <a:r>
                  <a:rPr lang="en-US" dirty="0">
                    <a:latin typeface="Comic Sans MS" panose="030F0702030302020204" pitchFamily="66" charset="0"/>
                  </a:rPr>
                  <a:t>c)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+10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−5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9782" y="1358536"/>
                <a:ext cx="3892732" cy="3253455"/>
              </a:xfrm>
              <a:prstGeom prst="rect">
                <a:avLst/>
              </a:prstGeom>
              <a:blipFill>
                <a:blip r:embed="rId3"/>
                <a:stretch>
                  <a:fillRect l="-1252" t="-936" b="-20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05839" y="2329542"/>
                <a:ext cx="174361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+2)(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+3)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839" y="2329542"/>
                <a:ext cx="1743619" cy="276999"/>
              </a:xfrm>
              <a:prstGeom prst="rect">
                <a:avLst/>
              </a:prstGeom>
              <a:blipFill>
                <a:blip r:embed="rId4"/>
                <a:stretch>
                  <a:fillRect l="-699" t="-2174" r="-4545" b="-326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992776" y="3152502"/>
                <a:ext cx="174361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+4)(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−1)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776" y="3152502"/>
                <a:ext cx="1743618" cy="276999"/>
              </a:xfrm>
              <a:prstGeom prst="rect">
                <a:avLst/>
              </a:prstGeom>
              <a:blipFill>
                <a:blip r:embed="rId5"/>
                <a:stretch>
                  <a:fillRect l="-1049" t="-2174" r="-4545" b="-326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997130" y="3958045"/>
                <a:ext cx="187185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=(2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+3)(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+2)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7130" y="3958045"/>
                <a:ext cx="1871859" cy="276999"/>
              </a:xfrm>
              <a:prstGeom prst="rect">
                <a:avLst/>
              </a:prstGeom>
              <a:blipFill>
                <a:blip r:embed="rId6"/>
                <a:stretch>
                  <a:fillRect l="-977" t="-2174" r="-4235" b="-326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6322421" y="2865120"/>
                <a:ext cx="174951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+1)(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+3)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2421" y="2865120"/>
                <a:ext cx="1749518" cy="276999"/>
              </a:xfrm>
              <a:prstGeom prst="rect">
                <a:avLst/>
              </a:prstGeom>
              <a:blipFill>
                <a:blip r:embed="rId7"/>
                <a:stretch>
                  <a:fillRect l="-697" t="-2222" r="-4530" b="-3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6309358" y="3670662"/>
                <a:ext cx="2262863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(1+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9358" y="3670662"/>
                <a:ext cx="2262863" cy="51860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6313712" y="4667794"/>
                <a:ext cx="204088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(2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−1)(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+5)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3712" y="4667794"/>
                <a:ext cx="2040880" cy="276999"/>
              </a:xfrm>
              <a:prstGeom prst="rect">
                <a:avLst/>
              </a:prstGeom>
              <a:blipFill>
                <a:blip r:embed="rId9"/>
                <a:stretch>
                  <a:fillRect l="-896" t="-4444" r="-3582" b="-3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959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9" grpId="0"/>
      <p:bldP spid="50" grpId="0"/>
      <p:bldP spid="51" grpId="0"/>
      <p:bldP spid="52" grpId="0"/>
      <p:bldP spid="5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83622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calculate the sum of a sequence based on powers of 2 and 3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Find: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This one is more algebraic but you still approach it the same way!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The first value we put in the sequence will be ‘n + 1’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The final value we put in will be ‘2n’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So we want the sum of the first ‘2n’ terms, subtract the first ‘n’ terms (same as if we were using numbers!)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24000" y="2743200"/>
                <a:ext cx="956416" cy="784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+1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2743200"/>
                <a:ext cx="956416" cy="7845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08554" y="1371600"/>
                <a:ext cx="956416" cy="784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+1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8554" y="1371600"/>
                <a:ext cx="956416" cy="7845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622954" y="1371600"/>
                <a:ext cx="957955" cy="7832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2954" y="1371600"/>
                <a:ext cx="957955" cy="78322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449279" y="1395351"/>
                <a:ext cx="980012" cy="763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− </m:t>
                      </m:r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9279" y="1395351"/>
                <a:ext cx="980012" cy="76322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3987624" y="1935678"/>
            <a:ext cx="368135" cy="213756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743194" y="1389412"/>
            <a:ext cx="346364" cy="211777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30124" y="2362200"/>
                <a:ext cx="1529393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+1)(2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0124" y="2362200"/>
                <a:ext cx="1529393" cy="4440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601724" y="2362200"/>
                <a:ext cx="1545936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+1)(2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1724" y="2362200"/>
                <a:ext cx="1545936" cy="4440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230124" y="3048000"/>
                <a:ext cx="1699311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0124" y="3048000"/>
                <a:ext cx="1699311" cy="4440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754124" y="3048000"/>
                <a:ext cx="1545936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+1)(2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4124" y="3048000"/>
                <a:ext cx="1545936" cy="4440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230124" y="3657600"/>
                <a:ext cx="3033331" cy="4507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  <m:r>
                            <a:rPr lang="en-GB" sz="1200" i="1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i="1">
                                  <a:latin typeface="Cambria Math"/>
                                </a:rPr>
                                <m:t>4</m:t>
                              </m:r>
                              <m:r>
                                <a:rPr lang="en-GB" sz="12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+1)(2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0124" y="3657600"/>
                <a:ext cx="3033331" cy="450701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241999" y="4326577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1999" y="4326577"/>
                <a:ext cx="335348" cy="27699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470599" y="4250377"/>
                <a:ext cx="88344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(2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0599" y="4250377"/>
                <a:ext cx="883447" cy="276999"/>
              </a:xfrm>
              <a:prstGeom prst="rect">
                <a:avLst/>
              </a:prstGeom>
              <a:blipFill rotWithShape="1">
                <a:blip r:embed="rId16"/>
                <a:stretch>
                  <a:fillRect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232599" y="4250377"/>
                <a:ext cx="87709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2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4</m:t>
                          </m:r>
                          <m:r>
                            <a:rPr lang="en-GB" sz="1200" i="1">
                              <a:latin typeface="Cambria Math"/>
                            </a:rPr>
                            <m:t>𝑛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2599" y="4250377"/>
                <a:ext cx="877099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918399" y="4250377"/>
                <a:ext cx="92409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−</m:t>
                      </m:r>
                      <m:r>
                        <a:rPr lang="en-GB" sz="1200" b="0" i="1" smtClean="0">
                          <a:latin typeface="Cambria Math"/>
                        </a:rPr>
                        <m:t>  </m:t>
                      </m:r>
                      <m:r>
                        <a:rPr lang="en-GB" sz="1200" i="1" smtClean="0">
                          <a:latin typeface="Cambria Math"/>
                        </a:rPr>
                        <m:t>(</m:t>
                      </m:r>
                      <m:r>
                        <a:rPr lang="en-GB" sz="1200" i="1" smtClean="0">
                          <a:latin typeface="Cambria Math"/>
                        </a:rPr>
                        <m:t>𝑛</m:t>
                      </m:r>
                      <m:r>
                        <a:rPr lang="en-GB" sz="120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8399" y="4250377"/>
                <a:ext cx="924099" cy="276999"/>
              </a:xfrm>
              <a:prstGeom prst="rect">
                <a:avLst/>
              </a:prstGeom>
              <a:blipFill rotWithShape="1">
                <a:blip r:embed="rId18"/>
                <a:stretch>
                  <a:fillRect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080199" y="4174177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[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199" y="4174177"/>
                <a:ext cx="332142" cy="400110"/>
              </a:xfrm>
              <a:prstGeom prst="rect">
                <a:avLst/>
              </a:prstGeom>
              <a:blipFill rotWithShape="1">
                <a:blip r:embed="rId19"/>
                <a:stretch>
                  <a:fillRect r="-1818" b="-153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604199" y="4174177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4199" y="4174177"/>
                <a:ext cx="332142" cy="400110"/>
              </a:xfrm>
              <a:prstGeom prst="rect">
                <a:avLst/>
              </a:prstGeom>
              <a:blipFill rotWithShape="1">
                <a:blip r:embed="rId20"/>
                <a:stretch>
                  <a:fillRect r="-1818" b="-153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Connector 26"/>
          <p:cNvCxnSpPr/>
          <p:nvPr/>
        </p:nvCxnSpPr>
        <p:spPr>
          <a:xfrm>
            <a:off x="4546799" y="4555177"/>
            <a:ext cx="228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537399" y="4555177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7399" y="4555177"/>
                <a:ext cx="304891" cy="276999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236242" y="4908376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6242" y="4908376"/>
                <a:ext cx="335348" cy="276999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464842" y="4832176"/>
                <a:ext cx="88344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(2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4842" y="4832176"/>
                <a:ext cx="883447" cy="276999"/>
              </a:xfrm>
              <a:prstGeom prst="rect">
                <a:avLst/>
              </a:prstGeom>
              <a:blipFill rotWithShape="1">
                <a:blip r:embed="rId23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226842" y="4832176"/>
                <a:ext cx="73173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8</m:t>
                      </m:r>
                      <m:r>
                        <a:rPr lang="en-US" sz="1200" b="0" i="1" smtClean="0">
                          <a:latin typeface="Cambria Math"/>
                        </a:rPr>
                        <m:t>𝑛</m:t>
                      </m:r>
                      <m:r>
                        <a:rPr lang="en-US" sz="1200" b="0" i="1" smtClean="0">
                          <a:latin typeface="Cambria Math"/>
                        </a:rPr>
                        <m:t> + 2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6842" y="4832176"/>
                <a:ext cx="731739" cy="276999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884893" y="4832176"/>
                <a:ext cx="86318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−</m:t>
                      </m:r>
                      <m:r>
                        <a:rPr lang="en-US" sz="1200" b="0" i="1" smtClean="0">
                          <a:latin typeface="Cambria Math"/>
                        </a:rPr>
                        <m:t> </m:t>
                      </m:r>
                      <m:r>
                        <a:rPr lang="en-GB" sz="1200" b="0" i="1" smtClean="0">
                          <a:latin typeface="Cambria Math"/>
                        </a:rPr>
                        <m:t>  </m:t>
                      </m:r>
                      <m:r>
                        <a:rPr lang="en-US" sz="1200" b="0" i="1" smtClean="0">
                          <a:latin typeface="Cambria Math"/>
                        </a:rPr>
                        <m:t>𝑛</m:t>
                      </m:r>
                      <m:r>
                        <a:rPr lang="en-US" sz="1200" b="0" i="1" smtClean="0">
                          <a:latin typeface="Cambria Math"/>
                        </a:rPr>
                        <m:t> − 1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4893" y="4832176"/>
                <a:ext cx="863185" cy="276999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074442" y="4755976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[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4442" y="4755976"/>
                <a:ext cx="332142" cy="400110"/>
              </a:xfrm>
              <a:prstGeom prst="rect">
                <a:avLst/>
              </a:prstGeom>
              <a:blipFill rotWithShape="1">
                <a:blip r:embed="rId26"/>
                <a:stretch>
                  <a:fillRect r="-1818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598442" y="4755976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8442" y="4755976"/>
                <a:ext cx="332142" cy="400110"/>
              </a:xfrm>
              <a:prstGeom prst="rect">
                <a:avLst/>
              </a:prstGeom>
              <a:blipFill rotWithShape="1">
                <a:blip r:embed="rId27"/>
                <a:stretch>
                  <a:fillRect r="-1818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Straight Connector 34"/>
          <p:cNvCxnSpPr/>
          <p:nvPr/>
        </p:nvCxnSpPr>
        <p:spPr>
          <a:xfrm>
            <a:off x="4541042" y="5136976"/>
            <a:ext cx="228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531642" y="5136976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1642" y="5136976"/>
                <a:ext cx="304891" cy="276999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236242" y="5566437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6242" y="5566437"/>
                <a:ext cx="335348" cy="276999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464842" y="5490237"/>
                <a:ext cx="88344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(2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4842" y="5490237"/>
                <a:ext cx="883447" cy="276999"/>
              </a:xfrm>
              <a:prstGeom prst="rect">
                <a:avLst/>
              </a:prstGeom>
              <a:blipFill rotWithShape="1">
                <a:blip r:embed="rId23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124950" y="5493578"/>
                <a:ext cx="82631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(7</m:t>
                      </m:r>
                      <m:r>
                        <a:rPr lang="en-US" sz="1200" b="0" i="1" smtClean="0">
                          <a:latin typeface="Cambria Math"/>
                        </a:rPr>
                        <m:t>𝑛</m:t>
                      </m:r>
                      <m:r>
                        <a:rPr lang="en-US" sz="1200" b="0" i="1" smtClean="0">
                          <a:latin typeface="Cambria Math"/>
                        </a:rPr>
                        <m:t> 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4950" y="5493578"/>
                <a:ext cx="826316" cy="276999"/>
              </a:xfrm>
              <a:prstGeom prst="rect">
                <a:avLst/>
              </a:prstGeom>
              <a:blipFill rotWithShape="1">
                <a:blip r:embed="rId29"/>
                <a:stretch>
                  <a:fillRect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Straight Connector 42"/>
          <p:cNvCxnSpPr/>
          <p:nvPr/>
        </p:nvCxnSpPr>
        <p:spPr>
          <a:xfrm>
            <a:off x="4541042" y="5795037"/>
            <a:ext cx="13012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5056449" y="5767236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6449" y="5767236"/>
                <a:ext cx="304891" cy="276999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Arc 44"/>
          <p:cNvSpPr/>
          <p:nvPr/>
        </p:nvSpPr>
        <p:spPr>
          <a:xfrm>
            <a:off x="7033360" y="1791950"/>
            <a:ext cx="533400" cy="8382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/>
          <p:cNvSpPr txBox="1"/>
          <p:nvPr/>
        </p:nvSpPr>
        <p:spPr>
          <a:xfrm>
            <a:off x="7550158" y="1925277"/>
            <a:ext cx="1286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out the formula twice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7" name="Arc 46"/>
          <p:cNvSpPr/>
          <p:nvPr/>
        </p:nvSpPr>
        <p:spPr>
          <a:xfrm>
            <a:off x="7016758" y="2636920"/>
            <a:ext cx="533400" cy="654854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Arc 47"/>
          <p:cNvSpPr/>
          <p:nvPr/>
        </p:nvSpPr>
        <p:spPr>
          <a:xfrm>
            <a:off x="7016758" y="3279118"/>
            <a:ext cx="533400" cy="654854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Arc 48"/>
          <p:cNvSpPr/>
          <p:nvPr/>
        </p:nvSpPr>
        <p:spPr>
          <a:xfrm>
            <a:off x="6996755" y="3922950"/>
            <a:ext cx="533400" cy="654854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Arc 49"/>
          <p:cNvSpPr/>
          <p:nvPr/>
        </p:nvSpPr>
        <p:spPr>
          <a:xfrm>
            <a:off x="6985230" y="4555177"/>
            <a:ext cx="500195" cy="581799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Arc 50"/>
          <p:cNvSpPr/>
          <p:nvPr/>
        </p:nvSpPr>
        <p:spPr>
          <a:xfrm>
            <a:off x="6785441" y="5167615"/>
            <a:ext cx="500195" cy="61869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TextBox 51"/>
          <p:cNvSpPr txBox="1"/>
          <p:nvPr/>
        </p:nvSpPr>
        <p:spPr>
          <a:xfrm>
            <a:off x="7485424" y="2621932"/>
            <a:ext cx="1656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‘2n’ into the first and ‘n’ into the second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487027" y="3375712"/>
            <a:ext cx="16569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You can write this as one fraction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345958" y="3847887"/>
            <a:ext cx="19876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This is the key step – you can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factorise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 as n(2n+1) is common to both terms!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 flipV="1">
            <a:off x="4571999" y="3895106"/>
            <a:ext cx="665019" cy="1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536374" y="4548250"/>
            <a:ext cx="700644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237019" y="3895106"/>
            <a:ext cx="605641" cy="0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6578930" y="3895106"/>
            <a:ext cx="546265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5959435" y="3893128"/>
            <a:ext cx="132607" cy="1979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6078188" y="3893127"/>
            <a:ext cx="488867" cy="1979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476998" y="3895106"/>
            <a:ext cx="142504" cy="0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5300354" y="4546269"/>
            <a:ext cx="678872" cy="1980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6254339" y="4550229"/>
            <a:ext cx="488867" cy="1979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7415231" y="4625715"/>
            <a:ext cx="17287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Expand the terms in the square bracket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7246998" y="5146250"/>
            <a:ext cx="18970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Simplify the square bracket (which can now be written as a ‘normal’ bracket!)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3903259" y="6204424"/>
            <a:ext cx="4694829" cy="46166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The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factorising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 step is crucial here – otherwise you will end up trying to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factorise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 a cubic  which can take a long time!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5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3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3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3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3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1547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8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7" grpId="0" animBg="1"/>
      <p:bldP spid="7" grpId="1" animBg="1"/>
      <p:bldP spid="14" grpId="0" animBg="1"/>
      <p:bldP spid="14" grpId="1" animBg="1"/>
      <p:bldP spid="15" grpId="0"/>
      <p:bldP spid="16" grpId="0"/>
      <p:bldP spid="17" grpId="0"/>
      <p:bldP spid="18" grpId="0"/>
      <p:bldP spid="19" grpId="0"/>
      <p:bldP spid="20" grpId="0"/>
      <p:bldP spid="22" grpId="0"/>
      <p:bldP spid="13" grpId="0"/>
      <p:bldP spid="23" grpId="0"/>
      <p:bldP spid="24" grpId="0"/>
      <p:bldP spid="25" grpId="0"/>
      <p:bldP spid="30" grpId="0"/>
      <p:bldP spid="28" grpId="0"/>
      <p:bldP spid="29" grpId="0"/>
      <p:bldP spid="31" grpId="0"/>
      <p:bldP spid="32" grpId="0"/>
      <p:bldP spid="33" grpId="0"/>
      <p:bldP spid="34" grpId="0"/>
      <p:bldP spid="36" grpId="0"/>
      <p:bldP spid="37" grpId="0"/>
      <p:bldP spid="38" grpId="0"/>
      <p:bldP spid="39" grpId="0"/>
      <p:bldP spid="44" grpId="0"/>
      <p:bldP spid="45" grpId="0" animBg="1"/>
      <p:bldP spid="46" grpId="0"/>
      <p:bldP spid="47" grpId="0" animBg="1"/>
      <p:bldP spid="48" grpId="0" animBg="1"/>
      <p:bldP spid="49" grpId="0" animBg="1"/>
      <p:bldP spid="50" grpId="0" animBg="1"/>
      <p:bldP spid="51" grpId="0" animBg="1"/>
      <p:bldP spid="52" grpId="0"/>
      <p:bldP spid="53" grpId="0"/>
      <p:bldP spid="54" grpId="0"/>
      <p:bldP spid="89" grpId="0"/>
      <p:bldP spid="90" grpId="0"/>
      <p:bldP spid="9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83622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calculate the sum of a sequence based on powers of 2 and 3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Find: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Verify that the result is correct for n = 1, 2 and 3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(This can show the formula is working, although in reality isn’t a proof in itself!)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35875" y="2814452"/>
                <a:ext cx="956416" cy="784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+1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5875" y="2814452"/>
                <a:ext cx="956416" cy="7845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950380" y="3774374"/>
                <a:ext cx="1847622" cy="5027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+1)(7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380" y="3774374"/>
                <a:ext cx="1847622" cy="50270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5334000" y="1447800"/>
                <a:ext cx="2528769" cy="6980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i="1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(2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+1)(7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+1)</m:t>
                              </m:r>
                            </m:num>
                            <m:den>
                              <m:r>
                                <a:rPr lang="en-US" sz="1400" i="1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1447800"/>
                <a:ext cx="2528769" cy="69801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6019800" y="2209800"/>
            <a:ext cx="8883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mic Sans MS" pitchFamily="66" charset="0"/>
              </a:rPr>
              <a:t>If n = 1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953000" y="2819400"/>
                <a:ext cx="674223" cy="6968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=2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819400"/>
                <a:ext cx="674223" cy="69685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6858000" y="2971800"/>
                <a:ext cx="1663084" cy="5027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+1)(7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2971800"/>
                <a:ext cx="1663084" cy="50270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Arrow Connector 40"/>
          <p:cNvCxnSpPr/>
          <p:nvPr/>
        </p:nvCxnSpPr>
        <p:spPr>
          <a:xfrm flipH="1">
            <a:off x="5638800" y="2590800"/>
            <a:ext cx="4572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6858000" y="2590800"/>
            <a:ext cx="4572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5181600" y="3581400"/>
            <a:ext cx="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114800" y="4114800"/>
            <a:ext cx="205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The first number we put in is 2, which is also the last number we put in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5217226" y="5081649"/>
                <a:ext cx="34496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7226" y="5081649"/>
                <a:ext cx="344966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6858000" y="3733800"/>
                <a:ext cx="1629998" cy="5027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1400" i="1">
                              <a:latin typeface="Cambria Math"/>
                            </a:rPr>
                            <m:t>(2+1)(7+1)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3733800"/>
                <a:ext cx="1629998" cy="50270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6858000" y="4343400"/>
                <a:ext cx="608052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24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4343400"/>
                <a:ext cx="608052" cy="49705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6858000" y="5105400"/>
                <a:ext cx="50866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r>
                        <a:rPr lang="en-US" sz="140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5105400"/>
                <a:ext cx="508664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/>
          <p:cNvSpPr txBox="1"/>
          <p:nvPr/>
        </p:nvSpPr>
        <p:spPr>
          <a:xfrm>
            <a:off x="4038600" y="5105400"/>
            <a:ext cx="12057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Sequence </a:t>
            </a:r>
            <a:r>
              <a:rPr lang="en-US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962400" y="5562600"/>
            <a:ext cx="2362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So the numbers in the sequence just add up to 4!</a:t>
            </a:r>
          </a:p>
          <a:p>
            <a:pPr algn="ctr"/>
            <a:endParaRPr lang="en-US" sz="14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Let’s check the formula!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5935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26" grpId="0"/>
      <p:bldP spid="67" grpId="0"/>
      <p:bldP spid="69" grpId="0"/>
      <p:bldP spid="55" grpId="0"/>
      <p:bldP spid="75" grpId="0"/>
      <p:bldP spid="76" grpId="0"/>
      <p:bldP spid="77" grpId="0"/>
      <p:bldP spid="78" grpId="0"/>
      <p:bldP spid="5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83622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calculate the sum of a sequence based on powers of 2 and 3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Find: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Verify that the result is correct for n = 1, 2 and 3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(This can show the formula is working, although in reality isn’t a proof in itself!)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35875" y="2814452"/>
                <a:ext cx="956416" cy="784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+1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5875" y="2814452"/>
                <a:ext cx="956416" cy="7845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950380" y="3774374"/>
                <a:ext cx="1847622" cy="5027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+1)(7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380" y="3774374"/>
                <a:ext cx="1847622" cy="50270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5334000" y="1447800"/>
                <a:ext cx="2528769" cy="6980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i="1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(2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+1)(7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+1)</m:t>
                              </m:r>
                            </m:num>
                            <m:den>
                              <m:r>
                                <a:rPr lang="en-US" sz="1400" i="1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1447800"/>
                <a:ext cx="2528769" cy="69801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6019800" y="2209800"/>
            <a:ext cx="9204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mic Sans MS" pitchFamily="66" charset="0"/>
              </a:rPr>
              <a:t>If n = 2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953000" y="2819400"/>
                <a:ext cx="674223" cy="6968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=3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4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819400"/>
                <a:ext cx="674223" cy="69685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6858000" y="2971800"/>
                <a:ext cx="1663084" cy="5027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+1)(7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2971800"/>
                <a:ext cx="1663084" cy="50270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Arrow Connector 40"/>
          <p:cNvCxnSpPr/>
          <p:nvPr/>
        </p:nvCxnSpPr>
        <p:spPr>
          <a:xfrm flipH="1">
            <a:off x="5638800" y="2590800"/>
            <a:ext cx="4572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6858000" y="2590800"/>
            <a:ext cx="4572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5181600" y="3581400"/>
            <a:ext cx="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114800" y="4114800"/>
            <a:ext cx="205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The first number we put in is 3, and the last number we put in in 4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5181600" y="5081649"/>
                <a:ext cx="64844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9, 16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5081649"/>
                <a:ext cx="648446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6858000" y="3733800"/>
                <a:ext cx="1729384" cy="5027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4</m:t>
                          </m:r>
                          <m:r>
                            <a:rPr lang="en-US" sz="1400" i="1">
                              <a:latin typeface="Cambria Math"/>
                            </a:rPr>
                            <m:t>+1)(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14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3733800"/>
                <a:ext cx="1729384" cy="50270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6858000" y="4343400"/>
                <a:ext cx="707438" cy="5014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150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4343400"/>
                <a:ext cx="707438" cy="50141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6858000" y="5105400"/>
                <a:ext cx="60805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=25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5105400"/>
                <a:ext cx="608052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/>
          <p:cNvSpPr txBox="1"/>
          <p:nvPr/>
        </p:nvSpPr>
        <p:spPr>
          <a:xfrm>
            <a:off x="4038600" y="5105400"/>
            <a:ext cx="12057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Sequence </a:t>
            </a:r>
            <a:r>
              <a:rPr lang="en-US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962400" y="5562600"/>
            <a:ext cx="2362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So the numbers in the sequence add up to 25</a:t>
            </a:r>
          </a:p>
          <a:p>
            <a:pPr algn="ctr"/>
            <a:endParaRPr lang="en-US" sz="14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Let’s check the formula!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7376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67" grpId="0"/>
      <p:bldP spid="69" grpId="0"/>
      <p:bldP spid="55" grpId="0"/>
      <p:bldP spid="75" grpId="0"/>
      <p:bldP spid="76" grpId="0"/>
      <p:bldP spid="77" grpId="0"/>
      <p:bldP spid="78" grpId="0"/>
      <p:bldP spid="5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581400" cy="483622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calculate the sum of a sequence based on powers of 2 and 3</a:t>
            </a: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Find: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Verify that the result is correct for n = 1, 2 and 3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(This can show the formula is working, although in reality isn’t a proof in itself!)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35875" y="2814452"/>
                <a:ext cx="956416" cy="784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+1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5875" y="2814452"/>
                <a:ext cx="956416" cy="7845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950380" y="3774374"/>
                <a:ext cx="1847622" cy="5027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+1)(7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380" y="3774374"/>
                <a:ext cx="1847622" cy="50270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5334000" y="1447800"/>
                <a:ext cx="2528769" cy="6980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i="1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(2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+1)(7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+1)</m:t>
                              </m:r>
                            </m:num>
                            <m:den>
                              <m:r>
                                <a:rPr lang="en-US" sz="1400" i="1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1447800"/>
                <a:ext cx="2528769" cy="69801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6019800" y="2209800"/>
            <a:ext cx="9204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mic Sans MS" pitchFamily="66" charset="0"/>
              </a:rPr>
              <a:t>If n = 3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953000" y="2819400"/>
                <a:ext cx="674223" cy="6968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=4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6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819400"/>
                <a:ext cx="674223" cy="69685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6858000" y="2971800"/>
                <a:ext cx="1663084" cy="5027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+1)(7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2971800"/>
                <a:ext cx="1663084" cy="50270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Arrow Connector 40"/>
          <p:cNvCxnSpPr/>
          <p:nvPr/>
        </p:nvCxnSpPr>
        <p:spPr>
          <a:xfrm flipH="1">
            <a:off x="5638800" y="2590800"/>
            <a:ext cx="4572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6858000" y="2590800"/>
            <a:ext cx="4572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5181600" y="3581400"/>
            <a:ext cx="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114800" y="4114800"/>
            <a:ext cx="205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The first number we put in is 4, and the last number we put in in 6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5181600" y="5081649"/>
                <a:ext cx="106574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16, 25, 36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5081649"/>
                <a:ext cx="1065741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6858000" y="3733800"/>
                <a:ext cx="1729384" cy="5027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6</m:t>
                          </m:r>
                          <m:r>
                            <a:rPr lang="en-US" sz="1400" i="1">
                              <a:latin typeface="Cambria Math"/>
                            </a:rPr>
                            <m:t>+1)(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21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3733800"/>
                <a:ext cx="1729384" cy="50270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6858000" y="4343400"/>
                <a:ext cx="707438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462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4343400"/>
                <a:ext cx="707438" cy="49705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6858000" y="5105400"/>
                <a:ext cx="60805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=77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5105400"/>
                <a:ext cx="608052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/>
          <p:cNvSpPr txBox="1"/>
          <p:nvPr/>
        </p:nvSpPr>
        <p:spPr>
          <a:xfrm>
            <a:off x="4038600" y="5105400"/>
            <a:ext cx="12057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Sequence </a:t>
            </a:r>
            <a:r>
              <a:rPr lang="en-US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962400" y="5562600"/>
            <a:ext cx="2362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So the numbers in the sequence add up to 77</a:t>
            </a:r>
          </a:p>
          <a:p>
            <a:pPr algn="ctr"/>
            <a:endParaRPr lang="en-US" sz="14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Let’s check the formula!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14555" y="5830784"/>
            <a:ext cx="2244391" cy="58477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Comic Sans MS" pitchFamily="66" charset="0"/>
              </a:rPr>
              <a:t>So the formula seems to be working fine!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0567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67" grpId="0"/>
      <p:bldP spid="69" grpId="0"/>
      <p:bldP spid="55" grpId="0"/>
      <p:bldP spid="75" grpId="0"/>
      <p:bldP spid="76" grpId="0"/>
      <p:bldP spid="77" grpId="0"/>
      <p:bldP spid="78" grpId="0"/>
      <p:bldP spid="59" grpId="0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939347" y="4546668"/>
                <a:ext cx="53893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− 12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9347" y="4546668"/>
                <a:ext cx="538930" cy="27699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135947" y="4542385"/>
                <a:ext cx="128041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+1)(2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5947" y="4542385"/>
                <a:ext cx="1280415" cy="276999"/>
              </a:xfrm>
              <a:prstGeom prst="rect">
                <a:avLst/>
              </a:prstGeom>
              <a:blipFill rotWithShape="1">
                <a:blip r:embed="rId3"/>
                <a:stretch>
                  <a:fillRect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7251899" y="4453577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1899" y="4453577"/>
                <a:ext cx="332142" cy="400110"/>
              </a:xfrm>
              <a:prstGeom prst="rect">
                <a:avLst/>
              </a:prstGeom>
              <a:blipFill rotWithShape="1">
                <a:blip r:embed="rId4"/>
                <a:stretch>
                  <a:fillRect r="-1852" b="-153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067499" y="4459927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[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7499" y="4459927"/>
                <a:ext cx="332142" cy="400110"/>
              </a:xfrm>
              <a:prstGeom prst="rect">
                <a:avLst/>
              </a:prstGeom>
              <a:blipFill rotWithShape="1">
                <a:blip r:embed="rId5"/>
                <a:stretch>
                  <a:fillRect r="-1818" b="-153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343400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use all you have learnt to calculate the sum of a more complex series, made up of several terms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Show that: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990600" y="2819400"/>
                <a:ext cx="2795317" cy="6793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e>
                      </m:nary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1400" b="0" i="1" smtClean="0">
                          <a:latin typeface="Cambria Math"/>
                        </a:rPr>
                        <m:t>(</m:t>
                      </m:r>
                      <m:r>
                        <a:rPr lang="en-US" sz="1400" b="0" i="1" smtClean="0">
                          <a:latin typeface="Cambria Math"/>
                        </a:rPr>
                        <m:t>𝑛</m:t>
                      </m:r>
                      <m:r>
                        <a:rPr lang="en-US" sz="1400" b="0" i="1" smtClean="0">
                          <a:latin typeface="Cambria Math"/>
                        </a:rPr>
                        <m:t>+4)(</m:t>
                      </m:r>
                      <m:r>
                        <a:rPr lang="en-US" sz="1400" b="0" i="1" smtClean="0">
                          <a:latin typeface="Cambria Math"/>
                        </a:rPr>
                        <m:t>𝑛</m:t>
                      </m:r>
                      <m:r>
                        <a:rPr lang="en-US" sz="1400" b="0" i="1" smtClean="0">
                          <a:latin typeface="Cambria Math"/>
                        </a:rPr>
                        <m:t>−1)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819400"/>
                <a:ext cx="2795317" cy="679353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785032" y="1524000"/>
                <a:ext cx="1138966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5032" y="1524000"/>
                <a:ext cx="1138966" cy="595484"/>
              </a:xfrm>
              <a:prstGeom prst="rect">
                <a:avLst/>
              </a:prstGeom>
              <a:blipFill rotWithShape="1">
                <a:blip r:embed="rId11"/>
                <a:stretch>
                  <a:fillRect l="-41711" t="-95918" r="-27807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777431" y="2223916"/>
                <a:ext cx="609334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7431" y="2223916"/>
                <a:ext cx="609334" cy="595484"/>
              </a:xfrm>
              <a:prstGeom prst="rect">
                <a:avLst/>
              </a:prstGeom>
              <a:blipFill rotWithShape="1">
                <a:blip r:embed="rId12"/>
                <a:stretch>
                  <a:fillRect l="-79000" t="-95918" r="-84000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233640" y="2223916"/>
                <a:ext cx="741485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3640" y="2223916"/>
                <a:ext cx="741485" cy="595484"/>
              </a:xfrm>
              <a:prstGeom prst="rect">
                <a:avLst/>
              </a:prstGeom>
              <a:blipFill rotWithShape="1">
                <a:blip r:embed="rId13"/>
                <a:stretch>
                  <a:fillRect l="-37190" t="-95918" r="-97521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852889" y="2227146"/>
                <a:ext cx="834267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2</m:t>
                      </m:r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889" y="2227146"/>
                <a:ext cx="834267" cy="595484"/>
              </a:xfrm>
              <a:prstGeom prst="rect">
                <a:avLst/>
              </a:prstGeom>
              <a:blipFill>
                <a:blip r:embed="rId14"/>
                <a:stretch>
                  <a:fillRect l="-21898" t="-95918" r="-97080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777431" y="3023402"/>
                <a:ext cx="1529393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+1)(2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7431" y="3023402"/>
                <a:ext cx="1529393" cy="4440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015299" y="3120727"/>
                <a:ext cx="57842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2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5299" y="3120727"/>
                <a:ext cx="578428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149315" y="3019095"/>
                <a:ext cx="1006879" cy="4428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𝑛</m:t>
                          </m:r>
                          <m:r>
                            <a:rPr lang="en-GB" sz="1200" i="1">
                              <a:latin typeface="Cambria Math"/>
                            </a:rPr>
                            <m:t>(</m:t>
                          </m:r>
                          <m:r>
                            <a:rPr lang="en-GB" sz="1200" i="1">
                              <a:latin typeface="Cambria Math"/>
                            </a:rPr>
                            <m:t>𝑛</m:t>
                          </m:r>
                          <m:r>
                            <a:rPr lang="en-GB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9315" y="3019095"/>
                <a:ext cx="1006879" cy="442814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775452" y="3555812"/>
                <a:ext cx="1529393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+1)(2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5452" y="3555812"/>
                <a:ext cx="1529393" cy="4440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7072697" y="3558135"/>
                <a:ext cx="689035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2697" y="3558135"/>
                <a:ext cx="689035" cy="439223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147336" y="3557855"/>
                <a:ext cx="1091837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200" i="1">
                              <a:latin typeface="Cambria Math"/>
                            </a:rPr>
                            <m:t>𝑛</m:t>
                          </m:r>
                          <m:r>
                            <a:rPr lang="en-GB" sz="1200" i="1">
                              <a:latin typeface="Cambria Math"/>
                            </a:rPr>
                            <m:t>(</m:t>
                          </m:r>
                          <m:r>
                            <a:rPr lang="en-GB" sz="1200" i="1">
                              <a:latin typeface="Cambria Math"/>
                            </a:rPr>
                            <m:t>𝑛</m:t>
                          </m:r>
                          <m:r>
                            <a:rPr lang="en-GB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7336" y="3557855"/>
                <a:ext cx="1091837" cy="444032"/>
              </a:xfrm>
              <a:prstGeom prst="rect">
                <a:avLst/>
              </a:prstGeom>
              <a:blipFill rotWithShape="1">
                <a:blip r:embed="rId20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769102" y="4082862"/>
                <a:ext cx="2819618" cy="4507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+3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−12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9102" y="4082862"/>
                <a:ext cx="2819618" cy="450701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775452" y="4660712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5452" y="4660712"/>
                <a:ext cx="335348" cy="276999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/>
          <p:cNvCxnSpPr/>
          <p:nvPr/>
        </p:nvCxnSpPr>
        <p:spPr>
          <a:xfrm>
            <a:off x="5092700" y="4826000"/>
            <a:ext cx="2311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983547" y="4542385"/>
                <a:ext cx="3107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3547" y="4542385"/>
                <a:ext cx="310726" cy="276999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202747" y="4542385"/>
                <a:ext cx="9417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+ 3(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2747" y="4542385"/>
                <a:ext cx="941733" cy="276999"/>
              </a:xfrm>
              <a:prstGeom prst="rect">
                <a:avLst/>
              </a:prstGeom>
              <a:blipFill rotWithShape="1">
                <a:blip r:embed="rId24"/>
                <a:stretch>
                  <a:fillRect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6094797" y="4783685"/>
                <a:ext cx="3107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4797" y="4783685"/>
                <a:ext cx="310726" cy="276999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Straight Connector 35"/>
          <p:cNvCxnSpPr/>
          <p:nvPr/>
        </p:nvCxnSpPr>
        <p:spPr>
          <a:xfrm>
            <a:off x="5048250" y="4337050"/>
            <a:ext cx="762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445250" y="4337050"/>
            <a:ext cx="762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7385050" y="4337050"/>
            <a:ext cx="762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168900" y="4337050"/>
            <a:ext cx="990600" cy="0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572250" y="4337050"/>
            <a:ext cx="457200" cy="0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6369050" y="4337050"/>
            <a:ext cx="76200" cy="0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219950" y="4337050"/>
            <a:ext cx="152400" cy="0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099050" y="4819650"/>
            <a:ext cx="762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283200" y="4819650"/>
            <a:ext cx="990600" cy="0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6496050" y="4826000"/>
            <a:ext cx="495300" cy="0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7207250" y="4826000"/>
            <a:ext cx="152400" cy="0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775452" y="5200462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5452" y="5200462"/>
                <a:ext cx="335348" cy="276999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1" name="Straight Connector 60"/>
          <p:cNvCxnSpPr/>
          <p:nvPr/>
        </p:nvCxnSpPr>
        <p:spPr>
          <a:xfrm>
            <a:off x="5092700" y="5365750"/>
            <a:ext cx="2311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4983547" y="5082135"/>
                <a:ext cx="3107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3547" y="5082135"/>
                <a:ext cx="310726" cy="276999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5193097" y="5082135"/>
                <a:ext cx="109606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+3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3097" y="5082135"/>
                <a:ext cx="1096069" cy="276999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6177347" y="5092767"/>
                <a:ext cx="84715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3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  <m:r>
                        <a:rPr lang="en-GB" sz="1200" b="0" i="0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347" y="5092767"/>
                <a:ext cx="847155" cy="276999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6879982" y="5092768"/>
                <a:ext cx="57259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12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9982" y="5092768"/>
                <a:ext cx="572593" cy="276999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6094797" y="5323435"/>
                <a:ext cx="3107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4797" y="5323435"/>
                <a:ext cx="310726" cy="276999"/>
              </a:xfrm>
              <a:prstGeom prst="rect">
                <a:avLst/>
              </a:prstGeom>
              <a:blipFill rotWithShape="1"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7258249" y="4999677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8249" y="4999677"/>
                <a:ext cx="332142" cy="400110"/>
              </a:xfrm>
              <a:prstGeom prst="rect">
                <a:avLst/>
              </a:prstGeom>
              <a:blipFill rotWithShape="1">
                <a:blip r:embed="rId32"/>
                <a:stretch>
                  <a:fillRect r="-1852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5073849" y="5006027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[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3849" y="5006027"/>
                <a:ext cx="332142" cy="400110"/>
              </a:xfrm>
              <a:prstGeom prst="rect">
                <a:avLst/>
              </a:prstGeom>
              <a:blipFill rotWithShape="1">
                <a:blip r:embed="rId33"/>
                <a:stretch>
                  <a:fillRect r="-1818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4769102" y="5771962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9102" y="5771962"/>
                <a:ext cx="335348" cy="276999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5" name="Straight Connector 74"/>
          <p:cNvCxnSpPr/>
          <p:nvPr/>
        </p:nvCxnSpPr>
        <p:spPr>
          <a:xfrm>
            <a:off x="5035550" y="5911850"/>
            <a:ext cx="12192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4964497" y="5640935"/>
                <a:ext cx="3107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4497" y="5640935"/>
                <a:ext cx="310726" cy="276999"/>
              </a:xfrm>
              <a:prstGeom prst="rect">
                <a:avLst/>
              </a:prstGeom>
              <a:blipFill rotWithShape="1"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5059747" y="5643002"/>
                <a:ext cx="118962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(2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+ 6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−8)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9747" y="5643002"/>
                <a:ext cx="1189621" cy="276999"/>
              </a:xfrm>
              <a:prstGeom prst="rect">
                <a:avLst/>
              </a:prstGeom>
              <a:blipFill rotWithShape="1">
                <a:blip r:embed="rId35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5459797" y="5875885"/>
                <a:ext cx="3107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797" y="5875885"/>
                <a:ext cx="310726" cy="276999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4750905" y="6354266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0905" y="6354266"/>
                <a:ext cx="335348" cy="276999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6" name="Straight Connector 85"/>
          <p:cNvCxnSpPr/>
          <p:nvPr/>
        </p:nvCxnSpPr>
        <p:spPr>
          <a:xfrm>
            <a:off x="5017353" y="6494154"/>
            <a:ext cx="12192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4972648" y="6235939"/>
                <a:ext cx="39568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2648" y="6235939"/>
                <a:ext cx="395686" cy="276999"/>
              </a:xfrm>
              <a:prstGeom prst="rect">
                <a:avLst/>
              </a:prstGeom>
              <a:blipFill rotWithShape="1">
                <a:blip r:embed="rId3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5146923" y="6225307"/>
                <a:ext cx="110466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+ 3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−4)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6923" y="6225307"/>
                <a:ext cx="1104661" cy="276999"/>
              </a:xfrm>
              <a:prstGeom prst="rect">
                <a:avLst/>
              </a:prstGeom>
              <a:blipFill rotWithShape="1">
                <a:blip r:embed="rId37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/>
              <p:cNvSpPr txBox="1"/>
              <p:nvPr/>
            </p:nvSpPr>
            <p:spPr>
              <a:xfrm>
                <a:off x="5441600" y="6458189"/>
                <a:ext cx="3107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9" name="TextBox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1600" y="6458189"/>
                <a:ext cx="310726" cy="276999"/>
              </a:xfrm>
              <a:prstGeom prst="rect">
                <a:avLst/>
              </a:prstGeom>
              <a:blipFill rotWithShape="1"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/>
              <p:cNvSpPr txBox="1"/>
              <p:nvPr/>
            </p:nvSpPr>
            <p:spPr>
              <a:xfrm>
                <a:off x="401155" y="4077791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0" name="TextBox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55" y="4077791"/>
                <a:ext cx="335348" cy="276999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1" name="Straight Connector 90"/>
          <p:cNvCxnSpPr/>
          <p:nvPr/>
        </p:nvCxnSpPr>
        <p:spPr>
          <a:xfrm>
            <a:off x="667603" y="4217679"/>
            <a:ext cx="12192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/>
              <p:cNvSpPr txBox="1"/>
              <p:nvPr/>
            </p:nvSpPr>
            <p:spPr>
              <a:xfrm>
                <a:off x="603123" y="3964181"/>
                <a:ext cx="39568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2" name="TextBox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123" y="3964181"/>
                <a:ext cx="395686" cy="276999"/>
              </a:xfrm>
              <a:prstGeom prst="rect">
                <a:avLst/>
              </a:prstGeom>
              <a:blipFill>
                <a:blip r:embed="rId3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807806" y="3948832"/>
                <a:ext cx="110466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+ 3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−4)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806" y="3948832"/>
                <a:ext cx="1104661" cy="276999"/>
              </a:xfrm>
              <a:prstGeom prst="rect">
                <a:avLst/>
              </a:prstGeom>
              <a:blipFill rotWithShape="1">
                <a:blip r:embed="rId39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/>
              <p:cNvSpPr txBox="1"/>
              <p:nvPr/>
            </p:nvSpPr>
            <p:spPr>
              <a:xfrm>
                <a:off x="1091850" y="4181714"/>
                <a:ext cx="3107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4" name="Text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1850" y="4181714"/>
                <a:ext cx="310726" cy="276999"/>
              </a:xfrm>
              <a:prstGeom prst="rect">
                <a:avLst/>
              </a:prstGeom>
              <a:blipFill rotWithShape="1">
                <a:blip r:embed="rId4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Box 94"/>
              <p:cNvSpPr txBox="1"/>
              <p:nvPr/>
            </p:nvSpPr>
            <p:spPr>
              <a:xfrm>
                <a:off x="391630" y="4620716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5" name="TextBox 9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630" y="4620716"/>
                <a:ext cx="335348" cy="276999"/>
              </a:xfrm>
              <a:prstGeom prst="rect">
                <a:avLst/>
              </a:prstGeom>
              <a:blipFill rotWithShape="1">
                <a:blip r:embed="rId4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6" name="Straight Connector 95"/>
          <p:cNvCxnSpPr/>
          <p:nvPr/>
        </p:nvCxnSpPr>
        <p:spPr>
          <a:xfrm>
            <a:off x="658078" y="4760604"/>
            <a:ext cx="1151672" cy="189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610273" y="4499878"/>
                <a:ext cx="3107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273" y="4499878"/>
                <a:ext cx="310726" cy="276999"/>
              </a:xfrm>
              <a:prstGeom prst="rect">
                <a:avLst/>
              </a:prstGeom>
              <a:blipFill>
                <a:blip r:embed="rId4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/>
              <p:cNvSpPr txBox="1"/>
              <p:nvPr/>
            </p:nvSpPr>
            <p:spPr>
              <a:xfrm>
                <a:off x="722081" y="4491757"/>
                <a:ext cx="110466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+ 3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−4)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8" name="TextBox 9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081" y="4491757"/>
                <a:ext cx="1104661" cy="276999"/>
              </a:xfrm>
              <a:prstGeom prst="rect">
                <a:avLst/>
              </a:prstGeom>
              <a:blipFill rotWithShape="1">
                <a:blip r:embed="rId43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TextBox 98"/>
              <p:cNvSpPr txBox="1"/>
              <p:nvPr/>
            </p:nvSpPr>
            <p:spPr>
              <a:xfrm>
                <a:off x="1082325" y="4724639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9" name="TextBox 9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325" y="4724639"/>
                <a:ext cx="304892" cy="276999"/>
              </a:xfrm>
              <a:prstGeom prst="rect">
                <a:avLst/>
              </a:prstGeom>
              <a:blipFill rotWithShape="1">
                <a:blip r:embed="rId4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/>
              <p:cNvSpPr txBox="1"/>
              <p:nvPr/>
            </p:nvSpPr>
            <p:spPr>
              <a:xfrm>
                <a:off x="382105" y="5201741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1" name="TextBox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105" y="5201741"/>
                <a:ext cx="335348" cy="276999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2" name="Straight Connector 101"/>
          <p:cNvCxnSpPr/>
          <p:nvPr/>
        </p:nvCxnSpPr>
        <p:spPr>
          <a:xfrm flipV="1">
            <a:off x="648553" y="5340350"/>
            <a:ext cx="1135797" cy="127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/>
              <p:cNvSpPr txBox="1"/>
              <p:nvPr/>
            </p:nvSpPr>
            <p:spPr>
              <a:xfrm>
                <a:off x="603848" y="5083414"/>
                <a:ext cx="31072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3" name="TextBox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848" y="5083414"/>
                <a:ext cx="310726" cy="276999"/>
              </a:xfrm>
              <a:prstGeom prst="rect">
                <a:avLst/>
              </a:prstGeom>
              <a:blipFill rotWithShape="1">
                <a:blip r:embed="rId4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/>
              <p:cNvSpPr txBox="1"/>
              <p:nvPr/>
            </p:nvSpPr>
            <p:spPr>
              <a:xfrm>
                <a:off x="712556" y="5083414"/>
                <a:ext cx="119545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+4)(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4" name="TextBox 1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556" y="5083414"/>
                <a:ext cx="1195455" cy="276999"/>
              </a:xfrm>
              <a:prstGeom prst="rect">
                <a:avLst/>
              </a:prstGeom>
              <a:blipFill rotWithShape="1">
                <a:blip r:embed="rId46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/>
              <p:cNvSpPr txBox="1"/>
              <p:nvPr/>
            </p:nvSpPr>
            <p:spPr>
              <a:xfrm>
                <a:off x="1072800" y="5305664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5" name="TextBox 1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2800" y="5305664"/>
                <a:ext cx="304892" cy="276999"/>
              </a:xfrm>
              <a:prstGeom prst="rect">
                <a:avLst/>
              </a:prstGeom>
              <a:blipFill rotWithShape="1">
                <a:blip r:embed="rId4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6" name="Arc 105"/>
          <p:cNvSpPr/>
          <p:nvPr/>
        </p:nvSpPr>
        <p:spPr>
          <a:xfrm>
            <a:off x="6342244" y="1855745"/>
            <a:ext cx="526389" cy="696069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TextBox 106"/>
          <p:cNvSpPr txBox="1"/>
          <p:nvPr/>
        </p:nvSpPr>
        <p:spPr>
          <a:xfrm>
            <a:off x="6827144" y="1978440"/>
            <a:ext cx="1286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as separate sums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8" name="Arc 107"/>
          <p:cNvSpPr/>
          <p:nvPr/>
        </p:nvSpPr>
        <p:spPr>
          <a:xfrm>
            <a:off x="7281452" y="2561038"/>
            <a:ext cx="526389" cy="696069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Arc 108"/>
          <p:cNvSpPr/>
          <p:nvPr/>
        </p:nvSpPr>
        <p:spPr>
          <a:xfrm>
            <a:off x="7518914" y="3255699"/>
            <a:ext cx="434240" cy="550757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Arc 109"/>
          <p:cNvSpPr/>
          <p:nvPr/>
        </p:nvSpPr>
        <p:spPr>
          <a:xfrm>
            <a:off x="7511825" y="3801504"/>
            <a:ext cx="434240" cy="550757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Arc 110"/>
          <p:cNvSpPr/>
          <p:nvPr/>
        </p:nvSpPr>
        <p:spPr>
          <a:xfrm>
            <a:off x="7483471" y="4347309"/>
            <a:ext cx="405887" cy="490505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Arc 111"/>
          <p:cNvSpPr/>
          <p:nvPr/>
        </p:nvSpPr>
        <p:spPr>
          <a:xfrm>
            <a:off x="7370057" y="4861215"/>
            <a:ext cx="405887" cy="490505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Arc 112"/>
          <p:cNvSpPr/>
          <p:nvPr/>
        </p:nvSpPr>
        <p:spPr>
          <a:xfrm>
            <a:off x="7341703" y="5385755"/>
            <a:ext cx="405887" cy="490505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Arc 113"/>
          <p:cNvSpPr/>
          <p:nvPr/>
        </p:nvSpPr>
        <p:spPr>
          <a:xfrm>
            <a:off x="6165034" y="5952825"/>
            <a:ext cx="405887" cy="490505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Arc 114"/>
          <p:cNvSpPr/>
          <p:nvPr/>
        </p:nvSpPr>
        <p:spPr>
          <a:xfrm>
            <a:off x="1790031" y="4243641"/>
            <a:ext cx="405887" cy="490505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Arc 115"/>
          <p:cNvSpPr/>
          <p:nvPr/>
        </p:nvSpPr>
        <p:spPr>
          <a:xfrm>
            <a:off x="1782942" y="4800078"/>
            <a:ext cx="405887" cy="490505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TextBox 116"/>
          <p:cNvSpPr txBox="1"/>
          <p:nvPr/>
        </p:nvSpPr>
        <p:spPr>
          <a:xfrm>
            <a:off x="7702559" y="2556142"/>
            <a:ext cx="15158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the formula for each part in terms of n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7819517" y="3197640"/>
            <a:ext cx="13244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all with a common denominator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7918756" y="3934831"/>
            <a:ext cx="8424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Group up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7826607" y="4353044"/>
            <a:ext cx="1189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‘Clever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factorisation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’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7585602" y="4866951"/>
            <a:ext cx="1189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Expand brackets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7684840" y="5508448"/>
            <a:ext cx="11898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Group terms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6508169" y="5979826"/>
            <a:ext cx="1721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Take the factor 2 out of the bracket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2165065" y="4260010"/>
            <a:ext cx="1721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Divide numerator and denominator by 2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2165065" y="4908595"/>
            <a:ext cx="10374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Factorise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!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629388" y="5060212"/>
            <a:ext cx="1233377" cy="467832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Rectangle 126"/>
          <p:cNvSpPr/>
          <p:nvPr/>
        </p:nvSpPr>
        <p:spPr>
          <a:xfrm>
            <a:off x="2353339" y="2916865"/>
            <a:ext cx="1368056" cy="467832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28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TextBox 128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9" name="TextBox 1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4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TextBox 129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0" name="TextBox 1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4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TextBox 130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1" name="TextBox 1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50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TextBox 131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2" name="TextBox 1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5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TextBox 132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3" name="TextBox 1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5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3678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0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2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3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3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0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0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3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5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8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>
                      <p:stCondLst>
                        <p:cond delay="indefinite"/>
                      </p:stCondLst>
                      <p:childTnLst>
                        <p:par>
                          <p:cTn id="391" fill="hold">
                            <p:stCondLst>
                              <p:cond delay="0"/>
                            </p:stCondLst>
                            <p:childTnLst>
                              <p:par>
                                <p:cTn id="3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0" fill="hold">
                      <p:stCondLst>
                        <p:cond delay="indefinite"/>
                      </p:stCondLst>
                      <p:childTnLst>
                        <p:par>
                          <p:cTn id="401" fill="hold">
                            <p:stCondLst>
                              <p:cond delay="0"/>
                            </p:stCondLst>
                            <p:childTnLst>
                              <p:par>
                                <p:cTn id="4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0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fill="hold">
                      <p:stCondLst>
                        <p:cond delay="indefinite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6" fill="hold">
                      <p:stCondLst>
                        <p:cond delay="indefinite"/>
                      </p:stCondLst>
                      <p:childTnLst>
                        <p:par>
                          <p:cTn id="417" fill="hold">
                            <p:stCondLst>
                              <p:cond delay="0"/>
                            </p:stCondLst>
                            <p:childTnLst>
                              <p:par>
                                <p:cTn id="4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1" fill="hold">
                      <p:stCondLst>
                        <p:cond delay="indefinite"/>
                      </p:stCondLst>
                      <p:childTnLst>
                        <p:par>
                          <p:cTn id="422" fill="hold">
                            <p:stCondLst>
                              <p:cond delay="0"/>
                            </p:stCondLst>
                            <p:childTnLst>
                              <p:par>
                                <p:cTn id="4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8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0" grpId="0"/>
      <p:bldP spid="29" grpId="0"/>
      <p:bldP spid="28" grpId="0"/>
      <p:bldP spid="11" grpId="0"/>
      <p:bldP spid="12" grpId="0"/>
      <p:bldP spid="13" grpId="0"/>
      <p:bldP spid="14" grpId="0"/>
      <p:bldP spid="16" grpId="0"/>
      <p:bldP spid="18" grpId="0"/>
      <p:bldP spid="19" grpId="0"/>
      <p:bldP spid="21" grpId="0"/>
      <p:bldP spid="22" grpId="0"/>
      <p:bldP spid="23" grpId="0"/>
      <p:bldP spid="24" grpId="0"/>
      <p:bldP spid="25" grpId="0"/>
      <p:bldP spid="27" grpId="0"/>
      <p:bldP spid="31" grpId="0"/>
      <p:bldP spid="35" grpId="0"/>
      <p:bldP spid="60" grpId="0"/>
      <p:bldP spid="62" grpId="0"/>
      <p:bldP spid="63" grpId="0"/>
      <p:bldP spid="64" grpId="0"/>
      <p:bldP spid="65" grpId="0"/>
      <p:bldP spid="66" grpId="0"/>
      <p:bldP spid="71" grpId="0"/>
      <p:bldP spid="72" grpId="0"/>
      <p:bldP spid="74" grpId="0"/>
      <p:bldP spid="76" grpId="0"/>
      <p:bldP spid="77" grpId="0"/>
      <p:bldP spid="80" grpId="0"/>
      <p:bldP spid="85" grpId="0"/>
      <p:bldP spid="87" grpId="0"/>
      <p:bldP spid="88" grpId="0"/>
      <p:bldP spid="89" grpId="0"/>
      <p:bldP spid="90" grpId="0"/>
      <p:bldP spid="92" grpId="0"/>
      <p:bldP spid="93" grpId="0"/>
      <p:bldP spid="94" grpId="0"/>
      <p:bldP spid="95" grpId="0"/>
      <p:bldP spid="97" grpId="0"/>
      <p:bldP spid="98" grpId="0"/>
      <p:bldP spid="99" grpId="0"/>
      <p:bldP spid="101" grpId="0"/>
      <p:bldP spid="103" grpId="0"/>
      <p:bldP spid="104" grpId="0"/>
      <p:bldP spid="105" grpId="0"/>
      <p:bldP spid="106" grpId="0" animBg="1"/>
      <p:bldP spid="107" grpId="0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  <p:bldP spid="125" grpId="0"/>
      <p:bldP spid="126" grpId="0" animBg="1"/>
      <p:bldP spid="126" grpId="1" animBg="1"/>
      <p:bldP spid="127" grpId="0" animBg="1"/>
      <p:bldP spid="127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343400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use all you have learnt to calculate the sum of a more complex series, made up of several terms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Show that: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Hence, calculate  the sum of the series: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4 + 10 + 18 + 28 + 40 … … … + 418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990600" y="2819400"/>
                <a:ext cx="2795317" cy="6793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e>
                      </m:nary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1400" b="0" i="1" smtClean="0">
                          <a:latin typeface="Cambria Math"/>
                        </a:rPr>
                        <m:t>(</m:t>
                      </m:r>
                      <m:r>
                        <a:rPr lang="en-US" sz="1400" b="0" i="1" smtClean="0">
                          <a:latin typeface="Cambria Math"/>
                        </a:rPr>
                        <m:t>𝑛</m:t>
                      </m:r>
                      <m:r>
                        <a:rPr lang="en-US" sz="1400" b="0" i="1" smtClean="0">
                          <a:latin typeface="Cambria Math"/>
                        </a:rPr>
                        <m:t>+4)(</m:t>
                      </m:r>
                      <m:r>
                        <a:rPr lang="en-US" sz="1400" b="0" i="1" smtClean="0">
                          <a:latin typeface="Cambria Math"/>
                        </a:rPr>
                        <m:t>𝑛</m:t>
                      </m:r>
                      <m:r>
                        <a:rPr lang="en-US" sz="1400" b="0" i="1" smtClean="0">
                          <a:latin typeface="Cambria Math"/>
                        </a:rPr>
                        <m:t>−1)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819400"/>
                <a:ext cx="2795317" cy="679353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/>
              <p:cNvSpPr txBox="1"/>
              <p:nvPr/>
            </p:nvSpPr>
            <p:spPr>
              <a:xfrm>
                <a:off x="6172200" y="1524000"/>
                <a:ext cx="1291379" cy="6793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00" name="TextBox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1524000"/>
                <a:ext cx="1291379" cy="679353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TextBox 127"/>
              <p:cNvSpPr txBox="1"/>
              <p:nvPr/>
            </p:nvSpPr>
            <p:spPr>
              <a:xfrm>
                <a:off x="4572000" y="2438400"/>
                <a:ext cx="64748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8" name="TextBox 1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438400"/>
                <a:ext cx="647485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TextBox 128"/>
              <p:cNvSpPr txBox="1"/>
              <p:nvPr/>
            </p:nvSpPr>
            <p:spPr>
              <a:xfrm>
                <a:off x="4572000" y="3048000"/>
                <a:ext cx="64748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9" name="TextBox 1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048000"/>
                <a:ext cx="647485" cy="30777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TextBox 129"/>
              <p:cNvSpPr txBox="1"/>
              <p:nvPr/>
            </p:nvSpPr>
            <p:spPr>
              <a:xfrm>
                <a:off x="4572000" y="3657600"/>
                <a:ext cx="64748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0" name="TextBox 1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657600"/>
                <a:ext cx="647485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TextBox 130"/>
              <p:cNvSpPr txBox="1"/>
              <p:nvPr/>
            </p:nvSpPr>
            <p:spPr>
              <a:xfrm>
                <a:off x="4572000" y="4876800"/>
                <a:ext cx="61363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= ?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1" name="TextBox 1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876800"/>
                <a:ext cx="613630" cy="30777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TextBox 131"/>
              <p:cNvSpPr txBox="1"/>
              <p:nvPr/>
            </p:nvSpPr>
            <p:spPr>
              <a:xfrm>
                <a:off x="4572000" y="4267200"/>
                <a:ext cx="64748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2" name="TextBox 1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267200"/>
                <a:ext cx="647485" cy="307777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562600" y="2438400"/>
                <a:ext cx="133254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2438400"/>
                <a:ext cx="1332544" cy="307777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TextBox 132"/>
              <p:cNvSpPr txBox="1"/>
              <p:nvPr/>
            </p:nvSpPr>
            <p:spPr>
              <a:xfrm>
                <a:off x="5562600" y="3048000"/>
                <a:ext cx="133254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d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3" name="TextBox 1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3048000"/>
                <a:ext cx="1332544" cy="307777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TextBox 133"/>
              <p:cNvSpPr txBox="1"/>
              <p:nvPr/>
            </p:nvSpPr>
            <p:spPr>
              <a:xfrm>
                <a:off x="5562600" y="3657600"/>
                <a:ext cx="133254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d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3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4" name="TextBox 1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3657600"/>
                <a:ext cx="1332544" cy="307777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TextBox 134"/>
              <p:cNvSpPr txBox="1"/>
              <p:nvPr/>
            </p:nvSpPr>
            <p:spPr>
              <a:xfrm>
                <a:off x="5562600" y="4267200"/>
                <a:ext cx="133254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4</m:t>
                              </m:r>
                            </m:e>
                          </m:d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4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5" name="TextBox 1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4267200"/>
                <a:ext cx="1332544" cy="307777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TextBox 135"/>
              <p:cNvSpPr txBox="1"/>
              <p:nvPr/>
            </p:nvSpPr>
            <p:spPr>
              <a:xfrm>
                <a:off x="5562600" y="4876800"/>
                <a:ext cx="10184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r>
                        <a:rPr lang="en-GB" sz="1400" b="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6" name="TextBox 1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4876800"/>
                <a:ext cx="1018420" cy="307777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TextBox 136"/>
              <p:cNvSpPr txBox="1"/>
              <p:nvPr/>
            </p:nvSpPr>
            <p:spPr>
              <a:xfrm>
                <a:off x="7162800" y="4876800"/>
                <a:ext cx="7074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418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7" name="TextBox 1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4876800"/>
                <a:ext cx="707438" cy="307777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TextBox 137"/>
              <p:cNvSpPr txBox="1"/>
              <p:nvPr/>
            </p:nvSpPr>
            <p:spPr>
              <a:xfrm>
                <a:off x="7162800" y="2438400"/>
                <a:ext cx="50866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8" name="TextBox 1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2438400"/>
                <a:ext cx="508664" cy="307777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TextBox 138"/>
              <p:cNvSpPr txBox="1"/>
              <p:nvPr/>
            </p:nvSpPr>
            <p:spPr>
              <a:xfrm>
                <a:off x="7162800" y="3048000"/>
                <a:ext cx="50866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9" name="TextBox 1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3048000"/>
                <a:ext cx="508664" cy="307777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TextBox 139"/>
              <p:cNvSpPr txBox="1"/>
              <p:nvPr/>
            </p:nvSpPr>
            <p:spPr>
              <a:xfrm>
                <a:off x="7162800" y="3657600"/>
                <a:ext cx="60805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10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40" name="TextBox 1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3657600"/>
                <a:ext cx="608052" cy="307777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1" name="TextBox 140"/>
              <p:cNvSpPr txBox="1"/>
              <p:nvPr/>
            </p:nvSpPr>
            <p:spPr>
              <a:xfrm>
                <a:off x="7162800" y="4267200"/>
                <a:ext cx="60805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18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41" name="TextBox 1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4267200"/>
                <a:ext cx="608052" cy="307777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7239000" y="2438400"/>
            <a:ext cx="533400" cy="2133600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Rectangle 141"/>
          <p:cNvSpPr/>
          <p:nvPr/>
        </p:nvSpPr>
        <p:spPr>
          <a:xfrm>
            <a:off x="973183" y="4831080"/>
            <a:ext cx="2815045" cy="304800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685800" y="5266509"/>
            <a:ext cx="3352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You can see that this formula gives us the sequence we are trying to find the sum of!</a:t>
            </a:r>
          </a:p>
          <a:p>
            <a:pPr algn="ctr"/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(The 0 at the start will not affect the sum so can be ignored!)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4572000" y="54864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We need to know how many terms there are, so have to find the value for r which gives a term with a value of 418…</a:t>
            </a:r>
          </a:p>
        </p:txBody>
      </p:sp>
      <p:sp>
        <p:nvSpPr>
          <p:cNvPr id="31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30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50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28" grpId="0"/>
      <p:bldP spid="129" grpId="0"/>
      <p:bldP spid="130" grpId="0"/>
      <p:bldP spid="131" grpId="0"/>
      <p:bldP spid="132" grpId="0"/>
      <p:bldP spid="3" grpId="0"/>
      <p:bldP spid="133" grpId="0"/>
      <p:bldP spid="134" grpId="0"/>
      <p:bldP spid="135" grpId="0"/>
      <p:bldP spid="136" grpId="0"/>
      <p:bldP spid="137" grpId="0"/>
      <p:bldP spid="138" grpId="0"/>
      <p:bldP spid="139" grpId="0"/>
      <p:bldP spid="140" grpId="0"/>
      <p:bldP spid="141" grpId="0"/>
      <p:bldP spid="17" grpId="0" animBg="1"/>
      <p:bldP spid="142" grpId="0" animBg="1"/>
      <p:bldP spid="14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343400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use all you have learnt to calculate the sum of a more complex series, made up of several terms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Show that: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Hence, calculate  the sum of the series: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4 + 10 + 18 + 28 + 40 … … … + 418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990600" y="2819400"/>
                <a:ext cx="2795317" cy="6793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e>
                      </m:nary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1400" b="0" i="1" smtClean="0">
                          <a:latin typeface="Cambria Math"/>
                        </a:rPr>
                        <m:t>(</m:t>
                      </m:r>
                      <m:r>
                        <a:rPr lang="en-US" sz="1400" b="0" i="1" smtClean="0">
                          <a:latin typeface="Cambria Math"/>
                        </a:rPr>
                        <m:t>𝑛</m:t>
                      </m:r>
                      <m:r>
                        <a:rPr lang="en-US" sz="1400" b="0" i="1" smtClean="0">
                          <a:latin typeface="Cambria Math"/>
                        </a:rPr>
                        <m:t>+4)(</m:t>
                      </m:r>
                      <m:r>
                        <a:rPr lang="en-US" sz="1400" b="0" i="1" smtClean="0">
                          <a:latin typeface="Cambria Math"/>
                        </a:rPr>
                        <m:t>𝑛</m:t>
                      </m:r>
                      <m:r>
                        <a:rPr lang="en-US" sz="1400" b="0" i="1" smtClean="0">
                          <a:latin typeface="Cambria Math"/>
                        </a:rPr>
                        <m:t>−1)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819400"/>
                <a:ext cx="2795317" cy="679353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TextBox 135"/>
              <p:cNvSpPr txBox="1"/>
              <p:nvPr/>
            </p:nvSpPr>
            <p:spPr>
              <a:xfrm>
                <a:off x="5105400" y="1676400"/>
                <a:ext cx="162720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r>
                        <a:rPr lang="en-GB" sz="1400" b="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−2=418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6" name="TextBox 1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1676400"/>
                <a:ext cx="1627202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953000" y="2133600"/>
                <a:ext cx="155100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r>
                        <a:rPr lang="en-GB" sz="1400" b="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−420=0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133600"/>
                <a:ext cx="1551002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648200" y="2590800"/>
                <a:ext cx="185775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(</m:t>
                      </m:r>
                      <m:r>
                        <a:rPr lang="en-GB" sz="1400" b="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−20)(</m:t>
                      </m:r>
                      <m:r>
                        <a:rPr lang="en-GB" sz="1400" b="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+21)=0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590800"/>
                <a:ext cx="1857753" cy="307777"/>
              </a:xfrm>
              <a:prstGeom prst="rect">
                <a:avLst/>
              </a:prstGeom>
              <a:blipFill rotWithShape="1">
                <a:blip r:embed="rId13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800600" y="3200400"/>
                <a:ext cx="158562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𝑟</m:t>
                      </m:r>
                      <m:r>
                        <a:rPr lang="en-GB" sz="1400" b="0" i="1" smtClean="0">
                          <a:latin typeface="Cambria Math"/>
                        </a:rPr>
                        <m:t>=20   </m:t>
                      </m:r>
                      <m:r>
                        <a:rPr lang="en-GB" sz="1400" b="0" i="1" smtClean="0">
                          <a:latin typeface="Cambria Math"/>
                        </a:rPr>
                        <m:t>𝑜𝑟</m:t>
                      </m:r>
                      <m:r>
                        <a:rPr lang="en-GB" sz="1400" b="0" i="1" smtClean="0">
                          <a:latin typeface="Cambria Math"/>
                        </a:rPr>
                        <m:t>   −21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3200400"/>
                <a:ext cx="1585627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4876800" y="3200400"/>
            <a:ext cx="609600" cy="304800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572000" y="4343400"/>
                <a:ext cx="1291379" cy="6968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20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343400"/>
                <a:ext cx="1291379" cy="69685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572000" y="5181600"/>
                <a:ext cx="1678793" cy="4612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1400" b="0" i="1" smtClean="0">
                          <a:latin typeface="Cambria Math"/>
                        </a:rPr>
                        <m:t>(</m:t>
                      </m:r>
                      <m:r>
                        <a:rPr lang="en-US" sz="1400" b="0" i="1" smtClean="0">
                          <a:latin typeface="Cambria Math"/>
                        </a:rPr>
                        <m:t>𝑛</m:t>
                      </m:r>
                      <m:r>
                        <a:rPr lang="en-US" sz="1400" b="0" i="1" smtClean="0">
                          <a:latin typeface="Cambria Math"/>
                        </a:rPr>
                        <m:t>+4)(</m:t>
                      </m:r>
                      <m:r>
                        <a:rPr lang="en-US" sz="1400" b="0" i="1" smtClean="0">
                          <a:latin typeface="Cambria Math"/>
                        </a:rPr>
                        <m:t>𝑛</m:t>
                      </m:r>
                      <m:r>
                        <a:rPr lang="en-US" sz="1400" b="0" i="1" smtClean="0">
                          <a:latin typeface="Cambria Math"/>
                        </a:rPr>
                        <m:t>−1)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181600"/>
                <a:ext cx="1678793" cy="46128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572000" y="5715000"/>
                <a:ext cx="1958100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20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1400" b="0" i="1" smtClean="0">
                          <a:latin typeface="Cambria Math"/>
                        </a:rPr>
                        <m:t>(</m:t>
                      </m:r>
                      <m:r>
                        <a:rPr lang="en-GB" sz="1400" b="0" i="1" smtClean="0">
                          <a:latin typeface="Cambria Math"/>
                        </a:rPr>
                        <m:t>20</m:t>
                      </m:r>
                      <m:r>
                        <a:rPr lang="en-US" sz="1400" b="0" i="1" smtClean="0">
                          <a:latin typeface="Cambria Math"/>
                        </a:rPr>
                        <m:t>+4)(</m:t>
                      </m:r>
                      <m:r>
                        <a:rPr lang="en-GB" sz="1400" b="0" i="1" smtClean="0">
                          <a:latin typeface="Cambria Math"/>
                        </a:rPr>
                        <m:t>20</m:t>
                      </m:r>
                      <m:r>
                        <a:rPr lang="en-US" sz="1400" b="0" i="1" smtClean="0">
                          <a:latin typeface="Cambria Math"/>
                        </a:rPr>
                        <m:t>−1)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715000"/>
                <a:ext cx="1958100" cy="49705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572000" y="6400800"/>
                <a:ext cx="80682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3040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6400800"/>
                <a:ext cx="806824" cy="307777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Arc 37"/>
          <p:cNvSpPr/>
          <p:nvPr/>
        </p:nvSpPr>
        <p:spPr>
          <a:xfrm>
            <a:off x="6553201" y="1828801"/>
            <a:ext cx="381000" cy="4572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6934200" y="1905000"/>
            <a:ext cx="11898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Subtract 418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2" name="Arc 41"/>
          <p:cNvSpPr/>
          <p:nvPr/>
        </p:nvSpPr>
        <p:spPr>
          <a:xfrm>
            <a:off x="6553200" y="2286000"/>
            <a:ext cx="381000" cy="4572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Arc 42"/>
          <p:cNvSpPr/>
          <p:nvPr/>
        </p:nvSpPr>
        <p:spPr>
          <a:xfrm>
            <a:off x="6553200" y="2743200"/>
            <a:ext cx="381000" cy="6096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c 43"/>
          <p:cNvSpPr/>
          <p:nvPr/>
        </p:nvSpPr>
        <p:spPr>
          <a:xfrm>
            <a:off x="6096000" y="4724400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Arc 44"/>
          <p:cNvSpPr/>
          <p:nvPr/>
        </p:nvSpPr>
        <p:spPr>
          <a:xfrm>
            <a:off x="6324600" y="5410200"/>
            <a:ext cx="381000" cy="6096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c 45"/>
          <p:cNvSpPr/>
          <p:nvPr/>
        </p:nvSpPr>
        <p:spPr>
          <a:xfrm>
            <a:off x="6324600" y="6019800"/>
            <a:ext cx="381000" cy="533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/>
          <p:cNvSpPr txBox="1"/>
          <p:nvPr/>
        </p:nvSpPr>
        <p:spPr>
          <a:xfrm>
            <a:off x="6858000" y="2362200"/>
            <a:ext cx="11898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858000" y="28194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2 answers, only 1 is possible though!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77000" y="48006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We can use the formula we were given!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572000" y="38100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So we are finding the sum of the first 20 terms of the sequence!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629400" y="5562600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Sub in n = 20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705600" y="61722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  <p:sp>
        <p:nvSpPr>
          <p:cNvPr id="33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92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" grpId="0"/>
      <p:bldP spid="30" grpId="0"/>
      <p:bldP spid="31" grpId="0"/>
      <p:bldP spid="32" grpId="0"/>
      <p:bldP spid="7" grpId="0" animBg="1"/>
      <p:bldP spid="34" grpId="0"/>
      <p:bldP spid="35" grpId="0"/>
      <p:bldP spid="36" grpId="0"/>
      <p:bldP spid="37" grpId="0"/>
      <p:bldP spid="38" grpId="0" animBg="1"/>
      <p:bldP spid="39" grpId="0"/>
      <p:bldP spid="42" grpId="0" animBg="1"/>
      <p:bldP spid="43" grpId="0" animBg="1"/>
      <p:bldP spid="44" grpId="0" animBg="1"/>
      <p:bldP spid="45" grpId="0" animBg="1"/>
      <p:bldP spid="46" grpId="0" animBg="1"/>
      <p:bldP spid="47" grpId="0"/>
      <p:bldP spid="48" grpId="0"/>
      <p:bldP spid="49" grpId="0"/>
      <p:bldP spid="50" grpId="0"/>
      <p:bldP spid="51" grpId="0"/>
      <p:bldP spid="5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343400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use all you have learnt to calculate the sum of a more complex series, made up of several terms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Find a formula for the sum of the series: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600200" y="2819400"/>
                <a:ext cx="156626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+3)(2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2819400"/>
                <a:ext cx="1566263" cy="595484"/>
              </a:xfrm>
              <a:prstGeom prst="rect">
                <a:avLst/>
              </a:prstGeom>
              <a:blipFill rotWithShape="1">
                <a:blip r:embed="rId10"/>
                <a:stretch>
                  <a:fillRect l="-30469" t="-96907" b="-1494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57200" y="3657600"/>
                <a:ext cx="1514261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+5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−3)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657600"/>
                <a:ext cx="1514261" cy="595484"/>
              </a:xfrm>
              <a:prstGeom prst="rect">
                <a:avLst/>
              </a:prstGeom>
              <a:blipFill rotWithShape="1">
                <a:blip r:embed="rId11"/>
                <a:stretch>
                  <a:fillRect l="-31048" t="-9591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57200" y="4419600"/>
                <a:ext cx="1462260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−3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419600"/>
                <a:ext cx="1462260" cy="595484"/>
              </a:xfrm>
              <a:prstGeom prst="rect">
                <a:avLst/>
              </a:prstGeom>
              <a:blipFill rotWithShape="1">
                <a:blip r:embed="rId12"/>
                <a:stretch>
                  <a:fillRect l="-32083" t="-9591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57200" y="5181600"/>
                <a:ext cx="719941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181600"/>
                <a:ext cx="719941" cy="595484"/>
              </a:xfrm>
              <a:prstGeom prst="rect">
                <a:avLst/>
              </a:prstGeom>
              <a:blipFill rotWithShape="1">
                <a:blip r:embed="rId13"/>
                <a:stretch>
                  <a:fillRect l="-50847" t="-95918" r="-86441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90600" y="5181600"/>
                <a:ext cx="90268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5</m:t>
                      </m:r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5181600"/>
                <a:ext cx="902683" cy="595484"/>
              </a:xfrm>
              <a:prstGeom prst="rect">
                <a:avLst/>
              </a:prstGeom>
              <a:blipFill rotWithShape="1">
                <a:blip r:embed="rId14"/>
                <a:stretch>
                  <a:fillRect l="-20946" t="-95918" r="-89189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752600" y="5181600"/>
                <a:ext cx="826444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3</m:t>
                      </m:r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5181600"/>
                <a:ext cx="826444" cy="595484"/>
              </a:xfrm>
              <a:prstGeom prst="rect">
                <a:avLst/>
              </a:prstGeom>
              <a:blipFill rotWithShape="1">
                <a:blip r:embed="rId15"/>
                <a:stretch>
                  <a:fillRect l="-22963" t="-95918" r="-9777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71130" y="6074735"/>
                <a:ext cx="118538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2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12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130" y="6074735"/>
                <a:ext cx="1185389" cy="461665"/>
              </a:xfrm>
              <a:prstGeom prst="rect">
                <a:avLst/>
              </a:prstGeom>
              <a:blipFill rotWithShape="1">
                <a:blip r:embed="rId16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295400" y="6096000"/>
                <a:ext cx="1630896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5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+1)(2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6096000"/>
                <a:ext cx="1630896" cy="4440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776871" y="6088911"/>
                <a:ext cx="1058174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6871" y="6088911"/>
                <a:ext cx="1058174" cy="4440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461060" y="1575157"/>
                <a:ext cx="118538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2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12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1060" y="1575157"/>
                <a:ext cx="1185389" cy="46166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485330" y="1596422"/>
                <a:ext cx="1630896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5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+1)(2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5330" y="1596422"/>
                <a:ext cx="1630896" cy="444032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966801" y="1589333"/>
                <a:ext cx="1058174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6801" y="1589333"/>
                <a:ext cx="1058174" cy="4440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475236" y="2291082"/>
                <a:ext cx="118538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2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12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5236" y="2291082"/>
                <a:ext cx="1185389" cy="461665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499506" y="2312347"/>
                <a:ext cx="1630896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5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+1)(2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9506" y="2312347"/>
                <a:ext cx="1630896" cy="444032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002242" y="2315890"/>
                <a:ext cx="1091837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9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2242" y="2315890"/>
                <a:ext cx="1091837" cy="444032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461528" y="2998381"/>
                <a:ext cx="3451651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2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12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+5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−9</m:t>
                          </m:r>
                          <m:r>
                            <a:rPr lang="en-GB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(</m:t>
                          </m:r>
                          <m:r>
                            <a:rPr lang="en-US" sz="1200" i="1">
                              <a:latin typeface="Cambria Math"/>
                            </a:rPr>
                            <m:t>𝑛</m:t>
                          </m:r>
                          <m:r>
                            <a:rPr lang="en-US" sz="12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1528" y="2998381"/>
                <a:ext cx="3451651" cy="462884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471693" y="3746204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1693" y="3746204"/>
                <a:ext cx="335348" cy="276999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Connector 29"/>
          <p:cNvCxnSpPr/>
          <p:nvPr/>
        </p:nvCxnSpPr>
        <p:spPr>
          <a:xfrm>
            <a:off x="4749321" y="3897865"/>
            <a:ext cx="259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912256" y="3876010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2256" y="3876010"/>
                <a:ext cx="304891" cy="276999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7092212" y="3502542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2212" y="3502542"/>
                <a:ext cx="332142" cy="400110"/>
              </a:xfrm>
              <a:prstGeom prst="rect">
                <a:avLst/>
              </a:prstGeom>
              <a:blipFill rotWithShape="1">
                <a:blip r:embed="rId27"/>
                <a:stretch>
                  <a:fillRect r="-1818" b="-153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257800" y="3505200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[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3505200"/>
                <a:ext cx="332142" cy="400110"/>
              </a:xfrm>
              <a:prstGeom prst="rect">
                <a:avLst/>
              </a:prstGeom>
              <a:blipFill rotWithShape="1">
                <a:blip r:embed="rId28"/>
                <a:stretch>
                  <a:fillRect r="-1852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677107" y="3600893"/>
                <a:ext cx="79848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7107" y="3600893"/>
                <a:ext cx="798488" cy="276999"/>
              </a:xfrm>
              <a:prstGeom prst="rect">
                <a:avLst/>
              </a:prstGeom>
              <a:blipFill rotWithShape="1">
                <a:blip r:embed="rId29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5345807" y="3586624"/>
                <a:ext cx="88344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3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5807" y="3586624"/>
                <a:ext cx="883447" cy="276999"/>
              </a:xfrm>
              <a:prstGeom prst="rect">
                <a:avLst/>
              </a:prstGeom>
              <a:blipFill rotWithShape="1">
                <a:blip r:embed="rId30"/>
                <a:stretch>
                  <a:fillRect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041712" y="3589757"/>
                <a:ext cx="10266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+ 5(2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1712" y="3589757"/>
                <a:ext cx="1026691" cy="276999"/>
              </a:xfrm>
              <a:prstGeom prst="rect">
                <a:avLst/>
              </a:prstGeom>
              <a:blipFill rotWithShape="1">
                <a:blip r:embed="rId31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857520" y="3593861"/>
                <a:ext cx="45397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− 9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7520" y="3593861"/>
                <a:ext cx="453970" cy="276999"/>
              </a:xfrm>
              <a:prstGeom prst="rect">
                <a:avLst/>
              </a:prstGeom>
              <a:blipFill rotWithShape="1"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Straight Connector 41"/>
          <p:cNvCxnSpPr/>
          <p:nvPr/>
        </p:nvCxnSpPr>
        <p:spPr>
          <a:xfrm>
            <a:off x="4973368" y="3270987"/>
            <a:ext cx="4572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811568" y="3270987"/>
            <a:ext cx="5334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7183168" y="3270987"/>
            <a:ext cx="5334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4820968" y="3270987"/>
            <a:ext cx="762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344968" y="3270987"/>
            <a:ext cx="609600" cy="0"/>
          </a:xfrm>
          <a:prstGeom prst="line">
            <a:avLst/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5430568" y="3270987"/>
            <a:ext cx="76200" cy="0"/>
          </a:xfrm>
          <a:prstGeom prst="line">
            <a:avLst/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897168" y="3270987"/>
            <a:ext cx="76200" cy="0"/>
          </a:xfrm>
          <a:prstGeom prst="line">
            <a:avLst/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744768" y="3270987"/>
            <a:ext cx="76200" cy="0"/>
          </a:xfrm>
          <a:prstGeom prst="line">
            <a:avLst/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735368" y="3270987"/>
            <a:ext cx="76200" cy="0"/>
          </a:xfrm>
          <a:prstGeom prst="line">
            <a:avLst/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7106968" y="3270987"/>
            <a:ext cx="76200" cy="0"/>
          </a:xfrm>
          <a:prstGeom prst="line">
            <a:avLst/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4774721" y="3891515"/>
            <a:ext cx="5334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460521" y="3891515"/>
            <a:ext cx="609600" cy="0"/>
          </a:xfrm>
          <a:prstGeom prst="line">
            <a:avLst/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6298721" y="3891515"/>
            <a:ext cx="609600" cy="0"/>
          </a:xfrm>
          <a:prstGeom prst="line">
            <a:avLst/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7060721" y="3891515"/>
            <a:ext cx="152400" cy="0"/>
          </a:xfrm>
          <a:prstGeom prst="line">
            <a:avLst/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4473018" y="4402402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3018" y="4402402"/>
                <a:ext cx="335348" cy="276999"/>
              </a:xfrm>
              <a:prstGeom prst="rect">
                <a:avLst/>
              </a:prstGeom>
              <a:blipFill rotWithShape="1">
                <a:blip r:embed="rId3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8" name="Straight Connector 77"/>
          <p:cNvCxnSpPr/>
          <p:nvPr/>
        </p:nvCxnSpPr>
        <p:spPr>
          <a:xfrm>
            <a:off x="4750646" y="4554063"/>
            <a:ext cx="259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5913581" y="4532208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3581" y="4532208"/>
                <a:ext cx="304891" cy="276999"/>
              </a:xfrm>
              <a:prstGeom prst="rect">
                <a:avLst/>
              </a:prstGeom>
              <a:blipFill rotWithShape="1"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7074945" y="4181640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4945" y="4181640"/>
                <a:ext cx="332142" cy="400110"/>
              </a:xfrm>
              <a:prstGeom prst="rect">
                <a:avLst/>
              </a:prstGeom>
              <a:blipFill rotWithShape="1">
                <a:blip r:embed="rId35"/>
                <a:stretch>
                  <a:fillRect r="-1852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5240533" y="4184298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[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0533" y="4184298"/>
                <a:ext cx="332142" cy="400110"/>
              </a:xfrm>
              <a:prstGeom prst="rect">
                <a:avLst/>
              </a:prstGeom>
              <a:blipFill rotWithShape="1">
                <a:blip r:embed="rId36"/>
                <a:stretch>
                  <a:fillRect r="-1852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4678432" y="4257091"/>
                <a:ext cx="79848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8432" y="4257091"/>
                <a:ext cx="798488" cy="276999"/>
              </a:xfrm>
              <a:prstGeom prst="rect">
                <a:avLst/>
              </a:prstGeom>
              <a:blipFill rotWithShape="1">
                <a:blip r:embed="rId37"/>
                <a:stretch>
                  <a:fillRect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5341195" y="4260635"/>
                <a:ext cx="82734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3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+3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1195" y="4260635"/>
                <a:ext cx="827342" cy="276999"/>
              </a:xfrm>
              <a:prstGeom prst="rect">
                <a:avLst/>
              </a:prstGeom>
              <a:blipFill rotWithShape="1">
                <a:blip r:embed="rId3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6018400" y="4258957"/>
                <a:ext cx="8984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+ 10</m:t>
                      </m:r>
                      <m:r>
                        <a:rPr lang="en-GB" sz="1200" b="0" i="1" smtClean="0">
                          <a:latin typeface="Cambria Math"/>
                        </a:rPr>
                        <m:t>𝑛</m:t>
                      </m:r>
                      <m:r>
                        <a:rPr lang="en-GB" sz="1200" b="0" i="1" smtClean="0">
                          <a:latin typeface="Cambria Math"/>
                        </a:rPr>
                        <m:t>+5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8400" y="4258957"/>
                <a:ext cx="898451" cy="276999"/>
              </a:xfrm>
              <a:prstGeom prst="rect">
                <a:avLst/>
              </a:prstGeom>
              <a:blipFill rotWithShape="1">
                <a:blip r:embed="rId3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6795236" y="4259920"/>
                <a:ext cx="45397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− 9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5236" y="4259920"/>
                <a:ext cx="453970" cy="276999"/>
              </a:xfrm>
              <a:prstGeom prst="rect">
                <a:avLst/>
              </a:prstGeom>
              <a:blipFill rotWithShape="1"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/>
              <p:cNvSpPr txBox="1"/>
              <p:nvPr/>
            </p:nvSpPr>
            <p:spPr>
              <a:xfrm>
                <a:off x="4461516" y="4963053"/>
                <a:ext cx="207967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+1)(3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+13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−4)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0" name="TextBox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1516" y="4963053"/>
                <a:ext cx="2079672" cy="461665"/>
              </a:xfrm>
              <a:prstGeom prst="rect">
                <a:avLst/>
              </a:prstGeom>
              <a:blipFill rotWithShape="1">
                <a:blip r:embed="rId4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1" name="Arc 90"/>
          <p:cNvSpPr/>
          <p:nvPr/>
        </p:nvSpPr>
        <p:spPr>
          <a:xfrm>
            <a:off x="1752600" y="4038600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TextBox 91"/>
          <p:cNvSpPr txBox="1"/>
          <p:nvPr/>
        </p:nvSpPr>
        <p:spPr>
          <a:xfrm>
            <a:off x="2057400" y="4114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Expand the bracket again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3" name="Arc 92"/>
          <p:cNvSpPr/>
          <p:nvPr/>
        </p:nvSpPr>
        <p:spPr>
          <a:xfrm>
            <a:off x="2895600" y="3200400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TextBox 93"/>
          <p:cNvSpPr txBox="1"/>
          <p:nvPr/>
        </p:nvSpPr>
        <p:spPr>
          <a:xfrm>
            <a:off x="3200400" y="32766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Expand the bracket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2743200" y="49530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as 3 separate sums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6" name="Arc 95"/>
          <p:cNvSpPr/>
          <p:nvPr/>
        </p:nvSpPr>
        <p:spPr>
          <a:xfrm>
            <a:off x="2438400" y="4800600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Arc 96"/>
          <p:cNvSpPr/>
          <p:nvPr/>
        </p:nvSpPr>
        <p:spPr>
          <a:xfrm>
            <a:off x="3733800" y="5638800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TextBox 97"/>
          <p:cNvSpPr txBox="1"/>
          <p:nvPr/>
        </p:nvSpPr>
        <p:spPr>
          <a:xfrm>
            <a:off x="4038600" y="5562600"/>
            <a:ext cx="129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using the formulae above. Remember to include the coefficients!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9" name="Arc 98"/>
          <p:cNvSpPr/>
          <p:nvPr/>
        </p:nvSpPr>
        <p:spPr>
          <a:xfrm>
            <a:off x="7848600" y="1828800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Arc 99"/>
          <p:cNvSpPr/>
          <p:nvPr/>
        </p:nvSpPr>
        <p:spPr>
          <a:xfrm>
            <a:off x="7848600" y="2514600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Arc 100"/>
          <p:cNvSpPr/>
          <p:nvPr/>
        </p:nvSpPr>
        <p:spPr>
          <a:xfrm>
            <a:off x="7620000" y="3200400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Arc 101"/>
          <p:cNvSpPr/>
          <p:nvPr/>
        </p:nvSpPr>
        <p:spPr>
          <a:xfrm>
            <a:off x="7239000" y="3886200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Arc 102"/>
          <p:cNvSpPr/>
          <p:nvPr/>
        </p:nvSpPr>
        <p:spPr>
          <a:xfrm>
            <a:off x="7239000" y="4572000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TextBox 103"/>
          <p:cNvSpPr txBox="1"/>
          <p:nvPr/>
        </p:nvSpPr>
        <p:spPr>
          <a:xfrm>
            <a:off x="8153400" y="18288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with the same denominator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8153400" y="2743201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Combine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7924800" y="32766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‘Clever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factorisation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’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7588332" y="40386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Expand the inner brackets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7467600" y="457200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Simplify (you should also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factorise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 if possible)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457200" y="6032666"/>
            <a:ext cx="914400" cy="537358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Rectangle 112"/>
          <p:cNvSpPr/>
          <p:nvPr/>
        </p:nvSpPr>
        <p:spPr>
          <a:xfrm>
            <a:off x="1524000" y="6019800"/>
            <a:ext cx="1295400" cy="537358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Rectangle 113"/>
          <p:cNvSpPr/>
          <p:nvPr/>
        </p:nvSpPr>
        <p:spPr>
          <a:xfrm>
            <a:off x="2971800" y="6019800"/>
            <a:ext cx="762000" cy="537358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87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4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9" name="TextBox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4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TextBox 114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15" name="TextBox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4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TextBox 115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16" name="TextBox 1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4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TextBox 116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17" name="TextBox 1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4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310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1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4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5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6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3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2" fill="hold">
                      <p:stCondLst>
                        <p:cond delay="indefinite"/>
                      </p:stCondLst>
                      <p:childTnLst>
                        <p:par>
                          <p:cTn id="373" fill="hold">
                            <p:stCondLst>
                              <p:cond delay="0"/>
                            </p:stCondLst>
                            <p:childTnLst>
                              <p:par>
                                <p:cTn id="3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>
                      <p:stCondLst>
                        <p:cond delay="indefinite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2" grpId="0"/>
      <p:bldP spid="13" grpId="0"/>
      <p:bldP spid="14" grpId="0"/>
      <p:bldP spid="15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77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90" grpId="0"/>
      <p:bldP spid="91" grpId="0" animBg="1"/>
      <p:bldP spid="92" grpId="0"/>
      <p:bldP spid="93" grpId="0" animBg="1"/>
      <p:bldP spid="94" grpId="0"/>
      <p:bldP spid="95" grpId="0"/>
      <p:bldP spid="96" grpId="0" animBg="1"/>
      <p:bldP spid="97" grpId="0" animBg="1"/>
      <p:bldP spid="98" grpId="0"/>
      <p:bldP spid="99" grpId="0" animBg="1"/>
      <p:bldP spid="100" grpId="0" animBg="1"/>
      <p:bldP spid="101" grpId="0" animBg="1"/>
      <p:bldP spid="102" grpId="0" animBg="1"/>
      <p:bldP spid="103" grpId="0" animBg="1"/>
      <p:bldP spid="104" grpId="0"/>
      <p:bldP spid="105" grpId="0"/>
      <p:bldP spid="106" grpId="0"/>
      <p:bldP spid="107" grpId="0"/>
      <p:bldP spid="108" grpId="0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343400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anose="030F0702030302020204" pitchFamily="66" charset="0"/>
              </a:rPr>
              <a:t>You need to be able to use all you have learnt to calculate the sum of a more complex series, made up of several terms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Find a formula for the sum of the series:</a:t>
            </a: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anose="030F0702030302020204" pitchFamily="66" charset="0"/>
              </a:rPr>
              <a:t>Hence, calculate the following: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600200" y="2819400"/>
                <a:ext cx="156626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+3)(2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2819400"/>
                <a:ext cx="1566263" cy="595484"/>
              </a:xfrm>
              <a:prstGeom prst="rect">
                <a:avLst/>
              </a:prstGeom>
              <a:blipFill rotWithShape="1">
                <a:blip r:embed="rId10"/>
                <a:stretch>
                  <a:fillRect l="-30469" t="-96907" b="-1494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/>
              <p:cNvSpPr txBox="1"/>
              <p:nvPr/>
            </p:nvSpPr>
            <p:spPr>
              <a:xfrm>
                <a:off x="1213349" y="3502742"/>
                <a:ext cx="207967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+1)(3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+13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−4)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0" name="TextBox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3349" y="3502742"/>
                <a:ext cx="2079672" cy="461665"/>
              </a:xfrm>
              <a:prstGeom prst="rect">
                <a:avLst/>
              </a:prstGeom>
              <a:blipFill rotWithShape="1">
                <a:blip r:embed="rId11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1560362" y="4857661"/>
                <a:ext cx="1631985" cy="6097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40</m:t>
                          </m:r>
                        </m:sup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+3)(2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0362" y="4857661"/>
                <a:ext cx="1631985" cy="60978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4439793" y="2059675"/>
                <a:ext cx="1631985" cy="6097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40</m:t>
                          </m:r>
                        </m:sup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+3)(2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9793" y="2059675"/>
                <a:ext cx="1631985" cy="60978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5902378" y="2061950"/>
                <a:ext cx="1724446" cy="610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40</m:t>
                          </m:r>
                        </m:sup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+3)(2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2378" y="2061950"/>
                <a:ext cx="1724446" cy="61055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/>
              <p:cNvSpPr txBox="1"/>
              <p:nvPr/>
            </p:nvSpPr>
            <p:spPr>
              <a:xfrm>
                <a:off x="7419554" y="2064225"/>
                <a:ext cx="1724446" cy="610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</m:t>
                      </m:r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10</m:t>
                          </m:r>
                        </m:sup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+3)(2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9" name="TextBox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9554" y="2064225"/>
                <a:ext cx="1724446" cy="61055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TextBox 114"/>
              <p:cNvSpPr txBox="1"/>
              <p:nvPr/>
            </p:nvSpPr>
            <p:spPr>
              <a:xfrm>
                <a:off x="4340961" y="3232062"/>
                <a:ext cx="207967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+1)(3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+13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−4)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5" name="TextBox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0961" y="3232062"/>
                <a:ext cx="2079672" cy="46166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TextBox 115"/>
              <p:cNvSpPr txBox="1"/>
              <p:nvPr/>
            </p:nvSpPr>
            <p:spPr>
              <a:xfrm>
                <a:off x="6253922" y="3234337"/>
                <a:ext cx="207967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+1)(3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+13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−4)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6" name="TextBox 1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3922" y="3234337"/>
                <a:ext cx="2079672" cy="461665"/>
              </a:xfrm>
              <a:prstGeom prst="rect">
                <a:avLst/>
              </a:prstGeom>
              <a:blipFill rotWithShape="1">
                <a:blip r:embed="rId17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TextBox 116"/>
              <p:cNvSpPr txBox="1"/>
              <p:nvPr/>
            </p:nvSpPr>
            <p:spPr>
              <a:xfrm>
                <a:off x="4343237" y="3971317"/>
                <a:ext cx="1347933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 40(41)(5316)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7" name="TextBox 1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237" y="3971317"/>
                <a:ext cx="1347933" cy="4440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TextBox 117"/>
              <p:cNvSpPr txBox="1"/>
              <p:nvPr/>
            </p:nvSpPr>
            <p:spPr>
              <a:xfrm>
                <a:off x="5573809" y="3959943"/>
                <a:ext cx="1313180" cy="444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  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 10(11)(426)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8" name="TextBox 1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809" y="3959943"/>
                <a:ext cx="1313180" cy="444032"/>
              </a:xfrm>
              <a:prstGeom prst="rect">
                <a:avLst/>
              </a:prstGeom>
              <a:blipFill rotWithShape="1">
                <a:blip r:embed="rId19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TextBox 118"/>
              <p:cNvSpPr txBox="1"/>
              <p:nvPr/>
            </p:nvSpPr>
            <p:spPr>
              <a:xfrm>
                <a:off x="4345512" y="4710571"/>
                <a:ext cx="10369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=1,445,230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9" name="TextBox 1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5512" y="4710571"/>
                <a:ext cx="1036951" cy="276999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0" name="Arc 119"/>
          <p:cNvSpPr/>
          <p:nvPr/>
        </p:nvSpPr>
        <p:spPr>
          <a:xfrm>
            <a:off x="8085161" y="3480179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TextBox 120"/>
          <p:cNvSpPr txBox="1"/>
          <p:nvPr/>
        </p:nvSpPr>
        <p:spPr>
          <a:xfrm>
            <a:off x="8395647" y="3480180"/>
            <a:ext cx="7483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40 and 10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2" name="Arc 121"/>
          <p:cNvSpPr/>
          <p:nvPr/>
        </p:nvSpPr>
        <p:spPr>
          <a:xfrm>
            <a:off x="6722660" y="4219433"/>
            <a:ext cx="381000" cy="6858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TextBox 122"/>
          <p:cNvSpPr txBox="1"/>
          <p:nvPr/>
        </p:nvSpPr>
        <p:spPr>
          <a:xfrm>
            <a:off x="7074089" y="4424150"/>
            <a:ext cx="8962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Calculate!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5163402" y="1680950"/>
            <a:ext cx="32163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Write as one sum subtract another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4722125" y="2815989"/>
            <a:ext cx="41898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itchFamily="66" charset="0"/>
              </a:rPr>
              <a:t>Write the formulae out twice, one for each sum!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0525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87" grpId="0"/>
      <p:bldP spid="88" grpId="0"/>
      <p:bldP spid="89" grpId="0"/>
      <p:bldP spid="115" grpId="0"/>
      <p:bldP spid="116" grpId="0"/>
      <p:bldP spid="117" grpId="0"/>
      <p:bldP spid="118" grpId="0"/>
      <p:bldP spid="119" grpId="0"/>
      <p:bldP spid="120" grpId="0" animBg="1"/>
      <p:bldP spid="121" grpId="0"/>
      <p:bldP spid="122" grpId="0" animBg="1"/>
      <p:bldP spid="123" grpId="0"/>
      <p:bldP spid="124" grpId="0"/>
      <p:bldP spid="12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3B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+1)(2</m:t>
                          </m:r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605" y="0"/>
                <a:ext cx="2229395" cy="58702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827" y="583474"/>
                <a:ext cx="1698173" cy="587020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6"/>
          <a:srcRect l="9678" t="37056" r="68135" b="34847"/>
          <a:stretch/>
        </p:blipFill>
        <p:spPr>
          <a:xfrm>
            <a:off x="2403566" y="3065417"/>
            <a:ext cx="4364501" cy="3108960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2333897" y="1874519"/>
            <a:ext cx="44239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The formula for </a:t>
            </a:r>
            <a:r>
              <a:rPr lang="en-US" sz="2400" dirty="0" err="1">
                <a:solidFill>
                  <a:srgbClr val="FF0000"/>
                </a:solidFill>
                <a:latin typeface="Comic Sans MS" pitchFamily="66" charset="0"/>
              </a:rPr>
              <a:t>squareds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 and cubes are given on the exam!</a:t>
            </a:r>
            <a:endParaRPr lang="en-GB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852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BEB1919-3B2D-406E-AC20-659AC0E706E9}"/>
              </a:ext>
            </a:extLst>
          </p:cNvPr>
          <p:cNvSpPr/>
          <p:nvPr/>
        </p:nvSpPr>
        <p:spPr>
          <a:xfrm>
            <a:off x="1513169" y="2035187"/>
            <a:ext cx="6117700" cy="253146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Tempus Sans ITC" panose="04020404030D07020202" pitchFamily="82" charset="0"/>
                <a:cs typeface="MV Boli" panose="02000500030200090000" pitchFamily="2" charset="0"/>
              </a:rPr>
              <a:t>Teachings for </a:t>
            </a:r>
          </a:p>
          <a:p>
            <a:pPr algn="ctr"/>
            <a:r>
              <a:rPr lang="en-US" altLang="ja-JP" sz="8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Tempus Sans ITC" panose="04020404030D07020202" pitchFamily="82" charset="0"/>
                <a:cs typeface="MV Boli" panose="02000500030200090000" pitchFamily="2" charset="0"/>
              </a:rPr>
              <a:t>Exercise 3A</a:t>
            </a:r>
            <a:endParaRPr lang="ja-JP" altLang="en-US" sz="80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latin typeface="Tempus Sans ITC" panose="04020404030D07020202" pitchFamily="8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122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6" y="1400175"/>
            <a:ext cx="3867150" cy="4776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latin typeface="Comic Sans MS" panose="030F0702030302020204" pitchFamily="66" charset="0"/>
              </a:rPr>
              <a:t>You can use the sigma notation to write the sum of a series clearly and concisely</a:t>
            </a:r>
            <a:endParaRPr lang="en-US" sz="1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805646" y="3204755"/>
                <a:ext cx="1334468" cy="7772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(10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−1)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5646" y="3204755"/>
                <a:ext cx="1334468" cy="7772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5590903" y="4145280"/>
            <a:ext cx="2159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sequence of numbers we are finding the sum of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5050971" y="3840480"/>
            <a:ext cx="679269" cy="36576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3474720" y="4053840"/>
            <a:ext cx="474618" cy="439783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164079" y="4576355"/>
            <a:ext cx="2159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first value we put into the sequence formula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405051" y="2987040"/>
            <a:ext cx="435429" cy="235133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31818" y="2595156"/>
            <a:ext cx="24645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last value we put into the sequence formula (put in every integer in between as well!)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749040" y="4497978"/>
                <a:ext cx="148277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9+19+29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9040" y="4497978"/>
                <a:ext cx="1482778" cy="276999"/>
              </a:xfrm>
              <a:prstGeom prst="rect">
                <a:avLst/>
              </a:prstGeom>
              <a:blipFill>
                <a:blip r:embed="rId3"/>
                <a:stretch>
                  <a:fillRect l="-1235" r="-3292"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119156" y="5129349"/>
                <a:ext cx="792480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57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9156" y="5129349"/>
                <a:ext cx="792480" cy="276999"/>
              </a:xfrm>
              <a:prstGeom prst="rect">
                <a:avLst/>
              </a:prstGeom>
              <a:blipFill>
                <a:blip r:embed="rId4"/>
                <a:stretch>
                  <a:fillRect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0627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  <p:bldP spid="11" grpId="0"/>
      <p:bldP spid="11" grpId="1"/>
      <p:bldP spid="14" grpId="0"/>
      <p:bldP spid="14" grpId="1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6" y="1400175"/>
            <a:ext cx="3867150" cy="4776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latin typeface="Comic Sans MS" panose="030F0702030302020204" pitchFamily="66" charset="0"/>
              </a:rPr>
              <a:t>You can use the sigma notation to write the sum of a series clearly and concisely</a:t>
            </a:r>
            <a:endParaRPr lang="en-US" sz="1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093029" y="3204755"/>
                <a:ext cx="786817" cy="7811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=2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  <m:e>
                          <m:d>
                            <m:d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3029" y="3204755"/>
                <a:ext cx="786817" cy="78117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5590903" y="4145280"/>
            <a:ext cx="2159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sequence of numbers we are finding the sum of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5050971" y="3840480"/>
            <a:ext cx="679269" cy="36576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3553098" y="4053840"/>
            <a:ext cx="474618" cy="439783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42457" y="4576355"/>
            <a:ext cx="2159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first value we put into the sequence formula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675017" y="2960914"/>
            <a:ext cx="435429" cy="235133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201784" y="2569030"/>
            <a:ext cx="24645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last value we put into the sequence formula (put in every integer in between as well!)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531325" y="4428310"/>
                <a:ext cx="188673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4+9+16+25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1325" y="4428310"/>
                <a:ext cx="1886735" cy="276999"/>
              </a:xfrm>
              <a:prstGeom prst="rect">
                <a:avLst/>
              </a:prstGeom>
              <a:blipFill>
                <a:blip r:embed="rId3"/>
                <a:stretch>
                  <a:fillRect l="-645" r="-2581"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040778" y="5050973"/>
                <a:ext cx="792480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0778" y="5050973"/>
                <a:ext cx="792480" cy="276999"/>
              </a:xfrm>
              <a:prstGeom prst="rect">
                <a:avLst/>
              </a:prstGeom>
              <a:blipFill>
                <a:blip r:embed="rId4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3441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  <p:bldP spid="11" grpId="0"/>
      <p:bldP spid="11" grpId="1"/>
      <p:bldP spid="14" grpId="0"/>
      <p:bldP spid="14" grpId="1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6" y="1400175"/>
                <a:ext cx="3867150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can use the sigma notation to write the sum of a series clearly and concisely</a:t>
                </a: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To find the sum of a series of constant terms you can use the formula: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  <a:sym typeface="Wingdings" panose="05000000000000000000" pitchFamily="2" charset="2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6" y="1400175"/>
                <a:ext cx="3867150" cy="4776787"/>
              </a:xfrm>
              <a:blipFill>
                <a:blip r:embed="rId2"/>
                <a:stretch>
                  <a:fillRect t="-7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074124" y="4354286"/>
                <a:ext cx="5381897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This is essentially saying ‘the sum of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1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1s’ is equal to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16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endParaRPr lang="en-US" sz="16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For example the sum of 1 + 1 + 1 = 3</a:t>
                </a:r>
              </a:p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:endParaRPr lang="en-US" sz="1600" dirty="0">
                  <a:solidFill>
                    <a:srgbClr val="FF0000"/>
                  </a:solidFill>
                  <a:latin typeface="Comic Sans MS" panose="030F0702030302020204" pitchFamily="66" charset="0"/>
                  <a:sym typeface="Wingdings" panose="05000000000000000000" pitchFamily="2" charset="2"/>
                </a:endParaRPr>
              </a:p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The sum of 1 + 1 + 1 + 1 + 1 + 1 + 1 = 7</a:t>
                </a:r>
                <a:endParaRPr lang="en-GB" sz="16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4124" y="4354286"/>
                <a:ext cx="5381897" cy="1323439"/>
              </a:xfrm>
              <a:prstGeom prst="rect">
                <a:avLst/>
              </a:prstGeom>
              <a:blipFill>
                <a:blip r:embed="rId3"/>
                <a:stretch>
                  <a:fillRect t="-922" b="-55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17"/>
          <p:cNvCxnSpPr/>
          <p:nvPr/>
        </p:nvCxnSpPr>
        <p:spPr>
          <a:xfrm flipH="1" flipV="1">
            <a:off x="2386148" y="4180114"/>
            <a:ext cx="679269" cy="36576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9252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6" y="1400175"/>
                <a:ext cx="3867150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can use the sigma notation to write the sum of a series clearly and concisely</a:t>
                </a: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To find the sum of the first n natural numbers (1, 2, 3, 4, 5…, n), you can use this formula: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  <a:sym typeface="Wingdings" panose="05000000000000000000" pitchFamily="2" charset="2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 You will see how to prove this result in chapter 8!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6" y="1400175"/>
                <a:ext cx="3867150" cy="4776787"/>
              </a:xfrm>
              <a:blipFill>
                <a:blip r:embed="rId2"/>
                <a:stretch>
                  <a:fillRect l="-630" t="-766" r="-22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074124" y="4354286"/>
                <a:ext cx="5381897" cy="2018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This is essentially saying ‘the sum of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1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natural numbers’ is equal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+1)</m:t>
                    </m:r>
                  </m:oMath>
                </a14:m>
                <a:endParaRPr lang="en-US" sz="16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endParaRPr lang="en-US" sz="16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For example the sum of 1 + 2 + 3 + 4 + 5 = 15</a:t>
                </a:r>
              </a:p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:endParaRPr lang="en-US" sz="1600" dirty="0">
                  <a:solidFill>
                    <a:srgbClr val="FF0000"/>
                  </a:solidFill>
                  <a:latin typeface="Comic Sans MS" panose="030F0702030302020204" pitchFamily="66" charset="0"/>
                  <a:sym typeface="Wingdings" panose="05000000000000000000" pitchFamily="2" charset="2"/>
                </a:endParaRPr>
              </a:p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d>
                      <m:dPr>
                        <m:ctrlPr>
                          <a:rPr lang="en-US" sz="16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sz="16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=15</m:t>
                    </m:r>
                  </m:oMath>
                </a14:m>
                <a:endParaRPr lang="en-US" sz="16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endParaRPr lang="en-GB" sz="16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4124" y="4354286"/>
                <a:ext cx="5381897" cy="2018758"/>
              </a:xfrm>
              <a:prstGeom prst="rect">
                <a:avLst/>
              </a:prstGeom>
              <a:blipFill>
                <a:blip r:embed="rId3"/>
                <a:stretch>
                  <a:fillRect t="-6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17"/>
          <p:cNvCxnSpPr/>
          <p:nvPr/>
        </p:nvCxnSpPr>
        <p:spPr>
          <a:xfrm flipH="1" flipV="1">
            <a:off x="2386148" y="4180114"/>
            <a:ext cx="679269" cy="36576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6244046" y="4615542"/>
            <a:ext cx="966651" cy="444137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5072743" y="5682342"/>
            <a:ext cx="1127760" cy="444137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3447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  <p:bldP spid="5" grpId="0" animBg="1"/>
      <p:bldP spid="5" grpId="1" animBg="1"/>
      <p:bldP spid="9" grpId="0" animBg="1"/>
      <p:bldP spid="9" grpId="1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9624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anose="030F0702030302020204" pitchFamily="66" charset="0"/>
              </a:rPr>
              <a:t>You can use the sigma notation to write the sum of a series clearly and concisely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Calculate the sum of the series indicated below: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828800" y="2971800"/>
                <a:ext cx="763222" cy="9603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20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20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2000" b="0" i="1" smtClean="0">
                              <a:latin typeface="Cambria Math"/>
                            </a:rPr>
                            <m:t>50</m:t>
                          </m:r>
                        </m:sup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2971800"/>
                <a:ext cx="763222" cy="96039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876800" y="1600200"/>
                <a:ext cx="1832618" cy="7632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𝑛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1600200"/>
                <a:ext cx="1832618" cy="76322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876800" y="2590800"/>
                <a:ext cx="2216697" cy="786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50</m:t>
                          </m:r>
                        </m:sup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(50)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50+1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2590800"/>
                <a:ext cx="2216697" cy="7867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876800" y="3657600"/>
                <a:ext cx="1369606" cy="786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6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50</m:t>
                          </m:r>
                        </m:sup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  <m:r>
                        <a:rPr lang="en-GB" sz="1600" b="0" i="1" smtClean="0">
                          <a:latin typeface="Cambria Math"/>
                        </a:rPr>
                        <m:t>=1275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3657600"/>
                <a:ext cx="1369606" cy="7867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rc 10"/>
          <p:cNvSpPr/>
          <p:nvPr/>
        </p:nvSpPr>
        <p:spPr>
          <a:xfrm>
            <a:off x="6618514" y="2074817"/>
            <a:ext cx="914400" cy="914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6618514" y="3141617"/>
            <a:ext cx="914400" cy="914400"/>
          </a:xfrm>
          <a:prstGeom prst="arc">
            <a:avLst>
              <a:gd name="adj1" fmla="val 16200000"/>
              <a:gd name="adj2" fmla="val 54318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7499465" y="2133600"/>
            <a:ext cx="1828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We want the sum of the first 50 terms, so n = 50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24205" y="3429000"/>
            <a:ext cx="114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442080" y="5181600"/>
                <a:ext cx="1290673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2080" y="5181600"/>
                <a:ext cx="1290673" cy="61093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486400" y="5181600"/>
                <a:ext cx="1107931" cy="6181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5181600"/>
                <a:ext cx="1107931" cy="61811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Arrow Connector 23"/>
          <p:cNvCxnSpPr/>
          <p:nvPr/>
        </p:nvCxnSpPr>
        <p:spPr>
          <a:xfrm>
            <a:off x="3733800" y="5486400"/>
            <a:ext cx="1676400" cy="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200400" y="5791200"/>
            <a:ext cx="2438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It is fine (and sometimes easier) to use the formula in this form!</a:t>
            </a: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26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2188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17" grpId="0"/>
      <p:bldP spid="18" grpId="0"/>
      <p:bldP spid="11" grpId="0" animBg="1"/>
      <p:bldP spid="19" grpId="0" animBg="1"/>
      <p:bldP spid="13" grpId="0"/>
      <p:bldP spid="20" grpId="0"/>
      <p:bldP spid="21" grpId="0"/>
      <p:bldP spid="22" grpId="0"/>
      <p:bldP spid="25" grpId="0"/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05" y="570412"/>
                <a:ext cx="1519646" cy="5870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9624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anose="030F0702030302020204" pitchFamily="66" charset="0"/>
              </a:rPr>
              <a:t>You can use the sigma notation to write the sum of a series clearly and concisely</a:t>
            </a:r>
          </a:p>
          <a:p>
            <a:pPr marL="0" indent="0" algn="ctr">
              <a:buNone/>
            </a:pPr>
            <a:endParaRPr lang="en-GB" sz="1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anose="030F0702030302020204" pitchFamily="66" charset="0"/>
              </a:rPr>
              <a:t>Calculate the sum of the series indicated below: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752600" y="2971800"/>
                <a:ext cx="872226" cy="9559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20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2000" b="0" i="1" smtClean="0">
                              <a:latin typeface="Cambria Math"/>
                            </a:rPr>
                            <m:t>=21</m:t>
                          </m:r>
                        </m:sub>
                        <m:sup>
                          <m:r>
                            <a:rPr lang="en-GB" sz="2000" b="0" i="1" smtClean="0">
                              <a:latin typeface="Cambria Math"/>
                            </a:rPr>
                            <m:t>60</m:t>
                          </m:r>
                        </m:sup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2971800"/>
                <a:ext cx="872226" cy="95596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>
          <a:xfrm flipV="1">
            <a:off x="2133600" y="4038600"/>
            <a:ext cx="0" cy="5334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28600" y="46482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This is asking you to find the sum of the numbers from 21 to 60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4566092" y="2209800"/>
            <a:ext cx="3657600" cy="152400"/>
            <a:chOff x="4800600" y="2057400"/>
            <a:chExt cx="3657600" cy="152400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4800600" y="2057400"/>
              <a:ext cx="365760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800600" y="2057400"/>
              <a:ext cx="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5410200" y="2057400"/>
              <a:ext cx="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6019800" y="2057400"/>
              <a:ext cx="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6629400" y="2057400"/>
              <a:ext cx="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7239000" y="2057400"/>
              <a:ext cx="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7848600" y="2057400"/>
              <a:ext cx="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8458200" y="2057400"/>
              <a:ext cx="0" cy="152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4413692" y="2362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latin typeface="Comic Sans MS" pitchFamily="66" charset="0"/>
              </a:rPr>
              <a:t>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947092" y="2362200"/>
            <a:ext cx="478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omic Sans MS" pitchFamily="66" charset="0"/>
              </a:rPr>
              <a:t>10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556692" y="2362200"/>
            <a:ext cx="478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omic Sans MS" pitchFamily="66" charset="0"/>
              </a:rPr>
              <a:t>20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166292" y="2362200"/>
            <a:ext cx="478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omic Sans MS" pitchFamily="66" charset="0"/>
              </a:rPr>
              <a:t>30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775892" y="2362200"/>
            <a:ext cx="478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omic Sans MS" pitchFamily="66" charset="0"/>
              </a:rPr>
              <a:t>40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385492" y="2362200"/>
            <a:ext cx="478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omic Sans MS" pitchFamily="66" charset="0"/>
              </a:rPr>
              <a:t>50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995092" y="2362200"/>
            <a:ext cx="478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omic Sans MS" pitchFamily="66" charset="0"/>
              </a:rPr>
              <a:t>60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5785292" y="1981200"/>
            <a:ext cx="2438400" cy="0"/>
          </a:xfrm>
          <a:prstGeom prst="straightConnector1">
            <a:avLst/>
          </a:prstGeom>
          <a:ln w="317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4572000" y="2743200"/>
            <a:ext cx="3651692" cy="0"/>
          </a:xfrm>
          <a:prstGeom prst="straightConnector1">
            <a:avLst/>
          </a:prstGeom>
          <a:ln w="317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4572000" y="3048000"/>
            <a:ext cx="1213292" cy="0"/>
          </a:xfrm>
          <a:prstGeom prst="straightConnector1">
            <a:avLst/>
          </a:prstGeom>
          <a:ln w="317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5937692" y="14478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 sum of the numbers from 21 to 60…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794692" y="3200400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… Will be equal to the sum of the numbers from 1 to 60, subtract the numbers from 1 to 20…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947092" y="274320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  <a:latin typeface="Comic Sans MS" pitchFamily="66" charset="0"/>
              </a:rPr>
              <a:t>-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5175692" y="4495800"/>
                <a:ext cx="802591" cy="869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=21</m:t>
                          </m:r>
                        </m:sub>
                        <m:sup>
                          <m:r>
                            <a:rPr lang="en-GB" b="0" i="1" smtClean="0">
                              <a:latin typeface="Cambria Math"/>
                            </a:rPr>
                            <m:t>60</m:t>
                          </m:r>
                        </m:sup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5692" y="4495800"/>
                <a:ext cx="802591" cy="86959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5861492" y="4495800"/>
                <a:ext cx="942053" cy="869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b="0" i="1" smtClean="0">
                              <a:latin typeface="Cambria Math"/>
                            </a:rPr>
                            <m:t>60</m:t>
                          </m:r>
                        </m:sup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1492" y="4495800"/>
                <a:ext cx="942053" cy="86959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6699692" y="4495800"/>
                <a:ext cx="942053" cy="869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−</m:t>
                      </m:r>
                      <m:nary>
                        <m:naryPr>
                          <m:chr m:val="∑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b="0" i="1" smtClean="0">
                              <a:latin typeface="Cambria Math"/>
                            </a:rPr>
                            <m:t>20</m:t>
                          </m:r>
                        </m:sup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9692" y="4495800"/>
                <a:ext cx="942053" cy="86959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/>
          <p:cNvSpPr txBox="1"/>
          <p:nvPr/>
        </p:nvSpPr>
        <p:spPr>
          <a:xfrm>
            <a:off x="5023292" y="4038600"/>
            <a:ext cx="28119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The notation will look like this…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5251892" y="5410200"/>
            <a:ext cx="152400" cy="304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4489892" y="57912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Sum from 21 to 60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 flipV="1">
            <a:off x="6394892" y="5410200"/>
            <a:ext cx="0" cy="304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5937692" y="57912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Sum from 1 to 60</a:t>
            </a:r>
          </a:p>
        </p:txBody>
      </p:sp>
      <p:cxnSp>
        <p:nvCxnSpPr>
          <p:cNvPr id="70" name="Straight Arrow Connector 69"/>
          <p:cNvCxnSpPr/>
          <p:nvPr/>
        </p:nvCxnSpPr>
        <p:spPr>
          <a:xfrm flipH="1" flipV="1">
            <a:off x="7309292" y="5410200"/>
            <a:ext cx="228600" cy="304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7156892" y="57912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Sum from 1 to 20</a:t>
            </a:r>
          </a:p>
        </p:txBody>
      </p:sp>
      <p:sp>
        <p:nvSpPr>
          <p:cNvPr id="74" name="Oval 73"/>
          <p:cNvSpPr/>
          <p:nvPr/>
        </p:nvSpPr>
        <p:spPr>
          <a:xfrm>
            <a:off x="7004492" y="4495800"/>
            <a:ext cx="381000" cy="228600"/>
          </a:xfrm>
          <a:prstGeom prst="ellipse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>
            <a:off x="5251892" y="5105400"/>
            <a:ext cx="457200" cy="304800"/>
          </a:xfrm>
          <a:prstGeom prst="ellipse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TextBox 75"/>
          <p:cNvSpPr txBox="1"/>
          <p:nvPr/>
        </p:nvSpPr>
        <p:spPr>
          <a:xfrm>
            <a:off x="7448768" y="4267200"/>
            <a:ext cx="1695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0000FF"/>
                </a:solidFill>
                <a:latin typeface="Comic Sans MS" pitchFamily="66" charset="0"/>
              </a:rPr>
              <a:t>Notice the number here will always be one less than the one at the start!</a:t>
            </a:r>
          </a:p>
        </p:txBody>
      </p:sp>
      <p:sp>
        <p:nvSpPr>
          <p:cNvPr id="47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Series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8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966651" cy="5870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651" y="0"/>
                <a:ext cx="1524001" cy="5870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9990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52" grpId="0"/>
      <p:bldP spid="55" grpId="0"/>
      <p:bldP spid="56" grpId="0"/>
      <p:bldP spid="57" grpId="0"/>
      <p:bldP spid="58" grpId="0"/>
      <p:bldP spid="59" grpId="0"/>
      <p:bldP spid="63" grpId="0"/>
      <p:bldP spid="66" grpId="0"/>
      <p:bldP spid="69" grpId="0"/>
      <p:bldP spid="72" grpId="0"/>
      <p:bldP spid="74" grpId="0" animBg="1"/>
      <p:bldP spid="75" grpId="0" animBg="1"/>
      <p:bldP spid="76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381</TotalTime>
  <Words>3367</Words>
  <Application>Microsoft Office PowerPoint</Application>
  <PresentationFormat>画面に合わせる (4:3)</PresentationFormat>
  <Paragraphs>787</Paragraphs>
  <Slides>29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29</vt:i4>
      </vt:variant>
    </vt:vector>
  </HeadingPairs>
  <TitlesOfParts>
    <vt:vector size="41" baseType="lpstr">
      <vt:lpstr>游ゴシック</vt:lpstr>
      <vt:lpstr>游ゴシック Light</vt:lpstr>
      <vt:lpstr>Arial</vt:lpstr>
      <vt:lpstr>Arial Black</vt:lpstr>
      <vt:lpstr>Calibri</vt:lpstr>
      <vt:lpstr>Calibri Light</vt:lpstr>
      <vt:lpstr>Cambria Math</vt:lpstr>
      <vt:lpstr>Comic Sans MS</vt:lpstr>
      <vt:lpstr>MV Boli</vt:lpstr>
      <vt:lpstr>Tempus Sans ITC</vt:lpstr>
      <vt:lpstr>Wingdings</vt:lpstr>
      <vt:lpstr>Office テーマ</vt:lpstr>
      <vt:lpstr>PowerPoint プレゼンテーション</vt:lpstr>
      <vt:lpstr>Prior Knowledge Check</vt:lpstr>
      <vt:lpstr>PowerPoint プレゼンテーション</vt:lpstr>
      <vt:lpstr>Series</vt:lpstr>
      <vt:lpstr>Series</vt:lpstr>
      <vt:lpstr>Series</vt:lpstr>
      <vt:lpstr>Series</vt:lpstr>
      <vt:lpstr>Series</vt:lpstr>
      <vt:lpstr>Series</vt:lpstr>
      <vt:lpstr>Series</vt:lpstr>
      <vt:lpstr>Series</vt:lpstr>
      <vt:lpstr>Series</vt:lpstr>
      <vt:lpstr>Series</vt:lpstr>
      <vt:lpstr>Series</vt:lpstr>
      <vt:lpstr>Series</vt:lpstr>
      <vt:lpstr>PowerPoint プレゼンテーション</vt:lpstr>
      <vt:lpstr>Series</vt:lpstr>
      <vt:lpstr>Series</vt:lpstr>
      <vt:lpstr>Series</vt:lpstr>
      <vt:lpstr>Series</vt:lpstr>
      <vt:lpstr>Series</vt:lpstr>
      <vt:lpstr>Series</vt:lpstr>
      <vt:lpstr>Series</vt:lpstr>
      <vt:lpstr>Series</vt:lpstr>
      <vt:lpstr>Series</vt:lpstr>
      <vt:lpstr>Series</vt:lpstr>
      <vt:lpstr>Series</vt:lpstr>
      <vt:lpstr>Series</vt:lpstr>
      <vt:lpstr>Series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Mike Pye</dc:creator>
  <cp:lastModifiedBy>Mike Pye</cp:lastModifiedBy>
  <cp:revision>71</cp:revision>
  <dcterms:created xsi:type="dcterms:W3CDTF">2017-08-14T15:35:38Z</dcterms:created>
  <dcterms:modified xsi:type="dcterms:W3CDTF">2018-08-13T23:49:08Z</dcterms:modified>
</cp:coreProperties>
</file>